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5E6"/>
          </a:solidFill>
        </a:fill>
      </a:tcStyle>
    </a:wholeTbl>
    <a:band2H>
      <a:tcTxStyle b="def" i="def"/>
      <a:tcStyle>
        <a:tcBdr/>
        <a:fill>
          <a:solidFill>
            <a:srgbClr val="E6EB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4CA"/>
          </a:solidFill>
        </a:fill>
      </a:tcStyle>
    </a:wholeTbl>
    <a:band2H>
      <a:tcTxStyle b="def" i="def"/>
      <a:tcStyle>
        <a:tcBdr/>
        <a:fill>
          <a:solidFill>
            <a:srgbClr val="E7F2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CBD6"/>
          </a:solidFill>
        </a:fill>
      </a:tcStyle>
    </a:wholeTbl>
    <a:band2H>
      <a:tcTxStyle b="def" i="def"/>
      <a:tcStyle>
        <a:tcBdr/>
        <a:fill>
          <a:solidFill>
            <a:srgbClr val="F6E7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 úrovně 1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„Sem napište citát.“"/>
          <p:cNvSpPr txBox="1"/>
          <p:nvPr>
            <p:ph type="body" sz="quarter" idx="21"/>
          </p:nvPr>
        </p:nvSpPr>
        <p:spPr>
          <a:xfrm>
            <a:off x="1270000" y="4308599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21"/>
          </p:nvPr>
        </p:nvSpPr>
        <p:spPr>
          <a:xfrm>
            <a:off x="-929606" y="-12700"/>
            <a:ext cx="16551778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21"/>
          </p:nvPr>
        </p:nvSpPr>
        <p:spPr>
          <a:xfrm>
            <a:off x="2451057" y="-138499"/>
            <a:ext cx="13525503" cy="9017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22"/>
          </p:nvPr>
        </p:nvSpPr>
        <p:spPr>
          <a:xfrm>
            <a:off x="6737350" y="639232"/>
            <a:ext cx="5880100" cy="392006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ufd.cz" TargetMode="External"/><Relationship Id="rId3" Type="http://schemas.openxmlformats.org/officeDocument/2006/relationships/hyperlink" Target="http://www.prokina.cz" TargetMode="External"/><Relationship Id="rId4" Type="http://schemas.openxmlformats.org/officeDocument/2006/relationships/hyperlink" Target="http://www.fondkinematografie.cz" TargetMode="External"/><Relationship Id="rId5" Type="http://schemas.openxmlformats.org/officeDocument/2006/relationships/hyperlink" Target="http://www.mkcr.cz" TargetMode="External"/><Relationship Id="rId6" Type="http://schemas.openxmlformats.org/officeDocument/2006/relationships/hyperlink" Target="http://www.digitalnikino.cz" TargetMode="External"/><Relationship Id="rId7" Type="http://schemas.openxmlformats.org/officeDocument/2006/relationships/hyperlink" Target="http://www.kinoprokazdeho.cz" TargetMode="External"/><Relationship Id="rId8" Type="http://schemas.openxmlformats.org/officeDocument/2006/relationships/hyperlink" Target="http://www.novekino.cz" TargetMode="External"/><Relationship Id="rId9" Type="http://schemas.openxmlformats.org/officeDocument/2006/relationships/hyperlink" Target="http://www.kinomaniak.cz" TargetMode="External"/><Relationship Id="rId10" Type="http://schemas.openxmlformats.org/officeDocument/2006/relationships/hyperlink" Target="http://www.acfk.cz" TargetMode="External"/><Relationship Id="rId11" Type="http://schemas.openxmlformats.org/officeDocument/2006/relationships/hyperlink" Target="http://www.mediadeskcz.eu" TargetMode="External"/><Relationship Id="rId12" Type="http://schemas.openxmlformats.org/officeDocument/2006/relationships/hyperlink" Target="http://www.mediasalles.it" TargetMode="External"/><Relationship Id="rId13" Type="http://schemas.openxmlformats.org/officeDocument/2006/relationships/hyperlink" Target="http://www.unic-cinemas.org" TargetMode="External"/><Relationship Id="rId14" Type="http://schemas.openxmlformats.org/officeDocument/2006/relationships/hyperlink" Target="http://www.europa-cinemas.org" TargetMode="External"/><Relationship Id="rId15" Type="http://schemas.openxmlformats.org/officeDocument/2006/relationships/hyperlink" Target="http://www.boxofficemojo.com" TargetMode="External"/><Relationship Id="rId16" Type="http://schemas.openxmlformats.org/officeDocument/2006/relationships/hyperlink" Target="http://www.dcimovies.com" TargetMode="Externa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s.muni.cz/auth/osoba/18130?kod=FAV332;pvysl=3505608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AVp009 Provoz kina"/>
          <p:cNvSpPr txBox="1"/>
          <p:nvPr>
            <p:ph type="ctrTitle"/>
          </p:nvPr>
        </p:nvSpPr>
        <p:spPr>
          <a:xfrm>
            <a:off x="1063061" y="1638300"/>
            <a:ext cx="10878678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FAVp009 Provoz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- technologické srdce kina…"/>
          <p:cNvSpPr txBox="1"/>
          <p:nvPr/>
        </p:nvSpPr>
        <p:spPr>
          <a:xfrm>
            <a:off x="677135" y="2274133"/>
            <a:ext cx="11650530" cy="6653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technologické srdce kina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správa digitálního obsahu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tvorba projekčních playlistů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samotná projekce filmu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ovládání technických periferií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hudba před projekcí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práce se světly v sále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údržba promítací technologie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požární hlídka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úzká komunikace s uvaděči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celková estetika projekce</a:t>
            </a:r>
          </a:p>
        </p:txBody>
      </p:sp>
      <p:sp>
        <p:nvSpPr>
          <p:cNvPr id="144" name="Promítací kabina"/>
          <p:cNvSpPr txBox="1"/>
          <p:nvPr>
            <p:ph type="ctrTitle"/>
          </p:nvPr>
        </p:nvSpPr>
        <p:spPr>
          <a:xfrm>
            <a:off x="310553" y="469898"/>
            <a:ext cx="12383694" cy="1405866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Promítací kabina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- integrální součást kina…"/>
          <p:cNvSpPr txBox="1"/>
          <p:nvPr/>
        </p:nvSpPr>
        <p:spPr>
          <a:xfrm>
            <a:off x="677135" y="2274133"/>
            <a:ext cx="11650530" cy="6653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integrální součást kina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možnost vlastního kreativy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výstavní činnost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projekce filmů v kavárně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nabídka občerstvení pro diváky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součinnost s akcemi v kině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zajišťování rautů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provoz letní zahrádky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správa pokladního systému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práce s finanční hotovostí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výrazná společenská funkce kavárny</a:t>
            </a:r>
          </a:p>
        </p:txBody>
      </p:sp>
      <p:sp>
        <p:nvSpPr>
          <p:cNvPr id="147" name="Kavárna kina"/>
          <p:cNvSpPr txBox="1"/>
          <p:nvPr>
            <p:ph type="ctrTitle"/>
          </p:nvPr>
        </p:nvSpPr>
        <p:spPr>
          <a:xfrm>
            <a:off x="310553" y="402165"/>
            <a:ext cx="12383694" cy="140586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Kavárna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- vyhodnocení celkového výkonu…"/>
          <p:cNvSpPr txBox="1"/>
          <p:nvPr/>
        </p:nvSpPr>
        <p:spPr>
          <a:xfrm>
            <a:off x="677135" y="2871033"/>
            <a:ext cx="11650530" cy="54593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vyhodnocení celkového výkonu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vyhodnocení dramaturgie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vyhodnocení výsledků návštěvnosti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vyúčtování výsledků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finance, platby, uzávěrky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řešení stížností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sledování personálních výkonů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zpětná podporaprovozu</a:t>
            </a:r>
          </a:p>
        </p:txBody>
      </p:sp>
      <p:sp>
        <p:nvSpPr>
          <p:cNvPr id="150" name="Kancelář kina"/>
          <p:cNvSpPr txBox="1"/>
          <p:nvPr>
            <p:ph type="ctrTitle"/>
          </p:nvPr>
        </p:nvSpPr>
        <p:spPr>
          <a:xfrm>
            <a:off x="310553" y="452965"/>
            <a:ext cx="12383694" cy="140586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Kancelář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otazy, diskuze k probrané problematice."/>
          <p:cNvSpPr txBox="1"/>
          <p:nvPr>
            <p:ph type="ctrTitle"/>
          </p:nvPr>
        </p:nvSpPr>
        <p:spPr>
          <a:xfrm>
            <a:off x="310553" y="2247700"/>
            <a:ext cx="12383694" cy="304482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Dotazy, diskuze k probrané problematice.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Doporučená internetové zdroje"/>
          <p:cNvSpPr txBox="1"/>
          <p:nvPr>
            <p:ph type="ctrTitle"/>
          </p:nvPr>
        </p:nvSpPr>
        <p:spPr>
          <a:xfrm>
            <a:off x="310553" y="368299"/>
            <a:ext cx="12383694" cy="1483852"/>
          </a:xfrm>
          <a:prstGeom prst="rect">
            <a:avLst/>
          </a:prstGeom>
        </p:spPr>
        <p:txBody>
          <a:bodyPr/>
          <a:lstStyle>
            <a:lvl1pPr defTabSz="473201">
              <a:defRPr b="1" sz="64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Doporučená internetové zdroje</a:t>
            </a:r>
          </a:p>
        </p:txBody>
      </p:sp>
      <p:sp>
        <p:nvSpPr>
          <p:cNvPr id="155" name="www.ufd.cz…"/>
          <p:cNvSpPr txBox="1"/>
          <p:nvPr/>
        </p:nvSpPr>
        <p:spPr>
          <a:xfrm>
            <a:off x="519574" y="2031174"/>
            <a:ext cx="11965652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www.ufd.cz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www.prokina.cz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www.fondkinematografie.cz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www.mkcr.cz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www.digitalnikino.cz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www.kinoprokazdeho.cz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www.novekino.cz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www.kinomaniak.cz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www.acfk.cz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1" invalidUrl="" action="" tgtFrame="" tooltip="" history="1" highlightClick="0" endSnd="0"/>
              </a:rPr>
              <a:t>www.mediadeskcz.eu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2" invalidUrl="" action="" tgtFrame="" tooltip="" history="1" highlightClick="0" endSnd="0"/>
              </a:rPr>
              <a:t>www.mediasalles.it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3" invalidUrl="" action="" tgtFrame="" tooltip="" history="1" highlightClick="0" endSnd="0"/>
              </a:rPr>
              <a:t>www.unic-cinemas.org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4" invalidUrl="" action="" tgtFrame="" tooltip="" history="1" highlightClick="0" endSnd="0"/>
              </a:rPr>
              <a:t>www.europa-cinemas.org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5" invalidUrl="" action="" tgtFrame="" tooltip="" history="1" highlightClick="0" endSnd="0"/>
              </a:rPr>
              <a:t>www.boxofficemojo.com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6" invalidUrl="" action="" tgtFrame="" tooltip="" history="1" highlightClick="0" endSnd="0"/>
              </a:rPr>
              <a:t>www.dcimovies.com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Doporučená literatura"/>
          <p:cNvSpPr txBox="1"/>
          <p:nvPr>
            <p:ph type="ctrTitle"/>
          </p:nvPr>
        </p:nvSpPr>
        <p:spPr>
          <a:xfrm>
            <a:off x="310553" y="622298"/>
            <a:ext cx="12383694" cy="1483852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Doporučená literatura</a:t>
            </a:r>
          </a:p>
        </p:txBody>
      </p:sp>
      <p:sp>
        <p:nvSpPr>
          <p:cNvPr id="158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4" y="2555993"/>
            <a:ext cx="11965652" cy="608941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SKOPAL, Pavel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 a Lucie ČESÁLKOVÁ. 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ČVANČARA, Miroslav a Jaroslav ČVANČARA. </a:t>
            </a:r>
            <a:r>
              <a:rPr i="1"/>
              <a:t>Zaniklý svět stříbrných pláten : po stopách pražských biografů</a:t>
            </a:r>
            <a:r>
              <a:rPr>
                <a:latin typeface="+mn-lt"/>
                <a:ea typeface="+mn-ea"/>
                <a:cs typeface="+mn-cs"/>
                <a:sym typeface="Helvetica Neue"/>
              </a:rPr>
              <a:t>. Vyd. 1. Praha: Academia, 2011. 597 s. ISBN 9788020019691.</a:t>
            </a:r>
            <a:endParaRPr>
              <a:latin typeface="+mn-lt"/>
              <a:ea typeface="+mn-ea"/>
              <a:cs typeface="+mn-cs"/>
              <a:sym typeface="Helvetica Neue"/>
            </a:endParaR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algn="l">
              <a:spcBef>
                <a:spcPts val="3200"/>
              </a:spcBef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</a:t>
            </a:r>
            <a:r>
              <a:rPr b="1" sz="2400"/>
              <a:t>DAVID, Ivan. Filmové právo. Vyd. Nová beseda, z.s., 2015, ISBN      </a:t>
            </a:r>
            <a:br>
              <a:rPr b="1" sz="2400"/>
            </a:br>
            <a:r>
              <a:rPr b="1" sz="2400"/>
              <a:t>      978-80-906089-0-0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KINO = sdílený zážitek sledování audiovizuálního obsahu."/>
          <p:cNvSpPr txBox="1"/>
          <p:nvPr>
            <p:ph type="ctrTitle"/>
          </p:nvPr>
        </p:nvSpPr>
        <p:spPr>
          <a:xfrm>
            <a:off x="1063061" y="3225800"/>
            <a:ext cx="10878678" cy="3302000"/>
          </a:xfrm>
          <a:prstGeom prst="rect">
            <a:avLst/>
          </a:prstGeom>
        </p:spPr>
        <p:txBody>
          <a:bodyPr/>
          <a:lstStyle>
            <a:lvl1pPr defTabSz="572516">
              <a:defRPr b="1" sz="6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KINO = sdílený zážitek sledování audiovizuálního obsahu.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Snímek obrazovky 2021-10-05 v 8.45.40.jpeg" descr="Snímek obrazovky 2021-10-05 v 8.45.4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690017"/>
            <a:ext cx="13004800" cy="515087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KINO = sdílený zážitek sledování audiovizuálního obsahu."/>
          <p:cNvSpPr txBox="1"/>
          <p:nvPr>
            <p:ph type="ctrTitle"/>
          </p:nvPr>
        </p:nvSpPr>
        <p:spPr>
          <a:xfrm>
            <a:off x="1063061" y="910166"/>
            <a:ext cx="10878678" cy="1111260"/>
          </a:xfrm>
          <a:prstGeom prst="rect">
            <a:avLst/>
          </a:prstGeom>
        </p:spPr>
        <p:txBody>
          <a:bodyPr/>
          <a:lstStyle>
            <a:lvl1pPr defTabSz="503814">
              <a:defRPr b="1" sz="5984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TOP20 - víkend od 30. 9. 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20. 10. 2020…"/>
          <p:cNvSpPr txBox="1"/>
          <p:nvPr>
            <p:ph type="ctrTitle"/>
          </p:nvPr>
        </p:nvSpPr>
        <p:spPr>
          <a:xfrm>
            <a:off x="310553" y="-21167"/>
            <a:ext cx="12383694" cy="7421427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5. 10. 2021</a:t>
            </a:r>
          </a:p>
          <a:p>
            <a:pPr>
              <a:defRPr b="1" sz="1100"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>
              <a:defRPr b="1" sz="7000">
                <a:latin typeface="+mn-lt"/>
                <a:ea typeface="+mn-ea"/>
                <a:cs typeface="+mn-cs"/>
                <a:sym typeface="Helvetica Neue"/>
              </a:defRPr>
            </a:pPr>
            <a:r>
              <a:t>Téma přednášky:</a:t>
            </a:r>
          </a:p>
          <a:p>
            <a:pPr>
              <a:defRPr b="1" sz="800"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Formální struktura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Nutné pracovní kroky na třech úrovních:…"/>
          <p:cNvSpPr txBox="1"/>
          <p:nvPr/>
        </p:nvSpPr>
        <p:spPr>
          <a:xfrm>
            <a:off x="677135" y="3346271"/>
            <a:ext cx="11650530" cy="3577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Nutné pracovní kroky na třech úrovních: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před projekcí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vlastní projekce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po projekci</a:t>
            </a:r>
          </a:p>
        </p:txBody>
      </p:sp>
      <p:sp>
        <p:nvSpPr>
          <p:cNvPr id="129" name="Struktura kina"/>
          <p:cNvSpPr txBox="1"/>
          <p:nvPr>
            <p:ph type="ctrTitle"/>
          </p:nvPr>
        </p:nvSpPr>
        <p:spPr>
          <a:xfrm>
            <a:off x="310553" y="893232"/>
            <a:ext cx="12383694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Struktura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- kancelář kina…"/>
          <p:cNvSpPr txBox="1"/>
          <p:nvPr/>
        </p:nvSpPr>
        <p:spPr>
          <a:xfrm>
            <a:off x="677135" y="2997021"/>
            <a:ext cx="11650530" cy="4276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kancelář kina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pokladna kina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uvaděčky, uvaděči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promítací kabina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kavárna</a:t>
            </a:r>
          </a:p>
          <a:p>
            <a:pPr>
              <a:defRPr b="1" sz="45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kancelář kina</a:t>
            </a:r>
          </a:p>
        </p:txBody>
      </p:sp>
      <p:sp>
        <p:nvSpPr>
          <p:cNvPr id="132" name="Struktura kina"/>
          <p:cNvSpPr txBox="1"/>
          <p:nvPr>
            <p:ph type="ctrTitle"/>
          </p:nvPr>
        </p:nvSpPr>
        <p:spPr>
          <a:xfrm>
            <a:off x="310553" y="893232"/>
            <a:ext cx="12383694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Struktura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- kompletní řízení kina…"/>
          <p:cNvSpPr txBox="1"/>
          <p:nvPr/>
        </p:nvSpPr>
        <p:spPr>
          <a:xfrm>
            <a:off x="677135" y="2365150"/>
            <a:ext cx="11650530" cy="725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kompletní řízení kina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dramaturgie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časový harmonogram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ekonomika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technologické řešení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zajištění filmových kopií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komunikace s distributorem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náplně pracovních povinností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BOZP a PO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propagace kina, programu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www, sociální sítě, grafika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řízení kavárny</a:t>
            </a:r>
          </a:p>
        </p:txBody>
      </p:sp>
      <p:sp>
        <p:nvSpPr>
          <p:cNvPr id="135" name="Kancelář kina"/>
          <p:cNvSpPr txBox="1"/>
          <p:nvPr>
            <p:ph type="ctrTitle"/>
          </p:nvPr>
        </p:nvSpPr>
        <p:spPr>
          <a:xfrm>
            <a:off x="310553" y="452965"/>
            <a:ext cx="12383694" cy="140586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Kancelář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- prodej vstupenek…"/>
          <p:cNvSpPr txBox="1"/>
          <p:nvPr/>
        </p:nvSpPr>
        <p:spPr>
          <a:xfrm>
            <a:off x="677135" y="2663599"/>
            <a:ext cx="11650530" cy="6653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prodej vstupenek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reklamace vstupenek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programování pokladního systému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evidence výsledků kina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informační systémy na pokladně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guestlisty při akcích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správa hotových financí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správa a rezervace míst v sále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dohled nad online prodejem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společenská funkce pokladní</a:t>
            </a:r>
          </a:p>
        </p:txBody>
      </p:sp>
      <p:sp>
        <p:nvSpPr>
          <p:cNvPr id="138" name="Pokladna kina"/>
          <p:cNvSpPr txBox="1"/>
          <p:nvPr>
            <p:ph type="ctrTitle"/>
          </p:nvPr>
        </p:nvSpPr>
        <p:spPr>
          <a:xfrm>
            <a:off x="310553" y="452965"/>
            <a:ext cx="12383694" cy="140586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Pokladna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- celkový dohled na kinem při provozu…"/>
          <p:cNvSpPr txBox="1"/>
          <p:nvPr/>
        </p:nvSpPr>
        <p:spPr>
          <a:xfrm>
            <a:off x="677135" y="2274132"/>
            <a:ext cx="11650530" cy="6653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celkový dohled na kinem při provozu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bezpečnostní úkony, únikové východy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úklid kina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trh vstupenek offline i online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sledování času projekcí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dohled nad projekcí, sálem, diváky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komunikace s diváky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uzavírání kina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společenská funkce uvaděče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úzká komunikace s promítači</a:t>
            </a:r>
          </a:p>
          <a:p>
            <a:pPr>
              <a:defRPr b="1" sz="3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- covid opatření</a:t>
            </a:r>
          </a:p>
        </p:txBody>
      </p:sp>
      <p:sp>
        <p:nvSpPr>
          <p:cNvPr id="141" name="Uvaděčky, uvaděči"/>
          <p:cNvSpPr txBox="1"/>
          <p:nvPr>
            <p:ph type="ctrTitle"/>
          </p:nvPr>
        </p:nvSpPr>
        <p:spPr>
          <a:xfrm>
            <a:off x="310553" y="554565"/>
            <a:ext cx="12383694" cy="140586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Uvaděčky, uvaděči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