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300" r:id="rId7"/>
    <p:sldId id="301" r:id="rId8"/>
    <p:sldId id="302" r:id="rId9"/>
    <p:sldId id="260" r:id="rId10"/>
    <p:sldId id="263" r:id="rId11"/>
    <p:sldId id="299" r:id="rId12"/>
    <p:sldId id="261" r:id="rId13"/>
    <p:sldId id="303" r:id="rId14"/>
    <p:sldId id="304" r:id="rId15"/>
    <p:sldId id="305" r:id="rId16"/>
    <p:sldId id="262" r:id="rId17"/>
    <p:sldId id="298" r:id="rId18"/>
    <p:sldId id="306" r:id="rId19"/>
    <p:sldId id="307" r:id="rId20"/>
    <p:sldId id="264" r:id="rId21"/>
    <p:sldId id="265" r:id="rId22"/>
    <p:sldId id="308" r:id="rId23"/>
    <p:sldId id="309" r:id="rId24"/>
    <p:sldId id="310" r:id="rId25"/>
    <p:sldId id="311" r:id="rId26"/>
    <p:sldId id="266" r:id="rId27"/>
    <p:sldId id="267" r:id="rId28"/>
    <p:sldId id="268" r:id="rId29"/>
    <p:sldId id="269" r:id="rId30"/>
    <p:sldId id="312" r:id="rId31"/>
    <p:sldId id="270" r:id="rId32"/>
    <p:sldId id="271" r:id="rId33"/>
    <p:sldId id="272" r:id="rId34"/>
    <p:sldId id="277" r:id="rId35"/>
    <p:sldId id="279" r:id="rId36"/>
    <p:sldId id="278" r:id="rId37"/>
    <p:sldId id="280" r:id="rId38"/>
    <p:sldId id="281" r:id="rId39"/>
    <p:sldId id="286" r:id="rId40"/>
    <p:sldId id="282" r:id="rId41"/>
    <p:sldId id="284" r:id="rId42"/>
    <p:sldId id="273" r:id="rId43"/>
    <p:sldId id="274" r:id="rId44"/>
    <p:sldId id="275" r:id="rId45"/>
    <p:sldId id="276" r:id="rId46"/>
    <p:sldId id="283" r:id="rId47"/>
    <p:sldId id="285" r:id="rId48"/>
    <p:sldId id="313" r:id="rId49"/>
    <p:sldId id="314" r:id="rId50"/>
    <p:sldId id="315" r:id="rId51"/>
    <p:sldId id="316" r:id="rId52"/>
    <p:sldId id="317" r:id="rId53"/>
    <p:sldId id="318" r:id="rId54"/>
    <p:sldId id="319" r:id="rId55"/>
    <p:sldId id="320" r:id="rId56"/>
    <p:sldId id="321" r:id="rId57"/>
    <p:sldId id="322" r:id="rId58"/>
    <p:sldId id="287" r:id="rId59"/>
    <p:sldId id="323" r:id="rId60"/>
    <p:sldId id="324" r:id="rId61"/>
    <p:sldId id="325" r:id="rId62"/>
    <p:sldId id="288" r:id="rId63"/>
    <p:sldId id="289" r:id="rId64"/>
    <p:sldId id="290" r:id="rId65"/>
    <p:sldId id="295" r:id="rId66"/>
    <p:sldId id="296" r:id="rId67"/>
    <p:sldId id="291" r:id="rId68"/>
    <p:sldId id="292" r:id="rId69"/>
    <p:sldId id="293" r:id="rId70"/>
    <p:sldId id="294" r:id="rId71"/>
    <p:sldId id="329" r:id="rId72"/>
    <p:sldId id="326" r:id="rId73"/>
    <p:sldId id="327" r:id="rId74"/>
    <p:sldId id="328" r:id="rId75"/>
    <p:sldId id="330" r:id="rId7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6C2B619-C92C-4373-9067-A89970086E1D}">
          <p14:sldIdLst>
            <p14:sldId id="256"/>
            <p14:sldId id="257"/>
            <p14:sldId id="258"/>
            <p14:sldId id="259"/>
            <p14:sldId id="300"/>
            <p14:sldId id="301"/>
            <p14:sldId id="302"/>
            <p14:sldId id="260"/>
            <p14:sldId id="263"/>
            <p14:sldId id="299"/>
            <p14:sldId id="261"/>
            <p14:sldId id="303"/>
            <p14:sldId id="304"/>
            <p14:sldId id="305"/>
            <p14:sldId id="262"/>
            <p14:sldId id="298"/>
            <p14:sldId id="306"/>
            <p14:sldId id="307"/>
            <p14:sldId id="264"/>
            <p14:sldId id="265"/>
            <p14:sldId id="308"/>
            <p14:sldId id="309"/>
            <p14:sldId id="310"/>
            <p14:sldId id="311"/>
            <p14:sldId id="266"/>
            <p14:sldId id="267"/>
            <p14:sldId id="268"/>
            <p14:sldId id="269"/>
            <p14:sldId id="312"/>
            <p14:sldId id="270"/>
            <p14:sldId id="271"/>
            <p14:sldId id="272"/>
            <p14:sldId id="277"/>
            <p14:sldId id="279"/>
            <p14:sldId id="278"/>
            <p14:sldId id="280"/>
            <p14:sldId id="281"/>
            <p14:sldId id="286"/>
            <p14:sldId id="282"/>
            <p14:sldId id="284"/>
            <p14:sldId id="273"/>
            <p14:sldId id="274"/>
            <p14:sldId id="275"/>
            <p14:sldId id="276"/>
            <p14:sldId id="283"/>
            <p14:sldId id="285"/>
            <p14:sldId id="313"/>
            <p14:sldId id="314"/>
            <p14:sldId id="315"/>
            <p14:sldId id="316"/>
            <p14:sldId id="317"/>
            <p14:sldId id="318"/>
            <p14:sldId id="319"/>
            <p14:sldId id="320"/>
            <p14:sldId id="321"/>
            <p14:sldId id="322"/>
            <p14:sldId id="287"/>
            <p14:sldId id="323"/>
            <p14:sldId id="324"/>
            <p14:sldId id="325"/>
            <p14:sldId id="288"/>
            <p14:sldId id="289"/>
            <p14:sldId id="290"/>
            <p14:sldId id="295"/>
            <p14:sldId id="296"/>
            <p14:sldId id="291"/>
            <p14:sldId id="292"/>
            <p14:sldId id="293"/>
            <p14:sldId id="294"/>
            <p14:sldId id="329"/>
            <p14:sldId id="326"/>
            <p14:sldId id="327"/>
            <p14:sldId id="328"/>
            <p14:sldId id="3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81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15080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249354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smtClean="0"/>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937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266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smtClean="0"/>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30578ACC-22D6-47C1-A373-4FD133E34F3C}"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8685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6240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399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565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55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331444B-B92B-4E27-8C94-BB93EAF5CB18}"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34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24848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363EFA5E-FA76-400D-B3DC-F0BA90E6D107}"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359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6C117F-5CCF-4837-BE5F-2B92066CAFAF}"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23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4EB90BD-B6CE-46B7-997F-7313B992CCDC}"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9379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DB9D11F-B188-461D-B23F-39381795C052}"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6809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52E6D8D9-55A2-4063-B0F3-121F44549695}"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714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D4B24536-994D-4021-A283-9F449C0DB509}"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3201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3CBBBB78-C96F-47B7-AB17-D852CA960AC9}"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260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604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3386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536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3615D08-A9FB-4CC3-8AEE-6DECC5578F85}" type="datetimeFigureOut">
              <a:rPr lang="cs-CZ" smtClean="0"/>
              <a:t>02.12.2021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3027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3615D08-A9FB-4CC3-8AEE-6DECC5578F85}" type="datetimeFigureOut">
              <a:rPr lang="cs-CZ" smtClean="0"/>
              <a:t>02.12.2021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4504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3615D08-A9FB-4CC3-8AEE-6DECC5578F85}" type="datetimeFigureOut">
              <a:rPr lang="cs-CZ" smtClean="0"/>
              <a:t>02.12.2021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81304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3615D08-A9FB-4CC3-8AEE-6DECC5578F85}" type="datetimeFigureOut">
              <a:rPr lang="cs-CZ" smtClean="0"/>
              <a:t>02.12.2021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0008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02.12.2021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52420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02.12.2021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16629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15D08-A9FB-4CC3-8AEE-6DECC5578F85}" type="datetimeFigureOut">
              <a:rPr lang="cs-CZ" smtClean="0"/>
              <a:t>02.12.2021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0220B-FB83-4ECB-9493-F1645A60904E}" type="slidenum">
              <a:rPr lang="cs-CZ" smtClean="0"/>
              <a:t>‹#›</a:t>
            </a:fld>
            <a:endParaRPr lang="cs-CZ"/>
          </a:p>
        </p:txBody>
      </p:sp>
    </p:spTree>
    <p:extLst>
      <p:ext uri="{BB962C8B-B14F-4D97-AF65-F5344CB8AC3E}">
        <p14:creationId xmlns:p14="http://schemas.microsoft.com/office/powerpoint/2010/main" val="174332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0781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BRctp4xcaA" TargetMode="External"/><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s://cs.wikipedia.org/wiki/Kolowrat-Krakow%C5%A1t%C3%AD-Liebstein%C5%A1t%C3%AD" TargetMode="External"/><Relationship Id="rId13" Type="http://schemas.openxmlformats.org/officeDocument/2006/relationships/hyperlink" Target="https://cs.wikipedia.org/wiki/Hugo_Strachwitz" TargetMode="External"/><Relationship Id="rId3" Type="http://schemas.openxmlformats.org/officeDocument/2006/relationships/hyperlink" Target="https://cs.wikipedia.org/wiki/%C4%8Cern%C3%ADnov%C3%A9_z_Chudenic#Vino&#345;sk&#225;_linie" TargetMode="External"/><Relationship Id="rId7" Type="http://schemas.openxmlformats.org/officeDocument/2006/relationships/hyperlink" Target="https://cs.wikipedia.org/wiki/Zdenko_Radslav_Kinsk%C3%BD" TargetMode="External"/><Relationship Id="rId12" Type="http://schemas.openxmlformats.org/officeDocument/2006/relationships/hyperlink" Target="https://cs.wikipedia.org/wiki/Leopold_Sternberg" TargetMode="External"/><Relationship Id="rId2" Type="http://schemas.openxmlformats.org/officeDocument/2006/relationships/hyperlink" Target="https://cs.wikipedia.org/wiki/Karel_Belcredi" TargetMode="External"/><Relationship Id="rId1" Type="http://schemas.openxmlformats.org/officeDocument/2006/relationships/slideLayout" Target="../slideLayouts/slideLayout2.xml"/><Relationship Id="rId6" Type="http://schemas.openxmlformats.org/officeDocument/2006/relationships/hyperlink" Target="https://cs.wikipedia.org/wiki/Franti%C5%A1ek_Josef_Kinsk%C3%BD_(1879-1975)" TargetMode="External"/><Relationship Id="rId11" Type="http://schemas.openxmlformats.org/officeDocument/2006/relationships/hyperlink" Target="https://cs.wikipedia.org/wiki/Karel_VI._Schwarzenberg" TargetMode="External"/><Relationship Id="rId5" Type="http://schemas.openxmlformats.org/officeDocument/2006/relationships/hyperlink" Target="https://cs.wikipedia.org/wiki/Dob%C5%99en%C5%A1t%C3%AD_z_Dob%C5%99enic" TargetMode="External"/><Relationship Id="rId10" Type="http://schemas.openxmlformats.org/officeDocument/2006/relationships/hyperlink" Target="https://cs.wikipedia.org/wiki/Charles_Parish_von_Senftenberg" TargetMode="External"/><Relationship Id="rId4" Type="http://schemas.openxmlformats.org/officeDocument/2006/relationships/hyperlink" Target="https://cs.wikipedia.org/wiki/Colloredov%C3%A9" TargetMode="External"/><Relationship Id="rId9" Type="http://schemas.openxmlformats.org/officeDocument/2006/relationships/hyperlink" Target="https://cs.wikipedia.org/wiki/Jan_Adolf_Lobkowicz"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Sociální vývoj českých zemí 1815-1938</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2054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Ambice J. A. Bati (1938): Budujme stát (pro 40 mil. obyvatel)</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„Náš </a:t>
            </a:r>
            <a:r>
              <a:rPr lang="cs-CZ" dirty="0"/>
              <a:t>národ se dostal .. do nebezpečné situace. Když program národního osvobození a zřízení samostatného státu byl dovršen, žili jsme osmnáct let bez programu. Spokojovali jsme se s cíli malými a příležitostnými. </a:t>
            </a:r>
            <a:r>
              <a:rPr lang="cs-CZ" dirty="0" err="1" smtClean="0"/>
              <a:t>Jižjiž</a:t>
            </a:r>
            <a:r>
              <a:rPr lang="cs-CZ" dirty="0" smtClean="0"/>
              <a:t> </a:t>
            </a:r>
            <a:r>
              <a:rPr lang="cs-CZ" dirty="0"/>
              <a:t>se zdálo, že uprostřed těchto malých úkolů a uprostřed rozpolcení národních sil úplně zmalátníme a zlhostejníme</a:t>
            </a:r>
            <a:r>
              <a:rPr lang="cs-CZ" dirty="0" smtClean="0"/>
              <a:t>.“</a:t>
            </a:r>
          </a:p>
          <a:p>
            <a:r>
              <a:rPr lang="cs-CZ" dirty="0"/>
              <a:t>„Vedle krajů prostoupených nejpokrokovějším průmyslem a vyzbrojených </a:t>
            </a:r>
            <a:r>
              <a:rPr lang="cs-CZ" dirty="0" smtClean="0"/>
              <a:t>nejmodernějším </a:t>
            </a:r>
            <a:r>
              <a:rPr lang="cs-CZ" dirty="0"/>
              <a:t>způsobem strojového hospodaření najdete kraje zaostalé, které vypadají jako přežitek primitivních dob uprostřed dvacátého </a:t>
            </a:r>
            <a:r>
              <a:rPr lang="cs-CZ" dirty="0" smtClean="0"/>
              <a:t>století.“</a:t>
            </a:r>
            <a:endParaRPr lang="cs-CZ" dirty="0"/>
          </a:p>
        </p:txBody>
      </p:sp>
      <p:pic>
        <p:nvPicPr>
          <p:cNvPr id="7" name="Obrázek 6"/>
          <p:cNvPicPr>
            <a:picLocks noChangeAspect="1"/>
          </p:cNvPicPr>
          <p:nvPr/>
        </p:nvPicPr>
        <p:blipFill>
          <a:blip r:embed="rId2"/>
          <a:stretch>
            <a:fillRect/>
          </a:stretch>
        </p:blipFill>
        <p:spPr>
          <a:xfrm>
            <a:off x="4772025" y="2719754"/>
            <a:ext cx="7076221" cy="3907693"/>
          </a:xfrm>
          <a:prstGeom prst="rect">
            <a:avLst/>
          </a:prstGeom>
        </p:spPr>
      </p:pic>
      <p:pic>
        <p:nvPicPr>
          <p:cNvPr id="8" name="Obrázek 7"/>
          <p:cNvPicPr>
            <a:picLocks noChangeAspect="1"/>
          </p:cNvPicPr>
          <p:nvPr/>
        </p:nvPicPr>
        <p:blipFill>
          <a:blip r:embed="rId3"/>
          <a:stretch>
            <a:fillRect/>
          </a:stretch>
        </p:blipFill>
        <p:spPr>
          <a:xfrm>
            <a:off x="9288462" y="457200"/>
            <a:ext cx="1743075" cy="2628900"/>
          </a:xfrm>
          <a:prstGeom prst="rect">
            <a:avLst/>
          </a:prstGeom>
        </p:spPr>
      </p:pic>
    </p:spTree>
    <p:extLst>
      <p:ext uri="{BB962C8B-B14F-4D97-AF65-F5344CB8AC3E}">
        <p14:creationId xmlns:p14="http://schemas.microsoft.com/office/powerpoint/2010/main" val="359692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4: nerovnováha vnitřního trhu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Zpoždění v modernizaci zemědělství a právního postavení rolnictva za západní Evropou a za rozvojem domácího průmyslu</a:t>
            </a:r>
          </a:p>
          <a:p>
            <a:r>
              <a:rPr lang="cs-CZ" dirty="0" err="1" smtClean="0"/>
              <a:t>Reluice</a:t>
            </a:r>
            <a:r>
              <a:rPr lang="cs-CZ" dirty="0" smtClean="0"/>
              <a:t> poddanských povinností již postupně od Josefa II., ale s velkými regionálními rozdíly uvnitř českých zemí (hrabě Saint </a:t>
            </a:r>
            <a:r>
              <a:rPr lang="cs-CZ" dirty="0" err="1" smtClean="0"/>
              <a:t>Genois</a:t>
            </a:r>
            <a:r>
              <a:rPr lang="cs-CZ" dirty="0" smtClean="0"/>
              <a:t> na Olomoucku vs. baron </a:t>
            </a:r>
            <a:r>
              <a:rPr lang="cs-CZ" dirty="0" err="1" smtClean="0"/>
              <a:t>Hompesch-Bollheim</a:t>
            </a:r>
            <a:r>
              <a:rPr lang="cs-CZ" dirty="0" smtClean="0"/>
              <a:t> na Znojemsku) + drastické poměry v Uhrách a zvláště Haliči</a:t>
            </a:r>
          </a:p>
          <a:p>
            <a:r>
              <a:rPr lang="cs-CZ" dirty="0" smtClean="0"/>
              <a:t>Spor o roli velkostatku a bývalé vrchnosti v modernizaci venkova</a:t>
            </a:r>
          </a:p>
          <a:p>
            <a:r>
              <a:rPr lang="cs-CZ" dirty="0" smtClean="0"/>
              <a:t>Spor o ekonomický význam pozemkové reformy (1920)</a:t>
            </a:r>
          </a:p>
          <a:p>
            <a:r>
              <a:rPr lang="cs-CZ" dirty="0" smtClean="0"/>
              <a:t>Rozpory v obrazu kulturní úrovně rolníka (bří Mrštíkové, J. Š. </a:t>
            </a:r>
            <a:r>
              <a:rPr lang="cs-CZ" dirty="0" err="1" smtClean="0"/>
              <a:t>Baar</a:t>
            </a:r>
            <a:r>
              <a:rPr lang="cs-CZ" dirty="0" smtClean="0"/>
              <a:t>, J. Galuška vs. účast rolnické elity v národně-emancipačním procesu), značné regionální rozdíly (Haná, Polabí, Kravařsko vs. Slovácko, jižní Čechy, Šumava)</a:t>
            </a:r>
            <a:endParaRPr lang="cs-CZ" dirty="0"/>
          </a:p>
        </p:txBody>
      </p:sp>
    </p:spTree>
    <p:extLst>
      <p:ext uri="{BB962C8B-B14F-4D97-AF65-F5344CB8AC3E}">
        <p14:creationId xmlns:p14="http://schemas.microsoft.com/office/powerpoint/2010/main" val="408465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Nerovnováha stavu ekonomiky a společnosti mezi západem a východem země</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cs-CZ" dirty="0" smtClean="0"/>
          </a:p>
          <a:p>
            <a:endParaRPr lang="cs-CZ" dirty="0"/>
          </a:p>
          <a:p>
            <a:r>
              <a:rPr lang="cs-CZ" dirty="0" smtClean="0"/>
              <a:t>Snímky z Podkarpatské Rusi</a:t>
            </a:r>
            <a:endParaRPr lang="cs-CZ" dirty="0"/>
          </a:p>
        </p:txBody>
      </p:sp>
      <p:pic>
        <p:nvPicPr>
          <p:cNvPr id="5" name="Obrázek 4"/>
          <p:cNvPicPr>
            <a:picLocks noChangeAspect="1"/>
          </p:cNvPicPr>
          <p:nvPr/>
        </p:nvPicPr>
        <p:blipFill>
          <a:blip r:embed="rId2"/>
          <a:stretch>
            <a:fillRect/>
          </a:stretch>
        </p:blipFill>
        <p:spPr>
          <a:xfrm>
            <a:off x="5004706" y="522514"/>
            <a:ext cx="3976007" cy="3151415"/>
          </a:xfrm>
          <a:prstGeom prst="rect">
            <a:avLst/>
          </a:prstGeom>
        </p:spPr>
      </p:pic>
      <p:pic>
        <p:nvPicPr>
          <p:cNvPr id="9" name="Obrázek 8"/>
          <p:cNvPicPr>
            <a:picLocks noChangeAspect="1"/>
          </p:cNvPicPr>
          <p:nvPr/>
        </p:nvPicPr>
        <p:blipFill>
          <a:blip r:embed="rId3"/>
          <a:stretch>
            <a:fillRect/>
          </a:stretch>
        </p:blipFill>
        <p:spPr>
          <a:xfrm>
            <a:off x="5860948" y="3424237"/>
            <a:ext cx="6331052" cy="4147369"/>
          </a:xfrm>
          <a:prstGeom prst="rect">
            <a:avLst/>
          </a:prstGeom>
        </p:spPr>
      </p:pic>
      <p:pic>
        <p:nvPicPr>
          <p:cNvPr id="10" name="Obrázek 9"/>
          <p:cNvPicPr>
            <a:picLocks noChangeAspect="1"/>
          </p:cNvPicPr>
          <p:nvPr/>
        </p:nvPicPr>
        <p:blipFill>
          <a:blip r:embed="rId4"/>
          <a:stretch>
            <a:fillRect/>
          </a:stretch>
        </p:blipFill>
        <p:spPr>
          <a:xfrm>
            <a:off x="1189703" y="3755923"/>
            <a:ext cx="4671245" cy="3102077"/>
          </a:xfrm>
          <a:prstGeom prst="rect">
            <a:avLst/>
          </a:prstGeom>
        </p:spPr>
      </p:pic>
    </p:spTree>
    <p:extLst>
      <p:ext uri="{BB962C8B-B14F-4D97-AF65-F5344CB8AC3E}">
        <p14:creationId xmlns:p14="http://schemas.microsoft.com/office/powerpoint/2010/main" val="1653518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a Alois Mrštík o vesničanech</a:t>
            </a:r>
            <a:endParaRPr lang="cs-CZ" dirty="0"/>
          </a:p>
        </p:txBody>
      </p:sp>
      <p:sp>
        <p:nvSpPr>
          <p:cNvPr id="3" name="Zástupný symbol pro obsah 2"/>
          <p:cNvSpPr>
            <a:spLocks noGrp="1"/>
          </p:cNvSpPr>
          <p:nvPr>
            <p:ph idx="1"/>
          </p:nvPr>
        </p:nvSpPr>
        <p:spPr/>
        <p:txBody>
          <a:bodyPr>
            <a:normAutofit fontScale="85000" lnSpcReduction="20000"/>
          </a:bodyPr>
          <a:lstStyle/>
          <a:p>
            <a:r>
              <a:rPr lang="pl-PL" b="1" dirty="0" smtClean="0"/>
              <a:t>Neruda</a:t>
            </a:r>
            <a:r>
              <a:rPr lang="pl-PL" dirty="0" smtClean="0"/>
              <a:t>: „Jiné národy se spoléhají na svoji šlechtu, my na naši vesnici, odkud pocházejí lidé, kteří se odhodlali rozfoukat jiskry nového života do skoro mrtvého národa, kteří žádali úctu pro národ český mezi jinými národy. ”... „</a:t>
            </a:r>
            <a:r>
              <a:rPr lang="pl-PL" i="1" dirty="0" smtClean="0"/>
              <a:t>Potkal jsme mladého vesničana, které velmi mě udivil, když správně vyjmenoval cizí místní jména, ne pouze francouzská i anglická. Neskrýval jsme před ním svůj úžas. S úsměvem mi ukázal na stl ve svém skromném příbytku – na kterém ležel Slovník naučný.</a:t>
            </a:r>
            <a:r>
              <a:rPr lang="pl-PL" dirty="0" smtClean="0"/>
              <a:t>” </a:t>
            </a:r>
          </a:p>
          <a:p>
            <a:r>
              <a:rPr lang="pl-PL" b="1" dirty="0" smtClean="0"/>
              <a:t>Mrštík</a:t>
            </a:r>
            <a:r>
              <a:rPr lang="pl-PL" dirty="0"/>
              <a:t>: </a:t>
            </a:r>
            <a:r>
              <a:rPr lang="pl-PL" dirty="0" smtClean="0"/>
              <a:t>„</a:t>
            </a:r>
            <a:r>
              <a:rPr lang="pl-PL" i="1" dirty="0" smtClean="0"/>
              <a:t>I pijí a pijí, Bože, jak tam všichni pijí. Na horním, na dolním konci, ve statcích i v chalupách. Je to od lítosti nebo z potřeby radovat se? Žal nebo přemíra sil? Kdo zná všechny důvody, proč vesničané tolik pijí? Ale jedno mají společné – a to je šlechtí. Nikdo nežaluje, nikdo nenaříká – s odvahou a neochvějnou vírou každý nese svůj kříž. Ten, kdo ztratil majetek, ten bez smutku, snad i spokojeně dál si obstarává živobytí. Žije život plný těžké práce a potu. Jeden padl, druhý se zvedl. Jeden ze sousedů zchudnul, druhý zbohatnul, vše se to míchá v malé vísce, jak na celém světě. Pravděpodobně je v tom nějaký řád...”</a:t>
            </a:r>
            <a:endParaRPr lang="cs-CZ" dirty="0"/>
          </a:p>
        </p:txBody>
      </p:sp>
    </p:spTree>
    <p:extLst>
      <p:ext uri="{BB962C8B-B14F-4D97-AF65-F5344CB8AC3E}">
        <p14:creationId xmlns:p14="http://schemas.microsoft.com/office/powerpoint/2010/main" val="3250822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Holeček o vesničanech</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smtClean="0"/>
              <a:t>„</a:t>
            </a:r>
            <a:r>
              <a:rPr lang="pl-PL" i="1" dirty="0" smtClean="0"/>
              <a:t>Za dvěma kopci je od nás místo narození Jana Husa, Chelčického rodiště se nachází na druhé straně louky. Den cesty ke to do rodiště Jana Žižky. Obyvatelé našeho kraje jako první připojili se k Husově nauce, jako první trpěli, první se hlásili pod Žižkovy prapory, první slavili vítězství a první pod nimi krváceli. Chci vědět, jací jsou ti lidé v dnešní době. Milují četbu knih, čtou každou knihu, která je pro ně pochopitelná. Jestli v Čechích lidé všude tak milují knihy ajko u nás, dobře bude. Nezajímá je móda literání, ale kniha, které rozumí, nezůstane nepřečtena, když ji dostanou do rukou. V létě není na čtení kdy, ale v zimě se chalupy mění na opravdové čítárny. Muži se chovají zdrženlivě. Nelze říci, že by byli materiální, ale jsou hlavně praktičtí, což se povrchnímu pozorovateli může zdá zvláštní. Nerozhodní, střízliví, mlčenliví, to nejsou znaky hrdinů z pohádek a z divadla, ve kterých mladí lidé nežijí, ale jen hrají to, co viděli na scéně. Rolníci nejsou schopni takové falše. Oni mohou reprezentovat jen sebe, nikoho více.</a:t>
            </a:r>
            <a:r>
              <a:rPr lang="pl-PL" dirty="0" smtClean="0"/>
              <a:t>” </a:t>
            </a:r>
            <a:endParaRPr lang="cs-CZ" dirty="0"/>
          </a:p>
        </p:txBody>
      </p:sp>
      <p:sp>
        <p:nvSpPr>
          <p:cNvPr id="4" name="Obdélník 3"/>
          <p:cNvSpPr/>
          <p:nvPr/>
        </p:nvSpPr>
        <p:spPr>
          <a:xfrm>
            <a:off x="3048000" y="3105835"/>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95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5: mentální blok vůči liberální modernizaci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Maloměstský ráz osídlení, malý význam cestování</a:t>
            </a:r>
          </a:p>
          <a:p>
            <a:r>
              <a:rPr lang="cs-CZ" dirty="0" smtClean="0"/>
              <a:t>Negativní vztah k modernizaci jako imperativu přinášeného „na bodácích“ (francouzská okupace, „německé století“, role četnictva na venkově), důraz na negativa</a:t>
            </a:r>
          </a:p>
          <a:p>
            <a:r>
              <a:rPr lang="cs-CZ" dirty="0" smtClean="0"/>
              <a:t>Kapitalismus jako „židovský“ nebo „německý vynález“ k ovládnutí obyčejného člověka; „francouzský švindl svobody“, „rovnost po francouzsku“ aj.</a:t>
            </a:r>
          </a:p>
          <a:p>
            <a:r>
              <a:rPr lang="cs-CZ" dirty="0" smtClean="0"/>
              <a:t>Katolicismu a jeho zápas s modernou (Pius IX., Dogma o neomylnosti, </a:t>
            </a:r>
            <a:r>
              <a:rPr lang="cs-CZ" dirty="0" err="1" smtClean="0"/>
              <a:t>Syllabus</a:t>
            </a:r>
            <a:r>
              <a:rPr lang="cs-CZ" dirty="0" smtClean="0"/>
              <a:t> </a:t>
            </a:r>
            <a:r>
              <a:rPr lang="cs-CZ" dirty="0" err="1" smtClean="0"/>
              <a:t>errorum</a:t>
            </a:r>
            <a:r>
              <a:rPr lang="cs-CZ" dirty="0" smtClean="0"/>
              <a:t> atd.)</a:t>
            </a:r>
          </a:p>
          <a:p>
            <a:r>
              <a:rPr lang="cs-CZ" dirty="0" smtClean="0"/>
              <a:t>Vysoko ceněna soudržnost komunity, skromnost vystupování, „znát své místo ve společnosti“, skepse k „výmyslům“ vzdělanců a radikalismu mládí (Riegerovy dojmy z USA, Francie atd.); prudký obrat ve vnímání Francie jako kulturního vzoru kolem roku 1918 (a otázka rozdílu mezi vládnoucí elitou a obyvatelstvem) </a:t>
            </a:r>
          </a:p>
          <a:p>
            <a:r>
              <a:rPr lang="cs-CZ" dirty="0" smtClean="0"/>
              <a:t>Života běžného člověka se „moderna“ dotkla až někdy v 60. letech, od 90. let vnímána zrychlená dynamika vývoje (generační změna!), chaotický ráz poválečné éry s prudkým tempem změn a ztrátou jistot, deziluze hospodářské krize a „jízda do tunelu“ druhé poloviny 30. let</a:t>
            </a:r>
            <a:endParaRPr lang="cs-CZ" dirty="0"/>
          </a:p>
        </p:txBody>
      </p:sp>
    </p:spTree>
    <p:extLst>
      <p:ext uri="{BB962C8B-B14F-4D97-AF65-F5344CB8AC3E}">
        <p14:creationId xmlns:p14="http://schemas.microsoft.com/office/powerpoint/2010/main" val="381075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Omyly modernismu (</a:t>
            </a:r>
            <a:r>
              <a:rPr lang="cs-CZ" dirty="0" err="1" smtClean="0"/>
              <a:t>Syllabus</a:t>
            </a:r>
            <a:r>
              <a:rPr lang="cs-CZ" dirty="0" smtClean="0"/>
              <a:t> </a:t>
            </a:r>
            <a:r>
              <a:rPr lang="cs-CZ" dirty="0" err="1" smtClean="0"/>
              <a:t>errorum</a:t>
            </a:r>
            <a:r>
              <a:rPr lang="cs-CZ" dirty="0" smtClean="0"/>
              <a:t>)</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„Lidský rozum, bez jakéhokoli odkazu na Boha, je jediným arbitrem pravdy a lži a dobra a zla.“ (Č. ​​3, racionalismus) </a:t>
            </a:r>
            <a:endParaRPr lang="cs-CZ" dirty="0" smtClean="0"/>
          </a:p>
          <a:p>
            <a:r>
              <a:rPr lang="cs-CZ" dirty="0" smtClean="0"/>
              <a:t>„</a:t>
            </a:r>
            <a:r>
              <a:rPr lang="cs-CZ" dirty="0"/>
              <a:t>Všechny pravdy náboženství vycházejí z vrozené síly lidského rozumu; rozum je tedy konečným standardem, pomocí kterého člověk může a měl by dospět k poznání všech pravd každého druhu.“ (Č. ​​4, racionalismus) </a:t>
            </a:r>
            <a:endParaRPr lang="cs-CZ" dirty="0" smtClean="0"/>
          </a:p>
          <a:p>
            <a:r>
              <a:rPr lang="cs-CZ" dirty="0" smtClean="0"/>
              <a:t>„</a:t>
            </a:r>
            <a:r>
              <a:rPr lang="cs-CZ" dirty="0"/>
              <a:t>Protestantismus není nic jiného než jiná forma téhož pravého křesťanského náboženství, </a:t>
            </a:r>
            <a:r>
              <a:rPr lang="cs-CZ" dirty="0" smtClean="0"/>
              <a:t>je </a:t>
            </a:r>
            <a:r>
              <a:rPr lang="cs-CZ" dirty="0"/>
              <a:t>dána k potěšení Boha stejně jako v katolické církvi.“ (Č. ​​18). </a:t>
            </a:r>
            <a:endParaRPr lang="cs-CZ" dirty="0" smtClean="0"/>
          </a:p>
          <a:p>
            <a:r>
              <a:rPr lang="cs-CZ" dirty="0" smtClean="0"/>
              <a:t>„</a:t>
            </a:r>
            <a:r>
              <a:rPr lang="cs-CZ" dirty="0"/>
              <a:t>Církev by měla být oddělena od státu a stát od církve.“ (Č. ​​55, odluka církve a státu) </a:t>
            </a:r>
            <a:endParaRPr lang="cs-CZ" dirty="0" smtClean="0"/>
          </a:p>
          <a:p>
            <a:r>
              <a:rPr lang="cs-CZ" dirty="0" smtClean="0"/>
              <a:t>„</a:t>
            </a:r>
            <a:r>
              <a:rPr lang="cs-CZ" dirty="0"/>
              <a:t>V dnešní době již není účelné, aby katolické náboženství bylo považováno za jediné náboženství státu, s vyloučením všech ostatních forem uctívání.“ (Č. ​​77) </a:t>
            </a:r>
            <a:endParaRPr lang="cs-CZ" dirty="0" smtClean="0"/>
          </a:p>
          <a:p>
            <a:r>
              <a:rPr lang="cs-CZ" dirty="0" smtClean="0"/>
              <a:t>„</a:t>
            </a:r>
            <a:r>
              <a:rPr lang="cs-CZ" dirty="0"/>
              <a:t>Každý člověk může svobodně přijmout a vyznávat toto náboženství, které, </a:t>
            </a:r>
            <a:r>
              <a:rPr lang="cs-CZ" dirty="0" smtClean="0"/>
              <a:t>bude-li </a:t>
            </a:r>
            <a:r>
              <a:rPr lang="cs-CZ" dirty="0"/>
              <a:t>vedeno světlem rozumu, bude </a:t>
            </a:r>
            <a:r>
              <a:rPr lang="cs-CZ" dirty="0" smtClean="0"/>
              <a:t>považováno </a:t>
            </a:r>
            <a:r>
              <a:rPr lang="cs-CZ" dirty="0"/>
              <a:t>za pravdivé.“ (Č. ​​</a:t>
            </a:r>
            <a:r>
              <a:rPr lang="cs-CZ" dirty="0" smtClean="0"/>
              <a:t>15) </a:t>
            </a:r>
            <a:endParaRPr lang="cs-CZ" dirty="0"/>
          </a:p>
        </p:txBody>
      </p:sp>
    </p:spTree>
    <p:extLst>
      <p:ext uri="{BB962C8B-B14F-4D97-AF65-F5344CB8AC3E}">
        <p14:creationId xmlns:p14="http://schemas.microsoft.com/office/powerpoint/2010/main" val="370132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9" y="457199"/>
            <a:ext cx="2037636" cy="2853559"/>
          </a:xfrm>
        </p:spPr>
        <p:txBody>
          <a:bodyPr>
            <a:normAutofit/>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2994870" y="-2367050"/>
            <a:ext cx="10432429" cy="8499402"/>
          </a:xfr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65109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4949505" y="350982"/>
            <a:ext cx="8637185" cy="6418933"/>
          </a:xfrm>
        </p:spPr>
      </p:pic>
      <p:sp>
        <p:nvSpPr>
          <p:cNvPr id="4" name="Zástupný symbol pro text 3"/>
          <p:cNvSpPr>
            <a:spLocks noGrp="1"/>
          </p:cNvSpPr>
          <p:nvPr>
            <p:ph type="body" sz="half" idx="2"/>
          </p:nvPr>
        </p:nvSpPr>
        <p:spPr/>
        <p:txBody>
          <a:bodyPr>
            <a:normAutofit/>
          </a:bodyPr>
          <a:lstStyle/>
          <a:p>
            <a:r>
              <a:rPr lang="pl-PL" dirty="0" smtClean="0"/>
              <a:t>Loď Církve svaté ohrožují strašliví nepřátelé. Kormidelníkem je papež, dědic Sv. Petra. Loďky v popředí představují hrozby. </a:t>
            </a:r>
          </a:p>
          <a:p>
            <a:r>
              <a:rPr lang="pl-PL" dirty="0" smtClean="0"/>
              <a:t>Z leva -  pyšný racionalismus, světská vláda reprezentovaná pruským státem s jeho programem kulturního boje, na třetí loďce je Martin Luther jako renegát, na čtvrtém lučištník střílí jedovaté šípy a symbolizuje vídeňský židovský liberální tisk Neue Freie Presse, na páté je Marianna jako symbol revoluce a jejích krvavých metod, na šesté vidíme symboly zednářů.</a:t>
            </a:r>
            <a:endParaRPr lang="cs-CZ" dirty="0"/>
          </a:p>
        </p:txBody>
      </p:sp>
    </p:spTree>
    <p:extLst>
      <p:ext uri="{BB962C8B-B14F-4D97-AF65-F5344CB8AC3E}">
        <p14:creationId xmlns:p14="http://schemas.microsoft.com/office/powerpoint/2010/main" val="295880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Regionální ráz modernizace a zvláště industrializace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Ukazuje se větší význam regionálních vazeb pro podnikání i trh pracovních sil, než lze postihnout v rámci národně koncipovaných dějin (Krušnohoří, Šumava, </a:t>
            </a:r>
            <a:r>
              <a:rPr lang="cs-CZ" dirty="0"/>
              <a:t>s</a:t>
            </a:r>
            <a:r>
              <a:rPr lang="cs-CZ" dirty="0" smtClean="0"/>
              <a:t>lezské regiony…)</a:t>
            </a:r>
          </a:p>
          <a:p>
            <a:r>
              <a:rPr lang="cs-CZ" dirty="0" smtClean="0"/>
              <a:t>Primárně jde o podmínky </a:t>
            </a:r>
            <a:r>
              <a:rPr lang="cs-CZ" dirty="0" err="1" smtClean="0"/>
              <a:t>protoindustrializace</a:t>
            </a:r>
            <a:r>
              <a:rPr lang="cs-CZ" dirty="0" smtClean="0"/>
              <a:t> (od konce 17. století): energie z vodních zdrojů, dostatek laciné pracovní síly, dopravní cesta, tolerance a podpora vrchnosti)</a:t>
            </a:r>
          </a:p>
          <a:p>
            <a:r>
              <a:rPr lang="cs-CZ" dirty="0" smtClean="0"/>
              <a:t>Sekundárně jde v případě využití energie uhlí o blízkost k urbanizované lokalitě, dostupnost dalších zdrojů a pracovních sil, možnost prosadit úpravu právního prostředí (typicky Brno)</a:t>
            </a:r>
          </a:p>
          <a:p>
            <a:r>
              <a:rPr lang="cs-CZ" dirty="0" smtClean="0"/>
              <a:t>Oblasti málo dotčené modernizací se stávají zdrojem migrace =˃ prudká diferenciace regionů</a:t>
            </a:r>
          </a:p>
          <a:p>
            <a:r>
              <a:rPr lang="cs-CZ" dirty="0" smtClean="0"/>
              <a:t>Snaha industrializovaných se migraci bránit, řídit ji, snaha vedení depopulačních oblastí o nastartování růstu, často ve vazbě na rozhodnutí politické sféry (stavba železnice, školy, kasáren, ústavů sociální péče apod.), ale také význam turistiky a šance i v malovýrobě (elektromotor)</a:t>
            </a:r>
            <a:endParaRPr lang="cs-CZ" dirty="0"/>
          </a:p>
        </p:txBody>
      </p:sp>
    </p:spTree>
    <p:extLst>
      <p:ext uri="{BB962C8B-B14F-4D97-AF65-F5344CB8AC3E}">
        <p14:creationId xmlns:p14="http://schemas.microsoft.com/office/powerpoint/2010/main" val="418353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Teoretické opory a základní pojmy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Industrializace – pro české země rozpracovali Otto Urban, Milan Myška (pojem </a:t>
            </a:r>
            <a:r>
              <a:rPr lang="cs-CZ" dirty="0" err="1" smtClean="0"/>
              <a:t>protoindustrializace</a:t>
            </a:r>
            <a:r>
              <a:rPr lang="cs-CZ" dirty="0" smtClean="0"/>
              <a:t>) ad.</a:t>
            </a:r>
          </a:p>
          <a:p>
            <a:r>
              <a:rPr lang="cs-CZ" dirty="0" smtClean="0"/>
              <a:t>Regionální ráz industrializace – pro české prostředí Toni </a:t>
            </a:r>
            <a:r>
              <a:rPr lang="cs-CZ" dirty="0" err="1" smtClean="0"/>
              <a:t>Pierenkemper</a:t>
            </a:r>
            <a:endParaRPr lang="cs-CZ" dirty="0" smtClean="0"/>
          </a:p>
          <a:p>
            <a:r>
              <a:rPr lang="cs-CZ" dirty="0" smtClean="0"/>
              <a:t>Vztah centrum – periferie Immanuel </a:t>
            </a:r>
            <a:r>
              <a:rPr lang="cs-CZ" dirty="0" err="1" smtClean="0"/>
              <a:t>Wallerstein</a:t>
            </a:r>
            <a:r>
              <a:rPr lang="cs-CZ" dirty="0" smtClean="0"/>
              <a:t> (mocnosti Západu vs. </a:t>
            </a:r>
            <a:r>
              <a:rPr lang="cs-CZ" dirty="0"/>
              <a:t>j</a:t>
            </a:r>
            <a:r>
              <a:rPr lang="cs-CZ" dirty="0" smtClean="0"/>
              <a:t>ejich kolonie vs. jejich „subdodavatelé“) </a:t>
            </a:r>
          </a:p>
          <a:p>
            <a:r>
              <a:rPr lang="cs-CZ" dirty="0" smtClean="0"/>
              <a:t>Proměny kapitalismu (liberální, řízený, státní atd.) – pro střední Evropu Jakub Rákosník, Zdeněk Jindra, Ernst </a:t>
            </a:r>
            <a:r>
              <a:rPr lang="cs-CZ" dirty="0" err="1" smtClean="0"/>
              <a:t>Hanisch</a:t>
            </a:r>
            <a:r>
              <a:rPr lang="cs-CZ" dirty="0" smtClean="0"/>
              <a:t>, Ernst </a:t>
            </a:r>
            <a:r>
              <a:rPr lang="cs-CZ" dirty="0" err="1" smtClean="0"/>
              <a:t>Bruckmüller</a:t>
            </a:r>
            <a:r>
              <a:rPr lang="cs-CZ" dirty="0" smtClean="0"/>
              <a:t>, </a:t>
            </a:r>
          </a:p>
          <a:p>
            <a:r>
              <a:rPr lang="cs-CZ" dirty="0" smtClean="0"/>
              <a:t>Koncept legitimity, očekávání a historická změna (Jiří </a:t>
            </a:r>
            <a:r>
              <a:rPr lang="cs-CZ" dirty="0" err="1" smtClean="0"/>
              <a:t>Štaif</a:t>
            </a:r>
            <a:r>
              <a:rPr lang="cs-CZ" dirty="0" smtClean="0"/>
              <a:t>, J. Rákosník, Matěj Spurný, Michal </a:t>
            </a:r>
            <a:r>
              <a:rPr lang="cs-CZ" dirty="0" err="1" smtClean="0"/>
              <a:t>Pullmann</a:t>
            </a:r>
            <a:r>
              <a:rPr lang="cs-CZ" dirty="0" smtClean="0"/>
              <a:t>)</a:t>
            </a:r>
          </a:p>
          <a:p>
            <a:r>
              <a:rPr lang="cs-CZ" dirty="0" smtClean="0"/>
              <a:t>Sociologické koncepty Maxe Webera (sociální změna, sociální třída) a Karla </a:t>
            </a:r>
            <a:r>
              <a:rPr lang="cs-CZ" dirty="0" err="1" smtClean="0"/>
              <a:t>Mannheima</a:t>
            </a:r>
            <a:r>
              <a:rPr lang="cs-CZ" dirty="0" smtClean="0"/>
              <a:t> (generace) jako faktory působící změny ve společnosti</a:t>
            </a:r>
          </a:p>
          <a:p>
            <a:endParaRPr lang="cs-CZ" dirty="0"/>
          </a:p>
        </p:txBody>
      </p:sp>
    </p:spTree>
    <p:extLst>
      <p:ext uri="{BB962C8B-B14F-4D97-AF65-F5344CB8AC3E}">
        <p14:creationId xmlns:p14="http://schemas.microsoft.com/office/powerpoint/2010/main" val="117490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Kontrast města a regionů</a:t>
            </a:r>
            <a:endParaRPr lang="cs-CZ" dirty="0"/>
          </a:p>
        </p:txBody>
      </p:sp>
      <p:sp>
        <p:nvSpPr>
          <p:cNvPr id="3" name="Zástupný symbol pro text 2"/>
          <p:cNvSpPr>
            <a:spLocks noGrp="1"/>
          </p:cNvSpPr>
          <p:nvPr>
            <p:ph type="body" idx="1"/>
          </p:nvPr>
        </p:nvSpPr>
        <p:spPr/>
        <p:txBody>
          <a:bodyPr/>
          <a:lstStyle/>
          <a:p>
            <a:r>
              <a:rPr lang="cs-CZ" dirty="0" smtClean="0"/>
              <a:t>Brno (Brněnsko)</a:t>
            </a:r>
            <a:endParaRPr lang="cs-CZ" dirty="0"/>
          </a:p>
        </p:txBody>
      </p:sp>
      <p:sp>
        <p:nvSpPr>
          <p:cNvPr id="4" name="Zástupný symbol pro obsah 3"/>
          <p:cNvSpPr>
            <a:spLocks noGrp="1"/>
          </p:cNvSpPr>
          <p:nvPr>
            <p:ph sz="half" idx="2"/>
          </p:nvPr>
        </p:nvSpPr>
        <p:spPr/>
        <p:txBody>
          <a:bodyPr>
            <a:normAutofit fontScale="55000" lnSpcReduction="20000"/>
          </a:bodyPr>
          <a:lstStyle/>
          <a:p>
            <a:r>
              <a:rPr lang="cs-CZ" dirty="0" smtClean="0"/>
              <a:t>První velké investice od 1764 (státní manufaktura)</a:t>
            </a:r>
          </a:p>
          <a:p>
            <a:r>
              <a:rPr lang="cs-CZ" dirty="0" smtClean="0"/>
              <a:t>Uvolnění právního prostředí</a:t>
            </a:r>
          </a:p>
          <a:p>
            <a:r>
              <a:rPr lang="cs-CZ" dirty="0" smtClean="0"/>
              <a:t>Investice, podnikatelé i </a:t>
            </a:r>
            <a:r>
              <a:rPr lang="cs-CZ" dirty="0" err="1" smtClean="0"/>
              <a:t>kvalif</a:t>
            </a:r>
            <a:r>
              <a:rPr lang="cs-CZ" dirty="0" smtClean="0"/>
              <a:t>. pracovníci z celé Evropy (</a:t>
            </a:r>
            <a:r>
              <a:rPr lang="cs-CZ" dirty="0" err="1" smtClean="0"/>
              <a:t>Verviers</a:t>
            </a:r>
            <a:r>
              <a:rPr lang="cs-CZ" dirty="0" smtClean="0"/>
              <a:t>, </a:t>
            </a:r>
            <a:r>
              <a:rPr lang="cs-CZ" dirty="0" err="1" smtClean="0"/>
              <a:t>Düren</a:t>
            </a:r>
            <a:r>
              <a:rPr lang="cs-CZ" dirty="0"/>
              <a:t>,</a:t>
            </a:r>
            <a:r>
              <a:rPr lang="cs-CZ" dirty="0" smtClean="0"/>
              <a:t> Amiens; Skotsko, Bavorsko, Lotrinsko, Nizozemí… </a:t>
            </a:r>
          </a:p>
          <a:p>
            <a:r>
              <a:rPr lang="cs-CZ" dirty="0" smtClean="0"/>
              <a:t>Impuls železnice (1839)</a:t>
            </a:r>
          </a:p>
          <a:p>
            <a:r>
              <a:rPr lang="cs-CZ" dirty="0" err="1" smtClean="0"/>
              <a:t>Taking</a:t>
            </a:r>
            <a:r>
              <a:rPr lang="cs-CZ" dirty="0" smtClean="0"/>
              <a:t> </a:t>
            </a:r>
            <a:r>
              <a:rPr lang="cs-CZ" dirty="0" err="1" smtClean="0"/>
              <a:t>off</a:t>
            </a:r>
            <a:r>
              <a:rPr lang="cs-CZ" dirty="0" smtClean="0"/>
              <a:t> u textilního průmyslu, navazující strojírenský, chemický… orientace na nadregionální i světový trh</a:t>
            </a:r>
          </a:p>
          <a:p>
            <a:r>
              <a:rPr lang="cs-CZ" dirty="0" smtClean="0"/>
              <a:t>Prudký růst přes hranici velkoměsta (1900) až k cca 250 tis. obyv. (1938)</a:t>
            </a:r>
          </a:p>
          <a:p>
            <a:r>
              <a:rPr lang="cs-CZ" dirty="0" smtClean="0"/>
              <a:t>Propojení tradice a modernity, postupná restrukturalizace ekonomiky ve směru posilování služeb a kvalifikované práce, nebezpečná závislost na jednom odvětví</a:t>
            </a:r>
          </a:p>
          <a:p>
            <a:r>
              <a:rPr lang="cs-CZ" dirty="0" smtClean="0"/>
              <a:t>Město vnímáno jako nehezké a špinavé (chudinské předměstí Vídně), plné sociálního a nacionálního napětí, nebezpečné co do veřejné hygieny =˃ adaptace managementu turistiky</a:t>
            </a:r>
            <a:endParaRPr lang="cs-CZ" dirty="0"/>
          </a:p>
        </p:txBody>
      </p:sp>
      <p:sp>
        <p:nvSpPr>
          <p:cNvPr id="5" name="Zástupný symbol pro text 4"/>
          <p:cNvSpPr>
            <a:spLocks noGrp="1"/>
          </p:cNvSpPr>
          <p:nvPr>
            <p:ph type="body" sz="quarter" idx="3"/>
          </p:nvPr>
        </p:nvSpPr>
        <p:spPr/>
        <p:txBody>
          <a:bodyPr/>
          <a:lstStyle/>
          <a:p>
            <a:r>
              <a:rPr lang="cs-CZ" dirty="0" smtClean="0"/>
              <a:t>Kroměříž (jižní Haná)</a:t>
            </a:r>
            <a:endParaRPr lang="cs-CZ" dirty="0"/>
          </a:p>
        </p:txBody>
      </p:sp>
      <p:sp>
        <p:nvSpPr>
          <p:cNvPr id="6" name="Zástupný symbol pro obsah 5"/>
          <p:cNvSpPr>
            <a:spLocks noGrp="1"/>
          </p:cNvSpPr>
          <p:nvPr>
            <p:ph sz="quarter" idx="4"/>
          </p:nvPr>
        </p:nvSpPr>
        <p:spPr/>
        <p:txBody>
          <a:bodyPr>
            <a:normAutofit fontScale="55000" lnSpcReduction="20000"/>
          </a:bodyPr>
          <a:lstStyle/>
          <a:p>
            <a:r>
              <a:rPr lang="cs-CZ" dirty="0" smtClean="0"/>
              <a:t>1841 a znovu 1869 se městu vyhnula hlavní železniční trať (impuls pro Přerov, Hulín)</a:t>
            </a:r>
          </a:p>
          <a:p>
            <a:r>
              <a:rPr lang="cs-CZ" dirty="0" smtClean="0"/>
              <a:t>Solidní dopravní spojení až v 80. letech</a:t>
            </a:r>
          </a:p>
          <a:p>
            <a:r>
              <a:rPr lang="cs-CZ" dirty="0" smtClean="0"/>
              <a:t>Do 90. let stagnace počtu obyvatel, dokonce meziroční úbytek, pak pozvolný růst (cca 16 tis./1910)</a:t>
            </a:r>
          </a:p>
          <a:p>
            <a:r>
              <a:rPr lang="cs-CZ" dirty="0" smtClean="0"/>
              <a:t>Absence velkého investora, řemeslnický ráz města, regionální trh</a:t>
            </a:r>
          </a:p>
          <a:p>
            <a:r>
              <a:rPr lang="cs-CZ" dirty="0" smtClean="0"/>
              <a:t>Středisko služeb pro rozlehlý region, dokonce zemského významu</a:t>
            </a:r>
          </a:p>
          <a:p>
            <a:r>
              <a:rPr lang="cs-CZ" dirty="0" smtClean="0"/>
              <a:t>„Hanácké Athény“</a:t>
            </a:r>
          </a:p>
          <a:p>
            <a:r>
              <a:rPr lang="cs-CZ" dirty="0" smtClean="0"/>
              <a:t>Intenzivní jednání se státem o dislokaci početné vojenské posádky (7-12% obyvatel)</a:t>
            </a:r>
          </a:p>
          <a:p>
            <a:r>
              <a:rPr lang="cs-CZ" dirty="0" smtClean="0"/>
              <a:t>Město prezentováno jako úhledné, vzorné, se vzdělaným obyvatelstvem, nikoliv zaostalé</a:t>
            </a:r>
          </a:p>
          <a:p>
            <a:r>
              <a:rPr lang="cs-CZ" dirty="0" smtClean="0"/>
              <a:t>Soudržnost komunity, dokonce i na linii česko-německých vztahů</a:t>
            </a:r>
            <a:endParaRPr lang="cs-CZ" dirty="0"/>
          </a:p>
        </p:txBody>
      </p:sp>
    </p:spTree>
    <p:extLst>
      <p:ext uri="{BB962C8B-B14F-4D97-AF65-F5344CB8AC3E}">
        <p14:creationId xmlns:p14="http://schemas.microsoft.com/office/powerpoint/2010/main" val="113528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321" y="753228"/>
            <a:ext cx="9613861" cy="648852"/>
          </a:xfrm>
        </p:spPr>
        <p:txBody>
          <a:bodyPr>
            <a:normAutofit fontScale="90000"/>
          </a:bodyPr>
          <a:lstStyle/>
          <a:p>
            <a:r>
              <a:rPr lang="cs-CZ" dirty="0" smtClean="0"/>
              <a:t>Popis města Brna pro návštěvníky trhů z roku 1789</a:t>
            </a:r>
            <a:endParaRPr lang="cs-CZ" dirty="0"/>
          </a:p>
        </p:txBody>
      </p:sp>
      <p:sp>
        <p:nvSpPr>
          <p:cNvPr id="3" name="Zástupný symbol pro obsah 2"/>
          <p:cNvSpPr>
            <a:spLocks noGrp="1"/>
          </p:cNvSpPr>
          <p:nvPr>
            <p:ph idx="1"/>
          </p:nvPr>
        </p:nvSpPr>
        <p:spPr>
          <a:xfrm>
            <a:off x="680321" y="1834166"/>
            <a:ext cx="9613861" cy="4637754"/>
          </a:xfrm>
        </p:spPr>
        <p:txBody>
          <a:bodyPr>
            <a:noAutofit/>
          </a:bodyPr>
          <a:lstStyle/>
          <a:p>
            <a:pPr>
              <a:lnSpc>
                <a:spcPct val="170000"/>
              </a:lnSpc>
            </a:pPr>
            <a:r>
              <a:rPr lang="cs-CZ" sz="1600" i="1" dirty="0"/>
              <a:t>„Brno se sice nedá srovnat s Vídní, Berlínem, Hamburkem, Lipskem a podobnými městy, ale je jedním z měst německých, která si zasluhují pozornost. Brno není sice velké, ale pravidelně a příjemně postavené, domy jsou tu docela pěkné, kamenné. Není tu tak živý obchodní ruch jako v Lipsku, ale přece jen dosti zámožných obchodníků a bankéřů. Město má čtyři trhy, nejsou sice takové jako ve Frankfurtu, Lipsku nebo Brunšviku, ale jsou srovnatelné třeba s </a:t>
            </a:r>
            <a:r>
              <a:rPr lang="cs-CZ" sz="1600" i="1" dirty="0" err="1"/>
              <a:t>Kasselem</a:t>
            </a:r>
            <a:r>
              <a:rPr lang="cs-CZ" sz="1600" i="1" dirty="0"/>
              <a:t>, přijíždějí sem mnozí obchodníci z Vídně, Lince, Saska, Štýrska a </a:t>
            </a:r>
            <a:r>
              <a:rPr lang="cs-CZ" sz="1600" i="1" dirty="0" err="1"/>
              <a:t>Norimberka</a:t>
            </a:r>
            <a:r>
              <a:rPr lang="cs-CZ" sz="1600" i="1" dirty="0"/>
              <a:t>, také všichni moravští továrníci tu nabízejí své zboží a obchodníci z Uher a Turecka, krátce, Brnu chybí jen splavná řeka, aby se mohlo postavit na roveň význačným obchodním městům Německa. … Obyvatelstvo je žoviálně temperamentní a touží po zábavě. Jen málo jsou tu k vidění melancholické, kyselé, vážné nebo spekulující tváře, se kterými se tolik setkáváme v severních obchodních městech.“</a:t>
            </a:r>
          </a:p>
        </p:txBody>
      </p:sp>
    </p:spTree>
    <p:extLst>
      <p:ext uri="{BB962C8B-B14F-4D97-AF65-F5344CB8AC3E}">
        <p14:creationId xmlns:p14="http://schemas.microsoft.com/office/powerpoint/2010/main" val="163426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textu</a:t>
            </a:r>
            <a:endParaRPr lang="cs-CZ" dirty="0"/>
          </a:p>
        </p:txBody>
      </p:sp>
      <p:sp>
        <p:nvSpPr>
          <p:cNvPr id="3" name="Zástupný symbol pro obsah 2"/>
          <p:cNvSpPr>
            <a:spLocks noGrp="1"/>
          </p:cNvSpPr>
          <p:nvPr>
            <p:ph idx="1"/>
          </p:nvPr>
        </p:nvSpPr>
        <p:spPr/>
        <p:txBody>
          <a:bodyPr/>
          <a:lstStyle/>
          <a:p>
            <a:r>
              <a:rPr lang="cs-CZ" dirty="0" smtClean="0"/>
              <a:t>1) Proč bylo město Brno vnímáno autorem jako „německé město“?</a:t>
            </a:r>
          </a:p>
          <a:p>
            <a:r>
              <a:rPr lang="cs-CZ" dirty="0" smtClean="0"/>
              <a:t>2) Které znaky činily město „atraktivním“?</a:t>
            </a:r>
          </a:p>
          <a:p>
            <a:r>
              <a:rPr lang="cs-CZ" dirty="0" smtClean="0"/>
              <a:t>3) Které charakteristiky v textu (překvapivě) chybí? </a:t>
            </a:r>
            <a:endParaRPr lang="cs-CZ" dirty="0"/>
          </a:p>
        </p:txBody>
      </p:sp>
    </p:spTree>
    <p:extLst>
      <p:ext uri="{BB962C8B-B14F-4D97-AF65-F5344CB8AC3E}">
        <p14:creationId xmlns:p14="http://schemas.microsoft.com/office/powerpoint/2010/main" val="250635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a:t>
            </a:r>
            <a:r>
              <a:rPr lang="cs-CZ" dirty="0" err="1" smtClean="0"/>
              <a:t>Krasoslav</a:t>
            </a:r>
            <a:r>
              <a:rPr lang="cs-CZ" dirty="0" smtClean="0"/>
              <a:t> Chmelenský o Brně 1837</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 „Město Brno se mi právě nelíbí, ale tím více okolí brněnské, jemuž rovného aspoň já posud neviděl. (…) Jenom řeka Brnu schází a naše </a:t>
            </a:r>
            <a:r>
              <a:rPr lang="cs-CZ" dirty="0" err="1"/>
              <a:t>villy</a:t>
            </a:r>
            <a:r>
              <a:rPr lang="cs-CZ" dirty="0"/>
              <a:t>(…). Brno jest vůbec chudé na vodu i na – pivo. Ve městě je pro špatnou dlažbu chůze velmi nepříjemná, vnitřek domu pro špatné schody a dřevěné pavlače nevlídný, domy pro dřevěné střechy nebezpečné, zato ale venku jsou pěkné lipové a javorové aleje kolem města. (…) V Brně, ač skoro každý česky i německy umí, přece se všude jen německy hovoří, a pro ten čas zde ještě půda pro češtinu zcela nepřipravena jest.(…) Všude hovor německý, všude jen toužení po Vídni: všude jen německé žurnály. Škoda to, nebo obyvatelé brněnští jsou možní lidé, a chudobu nelze pozorovati i oku ostřejšímu – plebs infima jako v Praze, zde ani viděti, a žebráka málokdy uhlídáš. Pražan je mnohem veselejší než </a:t>
            </a:r>
            <a:r>
              <a:rPr lang="cs-CZ" dirty="0" err="1"/>
              <a:t>Brněnčan</a:t>
            </a:r>
            <a:r>
              <a:rPr lang="cs-CZ" dirty="0"/>
              <a:t>, tento má mnohem (…) kupeckého ducha. Přímé veselosti málo jest viděti, všecko zde po lineálu a mezi ženskými, zvláště pak mezi dětmi mnoho šperku (…) a nejvíce mi bolí, že </a:t>
            </a:r>
            <a:r>
              <a:rPr lang="cs-CZ" dirty="0" err="1"/>
              <a:t>Brněnčan</a:t>
            </a:r>
            <a:r>
              <a:rPr lang="cs-CZ" dirty="0"/>
              <a:t> Čechům nepřeje, a na ně šilhavým okem hledí. </a:t>
            </a:r>
            <a:r>
              <a:rPr lang="cs-CZ" dirty="0" err="1"/>
              <a:t>Ourodnost</a:t>
            </a:r>
            <a:r>
              <a:rPr lang="cs-CZ" dirty="0"/>
              <a:t> je v brněnském okolí veliká, a i obchod i manufaktury i fabriky zde znamenitě kvetou. Divadlo zde stojí na velmi nízkém stupni, naše české představení daleko nad zdejší předčí, s německou pražskou operou se zdejší opera ani srovnati nedá. Kdo v Brně ostává, musí dle mého mínění – chce –</a:t>
            </a:r>
            <a:r>
              <a:rPr lang="cs-CZ" dirty="0" err="1"/>
              <a:t>li</a:t>
            </a:r>
            <a:r>
              <a:rPr lang="cs-CZ" dirty="0"/>
              <a:t> </a:t>
            </a:r>
            <a:r>
              <a:rPr lang="cs-CZ" dirty="0" err="1"/>
              <a:t>štastný</a:t>
            </a:r>
            <a:r>
              <a:rPr lang="cs-CZ" dirty="0"/>
              <a:t> býti – svou rodinu míti, v předměstí a možná –</a:t>
            </a:r>
            <a:r>
              <a:rPr lang="cs-CZ" dirty="0" err="1"/>
              <a:t>li</a:t>
            </a:r>
            <a:r>
              <a:rPr lang="cs-CZ" dirty="0"/>
              <a:t> v Starém Brně ostávati, a toliko v brněnském okolí a v domácnosti své se kochati. </a:t>
            </a:r>
            <a:r>
              <a:rPr lang="cs-CZ" dirty="0" err="1"/>
              <a:t>Ouředlníci</a:t>
            </a:r>
            <a:r>
              <a:rPr lang="cs-CZ" dirty="0"/>
              <a:t> jsou zde hodní a jako všude nejvíce vzdělaní, oni zde činí tak zvanou noblesu, nebo moravská šlechta se vždy do Vídně táhne.</a:t>
            </a:r>
          </a:p>
        </p:txBody>
      </p:sp>
    </p:spTree>
    <p:extLst>
      <p:ext uri="{BB962C8B-B14F-4D97-AF65-F5344CB8AC3E}">
        <p14:creationId xmlns:p14="http://schemas.microsoft.com/office/powerpoint/2010/main" val="149338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lstStyle/>
          <a:p>
            <a:r>
              <a:rPr lang="cs-CZ" dirty="0" smtClean="0"/>
              <a:t>1) V čem je text z roku 1837 markantně odlišný od textu z roku 1789?</a:t>
            </a:r>
          </a:p>
          <a:p>
            <a:r>
              <a:rPr lang="cs-CZ" dirty="0" smtClean="0"/>
              <a:t>2) Jaká je Chmelenského představa o kvalitě života?</a:t>
            </a:r>
          </a:p>
          <a:p>
            <a:endParaRPr lang="cs-CZ" dirty="0"/>
          </a:p>
        </p:txBody>
      </p:sp>
    </p:spTree>
    <p:extLst>
      <p:ext uri="{BB962C8B-B14F-4D97-AF65-F5344CB8AC3E}">
        <p14:creationId xmlns:p14="http://schemas.microsoft.com/office/powerpoint/2010/main" val="304485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Podíl společenských složek/vrstev a jejich vliv</a:t>
            </a:r>
            <a:endParaRPr lang="cs-CZ" dirty="0"/>
          </a:p>
        </p:txBody>
      </p:sp>
      <p:pic>
        <p:nvPicPr>
          <p:cNvPr id="7" name="Zástupný symbol pro obrázek 6"/>
          <p:cNvPicPr>
            <a:picLocks noGrp="1" noChangeAspect="1"/>
          </p:cNvPicPr>
          <p:nvPr>
            <p:ph type="pic" idx="1"/>
          </p:nvPr>
        </p:nvPicPr>
        <p:blipFill>
          <a:blip r:embed="rId2"/>
          <a:srcRect t="965" b="965"/>
          <a:stretch>
            <a:fillRect/>
          </a:stretch>
        </p:blipFill>
        <p:spPr>
          <a:xfrm>
            <a:off x="5183188" y="457201"/>
            <a:ext cx="5269445" cy="4060091"/>
          </a:xfrm>
          <a:prstGeom prst="rect">
            <a:avLst/>
          </a:prstGeom>
        </p:spPr>
      </p:pic>
      <p:sp>
        <p:nvSpPr>
          <p:cNvPr id="4" name="Zástupný symbol pro text 3"/>
          <p:cNvSpPr>
            <a:spLocks noGrp="1"/>
          </p:cNvSpPr>
          <p:nvPr>
            <p:ph type="body" sz="half" idx="2"/>
          </p:nvPr>
        </p:nvSpPr>
        <p:spPr/>
        <p:txBody>
          <a:bodyPr>
            <a:normAutofit fontScale="92500" lnSpcReduction="20000"/>
          </a:bodyPr>
          <a:lstStyle/>
          <a:p>
            <a:r>
              <a:rPr lang="cs-CZ" dirty="0" smtClean="0"/>
              <a:t>Aristokracie 0,1–0,5%</a:t>
            </a:r>
          </a:p>
          <a:p>
            <a:r>
              <a:rPr lang="cs-CZ" dirty="0" smtClean="0"/>
              <a:t>Měšťanstvo cca 15%</a:t>
            </a:r>
          </a:p>
          <a:p>
            <a:r>
              <a:rPr lang="cs-CZ" dirty="0" smtClean="0"/>
              <a:t>Rolnictvo, dělnictvo, ostatní cca 85%</a:t>
            </a:r>
          </a:p>
          <a:p>
            <a:endParaRPr lang="cs-CZ" dirty="0"/>
          </a:p>
          <a:p>
            <a:r>
              <a:rPr lang="cs-CZ" dirty="0" smtClean="0"/>
              <a:t>„Měšťanské století“, převaha kulturního a ekonomického vlivu měšťanstva</a:t>
            </a:r>
          </a:p>
          <a:p>
            <a:r>
              <a:rPr lang="cs-CZ" dirty="0" err="1" smtClean="0"/>
              <a:t>Verbuergerlichung</a:t>
            </a:r>
            <a:r>
              <a:rPr lang="cs-CZ" dirty="0" smtClean="0"/>
              <a:t> – extenze měšťanského světa (hodnoty, životní styl, podoba rodiny, sociální role atd.) do další společenských vrstev: podnikatelské aktivity aristokracie, vzdělávání mladých aristokratů, spolková činnost u nižších společenských vrstev, odsudek nemírné konzumace alkoholu, spořivost, důraz na vzdělání, finanční a právní gramotnost, </a:t>
            </a:r>
            <a:r>
              <a:rPr lang="cs-CZ" b="1" dirty="0" smtClean="0"/>
              <a:t>touha po samostatnosti</a:t>
            </a:r>
            <a:r>
              <a:rPr lang="cs-CZ" dirty="0" smtClean="0"/>
              <a:t>…</a:t>
            </a:r>
          </a:p>
          <a:p>
            <a:r>
              <a:rPr lang="cs-CZ" dirty="0" smtClean="0"/>
              <a:t>Negativa měšťanského světa a snaha udržet/rozvinout vlastní </a:t>
            </a:r>
            <a:r>
              <a:rPr lang="cs-CZ" dirty="0" err="1" smtClean="0"/>
              <a:t>subkulturu..aristokratickou</a:t>
            </a:r>
            <a:r>
              <a:rPr lang="cs-CZ" dirty="0" smtClean="0"/>
              <a:t>, dělnickou, rolnickou </a:t>
            </a:r>
          </a:p>
          <a:p>
            <a:endParaRPr lang="cs-CZ" dirty="0"/>
          </a:p>
          <a:p>
            <a:endParaRPr lang="cs-CZ" dirty="0"/>
          </a:p>
        </p:txBody>
      </p:sp>
      <p:pic>
        <p:nvPicPr>
          <p:cNvPr id="10" name="Obrázek 9"/>
          <p:cNvPicPr>
            <a:picLocks noChangeAspect="1"/>
          </p:cNvPicPr>
          <p:nvPr/>
        </p:nvPicPr>
        <p:blipFill>
          <a:blip r:embed="rId3"/>
          <a:stretch>
            <a:fillRect/>
          </a:stretch>
        </p:blipFill>
        <p:spPr>
          <a:xfrm>
            <a:off x="8075832" y="3251200"/>
            <a:ext cx="4104528" cy="3606800"/>
          </a:xfrm>
          <a:prstGeom prst="rect">
            <a:avLst/>
          </a:prstGeom>
        </p:spPr>
      </p:pic>
    </p:spTree>
    <p:extLst>
      <p:ext uri="{BB962C8B-B14F-4D97-AF65-F5344CB8AC3E}">
        <p14:creationId xmlns:p14="http://schemas.microsoft.com/office/powerpoint/2010/main" val="4129222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Rozklad „měšťanského světa“ a nástup „masové společnosti“</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5005509" y="3571631"/>
            <a:ext cx="4235940" cy="3446585"/>
          </a:xfrm>
          <a:prstGeom prst="rect">
            <a:avLst/>
          </a:prstGeom>
        </p:spPr>
      </p:pic>
      <p:sp>
        <p:nvSpPr>
          <p:cNvPr id="4" name="Zástupný symbol pro text 3"/>
          <p:cNvSpPr>
            <a:spLocks noGrp="1"/>
          </p:cNvSpPr>
          <p:nvPr>
            <p:ph type="body" sz="half" idx="2"/>
          </p:nvPr>
        </p:nvSpPr>
        <p:spPr/>
        <p:txBody>
          <a:bodyPr>
            <a:normAutofit fontScale="92500" lnSpcReduction="20000"/>
          </a:bodyPr>
          <a:lstStyle/>
          <a:p>
            <a:pPr marL="285750" indent="-285750">
              <a:buFontTx/>
              <a:buChar char="-"/>
            </a:pPr>
            <a:r>
              <a:rPr lang="cs-CZ" dirty="0" smtClean="0"/>
              <a:t>Za zlomové jsou považována 90. léta 19. století</a:t>
            </a:r>
          </a:p>
          <a:p>
            <a:pPr marL="285750" indent="-285750">
              <a:buFontTx/>
              <a:buChar char="-"/>
            </a:pPr>
            <a:r>
              <a:rPr lang="cs-CZ" dirty="0" smtClean="0"/>
              <a:t>Světová válka a hospodářská krize</a:t>
            </a:r>
          </a:p>
          <a:p>
            <a:pPr marL="285750" indent="-285750">
              <a:buFontTx/>
              <a:buChar char="-"/>
            </a:pPr>
            <a:r>
              <a:rPr lang="cs-CZ" dirty="0">
                <a:hlinkClick r:id="rId3"/>
              </a:rPr>
              <a:t>https://</a:t>
            </a:r>
            <a:r>
              <a:rPr lang="cs-CZ" dirty="0" smtClean="0">
                <a:hlinkClick r:id="rId3"/>
              </a:rPr>
              <a:t>www.youtube.com/watch?v=XBRctp4xcaA</a:t>
            </a:r>
            <a:r>
              <a:rPr lang="cs-CZ" dirty="0" smtClean="0"/>
              <a:t> </a:t>
            </a:r>
          </a:p>
          <a:p>
            <a:pPr marL="285750" indent="-285750">
              <a:buFontTx/>
              <a:buChar char="-"/>
            </a:pPr>
            <a:r>
              <a:rPr lang="cs-CZ" dirty="0" smtClean="0"/>
              <a:t>Nástup „silného státu“ jako záchrany před labilitou turbulentních časů</a:t>
            </a:r>
          </a:p>
          <a:p>
            <a:pPr marL="285750" indent="-285750">
              <a:buFontTx/>
              <a:buChar char="-"/>
            </a:pPr>
            <a:r>
              <a:rPr lang="cs-CZ" dirty="0" smtClean="0"/>
              <a:t>Vytvoření dominantní společenské vrstvy ekonomicky závislé na státu a hodnotově </a:t>
            </a:r>
            <a:r>
              <a:rPr lang="cs-CZ" smtClean="0"/>
              <a:t>slabě ukotvené </a:t>
            </a:r>
            <a:r>
              <a:rPr lang="cs-CZ" dirty="0" smtClean="0"/>
              <a:t>(sekularizované, rozkolísané mnoha nezodpovězenými otázkami) – masová společnost se silnou tendencí k manipulaci: živná půda pro radikální hnutí</a:t>
            </a:r>
          </a:p>
          <a:p>
            <a:pPr marL="285750" indent="-285750">
              <a:buFontTx/>
              <a:buChar char="-"/>
            </a:pPr>
            <a:r>
              <a:rPr lang="cs-CZ" dirty="0" smtClean="0"/>
              <a:t>„</a:t>
            </a:r>
            <a:r>
              <a:rPr lang="cs-CZ" i="1" dirty="0" smtClean="0"/>
              <a:t>Je už vlastně lhostejné, zda jezdíme vozem luxusním nebo laciným, protože všichni stejně tak jako tak trčíme v nekonečných zácpách</a:t>
            </a:r>
            <a:r>
              <a:rPr lang="cs-CZ" dirty="0" smtClean="0"/>
              <a:t>.“</a:t>
            </a:r>
            <a:endParaRPr lang="cs-CZ" dirty="0"/>
          </a:p>
        </p:txBody>
      </p:sp>
      <p:pic>
        <p:nvPicPr>
          <p:cNvPr id="6" name="Obrázek 5"/>
          <p:cNvPicPr>
            <a:picLocks noChangeAspect="1"/>
          </p:cNvPicPr>
          <p:nvPr/>
        </p:nvPicPr>
        <p:blipFill>
          <a:blip r:embed="rId4"/>
          <a:stretch>
            <a:fillRect/>
          </a:stretch>
        </p:blipFill>
        <p:spPr>
          <a:xfrm>
            <a:off x="5005509" y="457200"/>
            <a:ext cx="3325691" cy="3114431"/>
          </a:xfrm>
          <a:prstGeom prst="rect">
            <a:avLst/>
          </a:prstGeom>
        </p:spPr>
      </p:pic>
      <p:pic>
        <p:nvPicPr>
          <p:cNvPr id="7" name="Obrázek 6"/>
          <p:cNvPicPr>
            <a:picLocks noChangeAspect="1"/>
          </p:cNvPicPr>
          <p:nvPr/>
        </p:nvPicPr>
        <p:blipFill>
          <a:blip r:embed="rId5"/>
          <a:stretch>
            <a:fillRect/>
          </a:stretch>
        </p:blipFill>
        <p:spPr>
          <a:xfrm>
            <a:off x="8468605" y="0"/>
            <a:ext cx="3723394" cy="4853354"/>
          </a:xfrm>
          <a:prstGeom prst="rect">
            <a:avLst/>
          </a:prstGeom>
        </p:spPr>
      </p:pic>
    </p:spTree>
    <p:extLst>
      <p:ext uri="{BB962C8B-B14F-4D97-AF65-F5344CB8AC3E}">
        <p14:creationId xmlns:p14="http://schemas.microsoft.com/office/powerpoint/2010/main" val="324724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a:t>
            </a:r>
            <a:endParaRPr lang="cs-CZ" dirty="0"/>
          </a:p>
        </p:txBody>
      </p:sp>
      <p:sp>
        <p:nvSpPr>
          <p:cNvPr id="3" name="Zástupný symbol pro obsah 2"/>
          <p:cNvSpPr>
            <a:spLocks noGrp="1"/>
          </p:cNvSpPr>
          <p:nvPr>
            <p:ph idx="1"/>
          </p:nvPr>
        </p:nvSpPr>
        <p:spPr/>
        <p:txBody>
          <a:bodyPr/>
          <a:lstStyle/>
          <a:p>
            <a:r>
              <a:rPr lang="cs-CZ" dirty="0" smtClean="0"/>
              <a:t>Tzv. </a:t>
            </a:r>
            <a:r>
              <a:rPr lang="cs-CZ" dirty="0" err="1" smtClean="0"/>
              <a:t>Bürgertumsforschung</a:t>
            </a:r>
            <a:r>
              <a:rPr lang="cs-CZ" dirty="0" smtClean="0"/>
              <a:t> motivován v Německu otázkami po tzv. </a:t>
            </a:r>
            <a:r>
              <a:rPr lang="cs-CZ" dirty="0" err="1" smtClean="0"/>
              <a:t>Sonderweg</a:t>
            </a:r>
            <a:r>
              <a:rPr lang="cs-CZ" dirty="0" smtClean="0"/>
              <a:t> německé společnosti (od 80. let 20. století), hovoří se o </a:t>
            </a:r>
            <a:r>
              <a:rPr lang="cs-CZ" dirty="0" err="1" smtClean="0"/>
              <a:t>bielefeldské</a:t>
            </a:r>
            <a:r>
              <a:rPr lang="cs-CZ" dirty="0" smtClean="0"/>
              <a:t> a frankfurtské škole ad.</a:t>
            </a:r>
          </a:p>
          <a:p>
            <a:r>
              <a:rPr lang="cs-CZ" dirty="0" smtClean="0"/>
              <a:t>Zaměřeno na výzkum měšťanských elit ve velkých městech a dlouhou tradicí městské samosprávy (Augsburg, </a:t>
            </a:r>
            <a:r>
              <a:rPr lang="cs-CZ" dirty="0" err="1" smtClean="0"/>
              <a:t>Köln</a:t>
            </a:r>
            <a:r>
              <a:rPr lang="cs-CZ" dirty="0" smtClean="0"/>
              <a:t>, </a:t>
            </a:r>
            <a:r>
              <a:rPr lang="cs-CZ" dirty="0" err="1" smtClean="0"/>
              <a:t>Bremen</a:t>
            </a:r>
            <a:r>
              <a:rPr lang="cs-CZ" dirty="0" smtClean="0"/>
              <a:t>, </a:t>
            </a:r>
            <a:r>
              <a:rPr lang="cs-CZ" dirty="0" err="1" smtClean="0"/>
              <a:t>München</a:t>
            </a:r>
            <a:r>
              <a:rPr lang="cs-CZ" dirty="0" smtClean="0"/>
              <a:t>…)</a:t>
            </a:r>
          </a:p>
          <a:p>
            <a:r>
              <a:rPr lang="cs-CZ" dirty="0" smtClean="0"/>
              <a:t>Reakcí byl český a ještě tzv. moravský výzkum přizpůsobený tuzemským reáliím, stavu pramenů a hlavně významným odlišnostem ve struktuře měšťanstva (maloměstské měšťanstvo, maloměstské vzdělané vrstvy apod.) </a:t>
            </a:r>
            <a:endParaRPr lang="cs-CZ" dirty="0"/>
          </a:p>
        </p:txBody>
      </p:sp>
    </p:spTree>
    <p:extLst>
      <p:ext uri="{BB962C8B-B14F-4D97-AF65-F5344CB8AC3E}">
        <p14:creationId xmlns:p14="http://schemas.microsoft.com/office/powerpoint/2010/main" val="1225470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Skladba měšťanstva</a:t>
            </a:r>
            <a:endParaRPr lang="cs-CZ" dirty="0"/>
          </a:p>
        </p:txBody>
      </p:sp>
      <p:sp>
        <p:nvSpPr>
          <p:cNvPr id="3" name="Zástupný symbol pro obsah 2"/>
          <p:cNvSpPr>
            <a:spLocks noGrp="1"/>
          </p:cNvSpPr>
          <p:nvPr>
            <p:ph sz="half" idx="1"/>
          </p:nvPr>
        </p:nvSpPr>
        <p:spPr/>
        <p:txBody>
          <a:bodyPr>
            <a:normAutofit fontScale="85000" lnSpcReduction="10000"/>
          </a:bodyPr>
          <a:lstStyle/>
          <a:p>
            <a:r>
              <a:rPr lang="cs-CZ" dirty="0" smtClean="0"/>
              <a:t>Jádro měšťanských vrstev: buržoazie (dispozice kapitálem, postavení vykořisťovatele) + vzdělané měšťanstvo (vědecká interpretace světa, znalostní kompetence, schopnost ovlivňovat veřejnou debatu, závislost na státu); jasně vymezený životní styl a hodnotový řád</a:t>
            </a:r>
          </a:p>
          <a:p>
            <a:r>
              <a:rPr lang="cs-CZ" dirty="0" smtClean="0"/>
              <a:t>Okrajové složky: maloměstské měšťanstvo, maloměstské vzdělané vrstvy, drobné měšťanstvo</a:t>
            </a:r>
          </a:p>
          <a:p>
            <a:r>
              <a:rPr lang="cs-CZ" dirty="0" smtClean="0"/>
              <a:t>Marxistický pohled</a:t>
            </a:r>
          </a:p>
          <a:p>
            <a:r>
              <a:rPr lang="cs-CZ" dirty="0" err="1" smtClean="0"/>
              <a:t>Weberiánský</a:t>
            </a:r>
            <a:r>
              <a:rPr lang="cs-CZ" dirty="0" smtClean="0"/>
              <a:t> pohled</a:t>
            </a:r>
          </a:p>
        </p:txBody>
      </p:sp>
      <p:pic>
        <p:nvPicPr>
          <p:cNvPr id="5" name="Zástupný symbol pro obsah 4"/>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1549130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Konflikty uvnitř jednotlivých složek měšťanstva </a:t>
            </a:r>
            <a:endParaRPr lang="cs-CZ" dirty="0"/>
          </a:p>
        </p:txBody>
      </p:sp>
      <p:sp>
        <p:nvSpPr>
          <p:cNvPr id="3" name="Zástupný symbol pro obsah 2"/>
          <p:cNvSpPr>
            <a:spLocks noGrp="1"/>
          </p:cNvSpPr>
          <p:nvPr>
            <p:ph idx="1"/>
          </p:nvPr>
        </p:nvSpPr>
        <p:spPr>
          <a:xfrm>
            <a:off x="838200" y="1825625"/>
            <a:ext cx="7602415" cy="4351338"/>
          </a:xfrm>
        </p:spPr>
        <p:txBody>
          <a:bodyPr>
            <a:normAutofit fontScale="70000" lnSpcReduction="20000"/>
          </a:bodyPr>
          <a:lstStyle/>
          <a:p>
            <a:r>
              <a:rPr lang="cs-CZ" b="1" dirty="0" smtClean="0"/>
              <a:t>Buržoazie</a:t>
            </a:r>
            <a:r>
              <a:rPr lang="cs-CZ" dirty="0" smtClean="0"/>
              <a:t> – postavení vykořisťovatele ve vztahu k drobnému měšťanstvu (a dělnictvu), buržoazní „plutokracie“ jako terč antiliberálních hnutí (nacionalistů, antisemitů, socialistů) po roce 1873; otázka přizpůsobení podnikatelské strategie a veřejného vlivu těmto skutečnostem (Hermann </a:t>
            </a:r>
            <a:r>
              <a:rPr lang="cs-CZ" dirty="0" err="1" smtClean="0"/>
              <a:t>Brass</a:t>
            </a:r>
            <a:r>
              <a:rPr lang="cs-CZ" dirty="0" smtClean="0"/>
              <a:t>, Friedrich </a:t>
            </a:r>
            <a:r>
              <a:rPr lang="cs-CZ" dirty="0" err="1" smtClean="0"/>
              <a:t>Wannieck</a:t>
            </a:r>
            <a:r>
              <a:rPr lang="cs-CZ" dirty="0" smtClean="0"/>
              <a:t> vs. Franz </a:t>
            </a:r>
            <a:r>
              <a:rPr lang="cs-CZ" dirty="0" err="1" smtClean="0"/>
              <a:t>Ringhoffer</a:t>
            </a:r>
            <a:r>
              <a:rPr lang="cs-CZ" dirty="0" smtClean="0"/>
              <a:t>, </a:t>
            </a:r>
            <a:r>
              <a:rPr lang="cs-CZ" dirty="0" err="1" smtClean="0"/>
              <a:t>Salomon</a:t>
            </a:r>
            <a:r>
              <a:rPr lang="cs-CZ" dirty="0" smtClean="0"/>
              <a:t> Rothschild ad.)</a:t>
            </a:r>
          </a:p>
          <a:p>
            <a:r>
              <a:rPr lang="cs-CZ" b="1" dirty="0" smtClean="0"/>
              <a:t>Vzdělané měšťanstvo </a:t>
            </a:r>
            <a:r>
              <a:rPr lang="cs-CZ" dirty="0" smtClean="0"/>
              <a:t>– otázka konceptu a hodnoty vysokoškolského vzdělání, schopnost vzdělanců poskytovat společnosti inovační podněty, kulturní války v prostředí vzdělanců, otázka důvěryhodnosti vzdělanců se zbytkem společnosti v éře masové politiky (pojem „maloměstské vzdělané měšťanstvo“, J. Kořalka)</a:t>
            </a:r>
          </a:p>
          <a:p>
            <a:r>
              <a:rPr lang="cs-CZ" b="1" dirty="0" smtClean="0"/>
              <a:t>Drobné měšťanstvo </a:t>
            </a:r>
            <a:r>
              <a:rPr lang="cs-CZ" dirty="0" smtClean="0"/>
              <a:t>– prudké turbulence v oblasti řemesel a drobného obchodu, úpadek a proměna domácké práce (její urbanizace a feminisace), diferenciace oborů, dopad mechanizace, standardizace a masového konzumu od 90. let 19. století („open </a:t>
            </a:r>
            <a:r>
              <a:rPr lang="cs-CZ" dirty="0" err="1" smtClean="0"/>
              <a:t>space</a:t>
            </a:r>
            <a:r>
              <a:rPr lang="cs-CZ" dirty="0" smtClean="0"/>
              <a:t>“ v kancelářích, obchodní dům </a:t>
            </a:r>
            <a:r>
              <a:rPr lang="cs-CZ" dirty="0" err="1" smtClean="0"/>
              <a:t>Brouk&amp;Babka</a:t>
            </a:r>
            <a:endParaRPr lang="cs-CZ" dirty="0" smtClean="0"/>
          </a:p>
          <a:p>
            <a:endParaRPr lang="cs-CZ" dirty="0"/>
          </a:p>
        </p:txBody>
      </p:sp>
      <p:pic>
        <p:nvPicPr>
          <p:cNvPr id="4" name="Obrázek 3"/>
          <p:cNvPicPr>
            <a:picLocks noChangeAspect="1"/>
          </p:cNvPicPr>
          <p:nvPr/>
        </p:nvPicPr>
        <p:blipFill>
          <a:blip r:embed="rId2"/>
          <a:stretch>
            <a:fillRect/>
          </a:stretch>
        </p:blipFill>
        <p:spPr>
          <a:xfrm>
            <a:off x="8709025" y="1136162"/>
            <a:ext cx="2847975" cy="2068146"/>
          </a:xfrm>
          <a:prstGeom prst="rect">
            <a:avLst/>
          </a:prstGeom>
        </p:spPr>
      </p:pic>
      <p:pic>
        <p:nvPicPr>
          <p:cNvPr id="5" name="Obrázek 4"/>
          <p:cNvPicPr>
            <a:picLocks noChangeAspect="1"/>
          </p:cNvPicPr>
          <p:nvPr/>
        </p:nvPicPr>
        <p:blipFill>
          <a:blip r:embed="rId3"/>
          <a:stretch>
            <a:fillRect/>
          </a:stretch>
        </p:blipFill>
        <p:spPr>
          <a:xfrm>
            <a:off x="8284308" y="3516923"/>
            <a:ext cx="3526692" cy="2898164"/>
          </a:xfrm>
          <a:prstGeom prst="rect">
            <a:avLst/>
          </a:prstGeom>
        </p:spPr>
      </p:pic>
    </p:spTree>
    <p:extLst>
      <p:ext uri="{BB962C8B-B14F-4D97-AF65-F5344CB8AC3E}">
        <p14:creationId xmlns:p14="http://schemas.microsoft.com/office/powerpoint/2010/main" val="37631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Stručná klasifikace českých zemí z hlediska socioekonomického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„Třetí vlna“ evropské industrializace a urbanizace</a:t>
            </a:r>
          </a:p>
          <a:p>
            <a:r>
              <a:rPr lang="cs-CZ" dirty="0" smtClean="0"/>
              <a:t>Střední stupeň vyspělosti ekonomiky na linii Západ – Východ, resp. Jihovýchod Evropy</a:t>
            </a:r>
          </a:p>
          <a:p>
            <a:r>
              <a:rPr lang="cs-CZ" dirty="0" smtClean="0"/>
              <a:t>Periferní oblast evropského kapitalismu (společně se Saskem, Slezskem, vídeňskou aglomerací, částí Štýrska, Horní Nitrou…), důležitou roli hraje dostupnost technologií, pozice v obchodních vztazích a cena pracovní síly</a:t>
            </a:r>
          </a:p>
          <a:p>
            <a:r>
              <a:rPr lang="cs-CZ" dirty="0" smtClean="0"/>
              <a:t>Typické „ostrůvky“ industrializace (Brno, Plzeň) s těsným sousedstvím se zaostalými nebo stagnujícími regiony; důležitá osa západ-východ</a:t>
            </a:r>
          </a:p>
          <a:p>
            <a:r>
              <a:rPr lang="cs-CZ" dirty="0" smtClean="0"/>
              <a:t>Výhody a nevýhody z pohledu investora?</a:t>
            </a:r>
          </a:p>
          <a:p>
            <a:r>
              <a:rPr lang="cs-CZ" dirty="0" smtClean="0"/>
              <a:t>Společnost se v průběhu 19. století poměrně rychle změnila z agrární v agrárně-průmyslovou (průmyslově-agrární v důsledku socialistické industrializace a kolektivizace zemědělství)</a:t>
            </a:r>
          </a:p>
          <a:p>
            <a:endParaRPr lang="cs-CZ" dirty="0"/>
          </a:p>
        </p:txBody>
      </p:sp>
    </p:spTree>
    <p:extLst>
      <p:ext uri="{BB962C8B-B14F-4D97-AF65-F5344CB8AC3E}">
        <p14:creationId xmlns:p14="http://schemas.microsoft.com/office/powerpoint/2010/main" val="7733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Konflikty uvnitř tuzemského měšťanstva</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Německé měšťanstvo (vývoj určen relativně silnou pozicí buržoazie):</a:t>
            </a:r>
          </a:p>
          <a:p>
            <a:pPr marL="0" indent="0">
              <a:buNone/>
            </a:pPr>
            <a:r>
              <a:rPr lang="cs-CZ" dirty="0" smtClean="0"/>
              <a:t>- Liberální vs. konzervativní měšťanstvo (Brno: 40.-začátek 70. let)</a:t>
            </a:r>
          </a:p>
          <a:p>
            <a:pPr marL="0" indent="0">
              <a:buNone/>
            </a:pPr>
            <a:r>
              <a:rPr lang="cs-CZ" dirty="0" smtClean="0"/>
              <a:t>- Liberální vs. antiliberální (Brno: 1873/80. léta – začátek 20. století)</a:t>
            </a:r>
          </a:p>
          <a:p>
            <a:endParaRPr lang="cs-CZ" dirty="0"/>
          </a:p>
          <a:p>
            <a:pPr marL="0" indent="0">
              <a:buNone/>
            </a:pPr>
            <a:r>
              <a:rPr lang="cs-CZ" dirty="0" smtClean="0"/>
              <a:t>České měšťanstvo (vývoj určen relativně silnou pozicí vzdělaného a maloměstského měšťanstva) :</a:t>
            </a:r>
          </a:p>
          <a:p>
            <a:pPr>
              <a:buFontTx/>
              <a:buChar char="-"/>
            </a:pPr>
            <a:r>
              <a:rPr lang="cs-CZ" dirty="0" smtClean="0"/>
              <a:t>Převaha konzervativních sil do 70./80. let (staročeši vs. mladočeši)</a:t>
            </a:r>
          </a:p>
          <a:p>
            <a:pPr>
              <a:buFontTx/>
              <a:buChar char="-"/>
            </a:pPr>
            <a:r>
              <a:rPr lang="cs-CZ" dirty="0" smtClean="0"/>
              <a:t>Vítězství liberálně-nacionálních sil na začátku 90. let</a:t>
            </a:r>
          </a:p>
          <a:p>
            <a:pPr>
              <a:buFontTx/>
              <a:buChar char="-"/>
            </a:pPr>
            <a:r>
              <a:rPr lang="cs-CZ" dirty="0" smtClean="0"/>
              <a:t>Eroze měšťanského bloku na začátku 20. století pod vlivem socialismu</a:t>
            </a:r>
          </a:p>
          <a:p>
            <a:pPr marL="0" indent="0">
              <a:buNone/>
            </a:pPr>
            <a:endParaRPr lang="cs-CZ" dirty="0" smtClean="0"/>
          </a:p>
        </p:txBody>
      </p:sp>
    </p:spTree>
    <p:extLst>
      <p:ext uri="{BB962C8B-B14F-4D97-AF65-F5344CB8AC3E}">
        <p14:creationId xmlns:p14="http://schemas.microsoft.com/office/powerpoint/2010/main" val="2157603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 x dělnictvo</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Analýza arén konfliktu a kontaktu jako základ pro zkoumání fenoménu </a:t>
            </a:r>
            <a:r>
              <a:rPr lang="cs-CZ" dirty="0" err="1" smtClean="0"/>
              <a:t>Verbürgerlichung</a:t>
            </a:r>
            <a:r>
              <a:rPr lang="cs-CZ" dirty="0" smtClean="0"/>
              <a:t>, možností spolupráce apod. (</a:t>
            </a:r>
            <a:r>
              <a:rPr lang="cs-CZ" dirty="0" err="1" smtClean="0"/>
              <a:t>weberovský</a:t>
            </a:r>
            <a:r>
              <a:rPr lang="cs-CZ" dirty="0" smtClean="0"/>
              <a:t> koncept)</a:t>
            </a:r>
          </a:p>
          <a:p>
            <a:r>
              <a:rPr lang="cs-CZ" dirty="0" smtClean="0"/>
              <a:t>Konflikt: tradice revolučních dělnických spolků</a:t>
            </a:r>
            <a:r>
              <a:rPr lang="cs-CZ" dirty="0"/>
              <a:t> </a:t>
            </a:r>
            <a:r>
              <a:rPr lang="cs-CZ" dirty="0" smtClean="0"/>
              <a:t>s transferem do podoby politických spolků, 1. Máj a jeho symbolika, stávka a výluka, revoluce a reforma volebního práva…</a:t>
            </a:r>
          </a:p>
          <a:p>
            <a:r>
              <a:rPr lang="cs-CZ" dirty="0" smtClean="0"/>
              <a:t>Kontakt: spolky, bydlení, trávení volného času, součinnost v zastupitelských sborech, obhajoba tzv. národního zájmu, boj s tzv. klerikalismem…</a:t>
            </a:r>
          </a:p>
          <a:p>
            <a:r>
              <a:rPr lang="cs-CZ" dirty="0" smtClean="0"/>
              <a:t>Důsledky etatizace ekonomiky v podobě kartelů a válečné ekonomiky v podobě sblížení zájmů dělnictva a měšťanstva (monopolizace nároku na ovlivňování pracovního trhu ze strany centralizovaných odborových organizací a svazů podnikatelů, tzv. tarifní hnutí) </a:t>
            </a:r>
            <a:endParaRPr lang="cs-CZ" dirty="0"/>
          </a:p>
        </p:txBody>
      </p:sp>
    </p:spTree>
    <p:extLst>
      <p:ext uri="{BB962C8B-B14F-4D97-AF65-F5344CB8AC3E}">
        <p14:creationId xmlns:p14="http://schemas.microsoft.com/office/powerpoint/2010/main" val="285252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uchopit </a:t>
            </a:r>
            <a:r>
              <a:rPr lang="cs-CZ" dirty="0"/>
              <a:t>sociální a politickou změnu</a:t>
            </a:r>
            <a:br>
              <a:rPr lang="cs-CZ" dirty="0"/>
            </a:br>
            <a:r>
              <a:rPr lang="cs-CZ" dirty="0" smtClean="0"/>
              <a:t>prostředky historické vědy?</a:t>
            </a:r>
            <a:endParaRPr lang="cs-CZ" dirty="0"/>
          </a:p>
        </p:txBody>
      </p:sp>
      <p:sp>
        <p:nvSpPr>
          <p:cNvPr id="3" name="Zástupný symbol pro obsah 2"/>
          <p:cNvSpPr>
            <a:spLocks noGrp="1"/>
          </p:cNvSpPr>
          <p:nvPr>
            <p:ph sz="half" idx="1"/>
          </p:nvPr>
        </p:nvSpPr>
        <p:spPr/>
        <p:txBody>
          <a:bodyPr>
            <a:normAutofit fontScale="92500"/>
          </a:bodyPr>
          <a:lstStyle/>
          <a:p>
            <a:r>
              <a:rPr lang="cs-CZ" dirty="0" smtClean="0"/>
              <a:t>Sledováno rozvinutí alternativního </a:t>
            </a:r>
            <a:r>
              <a:rPr lang="cs-CZ" dirty="0" err="1" smtClean="0"/>
              <a:t>narativu</a:t>
            </a:r>
            <a:endParaRPr lang="cs-CZ" dirty="0" smtClean="0"/>
          </a:p>
          <a:p>
            <a:r>
              <a:rPr lang="cs-CZ" dirty="0" err="1" smtClean="0"/>
              <a:t>Narativ</a:t>
            </a:r>
            <a:r>
              <a:rPr lang="cs-CZ" dirty="0" smtClean="0"/>
              <a:t> naplněný symbolickým vyjádřením změny: motivy křižovatky, nového začátku, okno, most apod.</a:t>
            </a:r>
          </a:p>
          <a:p>
            <a:r>
              <a:rPr lang="cs-CZ" dirty="0" smtClean="0"/>
              <a:t>Sdílení </a:t>
            </a:r>
            <a:r>
              <a:rPr lang="cs-CZ" dirty="0" err="1" smtClean="0"/>
              <a:t>narativu</a:t>
            </a:r>
            <a:r>
              <a:rPr lang="cs-CZ" dirty="0" smtClean="0"/>
              <a:t> předpokladem ke společnému jednání, sledování pohnutek jednajících, váhajících a odporujících subjektů prostřednictvím teorie her </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838462" y="1899138"/>
            <a:ext cx="4173415" cy="4277825"/>
          </a:xfrm>
          <a:prstGeom prst="rect">
            <a:avLst/>
          </a:prstGeom>
        </p:spPr>
      </p:pic>
    </p:spTree>
    <p:extLst>
      <p:ext uri="{BB962C8B-B14F-4D97-AF65-F5344CB8AC3E}">
        <p14:creationId xmlns:p14="http://schemas.microsoft.com/office/powerpoint/2010/main" val="1057374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je to dělník?</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Dožívající profesní určení, tj. soukenický tovaryš, pekařský tovaryš atd.</a:t>
            </a:r>
          </a:p>
          <a:p>
            <a:r>
              <a:rPr lang="cs-CZ" dirty="0" smtClean="0"/>
              <a:t>Role mechanizace</a:t>
            </a:r>
          </a:p>
          <a:p>
            <a:r>
              <a:rPr lang="cs-CZ" dirty="0" smtClean="0"/>
              <a:t>Role vyhasínání právních norem upravujících postavení zaměstnanců (čelední řád)</a:t>
            </a:r>
          </a:p>
          <a:p>
            <a:r>
              <a:rPr lang="cs-CZ" dirty="0" smtClean="0"/>
              <a:t>Role hospodářské krize 1873 a stagnace</a:t>
            </a:r>
          </a:p>
          <a:p>
            <a:r>
              <a:rPr lang="cs-CZ" dirty="0" smtClean="0"/>
              <a:t>Role agitace sociální demokracie</a:t>
            </a:r>
          </a:p>
          <a:p>
            <a:r>
              <a:rPr lang="cs-CZ" dirty="0" smtClean="0"/>
              <a:t>Proletariát</a:t>
            </a:r>
          </a:p>
          <a:p>
            <a:r>
              <a:rPr lang="cs-CZ" dirty="0" smtClean="0"/>
              <a:t>Marxistům „nepohodlné“ sociální podskupiny: dělnická aristokracie, </a:t>
            </a:r>
            <a:r>
              <a:rPr lang="cs-CZ" dirty="0" err="1" smtClean="0"/>
              <a:t>subproletariát</a:t>
            </a:r>
            <a:r>
              <a:rPr lang="cs-CZ" dirty="0" smtClean="0"/>
              <a:t>, </a:t>
            </a:r>
            <a:r>
              <a:rPr lang="cs-CZ" dirty="0" smtClean="0"/>
              <a:t>kovodělník/kovorolník/kovozemědělec, </a:t>
            </a:r>
            <a:r>
              <a:rPr lang="cs-CZ" dirty="0" smtClean="0"/>
              <a:t>zemědělský dělník</a:t>
            </a:r>
            <a:endParaRPr lang="cs-CZ" dirty="0"/>
          </a:p>
        </p:txBody>
      </p:sp>
    </p:spTree>
    <p:extLst>
      <p:ext uri="{BB962C8B-B14F-4D97-AF65-F5344CB8AC3E}">
        <p14:creationId xmlns:p14="http://schemas.microsoft.com/office/powerpoint/2010/main" val="1911237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Čelední řád – fragmentace zaměstnanců</a:t>
            </a:r>
            <a:endParaRPr lang="cs-CZ" dirty="0"/>
          </a:p>
        </p:txBody>
      </p:sp>
      <p:pic>
        <p:nvPicPr>
          <p:cNvPr id="6" name="Zástupný symbol pro obrázek 5"/>
          <p:cNvPicPr>
            <a:picLocks noGrp="1" noChangeAspect="1"/>
          </p:cNvPicPr>
          <p:nvPr>
            <p:ph type="pic" idx="1"/>
          </p:nvPr>
        </p:nvPicPr>
        <p:blipFill>
          <a:blip r:embed="rId2"/>
          <a:srcRect l="292" r="292"/>
          <a:stretch>
            <a:fillRect/>
          </a:stretch>
        </p:blipFill>
        <p:spPr>
          <a:xfrm>
            <a:off x="5517661" y="1984375"/>
            <a:ext cx="6172200" cy="4873625"/>
          </a:xfrm>
          <a:prstGeom prst="rect">
            <a:avLst/>
          </a:prstGeom>
        </p:spPr>
      </p:pic>
      <p:sp>
        <p:nvSpPr>
          <p:cNvPr id="4" name="Zástupný symbol pro text 3"/>
          <p:cNvSpPr>
            <a:spLocks noGrp="1"/>
          </p:cNvSpPr>
          <p:nvPr>
            <p:ph type="body" sz="half" idx="2"/>
          </p:nvPr>
        </p:nvSpPr>
        <p:spPr/>
        <p:txBody>
          <a:bodyPr/>
          <a:lstStyle/>
          <a:p>
            <a:r>
              <a:rPr lang="cs-CZ" dirty="0" smtClean="0"/>
              <a:t>1811 Všeobecný občanský zákoník</a:t>
            </a:r>
          </a:p>
          <a:p>
            <a:r>
              <a:rPr lang="cs-CZ" dirty="0" smtClean="0"/>
              <a:t>Pouze rámcové upravení zaměstnaneckých poměrů</a:t>
            </a:r>
          </a:p>
          <a:p>
            <a:r>
              <a:rPr lang="cs-CZ" dirty="0" smtClean="0"/>
              <a:t>Řešeno vydáváním čeledních řádů místní a regionální povahy s řadou reliktů v oblasti tradic (platnost od Štěpána do Štěpána, resp. sv. Martina)</a:t>
            </a:r>
          </a:p>
          <a:p>
            <a:r>
              <a:rPr lang="cs-CZ" dirty="0" smtClean="0"/>
              <a:t>Možnost tělesných trestů, dohledu nad mravností, možnost prohledat věci, existence čelední knížky</a:t>
            </a:r>
          </a:p>
          <a:p>
            <a:r>
              <a:rPr lang="cs-CZ" dirty="0" smtClean="0"/>
              <a:t>Těsná spolupráce v rámci cechu a farnosti</a:t>
            </a:r>
            <a:endParaRPr lang="cs-CZ" dirty="0"/>
          </a:p>
        </p:txBody>
      </p:sp>
      <p:pic>
        <p:nvPicPr>
          <p:cNvPr id="5" name="Obrázek 4"/>
          <p:cNvPicPr>
            <a:picLocks noChangeAspect="1"/>
          </p:cNvPicPr>
          <p:nvPr/>
        </p:nvPicPr>
        <p:blipFill>
          <a:blip r:embed="rId3"/>
          <a:stretch>
            <a:fillRect/>
          </a:stretch>
        </p:blipFill>
        <p:spPr>
          <a:xfrm>
            <a:off x="4772025" y="0"/>
            <a:ext cx="5213274" cy="3079262"/>
          </a:xfrm>
          <a:prstGeom prst="rect">
            <a:avLst/>
          </a:prstGeom>
        </p:spPr>
      </p:pic>
    </p:spTree>
    <p:extLst>
      <p:ext uri="{BB962C8B-B14F-4D97-AF65-F5344CB8AC3E}">
        <p14:creationId xmlns:p14="http://schemas.microsoft.com/office/powerpoint/2010/main" val="3443192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Mechanizace</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8174115" y="3618523"/>
            <a:ext cx="4017885" cy="3172558"/>
          </a:xfrm>
          <a:prstGeom prst="rect">
            <a:avLst/>
          </a:prstGeom>
        </p:spPr>
      </p:pic>
      <p:sp>
        <p:nvSpPr>
          <p:cNvPr id="4" name="Zástupný symbol pro text 3"/>
          <p:cNvSpPr>
            <a:spLocks noGrp="1"/>
          </p:cNvSpPr>
          <p:nvPr>
            <p:ph type="body" sz="half" idx="2"/>
          </p:nvPr>
        </p:nvSpPr>
        <p:spPr/>
        <p:txBody>
          <a:bodyPr/>
          <a:lstStyle/>
          <a:p>
            <a:r>
              <a:rPr lang="cs-CZ" dirty="0" smtClean="0"/>
              <a:t>-     Manufaktury od 16. století</a:t>
            </a:r>
          </a:p>
          <a:p>
            <a:pPr marL="285750" indent="-285750">
              <a:buFontTx/>
              <a:buChar char="-"/>
            </a:pPr>
            <a:r>
              <a:rPr lang="cs-CZ" dirty="0" smtClean="0"/>
              <a:t>Dělba práce, omezené využití kompetencí v oblasti zručnosti nebo technologických znalostí</a:t>
            </a:r>
          </a:p>
          <a:p>
            <a:pPr marL="285750" indent="-285750">
              <a:buFontTx/>
              <a:buChar char="-"/>
            </a:pPr>
            <a:r>
              <a:rPr lang="cs-CZ" dirty="0" smtClean="0"/>
              <a:t>Tlak na pracovní sílu ve smyslu výkonnosti</a:t>
            </a:r>
          </a:p>
          <a:p>
            <a:pPr marL="285750" indent="-285750">
              <a:buFontTx/>
              <a:buChar char="-"/>
            </a:pPr>
            <a:r>
              <a:rPr lang="cs-CZ" dirty="0" smtClean="0"/>
              <a:t>Využívání práce mladých lidí, žen, dětí</a:t>
            </a:r>
          </a:p>
          <a:p>
            <a:pPr marL="285750" indent="-285750">
              <a:buFontTx/>
              <a:buChar char="-"/>
            </a:pPr>
            <a:r>
              <a:rPr lang="cs-CZ" dirty="0" smtClean="0"/>
              <a:t>V období 1859–1883 se stát stáhl z prostoru regulace práce (hygienická, bezpečnostní rizika)</a:t>
            </a:r>
          </a:p>
          <a:p>
            <a:pPr marL="285750" indent="-285750">
              <a:buFontTx/>
              <a:buChar char="-"/>
            </a:pPr>
            <a:endParaRPr lang="cs-CZ" dirty="0" smtClean="0"/>
          </a:p>
          <a:p>
            <a:pPr marL="285750" indent="-285750">
              <a:buFontTx/>
              <a:buChar char="-"/>
            </a:pPr>
            <a:endParaRPr lang="cs-CZ" dirty="0"/>
          </a:p>
        </p:txBody>
      </p:sp>
      <p:pic>
        <p:nvPicPr>
          <p:cNvPr id="6" name="Obrázek 5"/>
          <p:cNvPicPr>
            <a:picLocks noChangeAspect="1"/>
          </p:cNvPicPr>
          <p:nvPr/>
        </p:nvPicPr>
        <p:blipFill>
          <a:blip r:embed="rId3"/>
          <a:stretch>
            <a:fillRect/>
          </a:stretch>
        </p:blipFill>
        <p:spPr>
          <a:xfrm>
            <a:off x="5211007" y="547077"/>
            <a:ext cx="6129116" cy="3071446"/>
          </a:xfrm>
          <a:prstGeom prst="rect">
            <a:avLst/>
          </a:prstGeom>
        </p:spPr>
      </p:pic>
    </p:spTree>
    <p:extLst>
      <p:ext uri="{BB962C8B-B14F-4D97-AF65-F5344CB8AC3E}">
        <p14:creationId xmlns:p14="http://schemas.microsoft.com/office/powerpoint/2010/main" val="935131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„Pramáti“ hospodářských krizí - 1873</a:t>
            </a:r>
            <a:endParaRPr lang="cs-CZ" dirty="0"/>
          </a:p>
        </p:txBody>
      </p:sp>
      <p:pic>
        <p:nvPicPr>
          <p:cNvPr id="5" name="Zástupný symbol pro obrázek 4"/>
          <p:cNvPicPr>
            <a:picLocks noGrp="1" noChangeAspect="1"/>
          </p:cNvPicPr>
          <p:nvPr>
            <p:ph type="pic" idx="1"/>
          </p:nvPr>
        </p:nvPicPr>
        <p:blipFill>
          <a:blip r:embed="rId2"/>
          <a:srcRect t="2521" b="2521"/>
          <a:stretch>
            <a:fillRect/>
          </a:stretch>
        </p:blipFill>
        <p:spPr>
          <a:prstGeom prst="rect">
            <a:avLst/>
          </a:prstGeom>
        </p:spPr>
      </p:pic>
      <p:sp>
        <p:nvSpPr>
          <p:cNvPr id="4" name="Zástupný symbol pro text 3"/>
          <p:cNvSpPr>
            <a:spLocks noGrp="1"/>
          </p:cNvSpPr>
          <p:nvPr>
            <p:ph type="body" sz="half" idx="2"/>
          </p:nvPr>
        </p:nvSpPr>
        <p:spPr/>
        <p:txBody>
          <a:bodyPr>
            <a:normAutofit lnSpcReduction="10000"/>
          </a:bodyPr>
          <a:lstStyle/>
          <a:p>
            <a:r>
              <a:rPr lang="cs-CZ" dirty="0" smtClean="0"/>
              <a:t>Náhlý a dramatický rozvrat ekonomiky</a:t>
            </a:r>
          </a:p>
          <a:p>
            <a:r>
              <a:rPr lang="cs-CZ" dirty="0" smtClean="0"/>
              <a:t>Demonstrace přežilosti starých institucí a absence nových</a:t>
            </a:r>
          </a:p>
          <a:p>
            <a:r>
              <a:rPr lang="cs-CZ" dirty="0" smtClean="0"/>
              <a:t>Zážitek drastické chudoby a velmi pomalého zotavení pracovního trhu 1873–1890</a:t>
            </a:r>
          </a:p>
          <a:p>
            <a:r>
              <a:rPr lang="cs-CZ" dirty="0" smtClean="0"/>
              <a:t>Spojení do té doby zájmově diferencovaných skupin zaměstnanců v poměrně jednotně vystupující masu</a:t>
            </a:r>
          </a:p>
          <a:p>
            <a:r>
              <a:rPr lang="cs-CZ" dirty="0" smtClean="0"/>
              <a:t>Aktivizace sociální demokracie, maloměšťanských stran a katolické církve k řešení tzv. sociální otázky</a:t>
            </a:r>
          </a:p>
          <a:p>
            <a:r>
              <a:rPr lang="cs-CZ" dirty="0" smtClean="0"/>
              <a:t>Sociální otázka jako produktivní politický slogan s různými výklady</a:t>
            </a:r>
          </a:p>
          <a:p>
            <a:r>
              <a:rPr lang="cs-CZ" dirty="0" smtClean="0"/>
              <a:t>Velmi efektivní antikapitalistická agitace sociální demokracie – vznik proletariátu</a:t>
            </a:r>
            <a:endParaRPr lang="cs-CZ" dirty="0"/>
          </a:p>
        </p:txBody>
      </p:sp>
    </p:spTree>
    <p:extLst>
      <p:ext uri="{BB962C8B-B14F-4D97-AF65-F5344CB8AC3E}">
        <p14:creationId xmlns:p14="http://schemas.microsoft.com/office/powerpoint/2010/main" val="1567081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dělnictva v marxistickém </a:t>
            </a:r>
            <a:r>
              <a:rPr lang="cs-CZ" dirty="0" err="1" smtClean="0"/>
              <a:t>narativu</a:t>
            </a:r>
            <a:r>
              <a:rPr lang="cs-CZ" dirty="0" smtClean="0"/>
              <a:t>?</a:t>
            </a:r>
            <a:endParaRPr lang="cs-CZ" dirty="0"/>
          </a:p>
        </p:txBody>
      </p:sp>
      <p:pic>
        <p:nvPicPr>
          <p:cNvPr id="5" name="Zástupný symbol pro obrázek 4"/>
          <p:cNvPicPr>
            <a:picLocks noGrp="1" noChangeAspect="1"/>
          </p:cNvPicPr>
          <p:nvPr>
            <p:ph type="pic" idx="1"/>
          </p:nvPr>
        </p:nvPicPr>
        <p:blipFill>
          <a:blip r:embed="rId2"/>
          <a:srcRect l="8644" r="8644"/>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Avantgarda</a:t>
            </a:r>
          </a:p>
          <a:p>
            <a:r>
              <a:rPr lang="cs-CZ" dirty="0" smtClean="0"/>
              <a:t>Budovatel</a:t>
            </a:r>
          </a:p>
          <a:p>
            <a:r>
              <a:rPr lang="cs-CZ" dirty="0" smtClean="0"/>
              <a:t>Pedagog</a:t>
            </a:r>
          </a:p>
          <a:p>
            <a:r>
              <a:rPr lang="cs-CZ" dirty="0" smtClean="0"/>
              <a:t>Tvůrce </a:t>
            </a:r>
            <a:r>
              <a:rPr lang="cs-CZ" b="1" dirty="0" smtClean="0"/>
              <a:t>společnosti solidarity</a:t>
            </a:r>
          </a:p>
          <a:p>
            <a:r>
              <a:rPr lang="cs-CZ" dirty="0" smtClean="0"/>
              <a:t>Odstranění všeho vykořisťování a nerovnosti dané sociálním postavením</a:t>
            </a:r>
          </a:p>
          <a:p>
            <a:r>
              <a:rPr lang="cs-CZ" dirty="0" smtClean="0"/>
              <a:t>Současná debata o úpadku sociální demokracie a komunistických stran v 21. století</a:t>
            </a:r>
            <a:endParaRPr lang="cs-CZ" dirty="0"/>
          </a:p>
        </p:txBody>
      </p:sp>
    </p:spTree>
    <p:extLst>
      <p:ext uri="{BB962C8B-B14F-4D97-AF65-F5344CB8AC3E}">
        <p14:creationId xmlns:p14="http://schemas.microsoft.com/office/powerpoint/2010/main" val="113653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sz="half" idx="1"/>
          </p:nvPr>
        </p:nvPicPr>
        <p:blipFill>
          <a:blip r:embed="rId2"/>
          <a:stretch>
            <a:fillRect/>
          </a:stretch>
        </p:blipFill>
        <p:spPr>
          <a:xfrm>
            <a:off x="685800" y="365125"/>
            <a:ext cx="10668000" cy="6324844"/>
          </a:xfrm>
          <a:prstGeom prst="rect">
            <a:avLst/>
          </a:prstGeom>
        </p:spPr>
      </p:pic>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973789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Indiferentní skupiny – dělnická aristokracie a </a:t>
            </a:r>
            <a:r>
              <a:rPr lang="cs-CZ" dirty="0" err="1" smtClean="0"/>
              <a:t>subproletariát</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Dělnická aristokracie </a:t>
            </a:r>
            <a:r>
              <a:rPr lang="cs-CZ" dirty="0" smtClean="0"/>
              <a:t>– pojem užitý F. Engelsem, u </a:t>
            </a:r>
            <a:r>
              <a:rPr lang="cs-CZ" dirty="0"/>
              <a:t>nás častější pojem </a:t>
            </a:r>
            <a:r>
              <a:rPr lang="cs-CZ" dirty="0" smtClean="0"/>
              <a:t>„</a:t>
            </a:r>
            <a:r>
              <a:rPr lang="cs-CZ" dirty="0" err="1" smtClean="0"/>
              <a:t>Standesbelegschaft</a:t>
            </a:r>
            <a:r>
              <a:rPr lang="cs-CZ" dirty="0" smtClean="0"/>
              <a:t>“, tj</a:t>
            </a:r>
            <a:r>
              <a:rPr lang="cs-CZ" dirty="0"/>
              <a:t>.</a:t>
            </a:r>
            <a:r>
              <a:rPr lang="cs-CZ" dirty="0" smtClean="0"/>
              <a:t> stálé osazenstvo podniku</a:t>
            </a:r>
          </a:p>
          <a:p>
            <a:r>
              <a:rPr lang="cs-CZ" dirty="0" smtClean="0"/>
              <a:t>Orientace na řemeslnou zručnost, elitářské nakládání se svou pozicí na trhu práce, distance vůči dalším skupinám dělnictva, orientace na dohodu se zaměstnavatelem, orientace na vzdělání – mentální mapa podobná vzdělanému měšťanstvu</a:t>
            </a:r>
          </a:p>
          <a:p>
            <a:r>
              <a:rPr lang="cs-CZ" b="1" dirty="0" err="1" smtClean="0"/>
              <a:t>Subproletariát</a:t>
            </a:r>
            <a:r>
              <a:rPr lang="cs-CZ" dirty="0" smtClean="0"/>
              <a:t> – obtížně vymezitelný pojem s omezenou zpracovatelností metodami historické vědy</a:t>
            </a:r>
          </a:p>
          <a:p>
            <a:r>
              <a:rPr lang="cs-CZ" dirty="0" smtClean="0"/>
              <a:t>Zadat </a:t>
            </a:r>
            <a:r>
              <a:rPr lang="cs-CZ" dirty="0"/>
              <a:t>do Googlu:  </a:t>
            </a:r>
            <a:r>
              <a:rPr lang="cs-CZ" dirty="0" err="1"/>
              <a:t>youtube</a:t>
            </a:r>
            <a:r>
              <a:rPr lang="cs-CZ" dirty="0"/>
              <a:t> kočka ze </a:t>
            </a:r>
            <a:r>
              <a:rPr lang="cs-CZ" dirty="0" smtClean="0"/>
              <a:t>Záběhlic Věra Netušilová</a:t>
            </a:r>
          </a:p>
          <a:p>
            <a:r>
              <a:rPr lang="cs-CZ" dirty="0" smtClean="0"/>
              <a:t>Jaký je asi hodnotový systém vyznávaný těmito lidmi? Uznávají pravidla společnosti a její instituce? Jak se asi staví k cílům a metodám </a:t>
            </a:r>
            <a:r>
              <a:rPr lang="cs-CZ" dirty="0" err="1" smtClean="0"/>
              <a:t>socdem</a:t>
            </a:r>
            <a:r>
              <a:rPr lang="cs-CZ" dirty="0" smtClean="0"/>
              <a:t>?</a:t>
            </a:r>
          </a:p>
        </p:txBody>
      </p:sp>
    </p:spTree>
    <p:extLst>
      <p:ext uri="{BB962C8B-B14F-4D97-AF65-F5344CB8AC3E}">
        <p14:creationId xmlns:p14="http://schemas.microsoft.com/office/powerpoint/2010/main" val="3592288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1: Investice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Dlouhodobé strádání nedostatkem investičního kapitálu</a:t>
            </a:r>
          </a:p>
          <a:p>
            <a:r>
              <a:rPr lang="cs-CZ" dirty="0" smtClean="0"/>
              <a:t>Nevýhoda v porovnání s dobově nejzajímavějšími investičními příležitostmi (zpravidla mimo Evropu)</a:t>
            </a:r>
          </a:p>
          <a:p>
            <a:r>
              <a:rPr lang="cs-CZ" dirty="0" smtClean="0"/>
              <a:t>Investice často politicky podmíněné (německé, francouzské)</a:t>
            </a:r>
          </a:p>
          <a:p>
            <a:r>
              <a:rPr lang="cs-CZ" dirty="0" smtClean="0"/>
              <a:t>Kompenzováno rolí státu a systémem „kampeliček“ či „</a:t>
            </a:r>
            <a:r>
              <a:rPr lang="cs-CZ" dirty="0" err="1" smtClean="0"/>
              <a:t>raiffeisenek</a:t>
            </a:r>
            <a:r>
              <a:rPr lang="cs-CZ" dirty="0" smtClean="0"/>
              <a:t>“</a:t>
            </a:r>
          </a:p>
          <a:p>
            <a:r>
              <a:rPr lang="cs-CZ" dirty="0" smtClean="0"/>
              <a:t>„Český hospodářský zázrak“ (a jeho recepce v zahraničí: Polsko, Slovinsko, Srbsko, Bulharsko, Rusko)</a:t>
            </a:r>
          </a:p>
          <a:p>
            <a:r>
              <a:rPr lang="cs-CZ" dirty="0" smtClean="0"/>
              <a:t>Nostrifikace a přesun moci nad investicemi do rukou v evropském měřítku velmi mocných bankovních konsorcií kolem Živnobanky a agrární strany (+ Baťa)</a:t>
            </a:r>
          </a:p>
          <a:p>
            <a:r>
              <a:rPr lang="cs-CZ" dirty="0" smtClean="0"/>
              <a:t>Specificky konzervativní postoj k investičním příležitostem u manažerů spojených s bankami (badatelsky pojednali Ivan Jakubec, Zdeněk Kárník)</a:t>
            </a:r>
          </a:p>
          <a:p>
            <a:r>
              <a:rPr lang="cs-CZ" dirty="0" smtClean="0"/>
              <a:t>Modernizace ekonomiky státním zásahem ve 30. letech (až na dosah státního bankrotu)</a:t>
            </a:r>
            <a:endParaRPr lang="cs-CZ" dirty="0"/>
          </a:p>
        </p:txBody>
      </p:sp>
    </p:spTree>
    <p:extLst>
      <p:ext uri="{BB962C8B-B14F-4D97-AF65-F5344CB8AC3E}">
        <p14:creationId xmlns:p14="http://schemas.microsoft.com/office/powerpoint/2010/main" val="402664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Nepokoje v </a:t>
            </a:r>
            <a:r>
              <a:rPr lang="cs-CZ" dirty="0" err="1"/>
              <a:t>Ottakringu</a:t>
            </a:r>
            <a:r>
              <a:rPr lang="cs-CZ" dirty="0"/>
              <a:t> </a:t>
            </a:r>
            <a:r>
              <a:rPr lang="cs-CZ" dirty="0" smtClean="0"/>
              <a:t>1911 (</a:t>
            </a:r>
            <a:r>
              <a:rPr lang="cs-CZ" dirty="0" err="1"/>
              <a:t>T</a:t>
            </a:r>
            <a:r>
              <a:rPr lang="cs-CZ" dirty="0" err="1" smtClean="0"/>
              <a:t>euerungrevolte</a:t>
            </a:r>
            <a:r>
              <a:rPr lang="cs-CZ" dirty="0" smtClean="0"/>
              <a:t>)</a:t>
            </a:r>
            <a:r>
              <a:rPr lang="cs-CZ" dirty="0"/>
              <a:t/>
            </a:r>
            <a:br>
              <a:rPr lang="cs-CZ" dirty="0"/>
            </a:br>
            <a:endParaRPr lang="cs-CZ" dirty="0"/>
          </a:p>
        </p:txBody>
      </p:sp>
      <p:pic>
        <p:nvPicPr>
          <p:cNvPr id="5" name="Zástupný symbol pro obsah 4"/>
          <p:cNvPicPr>
            <a:picLocks noGrp="1" noChangeAspect="1"/>
          </p:cNvPicPr>
          <p:nvPr>
            <p:ph idx="1"/>
          </p:nvPr>
        </p:nvPicPr>
        <p:blipFill>
          <a:blip r:embed="rId2"/>
          <a:stretch>
            <a:fillRect/>
          </a:stretch>
        </p:blipFill>
        <p:spPr>
          <a:xfrm>
            <a:off x="4861170" y="3436449"/>
            <a:ext cx="3995005" cy="3360615"/>
          </a:xfrm>
          <a:prstGeom prst="rect">
            <a:avLst/>
          </a:prstGeom>
        </p:spPr>
      </p:pic>
      <p:sp>
        <p:nvSpPr>
          <p:cNvPr id="4" name="Zástupný symbol pro text 3"/>
          <p:cNvSpPr>
            <a:spLocks noGrp="1"/>
          </p:cNvSpPr>
          <p:nvPr>
            <p:ph type="body" sz="half" idx="2"/>
          </p:nvPr>
        </p:nvSpPr>
        <p:spPr/>
        <p:txBody>
          <a:bodyPr/>
          <a:lstStyle/>
          <a:p>
            <a:r>
              <a:rPr lang="cs-CZ" dirty="0" smtClean="0"/>
              <a:t>Masový protest nového typu</a:t>
            </a:r>
          </a:p>
          <a:p>
            <a:r>
              <a:rPr lang="cs-CZ" dirty="0" smtClean="0"/>
              <a:t>Stotisícová dělnická čtvrť v blízkosti středu města</a:t>
            </a:r>
          </a:p>
          <a:p>
            <a:r>
              <a:rPr lang="cs-CZ" dirty="0" smtClean="0"/>
              <a:t>Desetitisícový dav, zásah armády</a:t>
            </a:r>
          </a:p>
          <a:p>
            <a:r>
              <a:rPr lang="cs-CZ" dirty="0" smtClean="0"/>
              <a:t>Útoky na symboly blahobytu</a:t>
            </a:r>
          </a:p>
          <a:p>
            <a:r>
              <a:rPr lang="cs-CZ" dirty="0" smtClean="0"/>
              <a:t>Zmlácení dvou sociálnědemokratických poslanců</a:t>
            </a:r>
            <a:endParaRPr lang="cs-CZ" dirty="0"/>
          </a:p>
        </p:txBody>
      </p:sp>
      <p:pic>
        <p:nvPicPr>
          <p:cNvPr id="6" name="Obrázek 5"/>
          <p:cNvPicPr>
            <a:picLocks noChangeAspect="1"/>
          </p:cNvPicPr>
          <p:nvPr/>
        </p:nvPicPr>
        <p:blipFill>
          <a:blip r:embed="rId3"/>
          <a:stretch>
            <a:fillRect/>
          </a:stretch>
        </p:blipFill>
        <p:spPr>
          <a:xfrm>
            <a:off x="8081108" y="-711200"/>
            <a:ext cx="4041226" cy="5182982"/>
          </a:xfrm>
          <a:prstGeom prst="rect">
            <a:avLst/>
          </a:prstGeom>
        </p:spPr>
      </p:pic>
    </p:spTree>
    <p:extLst>
      <p:ext uri="{BB962C8B-B14F-4D97-AF65-F5344CB8AC3E}">
        <p14:creationId xmlns:p14="http://schemas.microsoft.com/office/powerpoint/2010/main" val="57322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a:t>
            </a:r>
            <a:r>
              <a:rPr lang="cs-CZ" dirty="0" smtClean="0"/>
              <a:t>polupráce měšťanstva a dělnictva I. – antiklerikální hnutí</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t>Boj s tzv. klerikalismem</a:t>
            </a:r>
          </a:p>
          <a:p>
            <a:r>
              <a:rPr lang="cs-CZ" dirty="0" smtClean="0"/>
              <a:t>Náboženství jako opium lidstva vs. měšťanské cíle v zápasu s církví</a:t>
            </a:r>
          </a:p>
          <a:p>
            <a:r>
              <a:rPr lang="cs-CZ" dirty="0" smtClean="0"/>
              <a:t>Aliance „trůnu a oltáře“ v </a:t>
            </a:r>
            <a:r>
              <a:rPr lang="cs-CZ" dirty="0"/>
              <a:t>R</a:t>
            </a:r>
            <a:r>
              <a:rPr lang="cs-CZ" dirty="0" smtClean="0"/>
              <a:t>akousku</a:t>
            </a:r>
          </a:p>
          <a:p>
            <a:r>
              <a:rPr lang="cs-CZ" dirty="0" smtClean="0"/>
              <a:t>Společné a rozdílné zájmy a postoje: čeští a němečtí liberálové, liberální nacionálové a socialisté?</a:t>
            </a:r>
          </a:p>
          <a:p>
            <a:r>
              <a:rPr lang="cs-CZ" dirty="0" smtClean="0"/>
              <a:t>Společné budování školské sítě</a:t>
            </a:r>
          </a:p>
          <a:p>
            <a:r>
              <a:rPr lang="cs-CZ" dirty="0" smtClean="0"/>
              <a:t>Koncept „Tábora“ jako spojující platforma</a:t>
            </a:r>
          </a:p>
          <a:p>
            <a:r>
              <a:rPr lang="cs-CZ" dirty="0"/>
              <a:t>Z</a:t>
            </a:r>
            <a:r>
              <a:rPr lang="cs-CZ" dirty="0" smtClean="0"/>
              <a:t>odpovědnost vůči čs. státu vs. komunistické program</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510215" y="1141046"/>
            <a:ext cx="5494216" cy="5541108"/>
          </a:xfrm>
          <a:prstGeom prst="rect">
            <a:avLst/>
          </a:prstGeom>
        </p:spPr>
      </p:pic>
    </p:spTree>
    <p:extLst>
      <p:ext uri="{BB962C8B-B14F-4D97-AF65-F5344CB8AC3E}">
        <p14:creationId xmlns:p14="http://schemas.microsoft.com/office/powerpoint/2010/main" val="3763782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 – sociální zákonodárství a podpůrné programy</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Právní výklad „úmluvy za účelem zvýšení mzdy“, mezníkem rok 1870</a:t>
            </a:r>
          </a:p>
          <a:p>
            <a:r>
              <a:rPr lang="cs-CZ" dirty="0" smtClean="0"/>
              <a:t>Proměna chápání chudoby v měšťanském prostředí </a:t>
            </a:r>
          </a:p>
          <a:p>
            <a:r>
              <a:rPr lang="cs-CZ" dirty="0" smtClean="0"/>
              <a:t>Sociální politika významným tématem vlády E. </a:t>
            </a:r>
            <a:r>
              <a:rPr lang="cs-CZ" dirty="0" err="1" smtClean="0"/>
              <a:t>Taaffeho</a:t>
            </a:r>
            <a:r>
              <a:rPr lang="cs-CZ" dirty="0" smtClean="0"/>
              <a:t> 1879–1893, počátky rakouského sociálního státu (úrazové a nemocenské pojištění, živnostenská inspekce ad.)</a:t>
            </a:r>
          </a:p>
          <a:p>
            <a:r>
              <a:rPr lang="cs-CZ" dirty="0" smtClean="0"/>
              <a:t>Řada sociálních programů municipalit</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8526585" y="1690688"/>
            <a:ext cx="3470031" cy="4351337"/>
          </a:xfrm>
          <a:prstGeom prst="rect">
            <a:avLst/>
          </a:prstGeom>
        </p:spPr>
      </p:pic>
      <p:pic>
        <p:nvPicPr>
          <p:cNvPr id="6" name="Obrázek 5"/>
          <p:cNvPicPr>
            <a:picLocks noChangeAspect="1"/>
          </p:cNvPicPr>
          <p:nvPr/>
        </p:nvPicPr>
        <p:blipFill>
          <a:blip r:embed="rId3"/>
          <a:stretch>
            <a:fillRect/>
          </a:stretch>
        </p:blipFill>
        <p:spPr>
          <a:xfrm>
            <a:off x="6019800" y="2638425"/>
            <a:ext cx="3000375" cy="4219575"/>
          </a:xfrm>
          <a:prstGeom prst="rect">
            <a:avLst/>
          </a:prstGeom>
        </p:spPr>
      </p:pic>
    </p:spTree>
    <p:extLst>
      <p:ext uri="{BB962C8B-B14F-4D97-AF65-F5344CB8AC3E}">
        <p14:creationId xmlns:p14="http://schemas.microsoft.com/office/powerpoint/2010/main" val="4013107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III.- národní politika</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1195754" y="1825625"/>
            <a:ext cx="3806091" cy="4351337"/>
          </a:xfrm>
          <a:prstGeom prst="rect">
            <a:avLst/>
          </a:prstGeom>
        </p:spPr>
      </p:pic>
      <p:sp>
        <p:nvSpPr>
          <p:cNvPr id="4" name="Zástupný symbol pro obsah 3"/>
          <p:cNvSpPr>
            <a:spLocks noGrp="1"/>
          </p:cNvSpPr>
          <p:nvPr>
            <p:ph sz="half" idx="2"/>
          </p:nvPr>
        </p:nvSpPr>
        <p:spPr/>
        <p:txBody>
          <a:bodyPr>
            <a:normAutofit fontScale="70000" lnSpcReduction="20000"/>
          </a:bodyPr>
          <a:lstStyle/>
          <a:p>
            <a:r>
              <a:rPr lang="cs-CZ" dirty="0" smtClean="0"/>
              <a:t>Přirozená inklinace ke spolupráci zaměstnavatelů a zaměstnanců stejného jazyka</a:t>
            </a:r>
          </a:p>
          <a:p>
            <a:r>
              <a:rPr lang="cs-CZ" dirty="0" smtClean="0"/>
              <a:t>Angažmá některých zaměstnavatelů v podpoře národních politiky (H. </a:t>
            </a:r>
            <a:r>
              <a:rPr lang="cs-CZ" dirty="0" err="1" smtClean="0"/>
              <a:t>Brass</a:t>
            </a:r>
            <a:r>
              <a:rPr lang="cs-CZ" dirty="0" smtClean="0"/>
              <a:t>, F. </a:t>
            </a:r>
            <a:r>
              <a:rPr lang="cs-CZ" dirty="0" err="1" smtClean="0"/>
              <a:t>Wannieck</a:t>
            </a:r>
            <a:r>
              <a:rPr lang="cs-CZ" dirty="0" smtClean="0"/>
              <a:t>)</a:t>
            </a:r>
          </a:p>
          <a:p>
            <a:r>
              <a:rPr lang="cs-CZ" dirty="0" smtClean="0"/>
              <a:t>Od 90. let snaha „vrátit dělníky zpět národu“ – reakce na internacionalismus sociální demokracie a vznik národně socialistických stran (Česká strana národně socialistická, </a:t>
            </a:r>
            <a:r>
              <a:rPr lang="cs-CZ" dirty="0" err="1" smtClean="0"/>
              <a:t>Deutsche</a:t>
            </a:r>
            <a:r>
              <a:rPr lang="cs-CZ" dirty="0" smtClean="0"/>
              <a:t> </a:t>
            </a:r>
            <a:r>
              <a:rPr lang="cs-CZ" dirty="0" err="1" smtClean="0"/>
              <a:t>Arbeiterpartei</a:t>
            </a:r>
            <a:r>
              <a:rPr lang="cs-CZ" dirty="0" smtClean="0"/>
              <a:t> ad.)</a:t>
            </a:r>
          </a:p>
          <a:p>
            <a:r>
              <a:rPr lang="cs-CZ" dirty="0" smtClean="0"/>
              <a:t>Neschopnost sociální demokracie efektivně bránit koncept dělnického internacionalismu (jednostranně kulturní/jazykové chápání národa, esperanto apod.) </a:t>
            </a:r>
            <a:endParaRPr lang="cs-CZ" dirty="0"/>
          </a:p>
        </p:txBody>
      </p:sp>
    </p:spTree>
    <p:extLst>
      <p:ext uri="{BB962C8B-B14F-4D97-AF65-F5344CB8AC3E}">
        <p14:creationId xmlns:p14="http://schemas.microsoft.com/office/powerpoint/2010/main" val="2152372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IV. – zastupitelská demokracie</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564538" y="1531541"/>
            <a:ext cx="1743075" cy="2628900"/>
          </a:xfrm>
          <a:prstGeom prst="rect">
            <a:avLst/>
          </a:prstGeom>
        </p:spPr>
      </p:pic>
      <p:sp>
        <p:nvSpPr>
          <p:cNvPr id="4" name="Zástupný symbol pro obsah 3"/>
          <p:cNvSpPr>
            <a:spLocks noGrp="1"/>
          </p:cNvSpPr>
          <p:nvPr>
            <p:ph sz="half" idx="2"/>
          </p:nvPr>
        </p:nvSpPr>
        <p:spPr>
          <a:xfrm>
            <a:off x="4103077" y="1825625"/>
            <a:ext cx="7250723" cy="4351338"/>
          </a:xfrm>
        </p:spPr>
        <p:txBody>
          <a:bodyPr>
            <a:normAutofit fontScale="70000" lnSpcReduction="20000"/>
          </a:bodyPr>
          <a:lstStyle/>
          <a:p>
            <a:r>
              <a:rPr lang="cs-CZ" dirty="0" err="1" smtClean="0"/>
              <a:t>Hainfeldský</a:t>
            </a:r>
            <a:r>
              <a:rPr lang="cs-CZ" dirty="0" smtClean="0"/>
              <a:t> sjezd 1888/1889 a přechod sociální demokracie do režimu tzv</a:t>
            </a:r>
            <a:r>
              <a:rPr lang="cs-CZ" dirty="0"/>
              <a:t>.</a:t>
            </a:r>
            <a:r>
              <a:rPr lang="cs-CZ" dirty="0" smtClean="0"/>
              <a:t> standardní strany zastupitelské demokracie</a:t>
            </a:r>
          </a:p>
          <a:p>
            <a:r>
              <a:rPr lang="cs-CZ" dirty="0" smtClean="0"/>
              <a:t>„</a:t>
            </a:r>
            <a:r>
              <a:rPr lang="cs-CZ" i="1" dirty="0" smtClean="0"/>
              <a:t>My máme soudruhy, ale nemáme členy.</a:t>
            </a:r>
            <a:r>
              <a:rPr lang="cs-CZ" dirty="0" smtClean="0"/>
              <a:t>“ (Adler)</a:t>
            </a:r>
          </a:p>
          <a:p>
            <a:r>
              <a:rPr lang="cs-CZ" dirty="0" smtClean="0"/>
              <a:t>„</a:t>
            </a:r>
            <a:r>
              <a:rPr lang="cs-CZ" i="1" dirty="0" smtClean="0"/>
              <a:t>Rakousko je diktatura mírněná šlendriánem</a:t>
            </a:r>
            <a:r>
              <a:rPr lang="cs-CZ" dirty="0" smtClean="0"/>
              <a:t>.“ (Adler)</a:t>
            </a:r>
          </a:p>
          <a:p>
            <a:r>
              <a:rPr lang="cs-CZ" i="1" dirty="0" smtClean="0"/>
              <a:t>„…po dobrém to s nimi nepůjde</a:t>
            </a:r>
            <a:r>
              <a:rPr lang="cs-CZ" dirty="0" smtClean="0"/>
              <a:t>.“ (</a:t>
            </a:r>
            <a:r>
              <a:rPr lang="cs-CZ" dirty="0" err="1" smtClean="0"/>
              <a:t>Hybeš</a:t>
            </a:r>
            <a:r>
              <a:rPr lang="cs-CZ" dirty="0" smtClean="0"/>
              <a:t>)</a:t>
            </a:r>
          </a:p>
          <a:p>
            <a:r>
              <a:rPr lang="cs-CZ" dirty="0" smtClean="0"/>
              <a:t>Postupné vrůstání socialistů do parlamentní politiky a požadavky Komunistické internacionály (1919)</a:t>
            </a:r>
          </a:p>
          <a:p>
            <a:r>
              <a:rPr lang="cs-CZ" dirty="0" smtClean="0"/>
              <a:t>Prosincové události 1920 a politika „</a:t>
            </a:r>
            <a:r>
              <a:rPr lang="cs-CZ" i="1" dirty="0" smtClean="0"/>
              <a:t>Hoši, z vandru domů</a:t>
            </a:r>
            <a:r>
              <a:rPr lang="cs-CZ" dirty="0" smtClean="0"/>
              <a:t>“ (tzv. lidová fronta) ve 30. letech</a:t>
            </a:r>
          </a:p>
          <a:p>
            <a:r>
              <a:rPr lang="cs-CZ" dirty="0" smtClean="0"/>
              <a:t>Na snímku Victor Adler (předseda celorakouské sociální demokracie), Josef </a:t>
            </a:r>
            <a:r>
              <a:rPr lang="cs-CZ" dirty="0" err="1" smtClean="0"/>
              <a:t>Hybeš</a:t>
            </a:r>
            <a:r>
              <a:rPr lang="cs-CZ" dirty="0" smtClean="0"/>
              <a:t> (zakladatel </a:t>
            </a:r>
            <a:r>
              <a:rPr lang="cs-CZ" dirty="0" err="1" smtClean="0"/>
              <a:t>socidem</a:t>
            </a:r>
            <a:r>
              <a:rPr lang="cs-CZ" dirty="0" smtClean="0"/>
              <a:t> v českých zemích, zakladatel KSČ), Gustav </a:t>
            </a:r>
            <a:r>
              <a:rPr lang="cs-CZ" dirty="0" err="1" smtClean="0"/>
              <a:t>Habermann</a:t>
            </a:r>
            <a:r>
              <a:rPr lang="cs-CZ" dirty="0" smtClean="0"/>
              <a:t> (anarchista, sociální demokrat, ministr školství RČS) a Luděk Pik (plzeňský starosta, přední představitel socialistického reformismu a schopnosti nalézat společná témata pro dělnictvo i měšťanstvo)</a:t>
            </a:r>
          </a:p>
          <a:p>
            <a:endParaRPr lang="cs-CZ" dirty="0"/>
          </a:p>
        </p:txBody>
      </p:sp>
      <p:pic>
        <p:nvPicPr>
          <p:cNvPr id="6" name="Obrázek 5"/>
          <p:cNvPicPr>
            <a:picLocks noChangeAspect="1"/>
          </p:cNvPicPr>
          <p:nvPr/>
        </p:nvPicPr>
        <p:blipFill>
          <a:blip r:embed="rId3"/>
          <a:stretch>
            <a:fillRect/>
          </a:stretch>
        </p:blipFill>
        <p:spPr>
          <a:xfrm>
            <a:off x="2201770" y="1531541"/>
            <a:ext cx="1866900" cy="2678509"/>
          </a:xfrm>
          <a:prstGeom prst="rect">
            <a:avLst/>
          </a:prstGeom>
        </p:spPr>
      </p:pic>
      <p:pic>
        <p:nvPicPr>
          <p:cNvPr id="7" name="Obrázek 6"/>
          <p:cNvPicPr>
            <a:picLocks noChangeAspect="1"/>
          </p:cNvPicPr>
          <p:nvPr/>
        </p:nvPicPr>
        <p:blipFill>
          <a:blip r:embed="rId4"/>
          <a:stretch>
            <a:fillRect/>
          </a:stretch>
        </p:blipFill>
        <p:spPr>
          <a:xfrm>
            <a:off x="430120" y="4160440"/>
            <a:ext cx="1771650" cy="2590800"/>
          </a:xfrm>
          <a:prstGeom prst="rect">
            <a:avLst/>
          </a:prstGeom>
        </p:spPr>
      </p:pic>
      <p:pic>
        <p:nvPicPr>
          <p:cNvPr id="8" name="Obrázek 7"/>
          <p:cNvPicPr>
            <a:picLocks noChangeAspect="1"/>
          </p:cNvPicPr>
          <p:nvPr/>
        </p:nvPicPr>
        <p:blipFill>
          <a:blip r:embed="rId5"/>
          <a:stretch>
            <a:fillRect/>
          </a:stretch>
        </p:blipFill>
        <p:spPr>
          <a:xfrm>
            <a:off x="2201770" y="4179490"/>
            <a:ext cx="1771650" cy="2571750"/>
          </a:xfrm>
          <a:prstGeom prst="rect">
            <a:avLst/>
          </a:prstGeom>
        </p:spPr>
      </p:pic>
    </p:spTree>
    <p:extLst>
      <p:ext uri="{BB962C8B-B14F-4D97-AF65-F5344CB8AC3E}">
        <p14:creationId xmlns:p14="http://schemas.microsoft.com/office/powerpoint/2010/main" val="3367434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Zemědělské dělnictvo a </a:t>
            </a:r>
            <a:r>
              <a:rPr lang="cs-CZ" dirty="0" err="1" smtClean="0"/>
              <a:t>kovodělnictvo</a:t>
            </a:r>
            <a:endParaRPr lang="cs-CZ" dirty="0"/>
          </a:p>
        </p:txBody>
      </p:sp>
      <p:sp>
        <p:nvSpPr>
          <p:cNvPr id="3" name="Zástupný symbol pro obsah 2"/>
          <p:cNvSpPr>
            <a:spLocks noGrp="1"/>
          </p:cNvSpPr>
          <p:nvPr>
            <p:ph idx="1"/>
          </p:nvPr>
        </p:nvSpPr>
        <p:spPr/>
        <p:txBody>
          <a:bodyPr/>
          <a:lstStyle/>
          <a:p>
            <a:r>
              <a:rPr lang="cs-CZ" dirty="0" smtClean="0"/>
              <a:t>Vůči marxismu imunizováni držbou půdy (F. Engels), resp. snem o vlastnictví půdy</a:t>
            </a:r>
          </a:p>
          <a:p>
            <a:r>
              <a:rPr lang="cs-CZ" dirty="0" smtClean="0"/>
              <a:t>Střídání identity městské a venkovské</a:t>
            </a:r>
          </a:p>
          <a:p>
            <a:r>
              <a:rPr lang="cs-CZ" dirty="0" smtClean="0"/>
              <a:t>Sdílení venkovských pravidel života, religiozity, sociální kontroly</a:t>
            </a:r>
          </a:p>
          <a:p>
            <a:r>
              <a:rPr lang="cs-CZ" dirty="0" smtClean="0"/>
              <a:t>Tendence k živelným výbuchům nespokojenosti (1918–1920)</a:t>
            </a:r>
          </a:p>
          <a:p>
            <a:r>
              <a:rPr lang="cs-CZ" dirty="0" smtClean="0"/>
              <a:t>Masový příliv členstva do řad sociální demokracie (1918–1919) – až 80% meziroční nárůst počtu členů u některých krajských organizací, jeden z faktorů „bolševizace“ </a:t>
            </a:r>
            <a:r>
              <a:rPr lang="cs-CZ" dirty="0" err="1" smtClean="0"/>
              <a:t>socdem</a:t>
            </a:r>
            <a:r>
              <a:rPr lang="cs-CZ" dirty="0" smtClean="0"/>
              <a:t>. levice </a:t>
            </a:r>
            <a:endParaRPr lang="cs-CZ" dirty="0"/>
          </a:p>
        </p:txBody>
      </p:sp>
    </p:spTree>
    <p:extLst>
      <p:ext uri="{BB962C8B-B14F-4D97-AF65-F5344CB8AC3E}">
        <p14:creationId xmlns:p14="http://schemas.microsoft.com/office/powerpoint/2010/main" val="4182312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Konfliktní linie související s venkovskou společností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I. sedláci vs. chalupníci (otázka podílu na správě obce, investice do školství, hygieny, možnost využít obecní majetek…)</a:t>
            </a:r>
          </a:p>
          <a:p>
            <a:r>
              <a:rPr lang="cs-CZ" dirty="0" smtClean="0"/>
              <a:t>II. sedláci vs. čeleď (otázka mezd a pracovně-právních vztahů…)</a:t>
            </a:r>
          </a:p>
          <a:p>
            <a:r>
              <a:rPr lang="cs-CZ" dirty="0" smtClean="0"/>
              <a:t>III. sedláci, chalupníci vs. velkostatek (otázky fideikomisu, pozemkové reformy, zbytkových statků…)</a:t>
            </a:r>
          </a:p>
          <a:p>
            <a:r>
              <a:rPr lang="cs-CZ" dirty="0" smtClean="0"/>
              <a:t>IV</a:t>
            </a:r>
            <a:r>
              <a:rPr lang="cs-CZ" dirty="0"/>
              <a:t>. katolický tábor vs. agrární </a:t>
            </a:r>
            <a:r>
              <a:rPr lang="cs-CZ" dirty="0" smtClean="0"/>
              <a:t>tábor (otázka tradic a hierarchie ve venkovské společnosti…)</a:t>
            </a:r>
            <a:r>
              <a:rPr lang="cs-CZ" dirty="0"/>
              <a:t> </a:t>
            </a:r>
            <a:endParaRPr lang="cs-CZ" dirty="0" smtClean="0"/>
          </a:p>
          <a:p>
            <a:r>
              <a:rPr lang="cs-CZ" dirty="0" smtClean="0"/>
              <a:t>V. Češi vs. Němci (hospodářský nacionalismus, politika </a:t>
            </a:r>
            <a:r>
              <a:rPr lang="cs-CZ" dirty="0" err="1" smtClean="0"/>
              <a:t>Blut</a:t>
            </a:r>
            <a:r>
              <a:rPr lang="cs-CZ" dirty="0" smtClean="0"/>
              <a:t> </a:t>
            </a:r>
            <a:r>
              <a:rPr lang="cs-CZ" dirty="0" err="1" smtClean="0"/>
              <a:t>und</a:t>
            </a:r>
            <a:r>
              <a:rPr lang="cs-CZ" dirty="0" smtClean="0"/>
              <a:t> </a:t>
            </a:r>
            <a:r>
              <a:rPr lang="cs-CZ" dirty="0" err="1" smtClean="0"/>
              <a:t>Boden</a:t>
            </a:r>
            <a:r>
              <a:rPr lang="cs-CZ" dirty="0" smtClean="0"/>
              <a:t>…)</a:t>
            </a:r>
          </a:p>
          <a:p>
            <a:r>
              <a:rPr lang="cs-CZ" dirty="0" smtClean="0"/>
              <a:t>VI. </a:t>
            </a:r>
            <a:r>
              <a:rPr lang="cs-CZ" dirty="0"/>
              <a:t>podoba </a:t>
            </a:r>
            <a:r>
              <a:rPr lang="cs-CZ" dirty="0" smtClean="0"/>
              <a:t>obecného a zemědělského školství, vztah k osvětě a vzdělání</a:t>
            </a:r>
            <a:endParaRPr lang="cs-CZ" dirty="0"/>
          </a:p>
          <a:p>
            <a:r>
              <a:rPr lang="cs-CZ" dirty="0" smtClean="0"/>
              <a:t>VII. usedlé obyvatelstvo vs. migrující a nově přicházející obyvatelé (regulace domovského práva, prodej záhumenků, restrikce dělnické a romské migrace…) </a:t>
            </a:r>
          </a:p>
          <a:p>
            <a:r>
              <a:rPr lang="cs-CZ" dirty="0" smtClean="0"/>
              <a:t>VIII. ostatní emancipační témata (muži x ženy; dospělí x mládež…)</a:t>
            </a:r>
          </a:p>
          <a:p>
            <a:r>
              <a:rPr lang="cs-CZ" dirty="0" smtClean="0"/>
              <a:t>IX. venkov vs. město (hospodářské a kulturní rozdíly, etická témata)</a:t>
            </a:r>
          </a:p>
          <a:p>
            <a:r>
              <a:rPr lang="cs-CZ" dirty="0" smtClean="0"/>
              <a:t>X. téma </a:t>
            </a:r>
            <a:r>
              <a:rPr lang="cs-CZ" dirty="0" err="1" smtClean="0"/>
              <a:t>postliberálního</a:t>
            </a:r>
            <a:r>
              <a:rPr lang="cs-CZ" dirty="0" smtClean="0"/>
              <a:t> kapitalismu, řízené společnosti lépe </a:t>
            </a:r>
            <a:r>
              <a:rPr lang="cs-CZ" smtClean="0"/>
              <a:t>odolávající krizím</a:t>
            </a:r>
            <a:endParaRPr lang="cs-CZ" dirty="0" smtClean="0"/>
          </a:p>
        </p:txBody>
      </p:sp>
    </p:spTree>
    <p:extLst>
      <p:ext uri="{BB962C8B-B14F-4D97-AF65-F5344CB8AC3E}">
        <p14:creationId xmlns:p14="http://schemas.microsoft.com/office/powerpoint/2010/main" val="3082070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Stará elita: aristokracie</a:t>
            </a:r>
            <a:endParaRPr lang="cs-CZ" dirty="0"/>
          </a:p>
        </p:txBody>
      </p:sp>
      <p:sp>
        <p:nvSpPr>
          <p:cNvPr id="3" name="Zástupný symbol pro obsah 2"/>
          <p:cNvSpPr>
            <a:spLocks noGrp="1"/>
          </p:cNvSpPr>
          <p:nvPr>
            <p:ph idx="1"/>
          </p:nvPr>
        </p:nvSpPr>
        <p:spPr/>
        <p:txBody>
          <a:bodyPr/>
          <a:lstStyle/>
          <a:p>
            <a:r>
              <a:rPr lang="cs-CZ" dirty="0" smtClean="0"/>
              <a:t>„Příliš uzavřená společnost“ – výstižné označení pro selhání společenské elity tváří v tvář výzvám modernizace</a:t>
            </a:r>
          </a:p>
          <a:p>
            <a:r>
              <a:rPr lang="cs-CZ" dirty="0" smtClean="0"/>
              <a:t>Nostalgie za šlechtou z 90. let 20. století vs. nedávné/současné soudní spory českého státu s aristokraty (</a:t>
            </a:r>
            <a:r>
              <a:rPr lang="cs-CZ" dirty="0" err="1" smtClean="0"/>
              <a:t>Salm</a:t>
            </a:r>
            <a:r>
              <a:rPr lang="cs-CZ" dirty="0" smtClean="0"/>
              <a:t>, </a:t>
            </a:r>
            <a:r>
              <a:rPr lang="cs-CZ" dirty="0" err="1" smtClean="0"/>
              <a:t>Colleredo</a:t>
            </a:r>
            <a:r>
              <a:rPr lang="cs-CZ" dirty="0" smtClean="0"/>
              <a:t>-Mansfeld, Liechtenstein)</a:t>
            </a:r>
          </a:p>
          <a:p>
            <a:r>
              <a:rPr lang="cs-CZ" dirty="0" smtClean="0"/>
              <a:t>Vlna nostalgie za Habsburky (2016/2018) a prezidentská kandidatura Karla </a:t>
            </a:r>
            <a:r>
              <a:rPr lang="cs-CZ" dirty="0" err="1" smtClean="0"/>
              <a:t>Schwarzenberka</a:t>
            </a:r>
            <a:r>
              <a:rPr lang="cs-CZ" dirty="0" smtClean="0"/>
              <a:t> (2013) </a:t>
            </a:r>
            <a:endParaRPr lang="cs-CZ" dirty="0"/>
          </a:p>
        </p:txBody>
      </p:sp>
      <p:pic>
        <p:nvPicPr>
          <p:cNvPr id="4" name="Obrázek 3"/>
          <p:cNvPicPr>
            <a:picLocks noChangeAspect="1"/>
          </p:cNvPicPr>
          <p:nvPr/>
        </p:nvPicPr>
        <p:blipFill>
          <a:blip r:embed="rId2"/>
          <a:stretch>
            <a:fillRect/>
          </a:stretch>
        </p:blipFill>
        <p:spPr>
          <a:xfrm>
            <a:off x="8657165" y="4484843"/>
            <a:ext cx="2145978" cy="2139881"/>
          </a:xfrm>
          <a:prstGeom prst="rect">
            <a:avLst/>
          </a:prstGeom>
        </p:spPr>
      </p:pic>
    </p:spTree>
    <p:extLst>
      <p:ext uri="{BB962C8B-B14F-4D97-AF65-F5344CB8AC3E}">
        <p14:creationId xmlns:p14="http://schemas.microsoft.com/office/powerpoint/2010/main" val="3912588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Josef Holeček, Josef </a:t>
            </a:r>
            <a:r>
              <a:rPr lang="pl-PL" dirty="0"/>
              <a:t>Pekař </a:t>
            </a:r>
            <a:r>
              <a:rPr lang="pl-PL" dirty="0" smtClean="0"/>
              <a:t>a </a:t>
            </a:r>
            <a:r>
              <a:rPr lang="pl-PL" dirty="0"/>
              <a:t>debata o roli š</a:t>
            </a:r>
            <a:r>
              <a:rPr lang="pl-PL" dirty="0" smtClean="0"/>
              <a:t>lechty v kontextu přípravy pozemkové reformy (1918–1920) </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38305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obrysy argumentace</a:t>
            </a:r>
            <a:endParaRPr lang="cs-CZ" dirty="0"/>
          </a:p>
        </p:txBody>
      </p:sp>
      <p:sp>
        <p:nvSpPr>
          <p:cNvPr id="3" name="Zástupný symbol pro text 2"/>
          <p:cNvSpPr>
            <a:spLocks noGrp="1"/>
          </p:cNvSpPr>
          <p:nvPr>
            <p:ph type="body" idx="1"/>
          </p:nvPr>
        </p:nvSpPr>
        <p:spPr/>
        <p:txBody>
          <a:bodyPr/>
          <a:lstStyle/>
          <a:p>
            <a:r>
              <a:rPr lang="cs-CZ" dirty="0"/>
              <a:t>Josef Holeček </a:t>
            </a:r>
            <a:r>
              <a:rPr lang="cs-CZ" dirty="0" smtClean="0"/>
              <a:t>(národně liberální tábor)</a:t>
            </a:r>
            <a:endParaRPr lang="cs-CZ" dirty="0"/>
          </a:p>
        </p:txBody>
      </p:sp>
      <p:sp>
        <p:nvSpPr>
          <p:cNvPr id="4" name="Zástupný symbol pro obsah 3"/>
          <p:cNvSpPr>
            <a:spLocks noGrp="1"/>
          </p:cNvSpPr>
          <p:nvPr>
            <p:ph sz="half" idx="2"/>
          </p:nvPr>
        </p:nvSpPr>
        <p:spPr/>
        <p:txBody>
          <a:bodyPr>
            <a:normAutofit lnSpcReduction="10000"/>
          </a:bodyPr>
          <a:lstStyle/>
          <a:p>
            <a:r>
              <a:rPr lang="pl-PL" dirty="0" smtClean="0"/>
              <a:t>Většina aristokratů jsou potomci cizinců, kteří svůj majetek získali jako kořist po bitvě na Bílé hoře </a:t>
            </a:r>
          </a:p>
          <a:p>
            <a:r>
              <a:rPr lang="pl-PL" dirty="0" smtClean="0"/>
              <a:t>Jsou tu sluhové Habsburků a Říma, utlačovatelé českého národa</a:t>
            </a:r>
          </a:p>
          <a:p>
            <a:r>
              <a:rPr lang="pl-PL" dirty="0" smtClean="0"/>
              <a:t>Vždy se starali hlavně o svá privilegia a ne o rozvoj českých zemí </a:t>
            </a:r>
            <a:endParaRPr lang="cs-CZ" dirty="0"/>
          </a:p>
        </p:txBody>
      </p:sp>
      <p:sp>
        <p:nvSpPr>
          <p:cNvPr id="5" name="Zástupný symbol pro text 4"/>
          <p:cNvSpPr>
            <a:spLocks noGrp="1"/>
          </p:cNvSpPr>
          <p:nvPr>
            <p:ph type="body" sz="quarter" idx="3"/>
          </p:nvPr>
        </p:nvSpPr>
        <p:spPr/>
        <p:txBody>
          <a:bodyPr/>
          <a:lstStyle/>
          <a:p>
            <a:r>
              <a:rPr lang="cs-CZ" dirty="0" smtClean="0"/>
              <a:t>Josef Pekař (konzervativní tábor</a:t>
            </a:r>
            <a:r>
              <a:rPr lang="pl-PL" dirty="0" smtClean="0"/>
              <a:t>)</a:t>
            </a:r>
            <a:endParaRPr lang="cs-CZ" dirty="0"/>
          </a:p>
        </p:txBody>
      </p:sp>
      <p:sp>
        <p:nvSpPr>
          <p:cNvPr id="6" name="Zástupný symbol pro obsah 5"/>
          <p:cNvSpPr>
            <a:spLocks noGrp="1"/>
          </p:cNvSpPr>
          <p:nvPr>
            <p:ph sz="quarter" idx="4"/>
          </p:nvPr>
        </p:nvSpPr>
        <p:spPr/>
        <p:txBody>
          <a:bodyPr>
            <a:normAutofit fontScale="92500" lnSpcReduction="20000"/>
          </a:bodyPr>
          <a:lstStyle/>
          <a:p>
            <a:r>
              <a:rPr lang="pl-PL" dirty="0" smtClean="0"/>
              <a:t>Aristokracie je spojníkem přítomnosti s minulostí, je to symbol úspěchů, které byly v minulosti v tuzemsku dosaženy</a:t>
            </a:r>
          </a:p>
          <a:p>
            <a:r>
              <a:rPr lang="pl-PL" dirty="0" smtClean="0"/>
              <a:t>Velká část šlechty je českého původu, jde o katolické rodiny z předbělohorského období </a:t>
            </a:r>
          </a:p>
          <a:p>
            <a:r>
              <a:rPr lang="pl-PL" dirty="0" smtClean="0"/>
              <a:t>Šlechta sehrála velkou roli při rozvoji venkova, reprezentuje tu řád a tradici, byť mezi jednoltivými rodinami jsou velké rozdíly </a:t>
            </a:r>
            <a:endParaRPr lang="cs-CZ" dirty="0"/>
          </a:p>
        </p:txBody>
      </p:sp>
    </p:spTree>
    <p:extLst>
      <p:ext uri="{BB962C8B-B14F-4D97-AF65-F5344CB8AC3E}">
        <p14:creationId xmlns:p14="http://schemas.microsoft.com/office/powerpoint/2010/main" val="3524017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Elektrifikace východu země a strategické stavby k posílení soudržnosti státu </a:t>
            </a:r>
            <a:endParaRPr lang="cs-CZ" dirty="0"/>
          </a:p>
        </p:txBody>
      </p:sp>
      <p:pic>
        <p:nvPicPr>
          <p:cNvPr id="4" name="Zástupný symbol pro obsah 3"/>
          <p:cNvPicPr>
            <a:picLocks noGrp="1" noChangeAspect="1"/>
          </p:cNvPicPr>
          <p:nvPr>
            <p:ph idx="1"/>
          </p:nvPr>
        </p:nvPicPr>
        <p:blipFill>
          <a:blip r:embed="rId2"/>
          <a:stretch>
            <a:fillRect/>
          </a:stretch>
        </p:blipFill>
        <p:spPr>
          <a:xfrm>
            <a:off x="5553536" y="1848464"/>
            <a:ext cx="6215678" cy="4699820"/>
          </a:xfrm>
          <a:prstGeom prst="rect">
            <a:avLst/>
          </a:prstGeom>
        </p:spPr>
      </p:pic>
      <p:pic>
        <p:nvPicPr>
          <p:cNvPr id="5" name="Obrázek 4"/>
          <p:cNvPicPr>
            <a:picLocks noChangeAspect="1"/>
          </p:cNvPicPr>
          <p:nvPr/>
        </p:nvPicPr>
        <p:blipFill>
          <a:blip r:embed="rId3"/>
          <a:stretch>
            <a:fillRect/>
          </a:stretch>
        </p:blipFill>
        <p:spPr>
          <a:xfrm>
            <a:off x="373626" y="2182760"/>
            <a:ext cx="4973432" cy="4031227"/>
          </a:xfrm>
          <a:prstGeom prst="rect">
            <a:avLst/>
          </a:prstGeom>
        </p:spPr>
      </p:pic>
    </p:spTree>
    <p:extLst>
      <p:ext uri="{BB962C8B-B14F-4D97-AF65-F5344CB8AC3E}">
        <p14:creationId xmlns:p14="http://schemas.microsoft.com/office/powerpoint/2010/main" val="96268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o aristokracii (1869)</a:t>
            </a:r>
            <a:endParaRPr lang="cs-CZ" dirty="0"/>
          </a:p>
        </p:txBody>
      </p:sp>
      <p:sp>
        <p:nvSpPr>
          <p:cNvPr id="3" name="Zástupný symbol pro obsah 2"/>
          <p:cNvSpPr>
            <a:spLocks noGrp="1"/>
          </p:cNvSpPr>
          <p:nvPr>
            <p:ph idx="1"/>
          </p:nvPr>
        </p:nvSpPr>
        <p:spPr>
          <a:xfrm>
            <a:off x="838200" y="1379764"/>
            <a:ext cx="10515600" cy="4376057"/>
          </a:xfrm>
        </p:spPr>
        <p:txBody>
          <a:bodyPr>
            <a:normAutofit fontScale="92500"/>
          </a:bodyPr>
          <a:lstStyle/>
          <a:p>
            <a:pPr marL="0" indent="0">
              <a:buNone/>
            </a:pPr>
            <a:endParaRPr lang="pl-PL" dirty="0" smtClean="0"/>
          </a:p>
          <a:p>
            <a:pPr marL="0" indent="0">
              <a:buNone/>
            </a:pPr>
            <a:r>
              <a:rPr lang="pl-PL" dirty="0" smtClean="0"/>
              <a:t>„Ne, nešel jsem na tu slavnost, měl jsem dojem, že šlechta nehrála pro mě, Ne z nenávisti ke šlechtě. Nemohu přece nikoho vinit za to, co nemůže činit s ohledem na svůj původ! Mé první pleny nezůstaly schované v rodinném archivu na věčnou paměť. Já jsem rád, že mohu pracovat tak, jak pracoval i můj otec. Musím mít soucit s těmi méně šťastnými, kteří nepracují, musím jim ponechat jejich iluzi, že pátého dne, čili celý jeden den před stvořením Adama, Bůh stvořil předka dnešních šlechticů, pána z Adamu. Tvařme se všichni, že jim věříme, vždyť šlechtic potřebuje té iluze. A nejel jsem tam taky proto, že tam bylo mnoho lidí obdivujících šlechtu. Mnoho z nich se píchalo špendlíkem do prstu, aby zjistili, zda jejich krev není aspoň trochu modrá.” </a:t>
            </a:r>
            <a:endParaRPr lang="cs-CZ" dirty="0"/>
          </a:p>
        </p:txBody>
      </p:sp>
      <p:sp>
        <p:nvSpPr>
          <p:cNvPr id="4" name="Obdélník 3"/>
          <p:cNvSpPr/>
          <p:nvPr/>
        </p:nvSpPr>
        <p:spPr>
          <a:xfrm>
            <a:off x="3048000" y="29673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Umírněná kritika šlechty z liberálních pozic, spíše ironizující než agresivní. Vysvětlete hlavní linie argumentace.</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85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pozemkoví vlastníci v českých zemích krátce před pozemkovou reformou (1920</a:t>
            </a:r>
            <a:r>
              <a:rPr lang="pl-PL" dirty="0"/>
              <a:t>), </a:t>
            </a:r>
            <a:r>
              <a:rPr lang="pl-PL" sz="2200" dirty="0" smtClean="0">
                <a:solidFill>
                  <a:srgbClr val="FF0000"/>
                </a:solidFill>
              </a:rPr>
              <a:t>červeně označeny rodiny, u nichž je na místě hovořit o tuzemském původu (před 1620)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solidFill>
                  <a:srgbClr val="FF0000"/>
                </a:solidFill>
              </a:rPr>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solidFill>
                  <a:srgbClr val="FF0000"/>
                </a:solidFill>
              </a:rPr>
              <a:t>Lobkowicz </a:t>
            </a:r>
            <a:r>
              <a:rPr lang="cs-CZ" dirty="0" smtClean="0"/>
              <a:t>     </a:t>
            </a:r>
            <a:r>
              <a:rPr lang="cs-CZ" dirty="0"/>
              <a:t>	47 000</a:t>
            </a:r>
          </a:p>
          <a:p>
            <a:r>
              <a:rPr lang="cs-CZ" dirty="0"/>
              <a:t>8. 	</a:t>
            </a:r>
            <a:r>
              <a:rPr lang="cs-CZ" dirty="0" smtClean="0">
                <a:solidFill>
                  <a:srgbClr val="FF0000"/>
                </a:solidFill>
              </a:rPr>
              <a:t>Thurn-Taxis </a:t>
            </a:r>
            <a:r>
              <a:rPr lang="cs-CZ" dirty="0" smtClean="0"/>
              <a:t>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41041568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Alfred </a:t>
            </a:r>
            <a:r>
              <a:rPr lang="cs-CZ" dirty="0" err="1" smtClean="0"/>
              <a:t>Kandidus</a:t>
            </a:r>
            <a:r>
              <a:rPr lang="cs-CZ" dirty="0" smtClean="0"/>
              <a:t> Fürst von </a:t>
            </a:r>
            <a:r>
              <a:rPr lang="cs-CZ" dirty="0" err="1" smtClean="0"/>
              <a:t>Windisch-Graetz</a:t>
            </a:r>
            <a:r>
              <a:rPr lang="cs-CZ" dirty="0" smtClean="0"/>
              <a:t> (1787–1862)</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 </a:t>
            </a:r>
            <a:endParaRPr lang="cs-CZ" dirty="0"/>
          </a:p>
        </p:txBody>
      </p:sp>
      <p:pic>
        <p:nvPicPr>
          <p:cNvPr id="5" name="Obrázek 4"/>
          <p:cNvPicPr>
            <a:picLocks noChangeAspect="1"/>
          </p:cNvPicPr>
          <p:nvPr/>
        </p:nvPicPr>
        <p:blipFill>
          <a:blip r:embed="rId2"/>
          <a:stretch>
            <a:fillRect/>
          </a:stretch>
        </p:blipFill>
        <p:spPr>
          <a:xfrm>
            <a:off x="6074228" y="751114"/>
            <a:ext cx="5281160" cy="4710793"/>
          </a:xfrm>
          <a:prstGeom prst="rect">
            <a:avLst/>
          </a:prstGeom>
        </p:spPr>
      </p:pic>
      <p:pic>
        <p:nvPicPr>
          <p:cNvPr id="6" name="Obrázek 5"/>
          <p:cNvPicPr>
            <a:picLocks noChangeAspect="1"/>
          </p:cNvPicPr>
          <p:nvPr/>
        </p:nvPicPr>
        <p:blipFill>
          <a:blip r:embed="rId3"/>
          <a:stretch>
            <a:fillRect/>
          </a:stretch>
        </p:blipFill>
        <p:spPr>
          <a:xfrm>
            <a:off x="291193" y="2857499"/>
            <a:ext cx="5715000" cy="3933825"/>
          </a:xfrm>
          <a:prstGeom prst="rect">
            <a:avLst/>
          </a:prstGeom>
        </p:spPr>
      </p:pic>
    </p:spTree>
    <p:extLst>
      <p:ext uri="{BB962C8B-B14F-4D97-AF65-F5344CB8AC3E}">
        <p14:creationId xmlns:p14="http://schemas.microsoft.com/office/powerpoint/2010/main" val="36074068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Rodina Nostitz </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Franz Anton Nostitz-Rieneck, příznivec osvícenství, nechal české divadlo vybudovat jako protiváhu německé kultury, vnímal to jako patriotický čin a naplnění zásady, že aristokrat by měl za všech okolností usilovat o spravedlnost.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8265693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aristokracií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a:t>
            </a:r>
          </a:p>
          <a:p>
            <a:endParaRPr lang="pl-PL" dirty="0"/>
          </a:p>
          <a:p>
            <a:r>
              <a:rPr lang="pl-PL" dirty="0" smtClean="0"/>
              <a:t>Jan Erazim Vocel – archeologický výzkum keltské, germánské a slovanské kultury</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3233444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fontScale="92500" lnSpcReduction="10000"/>
          </a:bodyPr>
          <a:lstStyle/>
          <a:p>
            <a:r>
              <a:rPr lang="pl-PL" dirty="0" smtClean="0"/>
              <a:t>Karel Čapek jako preceptor ve službách hrabat Lažanských                    zachytil výjev spojený se sčítáním lidu. Rodina měla nahlásit jazyk, který používá ve vnějším kontaktu. Hrabě Vladimir nahlásil němčinu, ale u syna si nebyl jist. Se sčítacím komisařem proto navštívil synův pokoj, syn přerušil hru, hrabě ukázal synovi jablko a zeptal se: „Qu'est-ce </a:t>
            </a:r>
            <a:r>
              <a:rPr lang="pl-PL" dirty="0"/>
              <a:t>que c'est</a:t>
            </a:r>
            <a:r>
              <a:rPr lang="pl-PL" dirty="0" smtClean="0"/>
              <a:t>?” Syn odpověděl bez váhání: „Ein </a:t>
            </a:r>
            <a:r>
              <a:rPr lang="pl-PL" dirty="0"/>
              <a:t>Apfel, Papa”. </a:t>
            </a:r>
            <a:r>
              <a:rPr lang="pl-PL" dirty="0" smtClean="0"/>
              <a:t>Hrabě se obrátil na úředníka: „Syna zapište německy.”</a:t>
            </a:r>
          </a:p>
          <a:p>
            <a:endParaRPr lang="pl-PL" dirty="0"/>
          </a:p>
          <a:p>
            <a:r>
              <a:rPr lang="cs-CZ" b="1" dirty="0"/>
              <a:t>Co to dokumentuje</a:t>
            </a:r>
            <a:r>
              <a:rPr lang="cs-CZ" b="1" dirty="0" smtClean="0"/>
              <a:t>?</a:t>
            </a:r>
          </a:p>
          <a:p>
            <a:r>
              <a:rPr lang="pl-PL" b="1" dirty="0" smtClean="0"/>
              <a:t>Jak se na otázku jazyka v rodina hrabat Lažanských pravděpodobně dívali?</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3303893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Podíl šlechty:</a:t>
            </a:r>
            <a:endParaRPr lang="pl-PL" dirty="0"/>
          </a:p>
          <a:p>
            <a:r>
              <a:rPr lang="pl-PL" dirty="0"/>
              <a:t>73% </a:t>
            </a:r>
            <a:r>
              <a:rPr lang="pl-PL" dirty="0" smtClean="0"/>
              <a:t>německé jazykové preference (i když polovina z nich držela statky v etnicky českém území)</a:t>
            </a:r>
            <a:endParaRPr lang="pl-PL" dirty="0"/>
          </a:p>
          <a:p>
            <a:r>
              <a:rPr lang="pl-PL" dirty="0"/>
              <a:t>27% </a:t>
            </a:r>
            <a:r>
              <a:rPr lang="pl-PL" dirty="0" smtClean="0"/>
              <a:t>české jazykové preference (</a:t>
            </a:r>
            <a:r>
              <a:rPr lang="pl-PL" dirty="0"/>
              <a:t>83% </a:t>
            </a:r>
            <a:r>
              <a:rPr lang="pl-PL" dirty="0" smtClean="0"/>
              <a:t>jsou to ti, kdo drží statky v českém prostředí)</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7098615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Čtyři příběhy </a:t>
            </a:r>
            <a:r>
              <a:rPr lang="cs-CZ" smtClean="0"/>
              <a:t>adaptace aristokracie na nové poměry </a:t>
            </a:r>
            <a:endParaRPr lang="cs-CZ" dirty="0"/>
          </a:p>
        </p:txBody>
      </p:sp>
      <p:sp>
        <p:nvSpPr>
          <p:cNvPr id="3" name="Zástupný symbol pro text 2"/>
          <p:cNvSpPr>
            <a:spLocks noGrp="1"/>
          </p:cNvSpPr>
          <p:nvPr>
            <p:ph type="body" idx="1"/>
          </p:nvPr>
        </p:nvSpPr>
        <p:spPr/>
        <p:txBody>
          <a:bodyPr/>
          <a:lstStyle/>
          <a:p>
            <a:r>
              <a:rPr lang="cs-CZ" dirty="0" smtClean="0"/>
              <a:t>Karel Drahotín baron </a:t>
            </a:r>
            <a:r>
              <a:rPr lang="cs-CZ" dirty="0" err="1" smtClean="0"/>
              <a:t>Villani</a:t>
            </a:r>
            <a:r>
              <a:rPr lang="cs-CZ" dirty="0" smtClean="0"/>
              <a:t>/</a:t>
            </a:r>
            <a:r>
              <a:rPr lang="cs-CZ" dirty="0" err="1" smtClean="0"/>
              <a:t>Vácslav</a:t>
            </a:r>
            <a:r>
              <a:rPr lang="cs-CZ" dirty="0" smtClean="0"/>
              <a:t> Robert hrabě z Kounic</a:t>
            </a:r>
            <a:endParaRPr lang="cs-CZ" dirty="0"/>
          </a:p>
        </p:txBody>
      </p:sp>
      <p:pic>
        <p:nvPicPr>
          <p:cNvPr id="7" name="Zástupný symbol pro obsah 6"/>
          <p:cNvPicPr>
            <a:picLocks noGrp="1" noChangeAspect="1"/>
          </p:cNvPicPr>
          <p:nvPr>
            <p:ph sz="half" idx="2"/>
          </p:nvPr>
        </p:nvPicPr>
        <p:blipFill>
          <a:blip r:embed="rId2"/>
          <a:stretch>
            <a:fillRect/>
          </a:stretch>
        </p:blipFill>
        <p:spPr>
          <a:xfrm>
            <a:off x="410491" y="2505075"/>
            <a:ext cx="3008190" cy="3684588"/>
          </a:xfrm>
          <a:prstGeom prst="rect">
            <a:avLst/>
          </a:prstGeom>
        </p:spPr>
      </p:pic>
      <p:sp>
        <p:nvSpPr>
          <p:cNvPr id="5" name="Zástupný symbol pro text 4"/>
          <p:cNvSpPr>
            <a:spLocks noGrp="1"/>
          </p:cNvSpPr>
          <p:nvPr>
            <p:ph type="body" sz="quarter" idx="3"/>
          </p:nvPr>
        </p:nvSpPr>
        <p:spPr/>
        <p:txBody>
          <a:bodyPr>
            <a:normAutofit fontScale="92500" lnSpcReduction="20000"/>
          </a:bodyPr>
          <a:lstStyle/>
          <a:p>
            <a:r>
              <a:rPr lang="cs-CZ" dirty="0" err="1" smtClean="0"/>
              <a:t>Aloys</a:t>
            </a:r>
            <a:r>
              <a:rPr lang="cs-CZ" dirty="0" smtClean="0"/>
              <a:t> </a:t>
            </a:r>
            <a:r>
              <a:rPr lang="cs-CZ" dirty="0" err="1" smtClean="0"/>
              <a:t>Prinz</a:t>
            </a:r>
            <a:r>
              <a:rPr lang="cs-CZ" dirty="0" smtClean="0"/>
              <a:t> von </a:t>
            </a:r>
            <a:r>
              <a:rPr lang="cs-CZ" dirty="0" err="1" smtClean="0"/>
              <a:t>und</a:t>
            </a:r>
            <a:r>
              <a:rPr lang="cs-CZ" dirty="0" smtClean="0"/>
              <a:t> </a:t>
            </a:r>
            <a:r>
              <a:rPr lang="cs-CZ" dirty="0" err="1" smtClean="0"/>
              <a:t>zu</a:t>
            </a:r>
            <a:r>
              <a:rPr lang="cs-CZ" smtClean="0"/>
              <a:t> Liechtenstein/Octavian </a:t>
            </a:r>
            <a:r>
              <a:rPr lang="cs-CZ" dirty="0" smtClean="0"/>
              <a:t>Regner von </a:t>
            </a:r>
            <a:r>
              <a:rPr lang="cs-CZ" dirty="0" err="1" smtClean="0"/>
              <a:t>Bleyleben</a:t>
            </a:r>
            <a:endParaRPr lang="cs-CZ" dirty="0"/>
          </a:p>
        </p:txBody>
      </p:sp>
      <p:pic>
        <p:nvPicPr>
          <p:cNvPr id="9" name="Zástupný symbol pro obsah 8"/>
          <p:cNvPicPr>
            <a:picLocks noGrp="1" noChangeAspect="1"/>
          </p:cNvPicPr>
          <p:nvPr>
            <p:ph sz="quarter" idx="4"/>
          </p:nvPr>
        </p:nvPicPr>
        <p:blipFill>
          <a:blip r:embed="rId3"/>
          <a:stretch>
            <a:fillRect/>
          </a:stretch>
        </p:blipFill>
        <p:spPr>
          <a:xfrm>
            <a:off x="6200831" y="2442551"/>
            <a:ext cx="2804934" cy="3684588"/>
          </a:xfrm>
          <a:prstGeom prst="rect">
            <a:avLst/>
          </a:prstGeom>
        </p:spPr>
      </p:pic>
      <p:pic>
        <p:nvPicPr>
          <p:cNvPr id="8" name="Obrázek 7"/>
          <p:cNvPicPr>
            <a:picLocks noChangeAspect="1"/>
          </p:cNvPicPr>
          <p:nvPr/>
        </p:nvPicPr>
        <p:blipFill>
          <a:blip r:embed="rId4"/>
          <a:stretch>
            <a:fillRect/>
          </a:stretch>
        </p:blipFill>
        <p:spPr>
          <a:xfrm>
            <a:off x="3418681" y="2505076"/>
            <a:ext cx="2753519" cy="3684587"/>
          </a:xfrm>
          <a:prstGeom prst="rect">
            <a:avLst/>
          </a:prstGeom>
        </p:spPr>
      </p:pic>
      <p:pic>
        <p:nvPicPr>
          <p:cNvPr id="10" name="Obrázek 9"/>
          <p:cNvPicPr>
            <a:picLocks noChangeAspect="1"/>
          </p:cNvPicPr>
          <p:nvPr/>
        </p:nvPicPr>
        <p:blipFill>
          <a:blip r:embed="rId5"/>
          <a:stretch>
            <a:fillRect/>
          </a:stretch>
        </p:blipFill>
        <p:spPr>
          <a:xfrm>
            <a:off x="9005765" y="2442551"/>
            <a:ext cx="3143250" cy="3747112"/>
          </a:xfrm>
          <a:prstGeom prst="rect">
            <a:avLst/>
          </a:prstGeom>
        </p:spPr>
      </p:pic>
    </p:spTree>
    <p:extLst>
      <p:ext uri="{BB962C8B-B14F-4D97-AF65-F5344CB8AC3E}">
        <p14:creationId xmlns:p14="http://schemas.microsoft.com/office/powerpoint/2010/main" val="1473197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Ztráta kontaktu s českým národním hnutím: příklad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již nestojí ve středu národa, kde nemám v národu své kořeny, tam ztrácí pevnost a stabilitu jako strom o podlomených kořenech, který se kácí v prvním závanu prudšího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počátku toho hnutí stálo mnoho ctihodných osob, ale bohužel husité zakrátko degenerovali v bandu lupičů a žhářů</a:t>
            </a:r>
            <a:r>
              <a:rPr lang="pl-PL" dirty="0" smtClean="0"/>
              <a:t>.” </a:t>
            </a:r>
          </a:p>
          <a:p>
            <a:pPr marL="0" indent="0">
              <a:buNone/>
            </a:pPr>
            <a:r>
              <a:rPr lang="pl-PL" b="1" dirty="0" smtClean="0"/>
              <a:t> </a:t>
            </a:r>
            <a:endParaRPr lang="cs-CZ" b="1" dirty="0"/>
          </a:p>
        </p:txBody>
      </p:sp>
    </p:spTree>
    <p:extLst>
      <p:ext uri="{BB962C8B-B14F-4D97-AF65-F5344CB8AC3E}">
        <p14:creationId xmlns:p14="http://schemas.microsoft.com/office/powerpoint/2010/main" val="35006958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Porovnejte dva pohledy (1921 i 1939) na téma vztahu šlechty a národa a vysvětlete kontext: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Spisovatel Ferdinand Peroutka (1921): „Atrakcí se stalo heslo „zbavit se pohany Bílého hory“. Podle něj bělohorská porážka znamenala pro Čechy, kromě ztráty vůdců a nucené rekatolizace, také konfiskace rozsáhlých majetků. Ty byly rozděleny mezi šlechtu zahraničního původu, která se časem změnila ve šlechtu německou. Po převratu (1918) byly všechny české politické strany přesvědčeny, že tak rozsáhlý majetek v rukou takové cizí kasty znamená pro stát nebezpečí. Necítily žádný vztah k aristokracii, v jejíchž řadách byl Čech výjimkou.“</a:t>
            </a:r>
          </a:p>
          <a:p>
            <a:r>
              <a:rPr lang="cs-CZ" dirty="0" smtClean="0"/>
              <a:t>Prezident Emil Hácha (1939): „Je velmi důležité, aby v zahraničí věděli, že nejsme „novým národem“, ale že také staré aristokratické rodiny jsou živým svědectvím naší národní a státní minulosti, poněvadž jen národ, který měl ve středověku vlastní stát, mohl vytvořit šlechtu.</a:t>
            </a:r>
            <a:r>
              <a:rPr lang="pl-PL" dirty="0" smtClean="0"/>
              <a:t>" </a:t>
            </a:r>
            <a:endParaRPr lang="cs-CZ" dirty="0"/>
          </a:p>
        </p:txBody>
      </p:sp>
    </p:spTree>
    <p:extLst>
      <p:ext uri="{BB962C8B-B14F-4D97-AF65-F5344CB8AC3E}">
        <p14:creationId xmlns:p14="http://schemas.microsoft.com/office/powerpoint/2010/main" val="1258800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086338" y="898769"/>
            <a:ext cx="10261600" cy="5392616"/>
          </a:xfrm>
          <a:prstGeom prst="rect">
            <a:avLst/>
          </a:prstGeom>
        </p:spPr>
      </p:pic>
    </p:spTree>
    <p:extLst>
      <p:ext uri="{BB962C8B-B14F-4D97-AF65-F5344CB8AC3E}">
        <p14:creationId xmlns:p14="http://schemas.microsoft.com/office/powerpoint/2010/main" val="40838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Návrat k národu? Deklarace české šlechty (1938)</a:t>
            </a:r>
            <a:endParaRPr lang="cs-CZ" dirty="0"/>
          </a:p>
        </p:txBody>
      </p:sp>
      <p:sp>
        <p:nvSpPr>
          <p:cNvPr id="3" name="Zástupný symbol pro obsah 2"/>
          <p:cNvSpPr>
            <a:spLocks noGrp="1"/>
          </p:cNvSpPr>
          <p:nvPr>
            <p:ph idx="1"/>
          </p:nvPr>
        </p:nvSpPr>
        <p:spPr>
          <a:xfrm>
            <a:off x="838200" y="1825625"/>
            <a:ext cx="10515600" cy="3637329"/>
          </a:xfrm>
        </p:spPr>
        <p:txBody>
          <a:bodyPr>
            <a:normAutofit fontScale="70000" lnSpcReduction="20000"/>
          </a:bodyPr>
          <a:lstStyle/>
          <a:p>
            <a:pPr marL="0" indent="0">
              <a:buNone/>
            </a:pPr>
            <a:r>
              <a:rPr lang="cs-CZ" dirty="0"/>
              <a:t>Pane presidente</a:t>
            </a:r>
            <a:r>
              <a:rPr lang="cs-CZ" dirty="0" smtClean="0"/>
              <a:t>,</a:t>
            </a:r>
            <a:endParaRPr lang="cs-CZ" dirty="0"/>
          </a:p>
          <a:p>
            <a:pPr marL="0" indent="0">
              <a:buNone/>
            </a:pPr>
            <a:r>
              <a:rPr lang="cs-CZ" dirty="0"/>
              <a:t>za těchto dnů všechny stavy a třídy našeho národa svorně projevují svou vůli, zabránit porušení starých hranic našeho státu. Proto i řada členů starých rodů naší vlasti nás pověřila, abychom se k Vám dostavili s podobným </a:t>
            </a:r>
            <a:r>
              <a:rPr lang="cs-CZ" dirty="0" smtClean="0"/>
              <a:t>projevem. Věrnost </a:t>
            </a:r>
            <a:r>
              <a:rPr lang="cs-CZ" dirty="0"/>
              <a:t>k Českému státu, který naši předkové pomáhali budovat a po tisíc let udržet, je pro nás povinností tak samozřejmou, že jsme se rozmýšleli ji výslovně </a:t>
            </a:r>
            <a:r>
              <a:rPr lang="cs-CZ" dirty="0" smtClean="0"/>
              <a:t>zdůraznit. Považujeme </a:t>
            </a:r>
            <a:r>
              <a:rPr lang="cs-CZ" dirty="0"/>
              <a:t>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a:t>
            </a:r>
            <a:r>
              <a:rPr lang="cs-CZ" dirty="0" smtClean="0"/>
              <a:t>vzdělanost. Vyslovujíce </a:t>
            </a:r>
            <a:r>
              <a:rPr lang="cs-CZ" dirty="0"/>
              <a:t>víru v lepší budoucnost, ujišťujeme, že jsme si vědomi svých zděděných povinností k vlasti a ke státu, který byl domovem našich předků a jehož stará práva jsme vždy chtěli a i dnes chceme hájiti.</a:t>
            </a:r>
          </a:p>
        </p:txBody>
      </p:sp>
      <p:sp>
        <p:nvSpPr>
          <p:cNvPr id="4" name="Obdélník 3"/>
          <p:cNvSpPr/>
          <p:nvPr/>
        </p:nvSpPr>
        <p:spPr>
          <a:xfrm>
            <a:off x="3391877" y="2510583"/>
            <a:ext cx="6096000" cy="4247317"/>
          </a:xfrm>
          <a:prstGeom prst="rect">
            <a:avLst/>
          </a:prstGeom>
        </p:spPr>
        <p:txBody>
          <a:bodyPr>
            <a:spAutoFit/>
          </a:bodyPr>
          <a:lstStyle/>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b="1" u="sng" dirty="0">
              <a:solidFill>
                <a:srgbClr val="0070C0"/>
              </a:solidFill>
              <a:hlinkClick r:id="rId2" tooltip="Karel Belcredi"/>
            </a:endParaRPr>
          </a:p>
          <a:p>
            <a:r>
              <a:rPr lang="cs-CZ" b="1" u="sng" dirty="0" smtClean="0">
                <a:solidFill>
                  <a:srgbClr val="0070C0"/>
                </a:solidFill>
                <a:hlinkClick r:id="rId2" tooltip="Karel Belcredi"/>
              </a:rPr>
              <a:t>Karel </a:t>
            </a:r>
            <a:r>
              <a:rPr lang="cs-CZ" b="1" u="sng" dirty="0" err="1">
                <a:solidFill>
                  <a:srgbClr val="0070C0"/>
                </a:solidFill>
                <a:hlinkClick r:id="rId2" tooltip="Karel Belcredi"/>
              </a:rPr>
              <a:t>Belcredi</a:t>
            </a:r>
            <a:r>
              <a:rPr lang="cs-CZ" b="1" u="sng" dirty="0">
                <a:solidFill>
                  <a:srgbClr val="0070C0"/>
                </a:solidFill>
              </a:rPr>
              <a:t>, Rudolf Theobald </a:t>
            </a:r>
            <a:r>
              <a:rPr lang="cs-CZ" b="1" u="sng" dirty="0" err="1">
                <a:solidFill>
                  <a:srgbClr val="0070C0"/>
                </a:solidFill>
                <a:hlinkClick r:id="rId3" tooltip="Černínové z Chudenic"/>
              </a:rPr>
              <a:t>Czernin</a:t>
            </a:r>
            <a:r>
              <a:rPr lang="cs-CZ" b="1" u="sng" dirty="0">
                <a:solidFill>
                  <a:srgbClr val="0070C0"/>
                </a:solidFill>
              </a:rPr>
              <a:t>, </a:t>
            </a:r>
            <a:r>
              <a:rPr lang="cs-CZ" b="1" u="sng" dirty="0" err="1">
                <a:solidFill>
                  <a:srgbClr val="0070C0"/>
                </a:solidFill>
              </a:rPr>
              <a:t>Weikhard</a:t>
            </a:r>
            <a:r>
              <a:rPr lang="cs-CZ" b="1" u="sng" dirty="0">
                <a:solidFill>
                  <a:srgbClr val="0070C0"/>
                </a:solidFill>
              </a:rPr>
              <a:t> </a:t>
            </a:r>
            <a:r>
              <a:rPr lang="cs-CZ" b="1" u="sng" dirty="0" err="1">
                <a:solidFill>
                  <a:srgbClr val="0070C0"/>
                </a:solidFill>
                <a:hlinkClick r:id="rId4" tooltip="Colloredové"/>
              </a:rPr>
              <a:t>Colloredo-Mannsfeld</a:t>
            </a:r>
            <a:r>
              <a:rPr lang="cs-CZ" b="1" u="sng" dirty="0">
                <a:solidFill>
                  <a:srgbClr val="0070C0"/>
                </a:solidFill>
              </a:rPr>
              <a:t>, Jindřich </a:t>
            </a:r>
            <a:r>
              <a:rPr lang="cs-CZ" b="1" u="sng" dirty="0" err="1">
                <a:solidFill>
                  <a:srgbClr val="0070C0"/>
                </a:solidFill>
                <a:hlinkClick r:id="rId5" tooltip="Dobřenští z Dobřenic"/>
              </a:rPr>
              <a:t>Dobrzenský</a:t>
            </a:r>
            <a:r>
              <a:rPr lang="cs-CZ" b="1" u="sng" dirty="0">
                <a:solidFill>
                  <a:srgbClr val="0070C0"/>
                </a:solidFill>
              </a:rPr>
              <a:t>, </a:t>
            </a:r>
            <a:r>
              <a:rPr lang="cs-CZ" b="1" u="sng" dirty="0">
                <a:solidFill>
                  <a:srgbClr val="0070C0"/>
                </a:solidFill>
                <a:hlinkClick r:id="rId6" tooltip="František Josef Kinský (1879-1975)"/>
              </a:rPr>
              <a:t>František Josef Kinský</a:t>
            </a:r>
            <a:r>
              <a:rPr lang="cs-CZ" b="1" u="sng" dirty="0">
                <a:solidFill>
                  <a:srgbClr val="0070C0"/>
                </a:solidFill>
              </a:rPr>
              <a:t>, </a:t>
            </a:r>
            <a:r>
              <a:rPr lang="cs-CZ" b="1" u="sng" dirty="0">
                <a:solidFill>
                  <a:srgbClr val="0070C0"/>
                </a:solidFill>
                <a:hlinkClick r:id="rId7" tooltip="Zdenko Radslav Kinský"/>
              </a:rPr>
              <a:t>Zdenko Radslav Kinský</a:t>
            </a:r>
            <a:r>
              <a:rPr lang="cs-CZ" b="1" u="sng" dirty="0">
                <a:solidFill>
                  <a:srgbClr val="0070C0"/>
                </a:solidFill>
              </a:rPr>
              <a:t>, Zdeněk </a:t>
            </a:r>
            <a:r>
              <a:rPr lang="cs-CZ" b="1" u="sng" dirty="0" err="1">
                <a:solidFill>
                  <a:srgbClr val="0070C0"/>
                </a:solidFill>
                <a:hlinkClick r:id="rId8" tooltip="Kolowrat-Krakowští-Liebsteinští"/>
              </a:rPr>
              <a:t>Kolowrat</a:t>
            </a:r>
            <a:r>
              <a:rPr lang="cs-CZ" b="1" u="sng" dirty="0">
                <a:solidFill>
                  <a:srgbClr val="0070C0"/>
                </a:solidFill>
              </a:rPr>
              <a:t>, </a:t>
            </a:r>
            <a:r>
              <a:rPr lang="cs-CZ" b="1" u="sng" dirty="0">
                <a:solidFill>
                  <a:srgbClr val="0070C0"/>
                </a:solidFill>
                <a:hlinkClick r:id="rId9" tooltip="Jan Adolf Lobkowicz"/>
              </a:rPr>
              <a:t>Jan Adolf Lobkowicz</a:t>
            </a:r>
            <a:r>
              <a:rPr lang="cs-CZ" b="1" u="sng" dirty="0">
                <a:solidFill>
                  <a:srgbClr val="0070C0"/>
                </a:solidFill>
              </a:rPr>
              <a:t>, </a:t>
            </a:r>
            <a:r>
              <a:rPr lang="cs-CZ" b="1" u="sng" dirty="0">
                <a:solidFill>
                  <a:srgbClr val="0070C0"/>
                </a:solidFill>
                <a:hlinkClick r:id="rId10" tooltip="Charles Parish von Senftenberg"/>
              </a:rPr>
              <a:t>Karel </a:t>
            </a:r>
            <a:r>
              <a:rPr lang="cs-CZ" b="1" u="sng" dirty="0" err="1">
                <a:solidFill>
                  <a:srgbClr val="0070C0"/>
                </a:solidFill>
                <a:hlinkClick r:id="rId10" tooltip="Charles Parish von Senftenberg"/>
              </a:rPr>
              <a:t>Parish</a:t>
            </a:r>
            <a:r>
              <a:rPr lang="cs-CZ" b="1" u="sng" dirty="0">
                <a:solidFill>
                  <a:srgbClr val="0070C0"/>
                </a:solidFill>
              </a:rPr>
              <a:t>, </a:t>
            </a:r>
            <a:r>
              <a:rPr lang="cs-CZ" b="1" u="sng" dirty="0">
                <a:solidFill>
                  <a:srgbClr val="0070C0"/>
                </a:solidFill>
                <a:hlinkClick r:id="rId11" tooltip="Karel VI. Schwarzenberg"/>
              </a:rPr>
              <a:t>Karel VI. Schwarzenberg</a:t>
            </a:r>
            <a:r>
              <a:rPr lang="cs-CZ" b="1" u="sng" dirty="0">
                <a:solidFill>
                  <a:srgbClr val="0070C0"/>
                </a:solidFill>
              </a:rPr>
              <a:t>, </a:t>
            </a:r>
            <a:r>
              <a:rPr lang="cs-CZ" b="1" u="sng" dirty="0">
                <a:solidFill>
                  <a:srgbClr val="0070C0"/>
                </a:solidFill>
                <a:hlinkClick r:id="rId12" tooltip="Leopold Sternberg"/>
              </a:rPr>
              <a:t>Leopold </a:t>
            </a:r>
            <a:r>
              <a:rPr lang="cs-CZ" b="1" u="sng" dirty="0" err="1">
                <a:solidFill>
                  <a:srgbClr val="0070C0"/>
                </a:solidFill>
                <a:hlinkClick r:id="rId12" tooltip="Leopold Sternberg"/>
              </a:rPr>
              <a:t>Sternberg</a:t>
            </a:r>
            <a:r>
              <a:rPr lang="cs-CZ" b="1" u="sng" dirty="0">
                <a:solidFill>
                  <a:srgbClr val="0070C0"/>
                </a:solidFill>
              </a:rPr>
              <a:t>, </a:t>
            </a:r>
            <a:r>
              <a:rPr lang="cs-CZ" b="1" u="sng" dirty="0">
                <a:solidFill>
                  <a:srgbClr val="0070C0"/>
                </a:solidFill>
                <a:hlinkClick r:id="rId13" tooltip="Hugo Strachwitz"/>
              </a:rPr>
              <a:t>Hugo </a:t>
            </a:r>
            <a:r>
              <a:rPr lang="cs-CZ" b="1" u="sng" dirty="0" err="1">
                <a:solidFill>
                  <a:srgbClr val="0070C0"/>
                </a:solidFill>
                <a:hlinkClick r:id="rId13" tooltip="Hugo Strachwitz"/>
              </a:rPr>
              <a:t>Strachwitz</a:t>
            </a:r>
            <a:r>
              <a:rPr lang="cs-CZ" b="1" u="sng" dirty="0">
                <a:solidFill>
                  <a:srgbClr val="0070C0"/>
                </a:solidFill>
              </a:rPr>
              <a:t>.</a:t>
            </a:r>
          </a:p>
        </p:txBody>
      </p:sp>
    </p:spTree>
    <p:extLst>
      <p:ext uri="{BB962C8B-B14F-4D97-AF65-F5344CB8AC3E}">
        <p14:creationId xmlns:p14="http://schemas.microsoft.com/office/powerpoint/2010/main" val="1828063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Gender a dějiny ženské emancipace v českých zemích</a:t>
            </a:r>
            <a:endParaRPr lang="cs-CZ" dirty="0"/>
          </a:p>
        </p:txBody>
      </p:sp>
      <p:sp>
        <p:nvSpPr>
          <p:cNvPr id="3" name="Zástupný symbol pro obsah 2"/>
          <p:cNvSpPr>
            <a:spLocks noGrp="1"/>
          </p:cNvSpPr>
          <p:nvPr>
            <p:ph idx="1"/>
          </p:nvPr>
        </p:nvSpPr>
        <p:spPr/>
        <p:txBody>
          <a:bodyPr>
            <a:normAutofit/>
          </a:bodyPr>
          <a:lstStyle/>
          <a:p>
            <a:r>
              <a:rPr lang="cs-CZ" dirty="0" smtClean="0"/>
              <a:t>Významné </a:t>
            </a:r>
            <a:r>
              <a:rPr lang="cs-CZ" dirty="0" smtClean="0"/>
              <a:t>mezníky: </a:t>
            </a:r>
          </a:p>
          <a:p>
            <a:pPr marL="0" indent="0">
              <a:buNone/>
            </a:pPr>
            <a:r>
              <a:rPr lang="cs-CZ" dirty="0" smtClean="0"/>
              <a:t>Americký klub dám (1865)</a:t>
            </a:r>
          </a:p>
          <a:p>
            <a:pPr marL="0" indent="0">
              <a:buNone/>
            </a:pPr>
            <a:r>
              <a:rPr lang="cs-CZ" dirty="0" smtClean="0"/>
              <a:t>Vesna (1886) a Minerva (1890)</a:t>
            </a:r>
          </a:p>
          <a:p>
            <a:pPr marL="0" indent="0">
              <a:buNone/>
            </a:pPr>
            <a:r>
              <a:rPr lang="cs-CZ" dirty="0" smtClean="0"/>
              <a:t>Volba první poslankyně (1912)</a:t>
            </a:r>
          </a:p>
          <a:p>
            <a:pPr marL="0" indent="0">
              <a:buNone/>
            </a:pPr>
            <a:r>
              <a:rPr lang="cs-CZ" dirty="0" smtClean="0"/>
              <a:t>Volební právo (1919)</a:t>
            </a:r>
          </a:p>
          <a:p>
            <a:pPr marL="0" indent="0">
              <a:buNone/>
            </a:pPr>
            <a:r>
              <a:rPr lang="cs-CZ" dirty="0" smtClean="0"/>
              <a:t>Role obou světových válek a „tání“ 60. let 20. století</a:t>
            </a:r>
          </a:p>
          <a:p>
            <a:pPr marL="0" indent="0">
              <a:buNone/>
            </a:pPr>
            <a:r>
              <a:rPr lang="cs-CZ" dirty="0" smtClean="0"/>
              <a:t>Současnost – agenda diverzity v EU, zápasy o „</a:t>
            </a:r>
            <a:r>
              <a:rPr lang="cs-CZ" dirty="0" err="1" smtClean="0"/>
              <a:t>correct</a:t>
            </a:r>
            <a:r>
              <a:rPr lang="cs-CZ" dirty="0" smtClean="0"/>
              <a:t> </a:t>
            </a:r>
            <a:r>
              <a:rPr lang="cs-CZ" dirty="0" err="1" smtClean="0"/>
              <a:t>speech</a:t>
            </a:r>
            <a:r>
              <a:rPr lang="cs-CZ" dirty="0" smtClean="0"/>
              <a:t>“ v USA a západní Evropě?</a:t>
            </a:r>
            <a:endParaRPr lang="cs-CZ" dirty="0"/>
          </a:p>
        </p:txBody>
      </p:sp>
    </p:spTree>
    <p:extLst>
      <p:ext uri="{BB962C8B-B14F-4D97-AF65-F5344CB8AC3E}">
        <p14:creationId xmlns:p14="http://schemas.microsoft.com/office/powerpoint/2010/main" val="16681979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„Tváře“ procesu ženské emancipace</a:t>
            </a:r>
            <a:endParaRPr lang="cs-CZ" dirty="0"/>
          </a:p>
        </p:txBody>
      </p:sp>
      <p:pic>
        <p:nvPicPr>
          <p:cNvPr id="3" name="Obrázek 2"/>
          <p:cNvPicPr>
            <a:picLocks noChangeAspect="1"/>
          </p:cNvPicPr>
          <p:nvPr/>
        </p:nvPicPr>
        <p:blipFill>
          <a:blip r:embed="rId2"/>
          <a:stretch>
            <a:fillRect/>
          </a:stretch>
        </p:blipFill>
        <p:spPr>
          <a:xfrm>
            <a:off x="838200" y="1690688"/>
            <a:ext cx="2466975" cy="2545250"/>
          </a:xfrm>
          <a:prstGeom prst="rect">
            <a:avLst/>
          </a:prstGeom>
        </p:spPr>
      </p:pic>
      <p:pic>
        <p:nvPicPr>
          <p:cNvPr id="4" name="Obrázek 3"/>
          <p:cNvPicPr>
            <a:picLocks noChangeAspect="1"/>
          </p:cNvPicPr>
          <p:nvPr/>
        </p:nvPicPr>
        <p:blipFill>
          <a:blip r:embed="rId3"/>
          <a:stretch>
            <a:fillRect/>
          </a:stretch>
        </p:blipFill>
        <p:spPr>
          <a:xfrm>
            <a:off x="3456599" y="1400054"/>
            <a:ext cx="2762250" cy="3667125"/>
          </a:xfrm>
          <a:prstGeom prst="rect">
            <a:avLst/>
          </a:prstGeom>
        </p:spPr>
      </p:pic>
      <p:pic>
        <p:nvPicPr>
          <p:cNvPr id="6" name="Obrázek 5"/>
          <p:cNvPicPr>
            <a:picLocks noChangeAspect="1"/>
          </p:cNvPicPr>
          <p:nvPr/>
        </p:nvPicPr>
        <p:blipFill>
          <a:blip r:embed="rId4"/>
          <a:stretch>
            <a:fillRect/>
          </a:stretch>
        </p:blipFill>
        <p:spPr>
          <a:xfrm>
            <a:off x="384848" y="3658208"/>
            <a:ext cx="1857375" cy="2466975"/>
          </a:xfrm>
          <a:prstGeom prst="rect">
            <a:avLst/>
          </a:prstGeom>
        </p:spPr>
      </p:pic>
      <p:pic>
        <p:nvPicPr>
          <p:cNvPr id="7" name="Obrázek 6"/>
          <p:cNvPicPr>
            <a:picLocks noChangeAspect="1"/>
          </p:cNvPicPr>
          <p:nvPr/>
        </p:nvPicPr>
        <p:blipFill>
          <a:blip r:embed="rId5"/>
          <a:stretch>
            <a:fillRect/>
          </a:stretch>
        </p:blipFill>
        <p:spPr>
          <a:xfrm>
            <a:off x="8394702" y="1305167"/>
            <a:ext cx="3462214" cy="3165231"/>
          </a:xfrm>
          <a:prstGeom prst="rect">
            <a:avLst/>
          </a:prstGeom>
        </p:spPr>
      </p:pic>
      <p:pic>
        <p:nvPicPr>
          <p:cNvPr id="9" name="Obrázek 8"/>
          <p:cNvPicPr>
            <a:picLocks noChangeAspect="1"/>
          </p:cNvPicPr>
          <p:nvPr/>
        </p:nvPicPr>
        <p:blipFill>
          <a:blip r:embed="rId6"/>
          <a:stretch>
            <a:fillRect/>
          </a:stretch>
        </p:blipFill>
        <p:spPr>
          <a:xfrm>
            <a:off x="6332783" y="1462211"/>
            <a:ext cx="1828800" cy="2495550"/>
          </a:xfrm>
          <a:prstGeom prst="rect">
            <a:avLst/>
          </a:prstGeom>
        </p:spPr>
      </p:pic>
      <p:pic>
        <p:nvPicPr>
          <p:cNvPr id="10" name="Obrázek 9"/>
          <p:cNvPicPr>
            <a:picLocks noChangeAspect="1"/>
          </p:cNvPicPr>
          <p:nvPr/>
        </p:nvPicPr>
        <p:blipFill>
          <a:blip r:embed="rId7"/>
          <a:stretch>
            <a:fillRect/>
          </a:stretch>
        </p:blipFill>
        <p:spPr>
          <a:xfrm>
            <a:off x="7423394" y="3639158"/>
            <a:ext cx="1838325" cy="2486025"/>
          </a:xfrm>
          <a:prstGeom prst="rect">
            <a:avLst/>
          </a:prstGeom>
        </p:spPr>
      </p:pic>
      <p:pic>
        <p:nvPicPr>
          <p:cNvPr id="11" name="Obrázek 10"/>
          <p:cNvPicPr>
            <a:picLocks noChangeAspect="1"/>
          </p:cNvPicPr>
          <p:nvPr/>
        </p:nvPicPr>
        <p:blipFill>
          <a:blip r:embed="rId8"/>
          <a:stretch>
            <a:fillRect/>
          </a:stretch>
        </p:blipFill>
        <p:spPr>
          <a:xfrm>
            <a:off x="9494838" y="4314825"/>
            <a:ext cx="1790700" cy="2543175"/>
          </a:xfrm>
          <a:prstGeom prst="rect">
            <a:avLst/>
          </a:prstGeom>
        </p:spPr>
      </p:pic>
      <p:pic>
        <p:nvPicPr>
          <p:cNvPr id="12" name="Obrázek 11"/>
          <p:cNvPicPr>
            <a:picLocks noChangeAspect="1"/>
          </p:cNvPicPr>
          <p:nvPr/>
        </p:nvPicPr>
        <p:blipFill>
          <a:blip r:embed="rId9"/>
          <a:stretch>
            <a:fillRect/>
          </a:stretch>
        </p:blipFill>
        <p:spPr>
          <a:xfrm>
            <a:off x="5761525" y="5054847"/>
            <a:ext cx="1428750" cy="1666875"/>
          </a:xfrm>
          <a:prstGeom prst="rect">
            <a:avLst/>
          </a:prstGeom>
        </p:spPr>
      </p:pic>
      <p:sp>
        <p:nvSpPr>
          <p:cNvPr id="5" name="Obdélník 4"/>
          <p:cNvSpPr/>
          <p:nvPr/>
        </p:nvSpPr>
        <p:spPr>
          <a:xfrm>
            <a:off x="3048000" y="2136339"/>
            <a:ext cx="6096000" cy="5078313"/>
          </a:xfrm>
          <a:prstGeom prst="rect">
            <a:avLst/>
          </a:prstGeom>
        </p:spPr>
        <p:txBody>
          <a:bodyPr>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Magdalena </a:t>
            </a:r>
            <a:r>
              <a:rPr lang="cs-CZ" dirty="0"/>
              <a:t>Dobromila Rettigová</a:t>
            </a:r>
          </a:p>
          <a:p>
            <a:r>
              <a:rPr lang="cs-CZ" dirty="0" err="1"/>
              <a:t>Fanny</a:t>
            </a:r>
            <a:r>
              <a:rPr lang="cs-CZ" dirty="0"/>
              <a:t> </a:t>
            </a:r>
            <a:r>
              <a:rPr lang="cs-CZ" dirty="0" err="1"/>
              <a:t>Skaunicová</a:t>
            </a:r>
            <a:endParaRPr lang="cs-CZ" dirty="0"/>
          </a:p>
          <a:p>
            <a:r>
              <a:rPr lang="cs-CZ" dirty="0"/>
              <a:t>Alice Masaryková</a:t>
            </a:r>
          </a:p>
          <a:p>
            <a:r>
              <a:rPr lang="cs-CZ" dirty="0"/>
              <a:t>František Mareš</a:t>
            </a:r>
          </a:p>
          <a:p>
            <a:r>
              <a:rPr lang="cs-CZ" dirty="0"/>
              <a:t>Vojta Náprstek</a:t>
            </a:r>
          </a:p>
          <a:p>
            <a:r>
              <a:rPr lang="cs-CZ" dirty="0"/>
              <a:t>Božena Němcová</a:t>
            </a:r>
          </a:p>
          <a:p>
            <a:r>
              <a:rPr lang="cs-CZ" dirty="0"/>
              <a:t>Eliška Krásnohorská</a:t>
            </a:r>
          </a:p>
          <a:p>
            <a:r>
              <a:rPr lang="cs-CZ" dirty="0"/>
              <a:t>Božena </a:t>
            </a:r>
            <a:r>
              <a:rPr lang="cs-CZ" dirty="0" err="1"/>
              <a:t>Viková-Kunětická</a:t>
            </a:r>
            <a:endParaRPr lang="cs-CZ" dirty="0"/>
          </a:p>
          <a:p>
            <a:endParaRPr lang="cs-CZ" dirty="0"/>
          </a:p>
        </p:txBody>
      </p:sp>
    </p:spTree>
    <p:extLst>
      <p:ext uri="{BB962C8B-B14F-4D97-AF65-F5344CB8AC3E}">
        <p14:creationId xmlns:p14="http://schemas.microsoft.com/office/powerpoint/2010/main" val="3553689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pokračování</a:t>
            </a:r>
            <a:endParaRPr lang="cs-CZ" dirty="0"/>
          </a:p>
        </p:txBody>
      </p:sp>
      <p:pic>
        <p:nvPicPr>
          <p:cNvPr id="5" name="Zástupný symbol pro obsah 4"/>
          <p:cNvPicPr>
            <a:picLocks noGrp="1" noChangeAspect="1"/>
          </p:cNvPicPr>
          <p:nvPr>
            <p:ph idx="1"/>
          </p:nvPr>
        </p:nvPicPr>
        <p:blipFill>
          <a:blip r:embed="rId2"/>
          <a:stretch>
            <a:fillRect/>
          </a:stretch>
        </p:blipFill>
        <p:spPr>
          <a:xfrm>
            <a:off x="2823560" y="2073642"/>
            <a:ext cx="3121741" cy="4351338"/>
          </a:xfrm>
          <a:prstGeom prst="rect">
            <a:avLst/>
          </a:prstGeom>
        </p:spPr>
      </p:pic>
      <p:pic>
        <p:nvPicPr>
          <p:cNvPr id="6" name="Obrázek 5"/>
          <p:cNvPicPr>
            <a:picLocks noChangeAspect="1"/>
          </p:cNvPicPr>
          <p:nvPr/>
        </p:nvPicPr>
        <p:blipFill>
          <a:blip r:embed="rId3"/>
          <a:stretch>
            <a:fillRect/>
          </a:stretch>
        </p:blipFill>
        <p:spPr>
          <a:xfrm>
            <a:off x="320431" y="1894987"/>
            <a:ext cx="2503129" cy="2724150"/>
          </a:xfrm>
          <a:prstGeom prst="rect">
            <a:avLst/>
          </a:prstGeom>
        </p:spPr>
      </p:pic>
      <p:pic>
        <p:nvPicPr>
          <p:cNvPr id="7" name="Obrázek 6"/>
          <p:cNvPicPr>
            <a:picLocks noChangeAspect="1"/>
          </p:cNvPicPr>
          <p:nvPr/>
        </p:nvPicPr>
        <p:blipFill>
          <a:blip r:embed="rId4"/>
          <a:stretch>
            <a:fillRect/>
          </a:stretch>
        </p:blipFill>
        <p:spPr>
          <a:xfrm>
            <a:off x="5689602" y="379901"/>
            <a:ext cx="3782646" cy="3030171"/>
          </a:xfrm>
          <a:prstGeom prst="rect">
            <a:avLst/>
          </a:prstGeom>
        </p:spPr>
      </p:pic>
      <p:pic>
        <p:nvPicPr>
          <p:cNvPr id="8" name="Obrázek 7"/>
          <p:cNvPicPr>
            <a:picLocks noChangeAspect="1"/>
          </p:cNvPicPr>
          <p:nvPr/>
        </p:nvPicPr>
        <p:blipFill>
          <a:blip r:embed="rId5"/>
          <a:stretch>
            <a:fillRect/>
          </a:stretch>
        </p:blipFill>
        <p:spPr>
          <a:xfrm>
            <a:off x="6729778" y="3548185"/>
            <a:ext cx="3867884" cy="2680677"/>
          </a:xfrm>
          <a:prstGeom prst="rect">
            <a:avLst/>
          </a:prstGeom>
        </p:spPr>
      </p:pic>
    </p:spTree>
    <p:extLst>
      <p:ext uri="{BB962C8B-B14F-4D97-AF65-F5344CB8AC3E}">
        <p14:creationId xmlns:p14="http://schemas.microsoft.com/office/powerpoint/2010/main" val="39124260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490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414585" y="1825624"/>
            <a:ext cx="3575315" cy="4801821"/>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6307015" y="1930400"/>
            <a:ext cx="4650154" cy="4697046"/>
          </a:xfrm>
          <a:prstGeom prst="rect">
            <a:avLst/>
          </a:prstGeom>
        </p:spPr>
      </p:pic>
    </p:spTree>
    <p:extLst>
      <p:ext uri="{BB962C8B-B14F-4D97-AF65-F5344CB8AC3E}">
        <p14:creationId xmlns:p14="http://schemas.microsoft.com/office/powerpoint/2010/main" val="425480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19883" y="402059"/>
            <a:ext cx="11300178" cy="6231466"/>
          </a:xfrm>
          <a:prstGeom prst="rect">
            <a:avLst/>
          </a:prstGeom>
        </p:spPr>
      </p:pic>
    </p:spTree>
    <p:extLst>
      <p:ext uri="{BB962C8B-B14F-4D97-AF65-F5344CB8AC3E}">
        <p14:creationId xmlns:p14="http://schemas.microsoft.com/office/powerpoint/2010/main" val="2424462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41867" y="225778"/>
            <a:ext cx="11458221" cy="6632222"/>
          </a:xfrm>
          <a:prstGeom prst="rect">
            <a:avLst/>
          </a:prstGeom>
        </p:spPr>
      </p:pic>
    </p:spTree>
    <p:extLst>
      <p:ext uri="{BB962C8B-B14F-4D97-AF65-F5344CB8AC3E}">
        <p14:creationId xmlns:p14="http://schemas.microsoft.com/office/powerpoint/2010/main" val="719045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4489" y="462844"/>
            <a:ext cx="11627555" cy="6395156"/>
          </a:xfrm>
          <a:prstGeom prst="rect">
            <a:avLst/>
          </a:prstGeom>
        </p:spPr>
      </p:pic>
    </p:spTree>
    <p:extLst>
      <p:ext uri="{BB962C8B-B14F-4D97-AF65-F5344CB8AC3E}">
        <p14:creationId xmlns:p14="http://schemas.microsoft.com/office/powerpoint/2010/main" val="1935515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111" y="180622"/>
            <a:ext cx="11458221" cy="6592711"/>
          </a:xfrm>
          <a:prstGeom prst="rect">
            <a:avLst/>
          </a:prstGeom>
        </p:spPr>
      </p:pic>
    </p:spTree>
    <p:extLst>
      <p:ext uri="{BB962C8B-B14F-4D97-AF65-F5344CB8AC3E}">
        <p14:creationId xmlns:p14="http://schemas.microsoft.com/office/powerpoint/2010/main" val="53812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069690"/>
          </a:xfrm>
        </p:spPr>
        <p:txBody>
          <a:bodyPr>
            <a:normAutofit fontScale="90000"/>
          </a:bodyPr>
          <a:lstStyle/>
          <a:p>
            <a:r>
              <a:rPr lang="pl-PL" dirty="0" smtClean="0"/>
              <a:t>Oddělení valuty jako symbolu státu a chronické spory o její hodnotu v kontextu exportního charakteru ekonomiky</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endParaRPr lang="pl-PL" dirty="0" smtClean="0"/>
          </a:p>
          <a:p>
            <a:endParaRPr lang="pl-PL" dirty="0"/>
          </a:p>
          <a:p>
            <a:endParaRPr lang="pl-PL" dirty="0" smtClean="0"/>
          </a:p>
          <a:p>
            <a:r>
              <a:rPr lang="pl-PL" dirty="0" smtClean="0"/>
              <a:t>1919 vytvoření československé koruny jako odpověď na devastující inflaci v sousedních zemích</a:t>
            </a:r>
            <a:endParaRPr lang="pl-PL" dirty="0"/>
          </a:p>
          <a:p>
            <a:r>
              <a:rPr lang="pl-PL" dirty="0" smtClean="0"/>
              <a:t>1928-1929 svazek koruny se zlatem a francouzským frankem jako symbol úspěchu československého státu</a:t>
            </a:r>
            <a:endParaRPr lang="pl-PL" dirty="0"/>
          </a:p>
          <a:p>
            <a:r>
              <a:rPr lang="pl-PL" dirty="0"/>
              <a:t>1934-1936 </a:t>
            </a:r>
            <a:r>
              <a:rPr lang="pl-PL" dirty="0" smtClean="0"/>
              <a:t>rezignace na svazek ke zlatu a postupná devalvace koruny, ztráta její věrohodnosti v důsledku vojenských výdajů státu </a:t>
            </a:r>
            <a:endParaRPr lang="cs-CZ" dirty="0"/>
          </a:p>
        </p:txBody>
      </p:sp>
      <p:pic>
        <p:nvPicPr>
          <p:cNvPr id="5" name="Obrázek 4"/>
          <p:cNvPicPr>
            <a:picLocks noChangeAspect="1"/>
          </p:cNvPicPr>
          <p:nvPr/>
        </p:nvPicPr>
        <p:blipFill>
          <a:blip r:embed="rId2"/>
          <a:stretch>
            <a:fillRect/>
          </a:stretch>
        </p:blipFill>
        <p:spPr>
          <a:xfrm>
            <a:off x="4978853" y="272822"/>
            <a:ext cx="5810250" cy="2867025"/>
          </a:xfrm>
          <a:prstGeom prst="rect">
            <a:avLst/>
          </a:prstGeom>
        </p:spPr>
      </p:pic>
      <p:pic>
        <p:nvPicPr>
          <p:cNvPr id="6" name="Obrázek 5"/>
          <p:cNvPicPr>
            <a:picLocks noChangeAspect="1"/>
          </p:cNvPicPr>
          <p:nvPr/>
        </p:nvPicPr>
        <p:blipFill>
          <a:blip r:embed="rId3"/>
          <a:stretch>
            <a:fillRect/>
          </a:stretch>
        </p:blipFill>
        <p:spPr>
          <a:xfrm>
            <a:off x="5697990" y="3672567"/>
            <a:ext cx="1857375" cy="2524125"/>
          </a:xfrm>
          <a:prstGeom prst="rect">
            <a:avLst/>
          </a:prstGeom>
        </p:spPr>
      </p:pic>
      <p:pic>
        <p:nvPicPr>
          <p:cNvPr id="8" name="Obrázek 7"/>
          <p:cNvPicPr>
            <a:picLocks noChangeAspect="1"/>
          </p:cNvPicPr>
          <p:nvPr/>
        </p:nvPicPr>
        <p:blipFill>
          <a:blip r:embed="rId4"/>
          <a:stretch>
            <a:fillRect/>
          </a:stretch>
        </p:blipFill>
        <p:spPr>
          <a:xfrm>
            <a:off x="8809720" y="3605893"/>
            <a:ext cx="1762125" cy="2590800"/>
          </a:xfrm>
          <a:prstGeom prst="rect">
            <a:avLst/>
          </a:prstGeom>
        </p:spPr>
      </p:pic>
    </p:spTree>
    <p:extLst>
      <p:ext uri="{BB962C8B-B14F-4D97-AF65-F5344CB8AC3E}">
        <p14:creationId xmlns:p14="http://schemas.microsoft.com/office/powerpoint/2010/main" val="3989494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Rolnictvo</a:t>
            </a:r>
            <a:endParaRPr lang="cs-CZ" dirty="0"/>
          </a:p>
        </p:txBody>
      </p:sp>
      <p:sp>
        <p:nvSpPr>
          <p:cNvPr id="3" name="Zástupný symbol pro obsah 2"/>
          <p:cNvSpPr>
            <a:spLocks noGrp="1"/>
          </p:cNvSpPr>
          <p:nvPr>
            <p:ph idx="1"/>
          </p:nvPr>
        </p:nvSpPr>
        <p:spPr/>
        <p:txBody>
          <a:bodyPr/>
          <a:lstStyle/>
          <a:p>
            <a:r>
              <a:rPr lang="cs-CZ" dirty="0" smtClean="0"/>
              <a:t>1781 zrušení nevolnictví</a:t>
            </a:r>
          </a:p>
          <a:p>
            <a:r>
              <a:rPr lang="cs-CZ" dirty="0" smtClean="0"/>
              <a:t>1848 zrušení poddanství</a:t>
            </a:r>
          </a:p>
          <a:p>
            <a:r>
              <a:rPr lang="cs-CZ" dirty="0" smtClean="0"/>
              <a:t>1849 vznik samosprávných obcí</a:t>
            </a:r>
          </a:p>
          <a:p>
            <a:r>
              <a:rPr lang="cs-CZ" dirty="0" smtClean="0"/>
              <a:t>90. 19. století – 10. léta 20. století: kulturní války </a:t>
            </a:r>
          </a:p>
          <a:p>
            <a:r>
              <a:rPr lang="cs-CZ" dirty="0" smtClean="0"/>
              <a:t>20. léta 20. století: pozemková reforma</a:t>
            </a:r>
            <a:endParaRPr lang="cs-CZ" dirty="0"/>
          </a:p>
        </p:txBody>
      </p:sp>
    </p:spTree>
    <p:extLst>
      <p:ext uri="{BB962C8B-B14F-4D97-AF65-F5344CB8AC3E}">
        <p14:creationId xmlns:p14="http://schemas.microsoft.com/office/powerpoint/2010/main" val="2147330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Indikační skica -</a:t>
            </a:r>
            <a:r>
              <a:rPr lang="cs-CZ" dirty="0" smtClean="0"/>
              <a:t> </a:t>
            </a:r>
            <a:r>
              <a:rPr lang="cs-CZ" dirty="0"/>
              <a:t>Jinačovice (1869)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Co jsou červeně, resp. žlutě označené budovy?</a:t>
            </a:r>
          </a:p>
          <a:p>
            <a:r>
              <a:rPr lang="cs-CZ" dirty="0" smtClean="0"/>
              <a:t>Jde o ves v širším perimetru brněnské aglomerace, která bude brzy zasažena důsledky industrializace a urbanizace, jak?</a:t>
            </a:r>
            <a:endParaRPr lang="cs-CZ" dirty="0"/>
          </a:p>
        </p:txBody>
      </p:sp>
    </p:spTree>
    <p:extLst>
      <p:ext uri="{BB962C8B-B14F-4D97-AF65-F5344CB8AC3E}">
        <p14:creationId xmlns:p14="http://schemas.microsoft.com/office/powerpoint/2010/main" val="4615993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Jinačovice</a:t>
            </a:r>
            <a:endParaRPr lang="cs-CZ" dirty="0"/>
          </a:p>
        </p:txBody>
      </p:sp>
      <p:sp>
        <p:nvSpPr>
          <p:cNvPr id="3" name="Zástupný symbol pro text 2"/>
          <p:cNvSpPr>
            <a:spLocks noGrp="1"/>
          </p:cNvSpPr>
          <p:nvPr>
            <p:ph type="body" idx="1"/>
          </p:nvPr>
        </p:nvSpPr>
        <p:spPr/>
        <p:txBody>
          <a:bodyPr/>
          <a:lstStyle/>
          <a:p>
            <a:r>
              <a:rPr lang="cs-CZ" dirty="0" smtClean="0"/>
              <a:t>1869</a:t>
            </a:r>
            <a:endParaRPr lang="cs-CZ" dirty="0"/>
          </a:p>
        </p:txBody>
      </p:sp>
      <p:pic>
        <p:nvPicPr>
          <p:cNvPr id="8" name="Zástupný symbol pro obsah 7"/>
          <p:cNvPicPr>
            <a:picLocks noGrp="1" noChangeAspect="1"/>
          </p:cNvPicPr>
          <p:nvPr>
            <p:ph sz="half" idx="2"/>
          </p:nvPr>
        </p:nvPicPr>
        <p:blipFill>
          <a:blip r:embed="rId2"/>
          <a:stretch>
            <a:fillRect/>
          </a:stretch>
        </p:blipFill>
        <p:spPr>
          <a:xfrm>
            <a:off x="1082957" y="2505075"/>
            <a:ext cx="4914618" cy="3684588"/>
          </a:xfrm>
          <a:prstGeom prst="rect">
            <a:avLst/>
          </a:prstGeom>
        </p:spPr>
      </p:pic>
      <p:sp>
        <p:nvSpPr>
          <p:cNvPr id="5" name="Zástupný symbol pro text 4"/>
          <p:cNvSpPr>
            <a:spLocks noGrp="1"/>
          </p:cNvSpPr>
          <p:nvPr>
            <p:ph type="body" sz="quarter" idx="3"/>
          </p:nvPr>
        </p:nvSpPr>
        <p:spPr/>
        <p:txBody>
          <a:bodyPr/>
          <a:lstStyle/>
          <a:p>
            <a:r>
              <a:rPr lang="cs-CZ" dirty="0" smtClean="0"/>
              <a:t>2021</a:t>
            </a:r>
            <a:endParaRPr lang="cs-CZ" dirty="0"/>
          </a:p>
        </p:txBody>
      </p:sp>
      <p:pic>
        <p:nvPicPr>
          <p:cNvPr id="7" name="Zástupný symbol pro obsah 6"/>
          <p:cNvPicPr>
            <a:picLocks noGrp="1" noChangeAspect="1"/>
          </p:cNvPicPr>
          <p:nvPr>
            <p:ph sz="quarter" idx="4"/>
          </p:nvPr>
        </p:nvPicPr>
        <p:blipFill>
          <a:blip r:embed="rId3"/>
          <a:stretch>
            <a:fillRect/>
          </a:stretch>
        </p:blipFill>
        <p:spPr>
          <a:xfrm>
            <a:off x="6172199" y="2579913"/>
            <a:ext cx="5796643" cy="3796393"/>
          </a:xfrm>
          <a:prstGeom prst="rect">
            <a:avLst/>
          </a:prstGeom>
        </p:spPr>
      </p:pic>
    </p:spTree>
    <p:extLst>
      <p:ext uri="{BB962C8B-B14F-4D97-AF65-F5344CB8AC3E}">
        <p14:creationId xmlns:p14="http://schemas.microsoft.com/office/powerpoint/2010/main" val="3726322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54415" cy="1325563"/>
          </a:xfrm>
        </p:spPr>
        <p:txBody>
          <a:bodyPr>
            <a:normAutofit fontScale="90000"/>
          </a:bodyPr>
          <a:lstStyle/>
          <a:p>
            <a:r>
              <a:rPr lang="cs-CZ" dirty="0" smtClean="0"/>
              <a:t>Vesnická škola jako ohnisko modernizace?</a:t>
            </a:r>
            <a:r>
              <a:rPr lang="cs-CZ" dirty="0" smtClean="0"/>
              <a:t> </a:t>
            </a:r>
            <a:endParaRPr lang="cs-CZ" dirty="0"/>
          </a:p>
        </p:txBody>
      </p:sp>
      <p:pic>
        <p:nvPicPr>
          <p:cNvPr id="5" name="Obrázek 4"/>
          <p:cNvPicPr>
            <a:picLocks noChangeAspect="1"/>
          </p:cNvPicPr>
          <p:nvPr/>
        </p:nvPicPr>
        <p:blipFill>
          <a:blip r:embed="rId2"/>
          <a:stretch>
            <a:fillRect/>
          </a:stretch>
        </p:blipFill>
        <p:spPr>
          <a:xfrm>
            <a:off x="5799015" y="429532"/>
            <a:ext cx="6278684"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působí oba obrázky: idyla edukace, místo konfliktu, disciplinace? Jak lze vymezit vztah venkovského učitele a místní selské elity, resp. </a:t>
            </a:r>
            <a:r>
              <a:rPr lang="pl-PL" b="1" dirty="0" smtClean="0">
                <a:solidFill>
                  <a:prstClr val="black"/>
                </a:solidFill>
                <a:latin typeface="Calibri" panose="020F0502020204030204"/>
              </a:rPr>
              <a:t>d</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uchovního/faráře?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583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806462" y="194897"/>
            <a:ext cx="7211364" cy="5910943"/>
          </a:xfrm>
          <a:prstGeom prst="rect">
            <a:avLst/>
          </a:prstGeom>
        </p:spPr>
      </p:pic>
      <p:sp>
        <p:nvSpPr>
          <p:cNvPr id="3" name="Obdélník 2"/>
          <p:cNvSpPr/>
          <p:nvPr/>
        </p:nvSpPr>
        <p:spPr>
          <a:xfrm>
            <a:off x="489857" y="473529"/>
            <a:ext cx="3339681" cy="5909310"/>
          </a:xfrm>
          <a:prstGeom prst="rect">
            <a:avLst/>
          </a:prstGeom>
        </p:spPr>
        <p:txBody>
          <a:bodyPr wrap="square">
            <a:spAutoFit/>
          </a:bodyPr>
          <a:lstStyle/>
          <a:p>
            <a:r>
              <a:rPr lang="pl-PL" dirty="0" smtClean="0"/>
              <a:t>Vesnická společnost je plná konfliktů, ale ty probíhají pro historika tak trochu skrytě (tj. mimo prameny) a zdá se proto, že se jakoby „nic neděje”. </a:t>
            </a:r>
          </a:p>
          <a:p>
            <a:r>
              <a:rPr lang="pl-PL" dirty="0" smtClean="0"/>
              <a:t>Hlavní linie konfliktů (povšimněte si, že se situačně proměňují strany konfliktů): </a:t>
            </a:r>
          </a:p>
          <a:p>
            <a:r>
              <a:rPr lang="pl-PL" dirty="0" smtClean="0"/>
              <a:t>a) komunita sedláků vs. </a:t>
            </a:r>
            <a:r>
              <a:rPr lang="pl-PL" dirty="0" smtClean="0"/>
              <a:t>v</a:t>
            </a:r>
            <a:r>
              <a:rPr lang="pl-PL" dirty="0" smtClean="0"/>
              <a:t>elkostatkář;</a:t>
            </a:r>
          </a:p>
          <a:p>
            <a:r>
              <a:rPr lang="pl-PL" dirty="0" smtClean="0"/>
              <a:t>b) rolnická komunita vs. </a:t>
            </a:r>
            <a:r>
              <a:rPr lang="pl-PL" dirty="0"/>
              <a:t>ž</a:t>
            </a:r>
            <a:r>
              <a:rPr lang="pl-PL" dirty="0" smtClean="0"/>
              <a:t>idovský krčmář;</a:t>
            </a:r>
          </a:p>
          <a:p>
            <a:r>
              <a:rPr lang="pl-PL" dirty="0" smtClean="0"/>
              <a:t>c) usedlé obyvatelstvo vs. Tuláci, cikáni, potulní herci</a:t>
            </a:r>
          </a:p>
          <a:p>
            <a:r>
              <a:rPr lang="pl-PL" dirty="0" smtClean="0"/>
              <a:t>d) celá rolnická komunita vs. „město”</a:t>
            </a:r>
            <a:endParaRPr lang="pl-PL" dirty="0"/>
          </a:p>
          <a:p>
            <a:r>
              <a:rPr lang="pl-PL" dirty="0"/>
              <a:t>e</a:t>
            </a:r>
            <a:r>
              <a:rPr lang="pl-PL" dirty="0" smtClean="0"/>
              <a:t>) sedláci vs. ostatní členové rolnické komunity</a:t>
            </a:r>
            <a:r>
              <a:rPr lang="pl-PL" dirty="0"/>
              <a:t>;</a:t>
            </a:r>
            <a:endParaRPr lang="pl-PL" dirty="0"/>
          </a:p>
          <a:p>
            <a:r>
              <a:rPr lang="pl-PL" dirty="0" smtClean="0"/>
              <a:t>f) starousedlí vs. novousedlí;</a:t>
            </a:r>
          </a:p>
          <a:p>
            <a:r>
              <a:rPr lang="pl-PL" dirty="0"/>
              <a:t>g</a:t>
            </a:r>
            <a:r>
              <a:rPr lang="pl-PL" dirty="0" smtClean="0"/>
              <a:t>) religiozní vs. </a:t>
            </a:r>
            <a:r>
              <a:rPr lang="pl-PL" dirty="0"/>
              <a:t>s</a:t>
            </a:r>
            <a:r>
              <a:rPr lang="pl-PL" dirty="0" smtClean="0"/>
              <a:t>ekulární část komunity </a:t>
            </a:r>
            <a:endParaRPr lang="cs-CZ" dirty="0"/>
          </a:p>
        </p:txBody>
      </p:sp>
      <p:sp>
        <p:nvSpPr>
          <p:cNvPr id="4" name="Obdélník 3"/>
          <p:cNvSpPr/>
          <p:nvPr/>
        </p:nvSpPr>
        <p:spPr>
          <a:xfrm>
            <a:off x="4881629" y="3244334"/>
            <a:ext cx="4412811" cy="3416320"/>
          </a:xfrm>
          <a:prstGeom prst="rect">
            <a:avLst/>
          </a:prstGeom>
        </p:spPr>
        <p:txBody>
          <a:bodyPr wrap="non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r>
              <a:rPr lang="pl-PL" b="1" dirty="0" smtClean="0"/>
              <a:t>Bitka ve vesnické hospodě, </a:t>
            </a:r>
            <a:r>
              <a:rPr lang="pl-PL" b="1" dirty="0" smtClean="0"/>
              <a:t>Josef Lada, 1927 </a:t>
            </a:r>
            <a:endParaRPr lang="cs-CZ" b="1" dirty="0"/>
          </a:p>
        </p:txBody>
      </p:sp>
    </p:spTree>
    <p:extLst>
      <p:ext uri="{BB962C8B-B14F-4D97-AF65-F5344CB8AC3E}">
        <p14:creationId xmlns:p14="http://schemas.microsoft.com/office/powerpoint/2010/main" val="1350038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t>
            </a:r>
            <a:r>
              <a:rPr lang="cs-CZ" dirty="0" smtClean="0"/>
              <a:t>roblém 2: technologie, výzkum a aplikace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Mýtus o hospodářské vyspělosti Československa (Alice </a:t>
            </a:r>
            <a:r>
              <a:rPr lang="cs-CZ" dirty="0" err="1" smtClean="0"/>
              <a:t>Teichová</a:t>
            </a:r>
            <a:r>
              <a:rPr lang="cs-CZ" dirty="0" smtClean="0"/>
              <a:t>)</a:t>
            </a:r>
          </a:p>
          <a:p>
            <a:r>
              <a:rPr lang="cs-CZ" dirty="0" smtClean="0"/>
              <a:t>Investice vkládány do výroby technologicky zpravidla zaostalé, opřené hlavně o levnou pracovní sílu (</a:t>
            </a:r>
            <a:r>
              <a:rPr lang="cs-CZ" dirty="0" smtClean="0">
                <a:solidFill>
                  <a:srgbClr val="FF0000"/>
                </a:solidFill>
              </a:rPr>
              <a:t>výjimky!</a:t>
            </a:r>
            <a:r>
              <a:rPr lang="cs-CZ" dirty="0" smtClean="0"/>
              <a:t>)</a:t>
            </a:r>
          </a:p>
          <a:p>
            <a:r>
              <a:rPr lang="cs-CZ" dirty="0" smtClean="0"/>
              <a:t>Role velkého trhu habsburské říše, celního ochranářství</a:t>
            </a:r>
          </a:p>
          <a:p>
            <a:r>
              <a:rPr lang="cs-CZ" dirty="0" smtClean="0"/>
              <a:t>Realizace výzkumu v 19. století (britská, částečně francouzská převaha na začátku 19. století, poté převaha německá a posléze americká)</a:t>
            </a:r>
          </a:p>
          <a:p>
            <a:r>
              <a:rPr lang="cs-CZ" dirty="0" smtClean="0"/>
              <a:t>Od individuálního výkonu do gesce univerzit a ke specializovaným výzkumným centrům </a:t>
            </a:r>
          </a:p>
          <a:p>
            <a:r>
              <a:rPr lang="cs-CZ" dirty="0" smtClean="0"/>
              <a:t>Druhořadá pozice českých a čs. </a:t>
            </a:r>
            <a:r>
              <a:rPr lang="cs-CZ" dirty="0"/>
              <a:t>v</a:t>
            </a:r>
            <a:r>
              <a:rPr lang="cs-CZ" dirty="0" smtClean="0"/>
              <a:t>ysokých škol v evropském srovnání</a:t>
            </a:r>
          </a:p>
          <a:p>
            <a:r>
              <a:rPr lang="cs-CZ" dirty="0" smtClean="0"/>
              <a:t>Nákup technologií v zahraničí (Svaz výzkumníků odhadoval na 500 tis. Kč ročně, často již zastarávající technologie)</a:t>
            </a:r>
          </a:p>
          <a:p>
            <a:r>
              <a:rPr lang="cs-CZ" dirty="0" smtClean="0"/>
              <a:t>Domácí schopnost vyvinout spíše drobnější zlepšení a adaptace, nikoliv převratný objev (</a:t>
            </a:r>
            <a:r>
              <a:rPr lang="cs-CZ" dirty="0" smtClean="0">
                <a:solidFill>
                  <a:srgbClr val="FF0000"/>
                </a:solidFill>
              </a:rPr>
              <a:t>výjimky!</a:t>
            </a:r>
            <a:r>
              <a:rPr lang="cs-CZ" dirty="0" smtClean="0"/>
              <a:t>)</a:t>
            </a:r>
          </a:p>
          <a:p>
            <a:r>
              <a:rPr lang="cs-CZ" dirty="0" smtClean="0"/>
              <a:t>Kritika dlouho poměrně mírná, až od 30. let se zvyšuje naléhavost (armáda, průmyslové kruhy, rolnické svazy, ministerstvo)</a:t>
            </a:r>
          </a:p>
          <a:p>
            <a:r>
              <a:rPr lang="cs-CZ" dirty="0" smtClean="0"/>
              <a:t>Brain </a:t>
            </a:r>
            <a:r>
              <a:rPr lang="cs-CZ" dirty="0" err="1" smtClean="0"/>
              <a:t>drain</a:t>
            </a:r>
            <a:endParaRPr lang="cs-CZ" dirty="0"/>
          </a:p>
        </p:txBody>
      </p:sp>
    </p:spTree>
    <p:extLst>
      <p:ext uri="{BB962C8B-B14F-4D97-AF65-F5344CB8AC3E}">
        <p14:creationId xmlns:p14="http://schemas.microsoft.com/office/powerpoint/2010/main" val="201409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3: zastaralost, resp. absence všednímu životu odpovídajících právních institucí</a:t>
            </a:r>
            <a:endParaRPr lang="cs-CZ" dirty="0"/>
          </a:p>
        </p:txBody>
      </p:sp>
      <p:sp>
        <p:nvSpPr>
          <p:cNvPr id="3" name="Zástupný symbol pro obsah 2"/>
          <p:cNvSpPr>
            <a:spLocks noGrp="1"/>
          </p:cNvSpPr>
          <p:nvPr>
            <p:ph idx="1"/>
          </p:nvPr>
        </p:nvSpPr>
        <p:spPr/>
        <p:txBody>
          <a:bodyPr/>
          <a:lstStyle/>
          <a:p>
            <a:r>
              <a:rPr lang="cs-CZ" dirty="0" smtClean="0"/>
              <a:t>Rakousko z pohledu zvnějšku typické „překrýváním starého a nového“, tj. zůstává v platnosti mnoho právních institucí neodpovídajících době (</a:t>
            </a:r>
            <a:r>
              <a:rPr lang="cs-CZ" dirty="0" smtClean="0">
                <a:solidFill>
                  <a:srgbClr val="FF0000"/>
                </a:solidFill>
              </a:rPr>
              <a:t>příčiny?</a:t>
            </a:r>
            <a:r>
              <a:rPr lang="cs-CZ" dirty="0" smtClean="0"/>
              <a:t>)</a:t>
            </a:r>
          </a:p>
          <a:p>
            <a:r>
              <a:rPr lang="cs-CZ" dirty="0" smtClean="0"/>
              <a:t>Československo s vizí komplexní modernizace =˃ střet s mnoha problémy (rudo-zelené nebo všenárodní koalice, problém Slovenska, problém národnostních menšin) =˃ východisko v posílení výkonné moci (zmocňovací zákon) (</a:t>
            </a:r>
            <a:r>
              <a:rPr lang="cs-CZ" dirty="0" smtClean="0">
                <a:solidFill>
                  <a:srgbClr val="FF0000"/>
                </a:solidFill>
              </a:rPr>
              <a:t>důsledky?</a:t>
            </a:r>
            <a:r>
              <a:rPr lang="cs-CZ" dirty="0" smtClean="0"/>
              <a:t>)</a:t>
            </a:r>
          </a:p>
          <a:p>
            <a:r>
              <a:rPr lang="cs-CZ" dirty="0" smtClean="0"/>
              <a:t>Příklady problémů: cechy, poddanství, fideikomis, „sistační pojistka“, domovské právo jako sociální pojistka, systém péče o mládež po r. 1921, vysokoškolská autonomie, role bankovního kapitálu a trustů, </a:t>
            </a:r>
            <a:endParaRPr lang="cs-CZ" dirty="0"/>
          </a:p>
        </p:txBody>
      </p:sp>
    </p:spTree>
    <p:extLst>
      <p:ext uri="{BB962C8B-B14F-4D97-AF65-F5344CB8AC3E}">
        <p14:creationId xmlns:p14="http://schemas.microsoft.com/office/powerpoint/2010/main" val="189227638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840</TotalTime>
  <Words>6268</Words>
  <Application>Microsoft Office PowerPoint</Application>
  <PresentationFormat>Širokoúhlá obrazovka</PresentationFormat>
  <Paragraphs>426</Paragraphs>
  <Slides>74</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74</vt:i4>
      </vt:variant>
    </vt:vector>
  </HeadingPairs>
  <TitlesOfParts>
    <vt:vector size="80" baseType="lpstr">
      <vt:lpstr>Arial</vt:lpstr>
      <vt:lpstr>Calibri</vt:lpstr>
      <vt:lpstr>Calibri Light</vt:lpstr>
      <vt:lpstr>Trebuchet MS</vt:lpstr>
      <vt:lpstr>Motiv Office</vt:lpstr>
      <vt:lpstr>Berlín</vt:lpstr>
      <vt:lpstr>Sociální vývoj českých zemí 1815-1938</vt:lpstr>
      <vt:lpstr>Teoretické opory a základní pojmy</vt:lpstr>
      <vt:lpstr>Stručná klasifikace českých zemí z hlediska socioekonomického</vt:lpstr>
      <vt:lpstr>Problém 1: Investice</vt:lpstr>
      <vt:lpstr>Elektrifikace východu země a strategické stavby k posílení soudržnosti státu </vt:lpstr>
      <vt:lpstr>Prezentace aplikace PowerPoint</vt:lpstr>
      <vt:lpstr>Oddělení valuty jako symbolu státu a chronické spory o její hodnotu v kontextu exportního charakteru ekonomiky</vt:lpstr>
      <vt:lpstr>Problém 2: technologie, výzkum a aplikace</vt:lpstr>
      <vt:lpstr>Problém 3: zastaralost, resp. absence všednímu životu odpovídajících právních institucí</vt:lpstr>
      <vt:lpstr>Ambice J. A. Bati (1938): Budujme stát (pro 40 mil. obyvatel)</vt:lpstr>
      <vt:lpstr>Problém 4: nerovnováha vnitřního trhu</vt:lpstr>
      <vt:lpstr>Nerovnováha stavu ekonomiky a společnosti mezi západem a východem země</vt:lpstr>
      <vt:lpstr>Jan Neruda a Alois Mrštík o vesničanech</vt:lpstr>
      <vt:lpstr>Josef Holeček o vesničanech</vt:lpstr>
      <vt:lpstr>Problém 5: mentální blok vůči liberální modernizaci</vt:lpstr>
      <vt:lpstr>Omyly modernismu (Syllabus errorum)</vt:lpstr>
      <vt:lpstr>Katolický obraz kulturních změn 19. století</vt:lpstr>
      <vt:lpstr>Katolický obraz kulturních změn 19. století</vt:lpstr>
      <vt:lpstr>Regionální ráz modernizace a zvláště industrializace</vt:lpstr>
      <vt:lpstr>Kontrast města a regionů</vt:lpstr>
      <vt:lpstr>Popis města Brna pro návštěvníky trhů z roku 1789</vt:lpstr>
      <vt:lpstr>Otázky k textu</vt:lpstr>
      <vt:lpstr>Josef Krasoslav Chmelenský o Brně 1837</vt:lpstr>
      <vt:lpstr>Otázky</vt:lpstr>
      <vt:lpstr>Podíl společenských složek/vrstev a jejich vliv</vt:lpstr>
      <vt:lpstr>Rozklad „měšťanského světa“ a nástup „masové společnosti“</vt:lpstr>
      <vt:lpstr>Měšťanstvo</vt:lpstr>
      <vt:lpstr>Skladba měšťanstva</vt:lpstr>
      <vt:lpstr>Konflikty uvnitř jednotlivých složek měšťanstva </vt:lpstr>
      <vt:lpstr>Konflikty uvnitř tuzemského měšťanstva</vt:lpstr>
      <vt:lpstr>Měšťanstvo x dělnictvo</vt:lpstr>
      <vt:lpstr>Jak uchopit sociální a politickou změnu prostředky historické vědy?</vt:lpstr>
      <vt:lpstr>Kdo je to dělník?</vt:lpstr>
      <vt:lpstr>Čelední řád – fragmentace zaměstnanců</vt:lpstr>
      <vt:lpstr>Mechanizace</vt:lpstr>
      <vt:lpstr>„Pramáti“ hospodářských krizí - 1873</vt:lpstr>
      <vt:lpstr>Role dělnictva v marxistickém narativu?</vt:lpstr>
      <vt:lpstr>Prezentace aplikace PowerPoint</vt:lpstr>
      <vt:lpstr>Indiferentní skupiny – dělnická aristokracie a subproletariát</vt:lpstr>
      <vt:lpstr>Nepokoje v Ottakringu 1911 (Teuerungrevolte) </vt:lpstr>
      <vt:lpstr>Spolupráce měšťanstva a dělnictva I. – antiklerikální hnutí</vt:lpstr>
      <vt:lpstr>Spolupráce měšťanstva a dělnictva II. – sociální zákonodárství a podpůrné programy</vt:lpstr>
      <vt:lpstr>Spolupráce měšťanstva a dělnictva III.- národní politika</vt:lpstr>
      <vt:lpstr>Spolupráce měšťanstva a dělnictva IV. – zastupitelská demokracie</vt:lpstr>
      <vt:lpstr>Zemědělské dělnictvo a kovodělnictvo</vt:lpstr>
      <vt:lpstr>Konfliktní linie související s venkovskou společností</vt:lpstr>
      <vt:lpstr>Stará elita: aristokracie</vt:lpstr>
      <vt:lpstr>Josef Holeček, Josef Pekař a debata o roli šlechty v kontextu přípravy pozemkové reformy (1918–1920) </vt:lpstr>
      <vt:lpstr>Základní obrysy argumentace</vt:lpstr>
      <vt:lpstr>Jan Neruda o aristokracii (1869)</vt:lpstr>
      <vt:lpstr>Největší pozemkoví vlastníci v českých zemích krátce před pozemkovou reformou (1920), červeně označeny rodiny, u nichž je na místě hovořit o tuzemském původu (před 1620)</vt:lpstr>
      <vt:lpstr>Alfred Kandidus Fürst von Windisch-Graetz (1787–1862)</vt:lpstr>
      <vt:lpstr>Rodina Nostitz </vt:lpstr>
      <vt:lpstr>Projekty historického výzkumu financované aristokracií </vt:lpstr>
      <vt:lpstr>Šlechta a jazyk </vt:lpstr>
      <vt:lpstr>GLASSHEIM, Eagle: Urození nacionalisté... : </vt:lpstr>
      <vt:lpstr>Čtyři příběhy adaptace aristokracie na nové poměry </vt:lpstr>
      <vt:lpstr>Ztráta kontaktu s českým národním hnutím: příklad Schwarzenberků </vt:lpstr>
      <vt:lpstr>Porovnejte dva pohledy (1921 i 1939) na téma vztahu šlechty a národa a vysvětlete kontext: </vt:lpstr>
      <vt:lpstr>Návrat k národu? Deklarace české šlechty (1938)</vt:lpstr>
      <vt:lpstr>Gender a dějiny ženské emancipace v českých zemích</vt:lpstr>
      <vt:lpstr>„Tváře“ procesu ženské emancipace</vt:lpstr>
      <vt:lpstr>...a pokračování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Rolnictvo</vt:lpstr>
      <vt:lpstr>Indikační skica - Jinačovice (1869) </vt:lpstr>
      <vt:lpstr>Jinačovice</vt:lpstr>
      <vt:lpstr>Vesnická škola jako ohnisko modernizace? </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vývoj českých zemí 1815-1938</dc:title>
  <dc:creator>Lukáš Fasora</dc:creator>
  <cp:lastModifiedBy>Lukáš Fasora</cp:lastModifiedBy>
  <cp:revision>84</cp:revision>
  <dcterms:created xsi:type="dcterms:W3CDTF">2019-09-27T13:26:50Z</dcterms:created>
  <dcterms:modified xsi:type="dcterms:W3CDTF">2021-12-02T05:03:41Z</dcterms:modified>
</cp:coreProperties>
</file>