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0" r:id="rId6"/>
    <p:sldId id="260" r:id="rId7"/>
    <p:sldId id="261" r:id="rId8"/>
    <p:sldId id="271" r:id="rId9"/>
    <p:sldId id="262" r:id="rId10"/>
    <p:sldId id="263" r:id="rId11"/>
    <p:sldId id="264" r:id="rId12"/>
    <p:sldId id="272" r:id="rId13"/>
    <p:sldId id="265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9588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687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6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411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144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438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648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9666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662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658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194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03B5B-9CAD-4B33-84BF-17E7425DA523}" type="datetimeFigureOut">
              <a:rPr lang="cs-CZ" smtClean="0"/>
              <a:t>01.12.2021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48A35-2ED4-4ED7-9D4E-E73B322C4B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71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Konflikt v Kosovu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Tomáš Šmíd</a:t>
            </a:r>
          </a:p>
        </p:txBody>
      </p:sp>
    </p:spTree>
    <p:extLst>
      <p:ext uri="{BB962C8B-B14F-4D97-AF65-F5344CB8AC3E}">
        <p14:creationId xmlns:p14="http://schemas.microsoft.com/office/powerpoint/2010/main" val="9304610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První fáze konfliktu – imaginární stát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Postupná radikalizace a opouštění </a:t>
            </a:r>
            <a:r>
              <a:rPr lang="cs-CZ" dirty="0" err="1"/>
              <a:t>Rugovovy</a:t>
            </a:r>
            <a:r>
              <a:rPr lang="cs-CZ" dirty="0"/>
              <a:t> nenásilné politiky</a:t>
            </a:r>
          </a:p>
          <a:p>
            <a:r>
              <a:rPr lang="cs-CZ" dirty="0"/>
              <a:t>1997 první příznaky ozbrojeného konfliktu</a:t>
            </a:r>
          </a:p>
          <a:p>
            <a:r>
              <a:rPr lang="cs-CZ" dirty="0"/>
              <a:t>V Albánii došlo ke zhroucení státu v důsledku pyramidových finančních „her“=) drancování zbrojních skladů a přesun zbraní do Kosova</a:t>
            </a:r>
          </a:p>
          <a:p>
            <a:r>
              <a:rPr lang="cs-CZ" dirty="0"/>
              <a:t>Objevuje se Kosovská osvobozenecká armáda (</a:t>
            </a:r>
            <a:r>
              <a:rPr lang="cs-CZ" dirty="0" err="1"/>
              <a:t>Ushtria</a:t>
            </a:r>
            <a:r>
              <a:rPr lang="cs-CZ" dirty="0"/>
              <a:t> </a:t>
            </a:r>
            <a:r>
              <a:rPr lang="cs-CZ" dirty="0" err="1"/>
              <a:t>Çlirimtare</a:t>
            </a:r>
            <a:r>
              <a:rPr lang="cs-CZ" dirty="0"/>
              <a:t> e </a:t>
            </a:r>
            <a:r>
              <a:rPr lang="cs-CZ" dirty="0" err="1"/>
              <a:t>Kosovës</a:t>
            </a:r>
            <a:r>
              <a:rPr lang="cs-CZ" dirty="0"/>
              <a:t> - UÇK) financovaná z peněz emigrace</a:t>
            </a:r>
          </a:p>
          <a:p>
            <a:r>
              <a:rPr lang="cs-CZ" dirty="0"/>
              <a:t>Politika LDK a UÇK nekoordinovaná, ba až protichůdná</a:t>
            </a:r>
          </a:p>
        </p:txBody>
      </p:sp>
    </p:spTree>
    <p:extLst>
      <p:ext uri="{BB962C8B-B14F-4D97-AF65-F5344CB8AC3E}">
        <p14:creationId xmlns:p14="http://schemas.microsoft.com/office/powerpoint/2010/main" val="958901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konflikt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1998 – v únoru srbské speciální síly zaútočily na základny UÇK v </a:t>
            </a:r>
            <a:r>
              <a:rPr lang="cs-CZ" dirty="0" err="1"/>
              <a:t>drenické</a:t>
            </a:r>
            <a:r>
              <a:rPr lang="cs-CZ" dirty="0"/>
              <a:t> oblasti a zabila přitom přes 80 lidí</a:t>
            </a:r>
          </a:p>
          <a:p>
            <a:r>
              <a:rPr lang="cs-CZ" dirty="0"/>
              <a:t>UÇK se ale reorganizovala a rozšiřovala působnost, postupně ovládala venkov, srbské síly pak hlavní komunikace</a:t>
            </a:r>
          </a:p>
          <a:p>
            <a:r>
              <a:rPr lang="cs-CZ" dirty="0" err="1"/>
              <a:t>Rugova</a:t>
            </a:r>
            <a:r>
              <a:rPr lang="cs-CZ" dirty="0"/>
              <a:t> v březnu 1998 ovšem opět zvolen presidentem</a:t>
            </a:r>
          </a:p>
          <a:p>
            <a:r>
              <a:rPr lang="cs-CZ" dirty="0"/>
              <a:t>V květnu 1998, při vrcholu ofenzívy UÇK, Spojené státy přiměly </a:t>
            </a:r>
            <a:r>
              <a:rPr lang="cs-CZ" dirty="0" err="1"/>
              <a:t>Miloševiće</a:t>
            </a:r>
            <a:r>
              <a:rPr lang="cs-CZ" dirty="0"/>
              <a:t>, aby se setkal s </a:t>
            </a:r>
            <a:r>
              <a:rPr lang="cs-CZ" dirty="0" err="1"/>
              <a:t>Rugovou</a:t>
            </a:r>
            <a:r>
              <a:rPr lang="cs-CZ" dirty="0"/>
              <a:t> a na začátku září obě strany souhlasily s rozhovory ohledně tříletého „prozatímního“ řešení, včetně stupně kosovské autonomie</a:t>
            </a:r>
          </a:p>
          <a:p>
            <a:r>
              <a:rPr lang="cs-CZ" dirty="0"/>
              <a:t>Začíná fungovat BBC efekt a z UÇK se stává „národně-osvobozenecká armáda“</a:t>
            </a:r>
          </a:p>
          <a:p>
            <a:r>
              <a:rPr lang="cs-CZ" dirty="0"/>
              <a:t>Nicméně Srbové ji postupně decimovali</a:t>
            </a:r>
          </a:p>
          <a:p>
            <a:r>
              <a:rPr lang="cs-CZ" dirty="0" err="1"/>
              <a:t>Holbrooke</a:t>
            </a:r>
            <a:r>
              <a:rPr lang="cs-CZ" dirty="0"/>
              <a:t> nutí </a:t>
            </a:r>
            <a:r>
              <a:rPr lang="cs-CZ" dirty="0" err="1"/>
              <a:t>Miloševiće</a:t>
            </a:r>
            <a:r>
              <a:rPr lang="cs-CZ" dirty="0"/>
              <a:t> opět k setkání a souhlasu s pozorovateli OBSE – Kosovská verifikační mise; taktéž stažení srbských sil</a:t>
            </a:r>
          </a:p>
        </p:txBody>
      </p:sp>
    </p:spTree>
    <p:extLst>
      <p:ext uri="{BB962C8B-B14F-4D97-AF65-F5344CB8AC3E}">
        <p14:creationId xmlns:p14="http://schemas.microsoft.com/office/powerpoint/2010/main" val="4270076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91B9B-6D0E-44A3-9C92-B60BCB12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Richard </a:t>
            </a:r>
            <a:r>
              <a:rPr lang="cs-CZ" dirty="0" err="1"/>
              <a:t>Holbrooke</a:t>
            </a:r>
            <a:endParaRPr lang="cs-CZ" dirty="0"/>
          </a:p>
        </p:txBody>
      </p:sp>
      <p:pic>
        <p:nvPicPr>
          <p:cNvPr id="5" name="Zástupný obsah 4" descr="Obsah obrázku osoba, muž, oblek, vázanka&#10;&#10;Popis byl vytvořen automaticky">
            <a:extLst>
              <a:ext uri="{FF2B5EF4-FFF2-40B4-BE49-F238E27FC236}">
                <a16:creationId xmlns:a16="http://schemas.microsoft.com/office/drawing/2014/main" id="{9BD6513C-BFBB-4C99-AEC1-3378D69624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1164404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19A084-D973-476D-A6D2-59F81FA4D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konflikt II.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63D53B-728E-45B8-918D-E128B6492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UCK dohodu neuznala a stažení srbských sil využila k zaujmutí jejich pozic</a:t>
            </a:r>
          </a:p>
          <a:p>
            <a:r>
              <a:rPr lang="cs-CZ" dirty="0"/>
              <a:t>Srbové od prosince 1998 opět pokračují v ozbrojené kampani</a:t>
            </a:r>
          </a:p>
          <a:p>
            <a:r>
              <a:rPr lang="cs-CZ" dirty="0"/>
              <a:t>katalyzátorem pro energičtější akci Západu bylo objevení 45 mrtvých Albánců v polovině ledna 1999 ve vesnici </a:t>
            </a:r>
            <a:r>
              <a:rPr lang="cs-CZ" dirty="0" err="1"/>
              <a:t>Račak</a:t>
            </a:r>
            <a:endParaRPr lang="cs-CZ" dirty="0"/>
          </a:p>
          <a:p>
            <a:r>
              <a:rPr lang="cs-CZ" dirty="0"/>
              <a:t>hlava mise OBSE William Walker, aniž by zkoumal jakékoliv okolnosti, konstatoval, že jde o civilisty ubité srbskými ozbrojenými formacemi</a:t>
            </a:r>
          </a:p>
          <a:p>
            <a:r>
              <a:rPr lang="cs-CZ" dirty="0"/>
              <a:t>Kontaktní skupina (složená z USA, Velké Británie, Francie, Itálie, Ruska a Německa) se rozhodla na 6. února svolat nová jednání do </a:t>
            </a:r>
            <a:r>
              <a:rPr lang="cs-CZ" dirty="0" err="1"/>
              <a:t>Rambouillet</a:t>
            </a:r>
            <a:r>
              <a:rPr lang="cs-CZ" dirty="0"/>
              <a:t> ve Francii s již stanovenými cíli, na které měly obě strany přistoupit</a:t>
            </a:r>
          </a:p>
          <a:p>
            <a:r>
              <a:rPr lang="cs-CZ" dirty="0"/>
              <a:t>pro jugoslávskou vládu to bylo de facto ultimátum: „Buď SRJ přistoupí na podmínky nebo bude čelit leteckým úderům.“ </a:t>
            </a:r>
          </a:p>
        </p:txBody>
      </p:sp>
    </p:spTree>
    <p:extLst>
      <p:ext uri="{BB962C8B-B14F-4D97-AF65-F5344CB8AC3E}">
        <p14:creationId xmlns:p14="http://schemas.microsoft.com/office/powerpoint/2010/main" val="13538397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D26C51-19BB-4DFD-970D-378D031B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konflikt III.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FEC24CA-65AB-4F07-97E8-A4E243CA56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Hlavní překážkou pro úspěšné ukončení jednání byly: </a:t>
            </a:r>
            <a:r>
              <a:rPr lang="cs-CZ" dirty="0" err="1"/>
              <a:t>Appendix</a:t>
            </a:r>
            <a:r>
              <a:rPr lang="cs-CZ" dirty="0"/>
              <a:t> B navrhované prozatímní dohody, který povoloval NATO „volný a neomezený průchod a nerušený přístup do celé SRJ“, což Srbové vnímali jako pokus o okupaci Srbska </a:t>
            </a:r>
          </a:p>
          <a:p>
            <a:r>
              <a:rPr lang="cs-CZ" dirty="0"/>
              <a:t>Na tomto setkání nakonec dohodu podepsala pouze albánská delegace, ovšem až poté, co do ní USA vložila unilaterální deklaraci, že na konci přechodné tříleté periody proběhne referendum o dalším statusu Kosova</a:t>
            </a:r>
          </a:p>
          <a:p>
            <a:r>
              <a:rPr lang="cs-CZ" dirty="0"/>
              <a:t>Dne 24. března 1999, poprvé za padesátiletou historii Aliance (a bez mandátu Rady bezpečnosti OSN) zahájily síly NATO ozbrojený útok na suverénní stát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25485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F0EF2-3761-4CA9-976B-3E24CB32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konflikt IV. – letecké útoky na Jugoslávii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29400FE-4F64-4216-8609-3BEAA02C0D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Západ doufal, že bombardování („</a:t>
            </a:r>
            <a:r>
              <a:rPr lang="cs-CZ" dirty="0" err="1"/>
              <a:t>Operation</a:t>
            </a:r>
            <a:r>
              <a:rPr lang="cs-CZ" dirty="0"/>
              <a:t> </a:t>
            </a:r>
            <a:r>
              <a:rPr lang="cs-CZ" dirty="0" err="1"/>
              <a:t>Allied</a:t>
            </a:r>
            <a:r>
              <a:rPr lang="cs-CZ" dirty="0"/>
              <a:t> </a:t>
            </a:r>
            <a:r>
              <a:rPr lang="cs-CZ" dirty="0" err="1"/>
              <a:t>Force</a:t>
            </a:r>
            <a:r>
              <a:rPr lang="cs-CZ" dirty="0"/>
              <a:t>“ – Spojená síla) přiměje podle Holbrooka: „zastavit vzájemné zabíjení Albánců a Srbů.“</a:t>
            </a:r>
          </a:p>
          <a:p>
            <a:r>
              <a:rPr lang="cs-CZ" dirty="0"/>
              <a:t>Srbové ale naopak zahájili brutální ofenzívu v počtu 36 000 mužů a začali skutečně terorizovat albánské civilní obyvatelstvo</a:t>
            </a:r>
          </a:p>
          <a:p>
            <a:r>
              <a:rPr lang="cs-CZ" dirty="0"/>
              <a:t>Srby, Cikány nebo Albánce, kteří spolupracovali se Srby, nebo jen zůstali na místě svého bydliště a neutekli, vraždila zase UÇK jako kolaboranty a zrádce</a:t>
            </a:r>
          </a:p>
          <a:p>
            <a:r>
              <a:rPr lang="cs-CZ" dirty="0"/>
              <a:t>humanitární situace se následkem bombardování drasticky zhoršila. Za hranicemi Albánie a Makedonie se nacházely v beznadějném stavu uprchlické tábory s nedostatkem lékařských a dalších humanitárních potřeb.</a:t>
            </a:r>
          </a:p>
        </p:txBody>
      </p:sp>
    </p:spTree>
    <p:extLst>
      <p:ext uri="{BB962C8B-B14F-4D97-AF65-F5344CB8AC3E}">
        <p14:creationId xmlns:p14="http://schemas.microsoft.com/office/powerpoint/2010/main" val="1682290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91E3CE-DB91-4EC2-911E-C4C8250615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Hlavní konflikt V. – letecké útoky na Jugoslávii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AA2ACF-744C-4402-B630-878EF5954E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podle informací OBSE z Kosova během letecké kampaně vyhnáno přes 800 000 etnických Albánců</a:t>
            </a:r>
          </a:p>
          <a:p>
            <a:r>
              <a:rPr lang="cs-CZ" dirty="0"/>
              <a:t>očekávaná kapitulace stále nepřicházela, rozšířil se okruh terčů, kterými se NATO zaměřilo na demoralizaci srbského obyvatelstva – útoky na civilní cíle (běžná dopravní infrastruktura, továrny, ale i incidenty s bombardováním obytných domů, nemocnic, čínské ambasády či konvoje albánských uprchlíků</a:t>
            </a:r>
          </a:p>
          <a:p>
            <a:r>
              <a:rPr lang="cs-CZ" dirty="0"/>
              <a:t>Představitelé jugoslávské armády a NATO nakonec 9. června 1999 dojednali tzv. </a:t>
            </a:r>
            <a:r>
              <a:rPr lang="cs-CZ" dirty="0" err="1"/>
              <a:t>Kumanovskou</a:t>
            </a:r>
            <a:r>
              <a:rPr lang="cs-CZ" dirty="0"/>
              <a:t> dohodu ohledně stažení jugoslávských jednotek z Kosova</a:t>
            </a:r>
          </a:p>
        </p:txBody>
      </p:sp>
    </p:spTree>
    <p:extLst>
      <p:ext uri="{BB962C8B-B14F-4D97-AF65-F5344CB8AC3E}">
        <p14:creationId xmlns:p14="http://schemas.microsoft.com/office/powerpoint/2010/main" val="1797169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261446-9305-4750-BCFC-4A64316EF9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Důsledky konfliktu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5BF9A7-D7BE-4690-8C55-4A08930E91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Podle různých odhadů se celkový počet obětí konfliktu od konce února 1998 do června 1999, pohybuje okolo 10 000. </a:t>
            </a:r>
          </a:p>
          <a:p>
            <a:r>
              <a:rPr lang="cs-CZ" dirty="0"/>
              <a:t>Někde obdobný údaj najdeme od ledna 1998 do prosince 2000 a poměr je zhruba 60% Albánců, 30% Srbů a 10% neidentifikovatelných. </a:t>
            </a:r>
          </a:p>
          <a:p>
            <a:r>
              <a:rPr lang="cs-CZ" dirty="0"/>
              <a:t>V řádu stovek budou oběti i na straně Cikánů (Romové, </a:t>
            </a:r>
            <a:r>
              <a:rPr lang="cs-CZ" dirty="0" err="1"/>
              <a:t>Aškali</a:t>
            </a:r>
            <a:r>
              <a:rPr lang="cs-CZ" dirty="0"/>
              <a:t>, tzv. Balkánští Egypťané - většinou vražděni Albánci jako prosrbští kolaboranti)</a:t>
            </a:r>
          </a:p>
          <a:p>
            <a:r>
              <a:rPr lang="cs-CZ" dirty="0"/>
              <a:t>S návratem albánských uprchlíků uteklo z Kosova zhruba 100 000 Srbů, z nealbánských etnik lovná zvěř</a:t>
            </a:r>
          </a:p>
        </p:txBody>
      </p:sp>
    </p:spTree>
    <p:extLst>
      <p:ext uri="{BB962C8B-B14F-4D97-AF65-F5344CB8AC3E}">
        <p14:creationId xmlns:p14="http://schemas.microsoft.com/office/powerpoint/2010/main" val="938726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Historické a bezprostřední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1980 – úmrtí Josipa </a:t>
            </a:r>
            <a:r>
              <a:rPr lang="cs-CZ" dirty="0" err="1"/>
              <a:t>Broze</a:t>
            </a:r>
            <a:r>
              <a:rPr lang="cs-CZ" dirty="0"/>
              <a:t> Tita</a:t>
            </a:r>
          </a:p>
          <a:p>
            <a:r>
              <a:rPr lang="cs-CZ" dirty="0"/>
              <a:t>Nárůst ekonomických problémů, probouzející se nacionalismy, které ale centrum tvrdě potlačovalo</a:t>
            </a:r>
          </a:p>
          <a:p>
            <a:r>
              <a:rPr lang="cs-CZ" dirty="0"/>
              <a:t>1981 propukly na Kosovu velké nepokoje, prakticky povstání</a:t>
            </a:r>
          </a:p>
          <a:p>
            <a:r>
              <a:rPr lang="cs-CZ" dirty="0"/>
              <a:t>Nepokoje probíhaly i předtím, např. v roce 1974, ale tyto byly enormního rozsahu</a:t>
            </a:r>
          </a:p>
        </p:txBody>
      </p:sp>
    </p:spTree>
    <p:extLst>
      <p:ext uri="{BB962C8B-B14F-4D97-AF65-F5344CB8AC3E}">
        <p14:creationId xmlns:p14="http://schemas.microsoft.com/office/powerpoint/2010/main" val="994996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Historické a bezprostřední příčiny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300" dirty="0"/>
              <a:t>Postavení albánské populace na Kosovu se během 70. let výrazně zlepšilo, srbská populace ztratila nad oblastí faktickou kontrolu</a:t>
            </a:r>
          </a:p>
          <a:p>
            <a:r>
              <a:rPr lang="cs-CZ" sz="2300" dirty="0"/>
              <a:t>Kosovští Albánci měli největší populační přírůstky v Evropě, za života jedné generace se počet obyvatel zdvojnásobil</a:t>
            </a:r>
          </a:p>
          <a:p>
            <a:r>
              <a:rPr lang="cs-CZ" sz="2300" dirty="0"/>
              <a:t>Na Kosovu tak žila prakticky polovina všech etnických Albánců na světě, silný iredentistický potenciál, bylo to čtvrté nejpočetnější jugoslávské etnikum, ale nemělo vlastní republiku</a:t>
            </a:r>
          </a:p>
          <a:p>
            <a:r>
              <a:rPr lang="cs-CZ" sz="2300" dirty="0"/>
              <a:t>Bělehrad si byl napjaté situace vědom a posílal na Kosovo velké subvence, přesto velká nezaměstnanost a ekonomická zaostalost</a:t>
            </a:r>
          </a:p>
          <a:p>
            <a:r>
              <a:rPr lang="cs-CZ" sz="2300" dirty="0"/>
              <a:t>Mnozí to řešili zápisem na Prištinskou universitu, jejíž studenti byli nakonec jádrem povstání </a:t>
            </a:r>
          </a:p>
        </p:txBody>
      </p:sp>
    </p:spTree>
    <p:extLst>
      <p:ext uri="{BB962C8B-B14F-4D97-AF65-F5344CB8AC3E}">
        <p14:creationId xmlns:p14="http://schemas.microsoft.com/office/powerpoint/2010/main" val="3535390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Historické a bezprostřední příčiny III.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2200" dirty="0"/>
              <a:t>Povstání zasáhlo i albánské oblasti v Makedonii a Černé Hoře, zhruba 20 000 lidí</a:t>
            </a:r>
          </a:p>
          <a:p>
            <a:r>
              <a:rPr lang="cs-CZ" sz="2200" dirty="0"/>
              <a:t>Vyhlášen výjimečný stav, následkem 11 mrtvých a několik set zraněných dle oficiálních údajů (Albánci hovoří o 1600 mrtvých - nesmysl, realita bude na několika desítkách)</a:t>
            </a:r>
          </a:p>
          <a:p>
            <a:r>
              <a:rPr lang="cs-CZ" sz="2200" dirty="0"/>
              <a:t>Ministrem vnitra SRFJ byl Slovinec Stane </a:t>
            </a:r>
            <a:r>
              <a:rPr lang="cs-CZ" sz="2200" dirty="0" err="1"/>
              <a:t>Dolanc</a:t>
            </a:r>
            <a:r>
              <a:rPr lang="cs-CZ" sz="2200" dirty="0"/>
              <a:t> a ten prohlásil, že žádná albánská otázka neexistuje, nicméně existovala</a:t>
            </a:r>
          </a:p>
          <a:p>
            <a:r>
              <a:rPr lang="cs-CZ" sz="2200" dirty="0"/>
              <a:t>Jako </a:t>
            </a:r>
            <a:r>
              <a:rPr lang="cs-CZ" sz="2200" dirty="0" err="1"/>
              <a:t>kontrareakce</a:t>
            </a:r>
            <a:r>
              <a:rPr lang="cs-CZ" sz="2200" dirty="0"/>
              <a:t> se probouzí srbský nacionalismus, hodně podporovaný pravoslavnou církví, jejíž historickou kolébkou je právě Kosovo</a:t>
            </a:r>
          </a:p>
          <a:p>
            <a:r>
              <a:rPr lang="cs-CZ" sz="2200" dirty="0"/>
              <a:t>1985 – případ </a:t>
            </a:r>
            <a:r>
              <a:rPr lang="cs-CZ" sz="2200" dirty="0" err="1"/>
              <a:t>Martinković</a:t>
            </a:r>
            <a:r>
              <a:rPr lang="cs-CZ" sz="2200" dirty="0"/>
              <a:t> – napadení srbského sedláka</a:t>
            </a:r>
          </a:p>
          <a:p>
            <a:r>
              <a:rPr lang="cs-CZ" sz="2200" dirty="0"/>
              <a:t>Memorandum Srbské akademie věd a umění, volání po omezení kosovské autonomie</a:t>
            </a:r>
          </a:p>
        </p:txBody>
      </p:sp>
    </p:spTree>
    <p:extLst>
      <p:ext uri="{BB962C8B-B14F-4D97-AF65-F5344CB8AC3E}">
        <p14:creationId xmlns:p14="http://schemas.microsoft.com/office/powerpoint/2010/main" val="1648519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B44AAA-667C-43F3-BAD7-B99B685F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Stane </a:t>
            </a:r>
            <a:r>
              <a:rPr lang="cs-CZ" dirty="0" err="1"/>
              <a:t>Dolanc</a:t>
            </a:r>
            <a:endParaRPr lang="cs-CZ" dirty="0"/>
          </a:p>
        </p:txBody>
      </p:sp>
      <p:pic>
        <p:nvPicPr>
          <p:cNvPr id="5" name="Zástupný obsah 4" descr="Obsah obrázku osoba, muž, interiér, brýle&#10;&#10;Popis byl vytvořen automaticky">
            <a:extLst>
              <a:ext uri="{FF2B5EF4-FFF2-40B4-BE49-F238E27FC236}">
                <a16:creationId xmlns:a16="http://schemas.microsoft.com/office/drawing/2014/main" id="{226D1C6F-3F99-433A-9A98-61414EB841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11" y="1600200"/>
            <a:ext cx="8043378" cy="4525963"/>
          </a:xfrm>
        </p:spPr>
      </p:pic>
    </p:spTree>
    <p:extLst>
      <p:ext uri="{BB962C8B-B14F-4D97-AF65-F5344CB8AC3E}">
        <p14:creationId xmlns:p14="http://schemas.microsoft.com/office/powerpoint/2010/main" val="398867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Bezprostřední příčiny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Nástup </a:t>
            </a:r>
            <a:r>
              <a:rPr lang="cs-CZ" dirty="0" err="1"/>
              <a:t>Miloševiće</a:t>
            </a:r>
            <a:r>
              <a:rPr lang="cs-CZ" dirty="0"/>
              <a:t> – </a:t>
            </a:r>
            <a:r>
              <a:rPr lang="cs-CZ" dirty="0" err="1"/>
              <a:t>etnopolitické</a:t>
            </a:r>
            <a:r>
              <a:rPr lang="cs-CZ" dirty="0"/>
              <a:t> uchopení kosovského problému</a:t>
            </a:r>
          </a:p>
          <a:p>
            <a:r>
              <a:rPr lang="cs-CZ" dirty="0"/>
              <a:t>1987 slavný projev – „Nikdo Vás nesmí bít!“</a:t>
            </a:r>
          </a:p>
          <a:p>
            <a:r>
              <a:rPr lang="cs-CZ" dirty="0"/>
              <a:t>Listopad 1988 – odvolání albánských představitelů (</a:t>
            </a:r>
            <a:r>
              <a:rPr lang="cs-CZ" dirty="0" err="1"/>
              <a:t>Azem</a:t>
            </a:r>
            <a:r>
              <a:rPr lang="cs-CZ" dirty="0"/>
              <a:t> </a:t>
            </a:r>
            <a:r>
              <a:rPr lang="cs-CZ" dirty="0" err="1"/>
              <a:t>Vllasi</a:t>
            </a:r>
            <a:r>
              <a:rPr lang="cs-CZ" dirty="0"/>
              <a:t> a </a:t>
            </a:r>
            <a:r>
              <a:rPr lang="cs-CZ" dirty="0" err="1"/>
              <a:t>Kaquša</a:t>
            </a:r>
            <a:r>
              <a:rPr lang="cs-CZ" dirty="0"/>
              <a:t> </a:t>
            </a:r>
            <a:r>
              <a:rPr lang="cs-CZ" dirty="0" err="1"/>
              <a:t>Jašari</a:t>
            </a:r>
            <a:r>
              <a:rPr lang="cs-CZ" dirty="0"/>
              <a:t>) ze svých postů a nahrazení srbskými pověřenci</a:t>
            </a:r>
          </a:p>
          <a:p>
            <a:r>
              <a:rPr lang="cs-CZ" dirty="0"/>
              <a:t>Proti tomu protesty vrcholící v únoru 1989 generální stávkou</a:t>
            </a:r>
          </a:p>
          <a:p>
            <a:r>
              <a:rPr lang="cs-CZ" dirty="0"/>
              <a:t>Opět zásah jednotek federální policie a výjimečný stav</a:t>
            </a:r>
          </a:p>
          <a:p>
            <a:r>
              <a:rPr lang="cs-CZ" dirty="0"/>
              <a:t>Březen 1989 navrácena úřední moc Srbsku – tzn. revize ústavních změn z roku 1974</a:t>
            </a:r>
          </a:p>
          <a:p>
            <a:r>
              <a:rPr lang="cs-CZ" dirty="0"/>
              <a:t>Papírově ale stále autonomní – díky tomu ovládal </a:t>
            </a:r>
            <a:r>
              <a:rPr lang="cs-CZ" dirty="0" err="1"/>
              <a:t>Milošević</a:t>
            </a:r>
            <a:r>
              <a:rPr lang="cs-CZ" dirty="0"/>
              <a:t> 4 hlasy (Srbsko, Černá Hora, autonomie Kosovo a autonomie Vojvodina) z 8 ve federálním presidentství</a:t>
            </a:r>
          </a:p>
          <a:p>
            <a:r>
              <a:rPr lang="cs-CZ" dirty="0"/>
              <a:t>28. června 1989 – 600 let výročí bitvy na Kosově poli – </a:t>
            </a:r>
            <a:r>
              <a:rPr lang="cs-CZ" dirty="0" err="1"/>
              <a:t>Miloševićův</a:t>
            </a:r>
            <a:r>
              <a:rPr lang="cs-CZ" dirty="0"/>
              <a:t> triumf</a:t>
            </a:r>
          </a:p>
        </p:txBody>
      </p:sp>
    </p:spTree>
    <p:extLst>
      <p:ext uri="{BB962C8B-B14F-4D97-AF65-F5344CB8AC3E}">
        <p14:creationId xmlns:p14="http://schemas.microsoft.com/office/powerpoint/2010/main" val="275756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První fáze konfliktu – imaginární stát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cs-CZ" sz="5000" dirty="0"/>
              <a:t>1990 – 1992 přijato několik zákonů, které fakticky diskriminují Albánce, propouštění z administrativy, od policie apod., zákaz kupovat půdu a nemovitosti od Srbů</a:t>
            </a:r>
          </a:p>
          <a:p>
            <a:r>
              <a:rPr lang="cs-CZ" sz="5000" dirty="0"/>
              <a:t>Srbové oproti tomu pobízeni k tomu, aby v oblasti zůstávali</a:t>
            </a:r>
          </a:p>
          <a:p>
            <a:r>
              <a:rPr lang="cs-CZ" sz="5000" dirty="0"/>
              <a:t>Eliminace kosovsko-albánských kulturních a intelektuálních center a hlavně školství</a:t>
            </a:r>
          </a:p>
          <a:p>
            <a:r>
              <a:rPr lang="cs-CZ" sz="5000" dirty="0"/>
              <a:t>Propouštěni dokonce i lékaři, což mělo negativní vliv hlavně na zdravotní péči na venkově</a:t>
            </a:r>
          </a:p>
          <a:p>
            <a:r>
              <a:rPr lang="cs-CZ" sz="5000" dirty="0"/>
              <a:t>Protestní odchod Albánců z kosovské vlády</a:t>
            </a:r>
          </a:p>
          <a:p>
            <a:r>
              <a:rPr lang="cs-CZ" sz="5000" dirty="0"/>
              <a:t>1991 – pololegální referendum – 87% účast a 99, 9% pro kosovskou nezávislost</a:t>
            </a:r>
          </a:p>
          <a:p>
            <a:r>
              <a:rPr lang="cs-CZ" sz="5000" dirty="0"/>
              <a:t>Uznala pouze Albánie, Kosovo začíná organizovat paralelní presidentské a parlamentní volby – květen 1992</a:t>
            </a:r>
          </a:p>
          <a:p>
            <a:r>
              <a:rPr lang="cs-CZ" sz="5000" dirty="0"/>
              <a:t>V parlamentních zvítězila Demokratická liga Kosova (LDK), v presidentských její předseda Ibrahim </a:t>
            </a:r>
            <a:r>
              <a:rPr lang="cs-CZ" sz="5000" dirty="0" err="1"/>
              <a:t>Rugova</a:t>
            </a:r>
            <a:endParaRPr lang="cs-CZ" sz="5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83434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AD4CFC-9C2D-4EFD-BAB0-CC4E5414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Ibrahim </a:t>
            </a:r>
            <a:r>
              <a:rPr lang="cs-CZ" dirty="0" err="1"/>
              <a:t>Rugova</a:t>
            </a:r>
            <a:endParaRPr lang="cs-CZ" dirty="0"/>
          </a:p>
        </p:txBody>
      </p:sp>
      <p:pic>
        <p:nvPicPr>
          <p:cNvPr id="5" name="Zástupný obsah 4" descr="Obsah obrázku muž, osoba, interiér&#10;&#10;Popis byl vytvořen automaticky">
            <a:extLst>
              <a:ext uri="{FF2B5EF4-FFF2-40B4-BE49-F238E27FC236}">
                <a16:creationId xmlns:a16="http://schemas.microsoft.com/office/drawing/2014/main" id="{225EAB30-332F-42BE-B668-A778C6FD92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644" y="1600200"/>
            <a:ext cx="3222712" cy="4525963"/>
          </a:xfrm>
        </p:spPr>
      </p:pic>
    </p:spTree>
    <p:extLst>
      <p:ext uri="{BB962C8B-B14F-4D97-AF65-F5344CB8AC3E}">
        <p14:creationId xmlns:p14="http://schemas.microsoft.com/office/powerpoint/2010/main" val="1410516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První fáze konfliktu – imaginární stát II.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Rugova</a:t>
            </a:r>
            <a:r>
              <a:rPr lang="cs-CZ" dirty="0"/>
              <a:t> razil politiku gándhíovské pasivní resistence – jednak to bral jako taktiku k zisku západních sympatií a jednak věděl, že kosovští Albánci nejsou připraveni na ozbrojenou rezistenci</a:t>
            </a:r>
          </a:p>
          <a:p>
            <a:r>
              <a:rPr lang="cs-CZ" dirty="0"/>
              <a:t>Vytvářel řadu paralelních institucí, a byť se kosovský parlament nikdy jako celek nesešel, několik (13) jeho komisí pracovalo, přechodná vláda fungovala spíše v zahraničí (SRN), </a:t>
            </a:r>
            <a:r>
              <a:rPr lang="cs-CZ" dirty="0" err="1"/>
              <a:t>kolektovala</a:t>
            </a:r>
            <a:r>
              <a:rPr lang="cs-CZ" dirty="0"/>
              <a:t> hlavně „daně“ od diaspory, často organizovaného zločinu</a:t>
            </a:r>
          </a:p>
          <a:p>
            <a:r>
              <a:rPr lang="cs-CZ" dirty="0"/>
              <a:t>V první polovině 90. let velké vystěhovalectví etnických Albánců z Kosova – přes 300 000, mnozí v obchodu s narkotiky, organizování prostituce, velká kriminalizace albánské emigrace</a:t>
            </a:r>
          </a:p>
          <a:p>
            <a:r>
              <a:rPr lang="cs-CZ" dirty="0" err="1"/>
              <a:t>Milošević</a:t>
            </a:r>
            <a:r>
              <a:rPr lang="cs-CZ" dirty="0"/>
              <a:t> paralelní instituce více méně toleroval, poněvadž se soustředil na situaci v Bosně a Hercegovině a Chorvatsku</a:t>
            </a:r>
          </a:p>
          <a:p>
            <a:r>
              <a:rPr lang="cs-CZ" dirty="0"/>
              <a:t>Po uzavření mírových dohod v </a:t>
            </a:r>
            <a:r>
              <a:rPr lang="cs-CZ" dirty="0" err="1"/>
              <a:t>Daytonu</a:t>
            </a:r>
            <a:r>
              <a:rPr lang="cs-CZ" dirty="0"/>
              <a:t> )1995) zklamání – otázka Kosova nebyla řešena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61042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1356</Words>
  <Application>Microsoft Office PowerPoint</Application>
  <PresentationFormat>Předvádění na obrazovce (4:3)</PresentationFormat>
  <Paragraphs>87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0" baseType="lpstr">
      <vt:lpstr>Arial</vt:lpstr>
      <vt:lpstr>Calibri</vt:lpstr>
      <vt:lpstr>Motiv systému Office</vt:lpstr>
      <vt:lpstr>Konflikt v Kosovu</vt:lpstr>
      <vt:lpstr>Historické a bezprostřední příčiny</vt:lpstr>
      <vt:lpstr>Historické a bezprostřední příčiny II.</vt:lpstr>
      <vt:lpstr>Historické a bezprostřední příčiny III.</vt:lpstr>
      <vt:lpstr>Stane Dolanc</vt:lpstr>
      <vt:lpstr>Bezprostřední příčiny</vt:lpstr>
      <vt:lpstr>První fáze konfliktu – imaginární stát</vt:lpstr>
      <vt:lpstr>Ibrahim Rugova</vt:lpstr>
      <vt:lpstr>První fáze konfliktu – imaginární stát II.</vt:lpstr>
      <vt:lpstr>První fáze konfliktu – imaginární stát III.</vt:lpstr>
      <vt:lpstr>Hlavní konflikt</vt:lpstr>
      <vt:lpstr>Richard Holbrooke</vt:lpstr>
      <vt:lpstr>Hlavní konflikt II.</vt:lpstr>
      <vt:lpstr>Hlavní konflikt III. </vt:lpstr>
      <vt:lpstr>Hlavní konflikt IV. – letecké útoky na Jugoslávii </vt:lpstr>
      <vt:lpstr>Hlavní konflikt V. – letecké útoky na Jugoslávii</vt:lpstr>
      <vt:lpstr>Důsledky konfliktu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Konflikt v Kosovu</dc:title>
  <dc:creator>Tomáš Šmíd</dc:creator>
  <cp:lastModifiedBy>Mgr. Tomáš Šmíd, Ph.D.</cp:lastModifiedBy>
  <cp:revision>50</cp:revision>
  <dcterms:created xsi:type="dcterms:W3CDTF">2013-04-29T09:41:51Z</dcterms:created>
  <dcterms:modified xsi:type="dcterms:W3CDTF">2021-12-01T11:14:25Z</dcterms:modified>
</cp:coreProperties>
</file>