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5" r:id="rId4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9/28/2021</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72414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9/28/2021</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121070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9/28/2021</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68734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9/28/2021</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28996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9/28/2021</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0288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9/28/2021</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77340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9/28/2021</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75070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9/28/2021</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35649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9/28/2021</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9054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9/28/2021</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672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9/28/2021</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45171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9/28/2021</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25792242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Nadpis 1">
            <a:extLst>
              <a:ext uri="{FF2B5EF4-FFF2-40B4-BE49-F238E27FC236}">
                <a16:creationId xmlns:a16="http://schemas.microsoft.com/office/drawing/2014/main" id="{7B228D30-756A-42FC-BB0C-F01A838B62C7}"/>
              </a:ext>
            </a:extLst>
          </p:cNvPr>
          <p:cNvSpPr>
            <a:spLocks noGrp="1"/>
          </p:cNvSpPr>
          <p:nvPr>
            <p:ph type="ctrTitle"/>
          </p:nvPr>
        </p:nvSpPr>
        <p:spPr>
          <a:xfrm>
            <a:off x="530352" y="885557"/>
            <a:ext cx="4114800" cy="2215152"/>
          </a:xfrm>
        </p:spPr>
        <p:txBody>
          <a:bodyPr>
            <a:normAutofit/>
          </a:bodyPr>
          <a:lstStyle/>
          <a:p>
            <a:r>
              <a:rPr lang="cs-CZ" dirty="0"/>
              <a:t>Válka ve Vietnamu</a:t>
            </a:r>
          </a:p>
        </p:txBody>
      </p:sp>
      <p:sp>
        <p:nvSpPr>
          <p:cNvPr id="3" name="Podnadpis 2">
            <a:extLst>
              <a:ext uri="{FF2B5EF4-FFF2-40B4-BE49-F238E27FC236}">
                <a16:creationId xmlns:a16="http://schemas.microsoft.com/office/drawing/2014/main" id="{427BE343-E45F-487D-A0DE-293785D3993C}"/>
              </a:ext>
            </a:extLst>
          </p:cNvPr>
          <p:cNvSpPr>
            <a:spLocks noGrp="1"/>
          </p:cNvSpPr>
          <p:nvPr>
            <p:ph type="subTitle" idx="1"/>
          </p:nvPr>
        </p:nvSpPr>
        <p:spPr>
          <a:xfrm>
            <a:off x="530352" y="3509963"/>
            <a:ext cx="4114800" cy="2215152"/>
          </a:xfrm>
        </p:spPr>
        <p:txBody>
          <a:bodyPr>
            <a:normAutofit/>
          </a:bodyPr>
          <a:lstStyle/>
          <a:p>
            <a:r>
              <a:rPr lang="cs-CZ" dirty="0"/>
              <a:t>Tomáš Šmíd</a:t>
            </a:r>
          </a:p>
        </p:txBody>
      </p:sp>
      <p:sp>
        <p:nvSpPr>
          <p:cNvPr id="11" name="Freeform: Shape 10">
            <a:extLst>
              <a:ext uri="{FF2B5EF4-FFF2-40B4-BE49-F238E27FC236}">
                <a16:creationId xmlns:a16="http://schemas.microsoft.com/office/drawing/2014/main" id="{752C2BA4-3BBE-4D22-A0D9-8D2A7B8F1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918708"/>
            <a:ext cx="4187283" cy="93929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Pole rýže na Terrace">
            <a:extLst>
              <a:ext uri="{FF2B5EF4-FFF2-40B4-BE49-F238E27FC236}">
                <a16:creationId xmlns:a16="http://schemas.microsoft.com/office/drawing/2014/main" id="{03EA3AE8-954B-4C77-821B-FCF1006C16AB}"/>
              </a:ext>
            </a:extLst>
          </p:cNvPr>
          <p:cNvPicPr>
            <a:picLocks noChangeAspect="1"/>
          </p:cNvPicPr>
          <p:nvPr/>
        </p:nvPicPr>
        <p:blipFill rotWithShape="1">
          <a:blip r:embed="rId2"/>
          <a:srcRect l="7694" r="25534" b="2"/>
          <a:stretch/>
        </p:blipFill>
        <p:spPr>
          <a:xfrm>
            <a:off x="5334000" y="10"/>
            <a:ext cx="6858000" cy="6855654"/>
          </a:xfrm>
          <a:prstGeom prst="rect">
            <a:avLst/>
          </a:prstGeom>
        </p:spPr>
      </p:pic>
      <p:sp>
        <p:nvSpPr>
          <p:cNvPr id="13" name="Freeform: Shape 12">
            <a:extLst>
              <a:ext uri="{FF2B5EF4-FFF2-40B4-BE49-F238E27FC236}">
                <a16:creationId xmlns:a16="http://schemas.microsoft.com/office/drawing/2014/main" id="{82AA7049-B18D-49D6-AD7D-DBB9E19F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713190" y="-534982"/>
            <a:ext cx="943826" cy="2013794"/>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 name="Group 14">
            <a:extLst>
              <a:ext uri="{FF2B5EF4-FFF2-40B4-BE49-F238E27FC236}">
                <a16:creationId xmlns:a16="http://schemas.microsoft.com/office/drawing/2014/main" id="{3850DB66-16D1-4953-A6E3-FCA3DC5F27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35690" y="328232"/>
            <a:ext cx="886142" cy="693398"/>
            <a:chOff x="10948005" y="3379098"/>
            <a:chExt cx="868640" cy="679702"/>
          </a:xfrm>
          <a:solidFill>
            <a:schemeClr val="accent6"/>
          </a:solidFill>
        </p:grpSpPr>
        <p:sp>
          <p:nvSpPr>
            <p:cNvPr id="16" name="Freeform: Shape 15">
              <a:extLst>
                <a:ext uri="{FF2B5EF4-FFF2-40B4-BE49-F238E27FC236}">
                  <a16:creationId xmlns:a16="http://schemas.microsoft.com/office/drawing/2014/main" id="{D698AB2F-1D17-4249-81CB-9A41D46B8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7" name="Freeform: Shape 16">
              <a:extLst>
                <a:ext uri="{FF2B5EF4-FFF2-40B4-BE49-F238E27FC236}">
                  <a16:creationId xmlns:a16="http://schemas.microsoft.com/office/drawing/2014/main" id="{F5301961-8687-4ADB-8043-4065F470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8" name="Graphic 15">
              <a:extLst>
                <a:ext uri="{FF2B5EF4-FFF2-40B4-BE49-F238E27FC236}">
                  <a16:creationId xmlns:a16="http://schemas.microsoft.com/office/drawing/2014/main" id="{9DC20816-893A-4201-AA91-22F71E46F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Graphic 15">
              <a:extLst>
                <a:ext uri="{FF2B5EF4-FFF2-40B4-BE49-F238E27FC236}">
                  <a16:creationId xmlns:a16="http://schemas.microsoft.com/office/drawing/2014/main" id="{866D1F4E-BA21-44F3-A97A-E979C5FE7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35EADCB-1DB5-4B69-892B-14567F528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aphic 78">
            <a:extLst>
              <a:ext uri="{FF2B5EF4-FFF2-40B4-BE49-F238E27FC236}">
                <a16:creationId xmlns:a16="http://schemas.microsoft.com/office/drawing/2014/main" id="{06B4C967-D337-479B-87CA-7587B7FCFF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352" y="3267662"/>
            <a:ext cx="972241" cy="45718"/>
            <a:chOff x="4886325" y="3371754"/>
            <a:chExt cx="2418492" cy="113728"/>
          </a:xfrm>
          <a:solidFill>
            <a:schemeClr val="accent1"/>
          </a:solidFill>
        </p:grpSpPr>
        <p:sp>
          <p:nvSpPr>
            <p:cNvPr id="23" name="Graphic 78">
              <a:extLst>
                <a:ext uri="{FF2B5EF4-FFF2-40B4-BE49-F238E27FC236}">
                  <a16:creationId xmlns:a16="http://schemas.microsoft.com/office/drawing/2014/main" id="{6EF1A9DB-7052-4254-8534-9AAED6F6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4" name="Graphic 78">
              <a:extLst>
                <a:ext uri="{FF2B5EF4-FFF2-40B4-BE49-F238E27FC236}">
                  <a16:creationId xmlns:a16="http://schemas.microsoft.com/office/drawing/2014/main" id="{55D44775-F9E3-4142-8CDB-277AEF2F38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5" name="Graphic 78">
                <a:extLst>
                  <a:ext uri="{FF2B5EF4-FFF2-40B4-BE49-F238E27FC236}">
                    <a16:creationId xmlns:a16="http://schemas.microsoft.com/office/drawing/2014/main" id="{93BB9C83-6DC3-450C-BFAD-0CB5EAD29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4E01AF91-A65B-4AE1-96C9-4168BD8F9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0AD45C08-DFB9-441F-A901-BCB9B0305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E05BEC0E-4EE4-42C4-BF0B-15F9AC518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577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AF8E24-492A-48FC-85C2-FB693D7DFF63}"/>
              </a:ext>
            </a:extLst>
          </p:cNvPr>
          <p:cNvSpPr>
            <a:spLocks noGrp="1"/>
          </p:cNvSpPr>
          <p:nvPr>
            <p:ph type="title"/>
          </p:nvPr>
        </p:nvSpPr>
        <p:spPr/>
        <p:txBody>
          <a:bodyPr/>
          <a:lstStyle/>
          <a:p>
            <a:pPr algn="ctr"/>
            <a:r>
              <a:rPr lang="cs-CZ" dirty="0"/>
              <a:t>Indočínská válka</a:t>
            </a:r>
          </a:p>
        </p:txBody>
      </p:sp>
      <p:sp>
        <p:nvSpPr>
          <p:cNvPr id="3" name="Zástupný obsah 2">
            <a:extLst>
              <a:ext uri="{FF2B5EF4-FFF2-40B4-BE49-F238E27FC236}">
                <a16:creationId xmlns:a16="http://schemas.microsoft.com/office/drawing/2014/main" id="{448FB2D6-DC2E-4D40-997C-3F24C8F1B0D2}"/>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cs-CZ" dirty="0"/>
              <a:t>Příčinou této války bylo právě vyhlášení Ho Či </a:t>
            </a:r>
            <a:r>
              <a:rPr lang="cs-CZ" dirty="0" err="1"/>
              <a:t>Minovy</a:t>
            </a:r>
            <a:r>
              <a:rPr lang="cs-CZ" dirty="0"/>
              <a:t> Vietnamské demokratické republiky. V rámci odzbrojení japonských jednotek vnikly na jih území britské jednotky a na sever území čínské jednotky, které si rozdělily území podél 16. rovnoběžky;</a:t>
            </a:r>
          </a:p>
          <a:p>
            <a:pPr marL="342900" indent="-342900">
              <a:buFont typeface="Arial" panose="020B0604020202020204" pitchFamily="34" charset="0"/>
              <a:buChar char="•"/>
            </a:pPr>
            <a:r>
              <a:rPr lang="cs-CZ" dirty="0"/>
              <a:t>Francouzská strana vojenskou intervencí. Francouzi se za souhlasu britského generála </a:t>
            </a:r>
            <a:r>
              <a:rPr lang="cs-CZ" dirty="0" err="1"/>
              <a:t>Douglase</a:t>
            </a:r>
            <a:r>
              <a:rPr lang="cs-CZ" dirty="0"/>
              <a:t> D. </a:t>
            </a:r>
            <a:r>
              <a:rPr lang="cs-CZ" dirty="0" err="1"/>
              <a:t>Graceyho</a:t>
            </a:r>
            <a:r>
              <a:rPr lang="cs-CZ" dirty="0"/>
              <a:t> a pod vedením generála </a:t>
            </a:r>
            <a:r>
              <a:rPr lang="cs-CZ" dirty="0" err="1"/>
              <a:t>Leclerca</a:t>
            </a:r>
            <a:r>
              <a:rPr lang="cs-CZ" dirty="0"/>
              <a:t> začali vracet do </a:t>
            </a:r>
            <a:r>
              <a:rPr lang="cs-CZ" dirty="0" err="1"/>
              <a:t>Kočinčíny</a:t>
            </a:r>
            <a:r>
              <a:rPr lang="cs-CZ" dirty="0"/>
              <a:t> a obsadili Saigon;</a:t>
            </a:r>
          </a:p>
          <a:p>
            <a:pPr marL="342900" indent="-342900">
              <a:buFont typeface="Arial" panose="020B0604020202020204" pitchFamily="34" charset="0"/>
              <a:buChar char="•"/>
            </a:pPr>
            <a:r>
              <a:rPr lang="cs-CZ" dirty="0"/>
              <a:t>V této válce proti sobě bojovala na jedné straně Francie a na druhé straně Vietnamská demokratická republika po boku spolu se zástupci komunistických národních hnutí </a:t>
            </a:r>
            <a:r>
              <a:rPr lang="cs-CZ" dirty="0" err="1"/>
              <a:t>Pathet</a:t>
            </a:r>
            <a:r>
              <a:rPr lang="cs-CZ" dirty="0"/>
              <a:t> </a:t>
            </a:r>
            <a:r>
              <a:rPr lang="cs-CZ" dirty="0" err="1"/>
              <a:t>Lao</a:t>
            </a:r>
            <a:r>
              <a:rPr lang="cs-CZ" dirty="0"/>
              <a:t> za Laos a Svobodný Khmer za Kambodžu;</a:t>
            </a:r>
          </a:p>
        </p:txBody>
      </p:sp>
    </p:spTree>
    <p:extLst>
      <p:ext uri="{BB962C8B-B14F-4D97-AF65-F5344CB8AC3E}">
        <p14:creationId xmlns:p14="http://schemas.microsoft.com/office/powerpoint/2010/main" val="341421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86ABC8-6F30-4ACB-876E-8512D8C2AF3E}"/>
              </a:ext>
            </a:extLst>
          </p:cNvPr>
          <p:cNvSpPr>
            <a:spLocks noGrp="1"/>
          </p:cNvSpPr>
          <p:nvPr>
            <p:ph type="title"/>
          </p:nvPr>
        </p:nvSpPr>
        <p:spPr/>
        <p:txBody>
          <a:bodyPr/>
          <a:lstStyle/>
          <a:p>
            <a:pPr algn="ctr"/>
            <a:r>
              <a:rPr lang="cs-CZ" dirty="0"/>
              <a:t>Indočínská válka II.</a:t>
            </a:r>
          </a:p>
        </p:txBody>
      </p:sp>
      <p:sp>
        <p:nvSpPr>
          <p:cNvPr id="3" name="Zástupný obsah 2">
            <a:extLst>
              <a:ext uri="{FF2B5EF4-FFF2-40B4-BE49-F238E27FC236}">
                <a16:creationId xmlns:a16="http://schemas.microsoft.com/office/drawing/2014/main" id="{50B88C19-581F-4E44-B849-A2388D116B50}"/>
              </a:ext>
            </a:extLst>
          </p:cNvPr>
          <p:cNvSpPr>
            <a:spLocks noGrp="1"/>
          </p:cNvSpPr>
          <p:nvPr>
            <p:ph idx="1"/>
          </p:nvPr>
        </p:nvSpPr>
        <p:spPr/>
        <p:txBody>
          <a:bodyPr>
            <a:normAutofit/>
          </a:bodyPr>
          <a:lstStyle/>
          <a:p>
            <a:pPr marL="342900" indent="-342900">
              <a:buFont typeface="Arial" panose="020B0604020202020204" pitchFamily="34" charset="0"/>
              <a:buChar char="•"/>
            </a:pPr>
            <a:r>
              <a:rPr lang="cs-CZ" dirty="0"/>
              <a:t>Na jihu Vietnamu Ho a jeho Viet Minh neměli až takovou podporu a Francie byla hodně rozhodnuta obnovit svoji pošramocenou pověst skrze znovuobnovení impéria;</a:t>
            </a:r>
          </a:p>
          <a:p>
            <a:pPr marL="342900" indent="-342900">
              <a:buFont typeface="Arial" panose="020B0604020202020204" pitchFamily="34" charset="0"/>
              <a:buChar char="•"/>
            </a:pPr>
            <a:r>
              <a:rPr lang="cs-CZ" dirty="0"/>
              <a:t>Navíc daleká vzdálenost dávala Francii rozměr skutečně globálního impéria na rozdíl od blízkého Alžírska;</a:t>
            </a:r>
          </a:p>
          <a:p>
            <a:pPr marL="342900" indent="-342900">
              <a:buFont typeface="Arial" panose="020B0604020202020204" pitchFamily="34" charset="0"/>
              <a:buChar char="•"/>
            </a:pPr>
            <a:r>
              <a:rPr lang="cs-CZ" dirty="0"/>
              <a:t>Na indočínskou válku se můžeme jako na dekolonizační válku, ale i jako na střet související se studenou válkou;</a:t>
            </a:r>
          </a:p>
          <a:p>
            <a:pPr marL="342900" indent="-342900">
              <a:buFont typeface="Arial" panose="020B0604020202020204" pitchFamily="34" charset="0"/>
              <a:buChar char="•"/>
            </a:pPr>
            <a:r>
              <a:rPr lang="cs-CZ" dirty="0"/>
              <a:t>USA se postavily na stranu Francie a SSSR vyčkával; čínští komunisté se teprve drali k moci;</a:t>
            </a:r>
          </a:p>
          <a:p>
            <a:endParaRPr lang="cs-CZ" dirty="0"/>
          </a:p>
        </p:txBody>
      </p:sp>
    </p:spTree>
    <p:extLst>
      <p:ext uri="{BB962C8B-B14F-4D97-AF65-F5344CB8AC3E}">
        <p14:creationId xmlns:p14="http://schemas.microsoft.com/office/powerpoint/2010/main" val="1804488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47398A-F89C-4449-9277-DEB3D0E8717E}"/>
              </a:ext>
            </a:extLst>
          </p:cNvPr>
          <p:cNvSpPr>
            <a:spLocks noGrp="1"/>
          </p:cNvSpPr>
          <p:nvPr>
            <p:ph type="title"/>
          </p:nvPr>
        </p:nvSpPr>
        <p:spPr/>
        <p:txBody>
          <a:bodyPr/>
          <a:lstStyle/>
          <a:p>
            <a:pPr algn="ctr"/>
            <a:r>
              <a:rPr lang="cs-CZ" dirty="0"/>
              <a:t>Indočínská válka III.</a:t>
            </a:r>
          </a:p>
        </p:txBody>
      </p:sp>
      <p:sp>
        <p:nvSpPr>
          <p:cNvPr id="3" name="Zástupný obsah 2">
            <a:extLst>
              <a:ext uri="{FF2B5EF4-FFF2-40B4-BE49-F238E27FC236}">
                <a16:creationId xmlns:a16="http://schemas.microsoft.com/office/drawing/2014/main" id="{8115972E-0784-459E-BAD3-5758C8C5F3EE}"/>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cs-CZ" dirty="0"/>
              <a:t>Ačkoliv se první fáze této války vyvíjela ve prospěch Francie, v jejím průběhu musela postupně uznat nezávislost Kambodži, Laosu, a nakonec to skončilo uznáním Vietnamské republiky na jihu a VDR na severu;</a:t>
            </a:r>
          </a:p>
          <a:p>
            <a:pPr marL="342900" indent="-342900">
              <a:buFont typeface="Arial" panose="020B0604020202020204" pitchFamily="34" charset="0"/>
              <a:buChar char="•"/>
            </a:pPr>
            <a:r>
              <a:rPr lang="cs-CZ" dirty="0"/>
              <a:t>V roce 1946 byla vytvořena Francouzská unie jako nová forma organizace francouzské koloniální říše;</a:t>
            </a:r>
          </a:p>
          <a:p>
            <a:pPr marL="342900" indent="-342900">
              <a:buFont typeface="Arial" panose="020B0604020202020204" pitchFamily="34" charset="0"/>
              <a:buChar char="•"/>
            </a:pPr>
            <a:r>
              <a:rPr lang="cs-CZ" dirty="0"/>
              <a:t>Byla tvořena Francií se všemi svými zámořskými územími a zámořskými departementy (nově vzniklý úřední název pro kolonie) a „přidruženými státy“ Indočínou, Marokem a Tuniskem;</a:t>
            </a:r>
          </a:p>
          <a:p>
            <a:pPr marL="342900" indent="-342900">
              <a:buFont typeface="Arial" panose="020B0604020202020204" pitchFamily="34" charset="0"/>
              <a:buChar char="•"/>
            </a:pPr>
            <a:r>
              <a:rPr lang="cs-CZ" dirty="0"/>
              <a:t>Dohoda uznala za území Vietnamské demokratické republiky pouze </a:t>
            </a:r>
            <a:r>
              <a:rPr lang="cs-CZ" dirty="0" err="1"/>
              <a:t>Annam</a:t>
            </a:r>
            <a:r>
              <a:rPr lang="cs-CZ" dirty="0"/>
              <a:t> a Tonkin, zatímco v </a:t>
            </a:r>
            <a:r>
              <a:rPr lang="cs-CZ" dirty="0" err="1"/>
              <a:t>Kočinčíně</a:t>
            </a:r>
            <a:r>
              <a:rPr lang="cs-CZ" dirty="0"/>
              <a:t> mělo být uskutečněno referendum, což Vietnamce rozčílilo;</a:t>
            </a:r>
          </a:p>
        </p:txBody>
      </p:sp>
    </p:spTree>
    <p:extLst>
      <p:ext uri="{BB962C8B-B14F-4D97-AF65-F5344CB8AC3E}">
        <p14:creationId xmlns:p14="http://schemas.microsoft.com/office/powerpoint/2010/main" val="4026562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818775-DE96-4C4B-A418-C4AF3F2938A0}"/>
              </a:ext>
            </a:extLst>
          </p:cNvPr>
          <p:cNvSpPr>
            <a:spLocks noGrp="1"/>
          </p:cNvSpPr>
          <p:nvPr>
            <p:ph type="title"/>
          </p:nvPr>
        </p:nvSpPr>
        <p:spPr/>
        <p:txBody>
          <a:bodyPr/>
          <a:lstStyle/>
          <a:p>
            <a:pPr algn="ctr"/>
            <a:r>
              <a:rPr lang="cs-CZ" dirty="0"/>
              <a:t>Indočínská válka IV.</a:t>
            </a:r>
          </a:p>
        </p:txBody>
      </p:sp>
      <p:sp>
        <p:nvSpPr>
          <p:cNvPr id="3" name="Zástupný obsah 2">
            <a:extLst>
              <a:ext uri="{FF2B5EF4-FFF2-40B4-BE49-F238E27FC236}">
                <a16:creationId xmlns:a16="http://schemas.microsoft.com/office/drawing/2014/main" id="{BA29D0B8-E8E0-45DC-A007-276370823BE4}"/>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cs-CZ" dirty="0"/>
              <a:t>Francie vyhlásila v roce 1946 </a:t>
            </a:r>
            <a:r>
              <a:rPr lang="cs-CZ" dirty="0" err="1"/>
              <a:t>Kočinčínskou</a:t>
            </a:r>
            <a:r>
              <a:rPr lang="cs-CZ" dirty="0"/>
              <a:t> republiku a začala útočit na severní Vietnam;</a:t>
            </a:r>
          </a:p>
          <a:p>
            <a:pPr marL="342900" indent="-342900">
              <a:buFont typeface="Arial" panose="020B0604020202020204" pitchFamily="34" charset="0"/>
              <a:buChar char="•"/>
            </a:pPr>
            <a:r>
              <a:rPr lang="cs-CZ" dirty="0"/>
              <a:t>V listopadu 1946 začaly boje v Haiphongu a bombardováním hlavního města Hanoj o měsíc později se rozpoutala válka v pravém slova smyslu;</a:t>
            </a:r>
          </a:p>
          <a:p>
            <a:pPr marL="342900" indent="-342900">
              <a:buFont typeface="Arial" panose="020B0604020202020204" pitchFamily="34" charset="0"/>
              <a:buChar char="•"/>
            </a:pPr>
            <a:r>
              <a:rPr lang="cs-CZ" dirty="0"/>
              <a:t>Ho Či </a:t>
            </a:r>
            <a:r>
              <a:rPr lang="cs-CZ" dirty="0" err="1"/>
              <a:t>Minhova</a:t>
            </a:r>
            <a:r>
              <a:rPr lang="cs-CZ" dirty="0"/>
              <a:t> vláda se přesunula do džungle odkud vedla svůj ozbrojený odboj;</a:t>
            </a:r>
          </a:p>
          <a:p>
            <a:pPr marL="342900" indent="-342900">
              <a:buFont typeface="Arial" panose="020B0604020202020204" pitchFamily="34" charset="0"/>
              <a:buChar char="•"/>
            </a:pPr>
            <a:r>
              <a:rPr lang="cs-CZ" dirty="0"/>
              <a:t>Ho získal </a:t>
            </a:r>
            <a:r>
              <a:rPr lang="cs-CZ" dirty="0" err="1"/>
              <a:t>spojenc</a:t>
            </a:r>
            <a:r>
              <a:rPr lang="cs-CZ" dirty="0"/>
              <a:t> v Čínské lidové republice, VDR byla uznána a podporována ČLR a v roce 1951 navázal diplomatické styky s Hanojí i Sovětský svaz;</a:t>
            </a:r>
          </a:p>
          <a:p>
            <a:pPr marL="342900" indent="-342900">
              <a:buFont typeface="Arial" panose="020B0604020202020204" pitchFamily="34" charset="0"/>
              <a:buChar char="•"/>
            </a:pPr>
            <a:r>
              <a:rPr lang="cs-CZ" dirty="0"/>
              <a:t>Válka byla velmi zdlouhavá a krutá, Francie se však za žádnou cenu nechtěla vzdát své moci v Indočíně bez boje;</a:t>
            </a:r>
          </a:p>
          <a:p>
            <a:pPr marL="342900" indent="-342900">
              <a:buFont typeface="Arial" panose="020B0604020202020204" pitchFamily="34" charset="0"/>
              <a:buChar char="•"/>
            </a:pPr>
            <a:r>
              <a:rPr lang="cs-CZ" dirty="0"/>
              <a:t>Po neúspěchu ve Druhé světové válce bylo potřeba obhájit ve světě znovu své postavení;</a:t>
            </a:r>
          </a:p>
        </p:txBody>
      </p:sp>
    </p:spTree>
    <p:extLst>
      <p:ext uri="{BB962C8B-B14F-4D97-AF65-F5344CB8AC3E}">
        <p14:creationId xmlns:p14="http://schemas.microsoft.com/office/powerpoint/2010/main" val="218015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060DFE-47B8-490F-AF99-AAEA19BE62EA}"/>
              </a:ext>
            </a:extLst>
          </p:cNvPr>
          <p:cNvSpPr>
            <a:spLocks noGrp="1"/>
          </p:cNvSpPr>
          <p:nvPr>
            <p:ph type="title"/>
          </p:nvPr>
        </p:nvSpPr>
        <p:spPr/>
        <p:txBody>
          <a:bodyPr/>
          <a:lstStyle/>
          <a:p>
            <a:pPr algn="ctr"/>
            <a:r>
              <a:rPr lang="cs-CZ" dirty="0"/>
              <a:t>Indočínská válka V.</a:t>
            </a:r>
          </a:p>
        </p:txBody>
      </p:sp>
      <p:sp>
        <p:nvSpPr>
          <p:cNvPr id="3" name="Zástupný obsah 2">
            <a:extLst>
              <a:ext uri="{FF2B5EF4-FFF2-40B4-BE49-F238E27FC236}">
                <a16:creationId xmlns:a16="http://schemas.microsoft.com/office/drawing/2014/main" id="{E7034C48-F28D-4CD5-AE40-1D09198E820C}"/>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cs-CZ" dirty="0"/>
              <a:t>Viet Minh vedl partyzánskou válku (guerilla); </a:t>
            </a:r>
          </a:p>
          <a:p>
            <a:pPr marL="342900" indent="-342900">
              <a:buFont typeface="Arial" panose="020B0604020202020204" pitchFamily="34" charset="0"/>
              <a:buChar char="•"/>
            </a:pPr>
            <a:r>
              <a:rPr lang="cs-CZ" dirty="0"/>
              <a:t>Guerilla přinesla Viet Minhu řadu vítězství, naopak klasický frontový útok jim příliš štěstí nepřinášel;</a:t>
            </a:r>
          </a:p>
          <a:p>
            <a:pPr marL="342900" indent="-342900">
              <a:buFont typeface="Arial" panose="020B0604020202020204" pitchFamily="34" charset="0"/>
              <a:buChar char="•"/>
            </a:pPr>
            <a:r>
              <a:rPr lang="cs-CZ" dirty="0"/>
              <a:t>Jako příklad si můžeme uvést právě nezdar velitele Viet Minhu, generála </a:t>
            </a:r>
            <a:r>
              <a:rPr lang="cs-CZ" dirty="0" err="1"/>
              <a:t>Vo</a:t>
            </a:r>
            <a:r>
              <a:rPr lang="cs-CZ" dirty="0"/>
              <a:t> Nguyena </a:t>
            </a:r>
            <a:r>
              <a:rPr lang="cs-CZ" dirty="0" err="1"/>
              <a:t>Giapa</a:t>
            </a:r>
            <a:r>
              <a:rPr lang="cs-CZ" dirty="0"/>
              <a:t>, v bitvě u delty Rudé řeky v lednu 1951;</a:t>
            </a:r>
          </a:p>
          <a:p>
            <a:pPr marL="342900" indent="-342900">
              <a:buFont typeface="Arial" panose="020B0604020202020204" pitchFamily="34" charset="0"/>
              <a:buChar char="•"/>
            </a:pPr>
            <a:r>
              <a:rPr lang="cs-CZ" dirty="0"/>
              <a:t>Na straně </a:t>
            </a:r>
            <a:r>
              <a:rPr lang="cs-CZ" dirty="0" err="1"/>
              <a:t>Vietminhu</a:t>
            </a:r>
            <a:r>
              <a:rPr lang="cs-CZ" dirty="0"/>
              <a:t> se nacházelo 40 000 mužů a na straně Francouzů pod vedením generála Jeana de </a:t>
            </a:r>
            <a:r>
              <a:rPr lang="cs-CZ" dirty="0" err="1"/>
              <a:t>Lattre</a:t>
            </a:r>
            <a:r>
              <a:rPr lang="cs-CZ" dirty="0"/>
              <a:t> </a:t>
            </a:r>
            <a:r>
              <a:rPr lang="cs-CZ" dirty="0" err="1"/>
              <a:t>Tassignyho</a:t>
            </a:r>
            <a:r>
              <a:rPr lang="cs-CZ" dirty="0"/>
              <a:t> 8000 mužů. Tento střet přinesl 11 000 padlých na vietnamské straně a 188 na straně francouzské;</a:t>
            </a:r>
          </a:p>
          <a:p>
            <a:pPr marL="342900" indent="-342900">
              <a:buFont typeface="Arial" panose="020B0604020202020204" pitchFamily="34" charset="0"/>
              <a:buChar char="•"/>
            </a:pPr>
            <a:r>
              <a:rPr lang="cs-CZ" dirty="0"/>
              <a:t>V průběhu indočínské války tedy došlo k politickému rozdělení Vietnamu na dvě části a v roce 1953, po uznání nezávislosti Kambodži a Laosu, Francie mění charakter války, která se z koloniální stává válkou proti šířícímu se komunismu; </a:t>
            </a:r>
          </a:p>
        </p:txBody>
      </p:sp>
    </p:spTree>
    <p:extLst>
      <p:ext uri="{BB962C8B-B14F-4D97-AF65-F5344CB8AC3E}">
        <p14:creationId xmlns:p14="http://schemas.microsoft.com/office/powerpoint/2010/main" val="637115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7ABF4C-AC48-46D9-B314-4ABA9F13DB46}"/>
              </a:ext>
            </a:extLst>
          </p:cNvPr>
          <p:cNvSpPr>
            <a:spLocks noGrp="1"/>
          </p:cNvSpPr>
          <p:nvPr>
            <p:ph type="title"/>
          </p:nvPr>
        </p:nvSpPr>
        <p:spPr/>
        <p:txBody>
          <a:bodyPr/>
          <a:lstStyle/>
          <a:p>
            <a:pPr algn="ctr"/>
            <a:r>
              <a:rPr lang="cs-CZ" dirty="0"/>
              <a:t>Indočínská válka VI.</a:t>
            </a:r>
          </a:p>
        </p:txBody>
      </p:sp>
      <p:sp>
        <p:nvSpPr>
          <p:cNvPr id="3" name="Zástupný obsah 2">
            <a:extLst>
              <a:ext uri="{FF2B5EF4-FFF2-40B4-BE49-F238E27FC236}">
                <a16:creationId xmlns:a16="http://schemas.microsoft.com/office/drawing/2014/main" id="{AD60273C-65A4-479E-936A-2D5423D50482}"/>
              </a:ext>
            </a:extLst>
          </p:cNvPr>
          <p:cNvSpPr>
            <a:spLocks noGrp="1"/>
          </p:cNvSpPr>
          <p:nvPr>
            <p:ph idx="1"/>
          </p:nvPr>
        </p:nvSpPr>
        <p:spPr/>
        <p:txBody>
          <a:bodyPr/>
          <a:lstStyle/>
          <a:p>
            <a:pPr marL="342900" indent="-342900">
              <a:buFont typeface="Arial" panose="020B0604020202020204" pitchFamily="34" charset="0"/>
              <a:buChar char="•"/>
            </a:pPr>
            <a:r>
              <a:rPr lang="cs-CZ" dirty="0"/>
              <a:t>USA sice brojili proti imperialismu, ale rozhodli se podporovat Francouze v Indočíně, neboť tato válka představovala boj proti komunismu, který hrozil, že ovládne celé území východní Asie;</a:t>
            </a:r>
          </a:p>
          <a:p>
            <a:pPr marL="342900" indent="-342900">
              <a:buFont typeface="Arial" panose="020B0604020202020204" pitchFamily="34" charset="0"/>
              <a:buChar char="•"/>
            </a:pPr>
            <a:r>
              <a:rPr lang="cs-CZ" dirty="0"/>
              <a:t>A Francie za podpory Američanů vedla dál krvavou válku v Indočíně, která již tvořila součást Studené války;</a:t>
            </a:r>
          </a:p>
          <a:p>
            <a:pPr marL="342900" indent="-342900">
              <a:buFont typeface="Arial" panose="020B0604020202020204" pitchFamily="34" charset="0"/>
              <a:buChar char="•"/>
            </a:pPr>
            <a:r>
              <a:rPr lang="cs-CZ" dirty="0"/>
              <a:t>Trumanovu Ameriku k tomu vedly i čistě geopolitické ohledy, protože komunisté by tak krom </a:t>
            </a:r>
            <a:r>
              <a:rPr lang="cs-CZ" dirty="0" err="1"/>
              <a:t>Heartlandu</a:t>
            </a:r>
            <a:r>
              <a:rPr lang="cs-CZ" dirty="0"/>
              <a:t> do značné míry pronikly i do </a:t>
            </a:r>
            <a:r>
              <a:rPr lang="cs-CZ" dirty="0" err="1"/>
              <a:t>Rimlandu</a:t>
            </a:r>
            <a:r>
              <a:rPr lang="cs-CZ" dirty="0"/>
              <a:t>;</a:t>
            </a:r>
          </a:p>
          <a:p>
            <a:pPr marL="342900" indent="-342900">
              <a:buFont typeface="Arial" panose="020B0604020202020204" pitchFamily="34" charset="0"/>
              <a:buChar char="•"/>
            </a:pPr>
            <a:r>
              <a:rPr lang="cs-CZ" dirty="0"/>
              <a:t>Poslední a rozhodující bitvou indočínské války se tedy stala bitva u Dien </a:t>
            </a:r>
            <a:r>
              <a:rPr lang="cs-CZ" dirty="0" err="1"/>
              <a:t>Bien</a:t>
            </a:r>
            <a:r>
              <a:rPr lang="cs-CZ" dirty="0"/>
              <a:t> </a:t>
            </a:r>
            <a:r>
              <a:rPr lang="cs-CZ" dirty="0" err="1"/>
              <a:t>Phu</a:t>
            </a:r>
            <a:r>
              <a:rPr lang="cs-CZ" dirty="0"/>
              <a:t>, která začala 13. března 1954;</a:t>
            </a:r>
          </a:p>
        </p:txBody>
      </p:sp>
    </p:spTree>
    <p:extLst>
      <p:ext uri="{BB962C8B-B14F-4D97-AF65-F5344CB8AC3E}">
        <p14:creationId xmlns:p14="http://schemas.microsoft.com/office/powerpoint/2010/main" val="1414437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CDEEA1-1980-400C-8F35-BD7B5A5C7A9E}"/>
              </a:ext>
            </a:extLst>
          </p:cNvPr>
          <p:cNvSpPr>
            <a:spLocks noGrp="1"/>
          </p:cNvSpPr>
          <p:nvPr>
            <p:ph type="title"/>
          </p:nvPr>
        </p:nvSpPr>
        <p:spPr/>
        <p:txBody>
          <a:bodyPr/>
          <a:lstStyle/>
          <a:p>
            <a:pPr algn="ctr"/>
            <a:r>
              <a:rPr lang="cs-CZ" dirty="0"/>
              <a:t>Konec Indočínské války</a:t>
            </a:r>
          </a:p>
        </p:txBody>
      </p:sp>
      <p:sp>
        <p:nvSpPr>
          <p:cNvPr id="3" name="Zástupný obsah 2">
            <a:extLst>
              <a:ext uri="{FF2B5EF4-FFF2-40B4-BE49-F238E27FC236}">
                <a16:creationId xmlns:a16="http://schemas.microsoft.com/office/drawing/2014/main" id="{42D330E3-4AB5-49F0-B1EC-94F54AAB4227}"/>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cs-CZ" dirty="0"/>
              <a:t>Francouzi podcenili svého nepřítele a vzhledem k již probíhající konferenci v Ženevě se do probíhajícího konfliktu nechtěly přidávat další mocnosti;</a:t>
            </a:r>
          </a:p>
          <a:p>
            <a:pPr marL="342900" indent="-342900">
              <a:buFont typeface="Arial" panose="020B0604020202020204" pitchFamily="34" charset="0"/>
              <a:buChar char="•"/>
            </a:pPr>
            <a:r>
              <a:rPr lang="cs-CZ" dirty="0"/>
              <a:t>Při zdolání poslední překážky a vniknutí do podzemního bunkru byl zajat generál de </a:t>
            </a:r>
            <a:r>
              <a:rPr lang="cs-CZ" dirty="0" err="1"/>
              <a:t>Castries</a:t>
            </a:r>
            <a:r>
              <a:rPr lang="cs-CZ" dirty="0"/>
              <a:t> a pouze zbývajících pár set francouzských vojáků mělo čelit 60 000 bojovníků Viet Minhu;</a:t>
            </a:r>
          </a:p>
          <a:p>
            <a:pPr marL="342900" indent="-342900">
              <a:buFont typeface="Arial" panose="020B0604020202020204" pitchFamily="34" charset="0"/>
              <a:buChar char="•"/>
            </a:pPr>
            <a:r>
              <a:rPr lang="cs-CZ" dirty="0"/>
              <a:t>Byla to krvavá hnusná bitva v mokru a blátě, skoro 2 měsíce</a:t>
            </a:r>
          </a:p>
          <a:p>
            <a:pPr marL="342900" indent="-342900">
              <a:buFont typeface="Arial" panose="020B0604020202020204" pitchFamily="34" charset="0"/>
              <a:buChar char="•"/>
            </a:pPr>
            <a:r>
              <a:rPr lang="cs-CZ" dirty="0"/>
              <a:t>Francie nakonec kapitulovala 7. května 1954, když Viet Minh nasadil tzv. Stalinovy varhany (kaťuše);</a:t>
            </a:r>
          </a:p>
          <a:p>
            <a:pPr marL="342900" indent="-342900">
              <a:buFont typeface="Arial" panose="020B0604020202020204" pitchFamily="34" charset="0"/>
              <a:buChar char="•"/>
            </a:pPr>
            <a:r>
              <a:rPr lang="cs-CZ" dirty="0"/>
              <a:t>Na konci indočínské války byl Vietnam rozdělen podél 17. rovnoběžky na severní Vietnamskou demokratickou republiku s komunisty ve vedení a Jižní Vietnam neboli Vietnamskou republiku podporovanou Spojenými státy americkými;</a:t>
            </a:r>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276396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2" name="Group 11">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3" name="Freeform: Shape 12">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4"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5"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6"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1" name="Rectangle 30">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Nadpis 1">
            <a:extLst>
              <a:ext uri="{FF2B5EF4-FFF2-40B4-BE49-F238E27FC236}">
                <a16:creationId xmlns:a16="http://schemas.microsoft.com/office/drawing/2014/main" id="{93F3887F-40F7-45C2-B680-B79560E5E4F9}"/>
              </a:ext>
            </a:extLst>
          </p:cNvPr>
          <p:cNvSpPr>
            <a:spLocks noGrp="1"/>
          </p:cNvSpPr>
          <p:nvPr>
            <p:ph type="title"/>
          </p:nvPr>
        </p:nvSpPr>
        <p:spPr>
          <a:xfrm>
            <a:off x="530352" y="1122363"/>
            <a:ext cx="5340911" cy="1978346"/>
          </a:xfrm>
        </p:spPr>
        <p:txBody>
          <a:bodyPr vert="horz" lIns="91440" tIns="45720" rIns="91440" bIns="45720" rtlCol="0" anchor="b">
            <a:normAutofit/>
          </a:bodyPr>
          <a:lstStyle/>
          <a:p>
            <a:r>
              <a:rPr lang="cs-CZ" sz="4000" dirty="0"/>
              <a:t>Christian de </a:t>
            </a:r>
            <a:r>
              <a:rPr lang="cs-CZ" sz="4000" dirty="0" err="1"/>
              <a:t>Castriers</a:t>
            </a:r>
            <a:endParaRPr lang="en-US" sz="4000" dirty="0"/>
          </a:p>
        </p:txBody>
      </p:sp>
      <p:sp>
        <p:nvSpPr>
          <p:cNvPr id="33" name="Freeform: Shape 32">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6"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7"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8"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5" name="Zástupný obsah 4" descr="Obsah obrázku text, exteriér, osoba, muž&#10;&#10;Popis byl vytvořen automaticky">
            <a:extLst>
              <a:ext uri="{FF2B5EF4-FFF2-40B4-BE49-F238E27FC236}">
                <a16:creationId xmlns:a16="http://schemas.microsoft.com/office/drawing/2014/main" id="{A8F3D2FC-7FEC-4E48-A60B-7C5CDBF77F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386"/>
          <a:stretch/>
        </p:blipFill>
        <p:spPr>
          <a:xfrm>
            <a:off x="6535696" y="10"/>
            <a:ext cx="5669280" cy="6857990"/>
          </a:xfrm>
          <a:prstGeom prst="rect">
            <a:avLst/>
          </a:prstGeom>
        </p:spPr>
      </p:pic>
      <p:sp>
        <p:nvSpPr>
          <p:cNvPr id="43" name="Freeform: Shape 42">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5" name="Group 44">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6" name="Freeform: Shape 45">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Freeform: Shape 47">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41664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7D7865-A4F8-422E-825B-A1201772F760}"/>
              </a:ext>
            </a:extLst>
          </p:cNvPr>
          <p:cNvSpPr>
            <a:spLocks noGrp="1"/>
          </p:cNvSpPr>
          <p:nvPr>
            <p:ph type="title"/>
          </p:nvPr>
        </p:nvSpPr>
        <p:spPr/>
        <p:txBody>
          <a:bodyPr/>
          <a:lstStyle/>
          <a:p>
            <a:pPr algn="ctr"/>
            <a:r>
              <a:rPr lang="cs-CZ" dirty="0"/>
              <a:t>Následky Indočínské války</a:t>
            </a:r>
          </a:p>
        </p:txBody>
      </p:sp>
      <p:sp>
        <p:nvSpPr>
          <p:cNvPr id="3" name="Zástupný obsah 2">
            <a:extLst>
              <a:ext uri="{FF2B5EF4-FFF2-40B4-BE49-F238E27FC236}">
                <a16:creationId xmlns:a16="http://schemas.microsoft.com/office/drawing/2014/main" id="{5AE3CE3D-3180-457B-93D8-BA7EB46B44DD}"/>
              </a:ext>
            </a:extLst>
          </p:cNvPr>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cs-CZ" dirty="0"/>
              <a:t>Vietnamská demokratická republika byla uznána imperialistickými mocnostmi, avšak Vietnam zůstal rozdělen podél 17. rovnoběžky na severní a jižní;</a:t>
            </a:r>
          </a:p>
          <a:p>
            <a:pPr marL="342900" indent="-342900">
              <a:buFont typeface="Arial" panose="020B0604020202020204" pitchFamily="34" charset="0"/>
              <a:buChar char="•"/>
            </a:pPr>
            <a:r>
              <a:rPr lang="cs-CZ" dirty="0"/>
              <a:t>Severní Vietnam s hlavním městem Hanoj a prezidentem Ho Či </a:t>
            </a:r>
            <a:r>
              <a:rPr lang="cs-CZ" dirty="0" err="1"/>
              <a:t>Minem</a:t>
            </a:r>
            <a:r>
              <a:rPr lang="cs-CZ" dirty="0"/>
              <a:t> byl podporován Sovětským svazem a Čínskou lidovou republikou;</a:t>
            </a:r>
          </a:p>
          <a:p>
            <a:pPr marL="342900" indent="-342900">
              <a:buFont typeface="Arial" panose="020B0604020202020204" pitchFamily="34" charset="0"/>
              <a:buChar char="•"/>
            </a:pPr>
            <a:r>
              <a:rPr lang="cs-CZ" dirty="0"/>
              <a:t>Jižní Vietnam v čele s Bao </a:t>
            </a:r>
            <a:r>
              <a:rPr lang="cs-CZ" dirty="0" err="1"/>
              <a:t>Daiem</a:t>
            </a:r>
            <a:r>
              <a:rPr lang="cs-CZ" dirty="0"/>
              <a:t> a premiérem </a:t>
            </a:r>
            <a:r>
              <a:rPr lang="cs-CZ" dirty="0" err="1"/>
              <a:t>Ngo</a:t>
            </a:r>
            <a:r>
              <a:rPr lang="cs-CZ" dirty="0"/>
              <a:t> </a:t>
            </a:r>
            <a:r>
              <a:rPr lang="cs-CZ" dirty="0" err="1"/>
              <a:t>Dinh</a:t>
            </a:r>
            <a:r>
              <a:rPr lang="cs-CZ" dirty="0"/>
              <a:t> </a:t>
            </a:r>
            <a:r>
              <a:rPr lang="cs-CZ" dirty="0" err="1"/>
              <a:t>Diemem</a:t>
            </a:r>
            <a:r>
              <a:rPr lang="cs-CZ" dirty="0"/>
              <a:t> byl ostře protikomunistický a měl podporu USA;</a:t>
            </a:r>
          </a:p>
          <a:p>
            <a:pPr marL="342900" indent="-342900">
              <a:buFont typeface="Arial" panose="020B0604020202020204" pitchFamily="34" charset="0"/>
              <a:buChar char="•"/>
            </a:pPr>
            <a:r>
              <a:rPr lang="cs-CZ" dirty="0"/>
              <a:t>Francouzská unie ztratila přes 75 000 mužů z toho 20500 Francouzů, 40000 padlo do zajetí, přes 60 000 bylo zraněno, Vietnamský stát 59000 mrtvých či nezvěstných, to je dohromady 134000 mrtvých a nezvěstných;</a:t>
            </a:r>
          </a:p>
          <a:p>
            <a:pPr marL="342900" indent="-342900">
              <a:buFont typeface="Arial" panose="020B0604020202020204" pitchFamily="34" charset="0"/>
              <a:buChar char="•"/>
            </a:pPr>
            <a:r>
              <a:rPr lang="cs-CZ" dirty="0"/>
              <a:t>Viet Minh ztratil podle vietnamské vlády 191000 mrtvých či nezvěstných, podle západních odhadů klidně až 300 000, civilistů, to se odhaduje na 125 000 až 400 000, čili masakr, krvavá válka;</a:t>
            </a:r>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1406833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2" name="Group 11">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3" name="Freeform: Shape 12">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4"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5"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6"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1" name="Rectangle 30">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Nadpis 1">
            <a:extLst>
              <a:ext uri="{FF2B5EF4-FFF2-40B4-BE49-F238E27FC236}">
                <a16:creationId xmlns:a16="http://schemas.microsoft.com/office/drawing/2014/main" id="{1BC61B60-E34A-457F-B6EA-4A24A153B8CE}"/>
              </a:ext>
            </a:extLst>
          </p:cNvPr>
          <p:cNvSpPr>
            <a:spLocks noGrp="1"/>
          </p:cNvSpPr>
          <p:nvPr>
            <p:ph type="title"/>
          </p:nvPr>
        </p:nvSpPr>
        <p:spPr>
          <a:xfrm>
            <a:off x="530352" y="1122363"/>
            <a:ext cx="5340911" cy="1978346"/>
          </a:xfrm>
        </p:spPr>
        <p:txBody>
          <a:bodyPr vert="horz" lIns="91440" tIns="45720" rIns="91440" bIns="45720" rtlCol="0" anchor="b">
            <a:normAutofit/>
          </a:bodyPr>
          <a:lstStyle/>
          <a:p>
            <a:r>
              <a:rPr lang="cs-CZ" sz="4000" dirty="0" err="1"/>
              <a:t>Ngo</a:t>
            </a:r>
            <a:r>
              <a:rPr lang="cs-CZ" sz="4000" dirty="0"/>
              <a:t> </a:t>
            </a:r>
            <a:r>
              <a:rPr lang="cs-CZ" sz="4000" dirty="0" err="1"/>
              <a:t>Dinh</a:t>
            </a:r>
            <a:r>
              <a:rPr lang="cs-CZ" sz="4000" dirty="0"/>
              <a:t> Diem </a:t>
            </a:r>
            <a:endParaRPr lang="en-US" sz="4000" dirty="0"/>
          </a:p>
        </p:txBody>
      </p:sp>
      <p:sp>
        <p:nvSpPr>
          <p:cNvPr id="33" name="Freeform: Shape 32">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6"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7"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8"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5" name="Zástupný obsah 4" descr="Obsah obrázku text, muž, osoba, zeď&#10;&#10;Popis byl vytvořen automaticky">
            <a:extLst>
              <a:ext uri="{FF2B5EF4-FFF2-40B4-BE49-F238E27FC236}">
                <a16:creationId xmlns:a16="http://schemas.microsoft.com/office/drawing/2014/main" id="{18E44EDE-C8F4-4948-9150-BD722788FD5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125" r="22875"/>
          <a:stretch/>
        </p:blipFill>
        <p:spPr>
          <a:xfrm>
            <a:off x="6535696" y="10"/>
            <a:ext cx="5669280" cy="6857990"/>
          </a:xfrm>
          <a:prstGeom prst="rect">
            <a:avLst/>
          </a:prstGeom>
        </p:spPr>
      </p:pic>
      <p:sp>
        <p:nvSpPr>
          <p:cNvPr id="43" name="Freeform: Shape 42">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5" name="Group 44">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6" name="Freeform: Shape 45">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Freeform: Shape 47">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0131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5C6F61-BFE4-420E-B791-F0FB4DC88111}"/>
              </a:ext>
            </a:extLst>
          </p:cNvPr>
          <p:cNvSpPr>
            <a:spLocks noGrp="1"/>
          </p:cNvSpPr>
          <p:nvPr>
            <p:ph type="title"/>
          </p:nvPr>
        </p:nvSpPr>
        <p:spPr/>
        <p:txBody>
          <a:bodyPr/>
          <a:lstStyle/>
          <a:p>
            <a:pPr algn="ctr"/>
            <a:r>
              <a:rPr lang="cs-CZ" dirty="0"/>
              <a:t>Historické kořeny</a:t>
            </a:r>
          </a:p>
        </p:txBody>
      </p:sp>
      <p:sp>
        <p:nvSpPr>
          <p:cNvPr id="3" name="Zástupný obsah 2">
            <a:extLst>
              <a:ext uri="{FF2B5EF4-FFF2-40B4-BE49-F238E27FC236}">
                <a16:creationId xmlns:a16="http://schemas.microsoft.com/office/drawing/2014/main" id="{F76E9A72-9FA5-4964-A827-FC40A4A04BE1}"/>
              </a:ext>
            </a:extLst>
          </p:cNvPr>
          <p:cNvSpPr>
            <a:spLocks noGrp="1"/>
          </p:cNvSpPr>
          <p:nvPr>
            <p:ph idx="1"/>
          </p:nvPr>
        </p:nvSpPr>
        <p:spPr/>
        <p:txBody>
          <a:bodyPr>
            <a:normAutofit fontScale="85000" lnSpcReduction="10000"/>
          </a:bodyPr>
          <a:lstStyle/>
          <a:p>
            <a:pPr marL="342900" indent="-342900">
              <a:buFont typeface="Arial" panose="020B0604020202020204" pitchFamily="34" charset="0"/>
              <a:buChar char="•"/>
            </a:pPr>
            <a:r>
              <a:rPr lang="cs-CZ" dirty="0"/>
              <a:t>Velmi spletitý problém;</a:t>
            </a:r>
          </a:p>
          <a:p>
            <a:pPr marL="342900" indent="-342900">
              <a:buFont typeface="Arial" panose="020B0604020202020204" pitchFamily="34" charset="0"/>
              <a:buChar char="•"/>
            </a:pPr>
            <a:r>
              <a:rPr lang="cs-CZ" dirty="0"/>
              <a:t>Mix dekolonizace, boje o podobu režimu v nově vzniklém státě a ideologické a geopolitické soupeření velmocenských bloků v rámci Studené války;</a:t>
            </a:r>
          </a:p>
          <a:p>
            <a:pPr marL="342900" indent="-342900">
              <a:buFont typeface="Arial" panose="020B0604020202020204" pitchFamily="34" charset="0"/>
              <a:buChar char="•"/>
            </a:pPr>
            <a:r>
              <a:rPr lang="cs-CZ" dirty="0"/>
              <a:t>Dnešní Vietnam byl dlouho francouzskou kolonií v rámci Indočínské federace, kdy byl tehdy tvořen třemi útvary – Tonkin (Severní Vietnam), </a:t>
            </a:r>
            <a:r>
              <a:rPr lang="cs-CZ" dirty="0" err="1"/>
              <a:t>Annam</a:t>
            </a:r>
            <a:r>
              <a:rPr lang="cs-CZ" dirty="0"/>
              <a:t> (střední Vietnam) a </a:t>
            </a:r>
            <a:r>
              <a:rPr lang="cs-CZ" dirty="0" err="1"/>
              <a:t>Kočinčína</a:t>
            </a:r>
            <a:r>
              <a:rPr lang="cs-CZ" dirty="0"/>
              <a:t>;</a:t>
            </a:r>
          </a:p>
          <a:p>
            <a:pPr marL="342900" indent="-342900">
              <a:buFont typeface="Arial" panose="020B0604020202020204" pitchFamily="34" charset="0"/>
              <a:buChar char="•"/>
            </a:pPr>
            <a:r>
              <a:rPr lang="cs-CZ" dirty="0"/>
              <a:t>Do federace patřily i Kambodža a Laos (taky protektoráty) a hlavním městem byly střídavě Hanoj nebo Saigon, obě ležící v dnešním Vietnamu;</a:t>
            </a:r>
          </a:p>
          <a:p>
            <a:pPr marL="342900" indent="-342900">
              <a:buFont typeface="Arial" panose="020B0604020202020204" pitchFamily="34" charset="0"/>
              <a:buChar char="•"/>
            </a:pPr>
            <a:r>
              <a:rPr lang="cs-CZ" dirty="0"/>
              <a:t>Od počátku existovala s francouzskou nadvládou nespokojenost a nacionalistická hnutí;</a:t>
            </a:r>
          </a:p>
          <a:p>
            <a:pPr marL="342900" indent="-342900">
              <a:buFont typeface="Arial" panose="020B0604020202020204" pitchFamily="34" charset="0"/>
              <a:buChar char="•"/>
            </a:pPr>
            <a:r>
              <a:rPr lang="cs-CZ" dirty="0"/>
              <a:t>Velké povstání probíhalo už v letech 1885-1895 pod vedením vietnamského revolucionáře </a:t>
            </a:r>
            <a:r>
              <a:rPr lang="cs-CZ" dirty="0" err="1"/>
              <a:t>Phan</a:t>
            </a:r>
            <a:r>
              <a:rPr lang="cs-CZ" dirty="0"/>
              <a:t> </a:t>
            </a:r>
            <a:r>
              <a:rPr lang="cs-CZ" dirty="0" err="1"/>
              <a:t>Dinh</a:t>
            </a:r>
            <a:r>
              <a:rPr lang="cs-CZ" dirty="0"/>
              <a:t> </a:t>
            </a:r>
            <a:r>
              <a:rPr lang="cs-CZ" dirty="0" err="1"/>
              <a:t>Phunga</a:t>
            </a:r>
            <a:r>
              <a:rPr lang="cs-CZ" dirty="0"/>
              <a:t>;</a:t>
            </a:r>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75740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AC22E9-7A7A-461D-BF46-EB2E400731DA}"/>
              </a:ext>
            </a:extLst>
          </p:cNvPr>
          <p:cNvSpPr>
            <a:spLocks noGrp="1"/>
          </p:cNvSpPr>
          <p:nvPr>
            <p:ph type="title"/>
          </p:nvPr>
        </p:nvSpPr>
        <p:spPr/>
        <p:txBody>
          <a:bodyPr/>
          <a:lstStyle/>
          <a:p>
            <a:pPr algn="ctr"/>
            <a:r>
              <a:rPr lang="cs-CZ" dirty="0"/>
              <a:t>Počátky amerického angažmá</a:t>
            </a:r>
          </a:p>
        </p:txBody>
      </p:sp>
      <p:sp>
        <p:nvSpPr>
          <p:cNvPr id="3" name="Zástupný obsah 2">
            <a:extLst>
              <a:ext uri="{FF2B5EF4-FFF2-40B4-BE49-F238E27FC236}">
                <a16:creationId xmlns:a16="http://schemas.microsoft.com/office/drawing/2014/main" id="{0D70F36E-2361-4D80-A233-407317CB2AE7}"/>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cs-CZ" dirty="0"/>
              <a:t>Američané začali být do Indočíny zatahováni již během Indočínské války a krom geopolitického uvažování to vycházelo i z Trumanovy doktríny o zadržování komunismu;</a:t>
            </a:r>
          </a:p>
          <a:p>
            <a:pPr marL="342900" indent="-342900">
              <a:buFont typeface="Arial" panose="020B0604020202020204" pitchFamily="34" charset="0"/>
              <a:buChar char="•"/>
            </a:pPr>
            <a:r>
              <a:rPr lang="cs-CZ" dirty="0"/>
              <a:t>V roce 1953 se zavázaly platit Francii až 70 % válečných nákladů a staly se regulérním sekundárním (neválčícím) aktérem této války;</a:t>
            </a:r>
          </a:p>
          <a:p>
            <a:pPr marL="342900" indent="-342900">
              <a:buFont typeface="Arial" panose="020B0604020202020204" pitchFamily="34" charset="0"/>
              <a:buChar char="•"/>
            </a:pPr>
            <a:r>
              <a:rPr lang="cs-CZ" dirty="0"/>
              <a:t>Prezident Eisenhower v květnu 1954 veřejnosti poprvé osvětlil teorii domina;</a:t>
            </a:r>
          </a:p>
          <a:p>
            <a:pPr marL="342900" indent="-342900">
              <a:buFont typeface="Arial" panose="020B0604020202020204" pitchFamily="34" charset="0"/>
              <a:buChar char="•"/>
            </a:pPr>
            <a:r>
              <a:rPr lang="cs-CZ" dirty="0"/>
              <a:t>Její princip byl jednoduchý - případný pád Vietnamu do rukou komunistů by s největší pravděpodobností znamenal pád dalších zemí v oblasti (nejprve zbytku Indočíny, pak i Filipín a Tchaj-wanu) a později i ohrožení nejvýznamnějších amerických spojenců v regionu západního Pacifiku - Japonska, Austrálie a Nového Zélandu;</a:t>
            </a:r>
          </a:p>
        </p:txBody>
      </p:sp>
    </p:spTree>
    <p:extLst>
      <p:ext uri="{BB962C8B-B14F-4D97-AF65-F5344CB8AC3E}">
        <p14:creationId xmlns:p14="http://schemas.microsoft.com/office/powerpoint/2010/main" val="139941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CA2342-17B5-41F2-8147-0BAAB895E1E6}"/>
              </a:ext>
            </a:extLst>
          </p:cNvPr>
          <p:cNvSpPr>
            <a:spLocks noGrp="1"/>
          </p:cNvSpPr>
          <p:nvPr>
            <p:ph type="title"/>
          </p:nvPr>
        </p:nvSpPr>
        <p:spPr/>
        <p:txBody>
          <a:bodyPr/>
          <a:lstStyle/>
          <a:p>
            <a:pPr algn="ctr"/>
            <a:r>
              <a:rPr lang="cs-CZ" dirty="0"/>
              <a:t>Bezprostřední příčiny Války ve Vietnamu</a:t>
            </a:r>
          </a:p>
        </p:txBody>
      </p:sp>
      <p:sp>
        <p:nvSpPr>
          <p:cNvPr id="3" name="Zástupný obsah 2">
            <a:extLst>
              <a:ext uri="{FF2B5EF4-FFF2-40B4-BE49-F238E27FC236}">
                <a16:creationId xmlns:a16="http://schemas.microsoft.com/office/drawing/2014/main" id="{3034A958-C9C2-4A1E-8592-63A600C064F5}"/>
              </a:ext>
            </a:extLst>
          </p:cNvPr>
          <p:cNvSpPr>
            <a:spLocks noGrp="1"/>
          </p:cNvSpPr>
          <p:nvPr>
            <p:ph idx="1"/>
          </p:nvPr>
        </p:nvSpPr>
        <p:spPr/>
        <p:txBody>
          <a:bodyPr>
            <a:normAutofit/>
          </a:bodyPr>
          <a:lstStyle/>
          <a:p>
            <a:pPr marL="342900" indent="-342900">
              <a:buFont typeface="Arial" panose="020B0604020202020204" pitchFamily="34" charset="0"/>
              <a:buChar char="•"/>
            </a:pPr>
            <a:r>
              <a:rPr lang="cs-CZ" dirty="0"/>
              <a:t>Odchod francouzských sil položil před Spojené státy novou zásadní otázku - co dál? </a:t>
            </a:r>
          </a:p>
          <a:p>
            <a:pPr marL="342900" indent="-342900">
              <a:buFont typeface="Arial" panose="020B0604020202020204" pitchFamily="34" charset="0"/>
              <a:buChar char="•"/>
            </a:pPr>
            <a:r>
              <a:rPr lang="cs-CZ" dirty="0"/>
              <a:t>Diem na jihu prováděl protikomunistické čistky, během nichž bylo zatčeno až 40 000 lidí, mnozí samozřejmě opravdové příznivci </a:t>
            </a:r>
            <a:r>
              <a:rPr lang="cs-CZ" dirty="0" err="1"/>
              <a:t>Hoa</a:t>
            </a:r>
            <a:r>
              <a:rPr lang="cs-CZ" dirty="0"/>
              <a:t>, byli umísťováni do pracovních lágrů, mučeni a mnozí popraveni;</a:t>
            </a:r>
          </a:p>
          <a:p>
            <a:pPr marL="342900" indent="-342900">
              <a:buFont typeface="Arial" panose="020B0604020202020204" pitchFamily="34" charset="0"/>
              <a:buChar char="•"/>
            </a:pPr>
            <a:r>
              <a:rPr lang="cs-CZ" dirty="0"/>
              <a:t>Faktem je, že čistka byla opravdu důkladná, takže z pohledu </a:t>
            </a:r>
            <a:r>
              <a:rPr lang="cs-CZ" dirty="0" err="1"/>
              <a:t>Diema</a:t>
            </a:r>
            <a:r>
              <a:rPr lang="cs-CZ" dirty="0"/>
              <a:t> úspěšná, na jihu komunisty fakticky paralyzoval, pozatýkal na 90 % stranických kádrů;</a:t>
            </a:r>
          </a:p>
          <a:p>
            <a:pPr marL="342900" indent="-342900">
              <a:buFont typeface="Arial" panose="020B0604020202020204" pitchFamily="34" charset="0"/>
              <a:buChar char="•"/>
            </a:pPr>
            <a:r>
              <a:rPr lang="cs-CZ" dirty="0"/>
              <a:t>Na jihu to vřelo a Viet Minh své soudruhy ignorovat nemohl, což prosazoval především </a:t>
            </a:r>
            <a:r>
              <a:rPr lang="cs-CZ" dirty="0" err="1"/>
              <a:t>Le</a:t>
            </a:r>
            <a:r>
              <a:rPr lang="cs-CZ" dirty="0"/>
              <a:t> </a:t>
            </a:r>
            <a:r>
              <a:rPr lang="cs-CZ" dirty="0" err="1"/>
              <a:t>Duan</a:t>
            </a:r>
            <a:r>
              <a:rPr lang="cs-CZ" dirty="0"/>
              <a:t>, od roku 1960 generální tajemník KSV až do své smrti 1986;</a:t>
            </a:r>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1859142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2" name="Group 11">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3" name="Freeform: Shape 12">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4"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5"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6"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1" name="Rectangle 30">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Nadpis 1">
            <a:extLst>
              <a:ext uri="{FF2B5EF4-FFF2-40B4-BE49-F238E27FC236}">
                <a16:creationId xmlns:a16="http://schemas.microsoft.com/office/drawing/2014/main" id="{E2E024DC-ADD3-497A-9C94-8EFF0B9CA3BB}"/>
              </a:ext>
            </a:extLst>
          </p:cNvPr>
          <p:cNvSpPr>
            <a:spLocks noGrp="1"/>
          </p:cNvSpPr>
          <p:nvPr>
            <p:ph type="title"/>
          </p:nvPr>
        </p:nvSpPr>
        <p:spPr>
          <a:xfrm>
            <a:off x="530352" y="1122363"/>
            <a:ext cx="5340911" cy="1978346"/>
          </a:xfrm>
        </p:spPr>
        <p:txBody>
          <a:bodyPr vert="horz" lIns="91440" tIns="45720" rIns="91440" bIns="45720" rtlCol="0" anchor="b">
            <a:normAutofit/>
          </a:bodyPr>
          <a:lstStyle/>
          <a:p>
            <a:r>
              <a:rPr lang="cs-CZ" sz="4000" dirty="0" err="1"/>
              <a:t>Le</a:t>
            </a:r>
            <a:r>
              <a:rPr lang="cs-CZ" sz="4000" dirty="0"/>
              <a:t> </a:t>
            </a:r>
            <a:r>
              <a:rPr lang="cs-CZ" sz="4000" dirty="0" err="1"/>
              <a:t>Duan</a:t>
            </a:r>
            <a:endParaRPr lang="en-US" sz="4000" dirty="0"/>
          </a:p>
        </p:txBody>
      </p:sp>
      <p:sp>
        <p:nvSpPr>
          <p:cNvPr id="33" name="Freeform: Shape 32">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6"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7"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8"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5" name="Zástupný obsah 4" descr="Obsah obrázku text, osoba, muž, interiér&#10;&#10;Popis byl vytvořen automaticky">
            <a:extLst>
              <a:ext uri="{FF2B5EF4-FFF2-40B4-BE49-F238E27FC236}">
                <a16:creationId xmlns:a16="http://schemas.microsoft.com/office/drawing/2014/main" id="{2C1E0146-B2BC-4D07-BD27-8E71E1207DB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912"/>
          <a:stretch/>
        </p:blipFill>
        <p:spPr>
          <a:xfrm>
            <a:off x="6535696" y="10"/>
            <a:ext cx="5669280" cy="6857990"/>
          </a:xfrm>
          <a:prstGeom prst="rect">
            <a:avLst/>
          </a:prstGeom>
        </p:spPr>
      </p:pic>
      <p:sp>
        <p:nvSpPr>
          <p:cNvPr id="43" name="Freeform: Shape 42">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5" name="Group 44">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6" name="Freeform: Shape 45">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Freeform: Shape 47">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38225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74E834-403E-4B83-91D0-ED64AA163E6C}"/>
              </a:ext>
            </a:extLst>
          </p:cNvPr>
          <p:cNvSpPr>
            <a:spLocks noGrp="1"/>
          </p:cNvSpPr>
          <p:nvPr>
            <p:ph type="title"/>
          </p:nvPr>
        </p:nvSpPr>
        <p:spPr/>
        <p:txBody>
          <a:bodyPr/>
          <a:lstStyle/>
          <a:p>
            <a:pPr algn="ctr"/>
            <a:r>
              <a:rPr lang="cs-CZ" dirty="0"/>
              <a:t>Bezprostřední příčiny Války ve Vietnamu II.</a:t>
            </a:r>
          </a:p>
        </p:txBody>
      </p:sp>
      <p:sp>
        <p:nvSpPr>
          <p:cNvPr id="3" name="Zástupný obsah 2">
            <a:extLst>
              <a:ext uri="{FF2B5EF4-FFF2-40B4-BE49-F238E27FC236}">
                <a16:creationId xmlns:a16="http://schemas.microsoft.com/office/drawing/2014/main" id="{3D6A6DC5-F2D1-4CFB-A8DB-A836D057BCD7}"/>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cs-CZ" dirty="0"/>
              <a:t>Z iniciativy KSV vzniká Viet </a:t>
            </a:r>
            <a:r>
              <a:rPr lang="cs-CZ" dirty="0" err="1"/>
              <a:t>Cong</a:t>
            </a:r>
            <a:r>
              <a:rPr lang="cs-CZ" dirty="0"/>
              <a:t> jako vlastně nástupnické organizace Viet Minhu, jelikož je vytvořen hlavně z jeho kádrů;</a:t>
            </a:r>
          </a:p>
          <a:p>
            <a:pPr marL="342900" indent="-342900">
              <a:buFont typeface="Arial" panose="020B0604020202020204" pitchFamily="34" charset="0"/>
              <a:buChar char="•"/>
            </a:pPr>
            <a:r>
              <a:rPr lang="cs-CZ" dirty="0"/>
              <a:t>Oficiální název Národní fronta osvobození jižního Vietnamu (čili přibylo oproti Viet Minhu jen slovo „jižní“), Viet </a:t>
            </a:r>
            <a:r>
              <a:rPr lang="cs-CZ" dirty="0" err="1"/>
              <a:t>Cong</a:t>
            </a:r>
            <a:r>
              <a:rPr lang="cs-CZ" dirty="0"/>
              <a:t> je v podstatě zkratka sousloví vietnamský komunista;</a:t>
            </a:r>
          </a:p>
          <a:p>
            <a:pPr marL="342900" indent="-342900">
              <a:buFont typeface="Arial" panose="020B0604020202020204" pitchFamily="34" charset="0"/>
              <a:buChar char="•"/>
            </a:pPr>
            <a:r>
              <a:rPr lang="cs-CZ" dirty="0"/>
              <a:t>Formálně vznikl v roce 1960;</a:t>
            </a:r>
          </a:p>
          <a:p>
            <a:pPr marL="342900" indent="-342900">
              <a:buFont typeface="Arial" panose="020B0604020202020204" pitchFamily="34" charset="0"/>
              <a:buChar char="•"/>
            </a:pPr>
            <a:r>
              <a:rPr lang="cs-CZ" dirty="0"/>
              <a:t>S předstihem uveďme, že hlavní roli postupně ve válce přebírala </a:t>
            </a:r>
            <a:r>
              <a:rPr lang="cs-CZ" dirty="0" err="1"/>
              <a:t>Severovietnamská</a:t>
            </a:r>
            <a:r>
              <a:rPr lang="cs-CZ" dirty="0"/>
              <a:t> armáda (NVA);</a:t>
            </a:r>
          </a:p>
          <a:p>
            <a:pPr marL="342900" indent="-342900">
              <a:buFont typeface="Arial" panose="020B0604020202020204" pitchFamily="34" charset="0"/>
              <a:buChar char="•"/>
            </a:pPr>
            <a:r>
              <a:rPr lang="cs-CZ" dirty="0"/>
              <a:t>Další válka ve Vietnamu začala jako rozhodný pokus Viet </a:t>
            </a:r>
            <a:r>
              <a:rPr lang="cs-CZ" dirty="0" err="1"/>
              <a:t>Congu</a:t>
            </a:r>
            <a:r>
              <a:rPr lang="cs-CZ" dirty="0"/>
              <a:t> o svržení vlády Jižního Vietnamu, v jehož pozadí stál komunistický Severní Vietnam snažící se o spojení celého Vietnamu pod komunistickou nadvládu;</a:t>
            </a:r>
          </a:p>
        </p:txBody>
      </p:sp>
    </p:spTree>
    <p:extLst>
      <p:ext uri="{BB962C8B-B14F-4D97-AF65-F5344CB8AC3E}">
        <p14:creationId xmlns:p14="http://schemas.microsoft.com/office/powerpoint/2010/main" val="3070263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AF6049-0A5D-451B-8176-0DDE4BB78194}"/>
              </a:ext>
            </a:extLst>
          </p:cNvPr>
          <p:cNvSpPr>
            <a:spLocks noGrp="1"/>
          </p:cNvSpPr>
          <p:nvPr>
            <p:ph type="title"/>
          </p:nvPr>
        </p:nvSpPr>
        <p:spPr/>
        <p:txBody>
          <a:bodyPr/>
          <a:lstStyle/>
          <a:p>
            <a:pPr algn="ctr"/>
            <a:r>
              <a:rPr lang="cs-CZ" dirty="0"/>
              <a:t>Počátky Války ve Vietnamu</a:t>
            </a:r>
          </a:p>
        </p:txBody>
      </p:sp>
      <p:sp>
        <p:nvSpPr>
          <p:cNvPr id="3" name="Zástupný obsah 2">
            <a:extLst>
              <a:ext uri="{FF2B5EF4-FFF2-40B4-BE49-F238E27FC236}">
                <a16:creationId xmlns:a16="http://schemas.microsoft.com/office/drawing/2014/main" id="{2D896B9A-F696-4DDD-A5C7-95EEDBE92653}"/>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cs-CZ" dirty="0"/>
              <a:t>Guerilla, kterou začal </a:t>
            </a:r>
            <a:r>
              <a:rPr lang="cs-CZ" dirty="0" err="1"/>
              <a:t>Vietkong</a:t>
            </a:r>
            <a:r>
              <a:rPr lang="cs-CZ" dirty="0"/>
              <a:t> v Jižním Vietnamu, probíhala od roku 1959. Útoky pokračovaly a zesílily i v následujícím roce;</a:t>
            </a:r>
          </a:p>
          <a:p>
            <a:pPr marL="342900" indent="-342900">
              <a:buFont typeface="Arial" panose="020B0604020202020204" pitchFamily="34" charset="0"/>
              <a:buChar char="•"/>
            </a:pPr>
            <a:r>
              <a:rPr lang="cs-CZ" dirty="0"/>
              <a:t>Jelikož USA byly jednoznačně proti rozšiřování komunismu, roku 1961 americký prezident John F. Kennedy slíbil pomoci udržet nezávislost Jižního Vietnamu;</a:t>
            </a:r>
          </a:p>
          <a:p>
            <a:pPr marL="342900" indent="-342900">
              <a:buFont typeface="Arial" panose="020B0604020202020204" pitchFamily="34" charset="0"/>
              <a:buChar char="•"/>
            </a:pPr>
            <a:r>
              <a:rPr lang="cs-CZ" dirty="0"/>
              <a:t>V následujícím roce bylo ve Vietnamu již přes 10 000 amerických vojáků;</a:t>
            </a:r>
          </a:p>
          <a:p>
            <a:pPr marL="342900" indent="-342900">
              <a:buFont typeface="Arial" panose="020B0604020202020204" pitchFamily="34" charset="0"/>
              <a:buChar char="•"/>
            </a:pPr>
            <a:r>
              <a:rPr lang="cs-CZ" dirty="0"/>
              <a:t>J. F. Kennedy, stejně jako jeho předchůdci, věřil, že znemožnění komunistického vítězství ve Vietnamu je v životním americkém zájmu;</a:t>
            </a:r>
          </a:p>
          <a:p>
            <a:pPr marL="342900" indent="-342900">
              <a:buFont typeface="Arial" panose="020B0604020202020204" pitchFamily="34" charset="0"/>
              <a:buChar char="•"/>
            </a:pPr>
            <a:r>
              <a:rPr lang="cs-CZ" dirty="0"/>
              <a:t>Od Eisenhowera převzal zodpovědnost za dění v Indočíně, tam se v průběhu </a:t>
            </a:r>
            <a:r>
              <a:rPr lang="cs-CZ" dirty="0" err="1"/>
              <a:t>Eisenhoverovy</a:t>
            </a:r>
            <a:r>
              <a:rPr lang="cs-CZ" dirty="0"/>
              <a:t> vlády podařilo na území Laosu partyzánům zformovat logistický zásobovací systém k vedení partyzánské války později známý jako Ho Či-</a:t>
            </a:r>
            <a:r>
              <a:rPr lang="cs-CZ" dirty="0" err="1"/>
              <a:t>Minova</a:t>
            </a:r>
            <a:r>
              <a:rPr lang="cs-CZ" dirty="0"/>
              <a:t> stezka; </a:t>
            </a:r>
          </a:p>
        </p:txBody>
      </p:sp>
    </p:spTree>
    <p:extLst>
      <p:ext uri="{BB962C8B-B14F-4D97-AF65-F5344CB8AC3E}">
        <p14:creationId xmlns:p14="http://schemas.microsoft.com/office/powerpoint/2010/main" val="2141321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96239F-9D00-4B81-A9BF-A6EB9B32F26C}"/>
              </a:ext>
            </a:extLst>
          </p:cNvPr>
          <p:cNvSpPr>
            <a:spLocks noGrp="1"/>
          </p:cNvSpPr>
          <p:nvPr>
            <p:ph type="title"/>
          </p:nvPr>
        </p:nvSpPr>
        <p:spPr/>
        <p:txBody>
          <a:bodyPr/>
          <a:lstStyle/>
          <a:p>
            <a:pPr algn="ctr"/>
            <a:r>
              <a:rPr lang="cs-CZ" dirty="0"/>
              <a:t>Role Laosu</a:t>
            </a:r>
          </a:p>
        </p:txBody>
      </p:sp>
      <p:sp>
        <p:nvSpPr>
          <p:cNvPr id="3" name="Zástupný obsah 2">
            <a:extLst>
              <a:ext uri="{FF2B5EF4-FFF2-40B4-BE49-F238E27FC236}">
                <a16:creationId xmlns:a16="http://schemas.microsoft.com/office/drawing/2014/main" id="{43CE84E1-781D-495A-B460-0287DCCD3D00}"/>
              </a:ext>
            </a:extLst>
          </p:cNvPr>
          <p:cNvSpPr>
            <a:spLocks noGrp="1"/>
          </p:cNvSpPr>
          <p:nvPr>
            <p:ph idx="1"/>
          </p:nvPr>
        </p:nvSpPr>
        <p:spPr/>
        <p:txBody>
          <a:bodyPr>
            <a:normAutofit fontScale="85000" lnSpcReduction="10000"/>
          </a:bodyPr>
          <a:lstStyle/>
          <a:p>
            <a:pPr marL="342900" indent="-342900">
              <a:buFont typeface="Arial" panose="020B0604020202020204" pitchFamily="34" charset="0"/>
              <a:buChar char="•"/>
            </a:pPr>
            <a:r>
              <a:rPr lang="cs-CZ" dirty="0"/>
              <a:t>Soustředil se na ovládnutí situace v Laosu. Jeho prostředí bylo velmi podobné jihu Vietnamu;</a:t>
            </a:r>
          </a:p>
          <a:p>
            <a:pPr marL="342900" indent="-342900">
              <a:buFont typeface="Arial" panose="020B0604020202020204" pitchFamily="34" charset="0"/>
              <a:buChar char="•"/>
            </a:pPr>
            <a:r>
              <a:rPr lang="cs-CZ" dirty="0"/>
              <a:t>V březnu a dubnu 1961 hrozilo, že se situace zde vymkne kontrole, SSSR dodával hnutí </a:t>
            </a:r>
            <a:r>
              <a:rPr lang="cs-CZ" dirty="0" err="1"/>
              <a:t>Pathet</a:t>
            </a:r>
            <a:r>
              <a:rPr lang="cs-CZ" dirty="0"/>
              <a:t> </a:t>
            </a:r>
            <a:r>
              <a:rPr lang="cs-CZ" dirty="0" err="1"/>
              <a:t>Lao</a:t>
            </a:r>
            <a:r>
              <a:rPr lang="cs-CZ" dirty="0"/>
              <a:t> zbraně a Pentagon se chystal k vojenskému řešení situace, tomu zabránila ostuda v Zátoce sviní;</a:t>
            </a:r>
          </a:p>
          <a:p>
            <a:pPr marL="342900" indent="-342900">
              <a:buFont typeface="Arial" panose="020B0604020202020204" pitchFamily="34" charset="0"/>
              <a:buChar char="•"/>
            </a:pPr>
            <a:r>
              <a:rPr lang="cs-CZ" dirty="0"/>
              <a:t>Situace v Laosu se posléze prostřednictvím Velké Británie a SSSR uklidnila uzavřením příměří v červenci 1962;</a:t>
            </a:r>
          </a:p>
          <a:p>
            <a:pPr marL="342900" indent="-342900">
              <a:buFont typeface="Arial" panose="020B0604020202020204" pitchFamily="34" charset="0"/>
              <a:buChar char="•"/>
            </a:pPr>
            <a:r>
              <a:rPr lang="cs-CZ" dirty="0"/>
              <a:t>Tento stav ale nerespektoval ani severní Vietnam, ani USA;</a:t>
            </a:r>
          </a:p>
          <a:p>
            <a:pPr marL="342900" indent="-342900">
              <a:buFont typeface="Arial" panose="020B0604020202020204" pitchFamily="34" charset="0"/>
              <a:buChar char="•"/>
            </a:pPr>
            <a:r>
              <a:rPr lang="cs-CZ" dirty="0"/>
              <a:t>Kennedy odsouhlasil protipartyzánský program CIA v Laosu, jenž se rozrostl na opravdovou tajnou válku;</a:t>
            </a:r>
          </a:p>
          <a:p>
            <a:pPr marL="342900" indent="-342900">
              <a:buFont typeface="Arial" panose="020B0604020202020204" pitchFamily="34" charset="0"/>
              <a:buChar char="•"/>
            </a:pPr>
            <a:r>
              <a:rPr lang="cs-CZ" dirty="0"/>
              <a:t>Hanoj po roce 1963 využívala stále častěji laoské území k podpoře Viet </a:t>
            </a:r>
            <a:r>
              <a:rPr lang="cs-CZ" dirty="0" err="1"/>
              <a:t>Congu</a:t>
            </a:r>
            <a:r>
              <a:rPr lang="cs-CZ" dirty="0"/>
              <a:t> na jihu;</a:t>
            </a:r>
          </a:p>
        </p:txBody>
      </p:sp>
    </p:spTree>
    <p:extLst>
      <p:ext uri="{BB962C8B-B14F-4D97-AF65-F5344CB8AC3E}">
        <p14:creationId xmlns:p14="http://schemas.microsoft.com/office/powerpoint/2010/main" val="2099059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C0E317-75F7-473A-99AB-186333462107}"/>
              </a:ext>
            </a:extLst>
          </p:cNvPr>
          <p:cNvSpPr>
            <a:spLocks noGrp="1"/>
          </p:cNvSpPr>
          <p:nvPr>
            <p:ph type="title"/>
          </p:nvPr>
        </p:nvSpPr>
        <p:spPr/>
        <p:txBody>
          <a:bodyPr/>
          <a:lstStyle/>
          <a:p>
            <a:pPr algn="ctr"/>
            <a:r>
              <a:rPr lang="cs-CZ" dirty="0"/>
              <a:t>Eskalace americké přítomnosti</a:t>
            </a:r>
          </a:p>
        </p:txBody>
      </p:sp>
      <p:sp>
        <p:nvSpPr>
          <p:cNvPr id="3" name="Zástupný obsah 2">
            <a:extLst>
              <a:ext uri="{FF2B5EF4-FFF2-40B4-BE49-F238E27FC236}">
                <a16:creationId xmlns:a16="http://schemas.microsoft.com/office/drawing/2014/main" id="{81707955-68A5-4B31-8991-20808CD0BECF}"/>
              </a:ext>
            </a:extLst>
          </p:cNvPr>
          <p:cNvSpPr>
            <a:spLocks noGrp="1"/>
          </p:cNvSpPr>
          <p:nvPr>
            <p:ph idx="1"/>
          </p:nvPr>
        </p:nvSpPr>
        <p:spPr/>
        <p:txBody>
          <a:bodyPr/>
          <a:lstStyle/>
          <a:p>
            <a:pPr marL="342900" indent="-342900">
              <a:buFont typeface="Arial" panose="020B0604020202020204" pitchFamily="34" charset="0"/>
              <a:buChar char="•"/>
            </a:pPr>
            <a:r>
              <a:rPr lang="cs-CZ" dirty="0"/>
              <a:t>Za Kennedyho měla americké angažmá podobu tajné války, protože z otevřené intervence měl strach;</a:t>
            </a:r>
          </a:p>
          <a:p>
            <a:pPr marL="342900" indent="-342900">
              <a:buFont typeface="Arial" panose="020B0604020202020204" pitchFamily="34" charset="0"/>
              <a:buChar char="•"/>
            </a:pPr>
            <a:r>
              <a:rPr lang="cs-CZ" dirty="0"/>
              <a:t>Americká materiální i personální angažovanost se za něj v jižním Vietnamu značně zvýšila;</a:t>
            </a:r>
          </a:p>
          <a:p>
            <a:pPr marL="342900" indent="-342900">
              <a:buFont typeface="Arial" panose="020B0604020202020204" pitchFamily="34" charset="0"/>
              <a:buChar char="•"/>
            </a:pPr>
            <a:r>
              <a:rPr lang="cs-CZ" dirty="0"/>
              <a:t>Když se Kennedy ujímal úřadu, počet amerického vojenského personálu se blížil 900, koncem roku 1961 stoupl na 3164 a v době Kennedyho smrti dosáhl 16 263;</a:t>
            </a:r>
          </a:p>
          <a:p>
            <a:pPr marL="342900" indent="-342900">
              <a:buFont typeface="Arial" panose="020B0604020202020204" pitchFamily="34" charset="0"/>
              <a:buChar char="•"/>
            </a:pPr>
            <a:r>
              <a:rPr lang="cs-CZ" dirty="0"/>
              <a:t>Se zvyšujícím se počtem Američanů narůstal i počet obětí; v roce 1960 bylo 5 padlých, v roce 1961 jich bylo 16, o rok později už 123 a v posledním mírovém roce 1964 přes 200 padlých;</a:t>
            </a:r>
          </a:p>
        </p:txBody>
      </p:sp>
    </p:spTree>
    <p:extLst>
      <p:ext uri="{BB962C8B-B14F-4D97-AF65-F5344CB8AC3E}">
        <p14:creationId xmlns:p14="http://schemas.microsoft.com/office/powerpoint/2010/main" val="1985399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C5F161-6F57-4362-B01E-B80613B73A17}"/>
              </a:ext>
            </a:extLst>
          </p:cNvPr>
          <p:cNvSpPr>
            <a:spLocks noGrp="1"/>
          </p:cNvSpPr>
          <p:nvPr>
            <p:ph type="title"/>
          </p:nvPr>
        </p:nvSpPr>
        <p:spPr/>
        <p:txBody>
          <a:bodyPr/>
          <a:lstStyle/>
          <a:p>
            <a:pPr algn="ctr"/>
            <a:r>
              <a:rPr lang="cs-CZ" dirty="0"/>
              <a:t>Zahájení americké vojenské kampaně</a:t>
            </a:r>
          </a:p>
        </p:txBody>
      </p:sp>
      <p:sp>
        <p:nvSpPr>
          <p:cNvPr id="3" name="Zástupný obsah 2">
            <a:extLst>
              <a:ext uri="{FF2B5EF4-FFF2-40B4-BE49-F238E27FC236}">
                <a16:creationId xmlns:a16="http://schemas.microsoft.com/office/drawing/2014/main" id="{6647823B-E097-457A-99BF-811A2BC679AD}"/>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cs-CZ" dirty="0" err="1"/>
              <a:t>Diemův</a:t>
            </a:r>
            <a:r>
              <a:rPr lang="cs-CZ" dirty="0"/>
              <a:t> režim se na jihu rozpadal; střelba do davu demonstrantů při oslavě Buddhových 2527. narozenin přerostla v buddhistické povstání a v ulicích měst se začali upalovat buddhističtí mnichové;</a:t>
            </a:r>
          </a:p>
          <a:p>
            <a:pPr marL="342900" indent="-342900">
              <a:buFont typeface="Arial" panose="020B0604020202020204" pitchFamily="34" charset="0"/>
              <a:buChar char="•"/>
            </a:pPr>
            <a:r>
              <a:rPr lang="cs-CZ" dirty="0"/>
              <a:t>Diem se rozkmotřil i s USA a 1. 11. 1963 byl spolu se svým bratrem zavražděn;</a:t>
            </a:r>
          </a:p>
          <a:p>
            <a:pPr marL="342900" indent="-342900">
              <a:buFont typeface="Arial" panose="020B0604020202020204" pitchFamily="34" charset="0"/>
              <a:buChar char="•"/>
            </a:pPr>
            <a:r>
              <a:rPr lang="cs-CZ" dirty="0"/>
              <a:t>22 dní po něm zastřelili Kennedyho a prezidentem se stal </a:t>
            </a:r>
            <a:r>
              <a:rPr lang="cs-CZ" dirty="0" err="1"/>
              <a:t>Lyndon</a:t>
            </a:r>
            <a:r>
              <a:rPr lang="cs-CZ" dirty="0"/>
              <a:t> Johnson;</a:t>
            </a:r>
          </a:p>
          <a:p>
            <a:pPr marL="342900" indent="-342900">
              <a:buFont typeface="Arial" panose="020B0604020202020204" pitchFamily="34" charset="0"/>
              <a:buChar char="•"/>
            </a:pPr>
            <a:r>
              <a:rPr lang="cs-CZ" dirty="0"/>
              <a:t>V březnu 1964 se vrátil z jedné z inspekčních cest do jižního Vietnamu šéf Pentagonu Robert </a:t>
            </a:r>
            <a:r>
              <a:rPr lang="cs-CZ" dirty="0" err="1"/>
              <a:t>McNamara</a:t>
            </a:r>
            <a:r>
              <a:rPr lang="cs-CZ" dirty="0"/>
              <a:t> a jeho návrhy daly vzniknout nejzávažnějšímu dokumentu té doby – Memorandu Národní rady bezpečnosti ze 17. března 1964; </a:t>
            </a:r>
          </a:p>
          <a:p>
            <a:pPr marL="342900" indent="-342900">
              <a:buFont typeface="Arial" panose="020B0604020202020204" pitchFamily="34" charset="0"/>
              <a:buChar char="•"/>
            </a:pPr>
            <a:r>
              <a:rPr lang="cs-CZ" dirty="0"/>
              <a:t>Memorandum obsahovalo jak krátkodobé odvetné akce proti partyzánům, tak jejich pronásledování až na území Kambodže, ale i třicetidenní nálety na vojenské a průmyslové objekty a přístavy v severním Vietnamu;</a:t>
            </a:r>
          </a:p>
        </p:txBody>
      </p:sp>
    </p:spTree>
    <p:extLst>
      <p:ext uri="{BB962C8B-B14F-4D97-AF65-F5344CB8AC3E}">
        <p14:creationId xmlns:p14="http://schemas.microsoft.com/office/powerpoint/2010/main" val="2478826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2" name="Group 11">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3" name="Freeform: Shape 12">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4"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5"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6"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1" name="Rectangle 30">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Nadpis 1">
            <a:extLst>
              <a:ext uri="{FF2B5EF4-FFF2-40B4-BE49-F238E27FC236}">
                <a16:creationId xmlns:a16="http://schemas.microsoft.com/office/drawing/2014/main" id="{33DC00C2-BF9C-4068-B28F-FCF15D79751A}"/>
              </a:ext>
            </a:extLst>
          </p:cNvPr>
          <p:cNvSpPr>
            <a:spLocks noGrp="1"/>
          </p:cNvSpPr>
          <p:nvPr>
            <p:ph type="title"/>
          </p:nvPr>
        </p:nvSpPr>
        <p:spPr>
          <a:xfrm>
            <a:off x="530352" y="1122363"/>
            <a:ext cx="5340911" cy="1978346"/>
          </a:xfrm>
        </p:spPr>
        <p:txBody>
          <a:bodyPr vert="horz" lIns="91440" tIns="45720" rIns="91440" bIns="45720" rtlCol="0" anchor="b">
            <a:normAutofit/>
          </a:bodyPr>
          <a:lstStyle/>
          <a:p>
            <a:r>
              <a:rPr lang="cs-CZ" sz="4000" dirty="0"/>
              <a:t>Robert </a:t>
            </a:r>
            <a:r>
              <a:rPr lang="cs-CZ" sz="4000" dirty="0" err="1"/>
              <a:t>McNamara</a:t>
            </a:r>
            <a:endParaRPr lang="en-US" sz="4000" dirty="0"/>
          </a:p>
        </p:txBody>
      </p:sp>
      <p:sp>
        <p:nvSpPr>
          <p:cNvPr id="33" name="Freeform: Shape 32">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6"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7"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8"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5" name="Zástupný obsah 4" descr="Obsah obrázku osoba, muž, oblek, zeď&#10;&#10;Popis byl vytvořen automaticky">
            <a:extLst>
              <a:ext uri="{FF2B5EF4-FFF2-40B4-BE49-F238E27FC236}">
                <a16:creationId xmlns:a16="http://schemas.microsoft.com/office/drawing/2014/main" id="{7354A410-3EDA-4F1C-92B5-6F6943F7973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167" r="13167"/>
          <a:stretch/>
        </p:blipFill>
        <p:spPr>
          <a:xfrm>
            <a:off x="6535696" y="10"/>
            <a:ext cx="5669280" cy="6857990"/>
          </a:xfrm>
          <a:prstGeom prst="rect">
            <a:avLst/>
          </a:prstGeom>
        </p:spPr>
      </p:pic>
      <p:sp>
        <p:nvSpPr>
          <p:cNvPr id="43" name="Freeform: Shape 42">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5" name="Group 44">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6" name="Freeform: Shape 45">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Freeform: Shape 47">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36832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9AADE8-6E87-40EF-8DBB-EA6E9E43B997}"/>
              </a:ext>
            </a:extLst>
          </p:cNvPr>
          <p:cNvSpPr>
            <a:spLocks noGrp="1"/>
          </p:cNvSpPr>
          <p:nvPr>
            <p:ph type="title"/>
          </p:nvPr>
        </p:nvSpPr>
        <p:spPr/>
        <p:txBody>
          <a:bodyPr/>
          <a:lstStyle/>
          <a:p>
            <a:pPr algn="ctr"/>
            <a:r>
              <a:rPr lang="cs-CZ" dirty="0"/>
              <a:t>Zahájení americké vojenské kampaně II.</a:t>
            </a:r>
          </a:p>
        </p:txBody>
      </p:sp>
      <p:sp>
        <p:nvSpPr>
          <p:cNvPr id="3" name="Zástupný obsah 2">
            <a:extLst>
              <a:ext uri="{FF2B5EF4-FFF2-40B4-BE49-F238E27FC236}">
                <a16:creationId xmlns:a16="http://schemas.microsoft.com/office/drawing/2014/main" id="{45039A75-460D-459E-986E-364CB79CC7DE}"/>
              </a:ext>
            </a:extLst>
          </p:cNvPr>
          <p:cNvSpPr>
            <a:spLocks noGrp="1"/>
          </p:cNvSpPr>
          <p:nvPr>
            <p:ph idx="1"/>
          </p:nvPr>
        </p:nvSpPr>
        <p:spPr/>
        <p:txBody>
          <a:bodyPr/>
          <a:lstStyle/>
          <a:p>
            <a:pPr marL="342900" indent="-342900">
              <a:buFont typeface="Arial" panose="020B0604020202020204" pitchFamily="34" charset="0"/>
              <a:buChar char="•"/>
            </a:pPr>
            <a:r>
              <a:rPr lang="cs-CZ" dirty="0"/>
              <a:t>Aby se však tyto operace mohly „legálně“ uskutečnit, bylo pro ně třeba najít vhodnou záminku;</a:t>
            </a:r>
          </a:p>
          <a:p>
            <a:pPr marL="342900" indent="-342900">
              <a:buFont typeface="Arial" panose="020B0604020202020204" pitchFamily="34" charset="0"/>
              <a:buChar char="•"/>
            </a:pPr>
            <a:r>
              <a:rPr lang="cs-CZ" dirty="0"/>
              <a:t>Tu dodala jedna z torpédoborce </a:t>
            </a:r>
            <a:r>
              <a:rPr lang="cs-CZ" dirty="0" err="1"/>
              <a:t>Maddox</a:t>
            </a:r>
            <a:r>
              <a:rPr lang="cs-CZ" dirty="0"/>
              <a:t>; vyplul 31. července a cílem jeho plavby byl Tonkinský záliv, tam měl zjišťovat pobřežní radarová zařízení VDR;</a:t>
            </a:r>
          </a:p>
          <a:p>
            <a:pPr marL="342900" indent="-342900">
              <a:buFont typeface="Arial" panose="020B0604020202020204" pitchFamily="34" charset="0"/>
              <a:buChar char="•"/>
            </a:pPr>
            <a:r>
              <a:rPr lang="cs-CZ" dirty="0"/>
              <a:t>Dne 2. srpna došlo k několika oboustranným nedorozuměním a omylům, jejich výsledkem byla přestřelka mezi </a:t>
            </a:r>
            <a:r>
              <a:rPr lang="cs-CZ" dirty="0" err="1"/>
              <a:t>Maddoxem</a:t>
            </a:r>
            <a:r>
              <a:rPr lang="cs-CZ" dirty="0"/>
              <a:t> a torpédovými čluny VDR;</a:t>
            </a:r>
          </a:p>
          <a:p>
            <a:pPr marL="342900" indent="-342900">
              <a:buFont typeface="Arial" panose="020B0604020202020204" pitchFamily="34" charset="0"/>
              <a:buChar char="•"/>
            </a:pPr>
            <a:r>
              <a:rPr lang="cs-CZ" dirty="0"/>
              <a:t>Incident v Tonkinském zálivu dal Johnsonovi příležitost předložit Kongresu 7. srpna 1964 již několik týdnů nachystanou Rezoluci o Tonkinském zálivu (</a:t>
            </a:r>
            <a:r>
              <a:rPr lang="cs-CZ" dirty="0" err="1"/>
              <a:t>Gulf</a:t>
            </a:r>
            <a:r>
              <a:rPr lang="cs-CZ" dirty="0"/>
              <a:t> </a:t>
            </a:r>
            <a:r>
              <a:rPr lang="cs-CZ" dirty="0" err="1"/>
              <a:t>of</a:t>
            </a:r>
            <a:r>
              <a:rPr lang="cs-CZ" dirty="0"/>
              <a:t> Tonkin </a:t>
            </a:r>
            <a:r>
              <a:rPr lang="cs-CZ" dirty="0" err="1"/>
              <a:t>Resolution</a:t>
            </a:r>
            <a:r>
              <a:rPr lang="cs-CZ" dirty="0"/>
              <a:t> </a:t>
            </a:r>
            <a:r>
              <a:rPr lang="cs-CZ" dirty="0" err="1"/>
              <a:t>Southeast</a:t>
            </a:r>
            <a:r>
              <a:rPr lang="cs-CZ" dirty="0"/>
              <a:t> </a:t>
            </a:r>
            <a:r>
              <a:rPr lang="cs-CZ" dirty="0" err="1"/>
              <a:t>Asia</a:t>
            </a:r>
            <a:r>
              <a:rPr lang="cs-CZ" dirty="0"/>
              <a:t> </a:t>
            </a:r>
            <a:r>
              <a:rPr lang="cs-CZ" dirty="0" err="1"/>
              <a:t>Resolution</a:t>
            </a:r>
            <a:r>
              <a:rPr lang="cs-CZ" dirty="0"/>
              <a:t>, Public </a:t>
            </a:r>
            <a:r>
              <a:rPr lang="cs-CZ" dirty="0" err="1"/>
              <a:t>Law</a:t>
            </a:r>
            <a:r>
              <a:rPr lang="cs-CZ" dirty="0"/>
              <a:t> 88-408);</a:t>
            </a:r>
          </a:p>
        </p:txBody>
      </p:sp>
    </p:spTree>
    <p:extLst>
      <p:ext uri="{BB962C8B-B14F-4D97-AF65-F5344CB8AC3E}">
        <p14:creationId xmlns:p14="http://schemas.microsoft.com/office/powerpoint/2010/main" val="229954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2" name="Group 11">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3" name="Freeform: Shape 12">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4"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5"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6"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1" name="Rectangle 30">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Nadpis 1">
            <a:extLst>
              <a:ext uri="{FF2B5EF4-FFF2-40B4-BE49-F238E27FC236}">
                <a16:creationId xmlns:a16="http://schemas.microsoft.com/office/drawing/2014/main" id="{44C00D58-7F64-4EE7-9F0F-1C5CB93430E0}"/>
              </a:ext>
            </a:extLst>
          </p:cNvPr>
          <p:cNvSpPr>
            <a:spLocks noGrp="1"/>
          </p:cNvSpPr>
          <p:nvPr>
            <p:ph type="title"/>
          </p:nvPr>
        </p:nvSpPr>
        <p:spPr>
          <a:xfrm>
            <a:off x="530352" y="1122363"/>
            <a:ext cx="5340911" cy="1978346"/>
          </a:xfrm>
        </p:spPr>
        <p:txBody>
          <a:bodyPr vert="horz" lIns="91440" tIns="45720" rIns="91440" bIns="45720" rtlCol="0" anchor="b">
            <a:normAutofit/>
          </a:bodyPr>
          <a:lstStyle/>
          <a:p>
            <a:r>
              <a:rPr lang="cs-CZ" sz="4000" dirty="0" err="1"/>
              <a:t>Phan</a:t>
            </a:r>
            <a:r>
              <a:rPr lang="cs-CZ" sz="4000" dirty="0"/>
              <a:t> </a:t>
            </a:r>
            <a:r>
              <a:rPr lang="cs-CZ" sz="4000" dirty="0" err="1"/>
              <a:t>Dinh</a:t>
            </a:r>
            <a:r>
              <a:rPr lang="cs-CZ" sz="4000" dirty="0"/>
              <a:t> </a:t>
            </a:r>
            <a:r>
              <a:rPr lang="cs-CZ" sz="4000" dirty="0" err="1"/>
              <a:t>Phung</a:t>
            </a:r>
            <a:endParaRPr lang="en-US" sz="4000" dirty="0"/>
          </a:p>
        </p:txBody>
      </p:sp>
      <p:sp>
        <p:nvSpPr>
          <p:cNvPr id="33" name="Freeform: Shape 32">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6"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7"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8"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5" name="Zástupný obsah 4" descr="Obsah obrázku text, zeď, oblečení, černá&#10;&#10;Popis byl vytvořen automaticky">
            <a:extLst>
              <a:ext uri="{FF2B5EF4-FFF2-40B4-BE49-F238E27FC236}">
                <a16:creationId xmlns:a16="http://schemas.microsoft.com/office/drawing/2014/main" id="{370402C7-83F8-47A2-9E89-861B8121F37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27" b="11354"/>
          <a:stretch/>
        </p:blipFill>
        <p:spPr>
          <a:xfrm>
            <a:off x="6535696" y="10"/>
            <a:ext cx="5669280" cy="6857990"/>
          </a:xfrm>
          <a:prstGeom prst="rect">
            <a:avLst/>
          </a:prstGeom>
        </p:spPr>
      </p:pic>
      <p:sp>
        <p:nvSpPr>
          <p:cNvPr id="43" name="Freeform: Shape 42">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5" name="Group 44">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6" name="Freeform: Shape 45">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Freeform: Shape 47">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9999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2" name="Group 11">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3" name="Freeform: Shape 12">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4"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5"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6"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1" name="Rectangle 30">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Zástupný obsah 4" descr="Obsah obrázku exteriér, loďka, voda, obloha&#10;&#10;Popis byl vytvořen automaticky">
            <a:extLst>
              <a:ext uri="{FF2B5EF4-FFF2-40B4-BE49-F238E27FC236}">
                <a16:creationId xmlns:a16="http://schemas.microsoft.com/office/drawing/2014/main" id="{29792B73-FCC3-48F1-97EA-F4266A0E433C}"/>
              </a:ext>
            </a:extLst>
          </p:cNvPr>
          <p:cNvPicPr>
            <a:picLocks noGrp="1" noChangeAspect="1"/>
          </p:cNvPicPr>
          <p:nvPr>
            <p:ph idx="1"/>
          </p:nvPr>
        </p:nvPicPr>
        <p:blipFill rotWithShape="1">
          <a:blip r:embed="rId2">
            <a:alphaModFix amt="40000"/>
            <a:extLst>
              <a:ext uri="{28A0092B-C50C-407E-A947-70E740481C1C}">
                <a14:useLocalDpi xmlns:a14="http://schemas.microsoft.com/office/drawing/2010/main" val="0"/>
              </a:ext>
            </a:extLst>
          </a:blip>
          <a:srcRect l="3135" r="1" b="1"/>
          <a:stretch/>
        </p:blipFill>
        <p:spPr>
          <a:xfrm>
            <a:off x="20" y="10"/>
            <a:ext cx="12188932" cy="6857990"/>
          </a:xfrm>
          <a:prstGeom prst="rect">
            <a:avLst/>
          </a:prstGeom>
        </p:spPr>
      </p:pic>
      <p:sp>
        <p:nvSpPr>
          <p:cNvPr id="2" name="Nadpis 1">
            <a:extLst>
              <a:ext uri="{FF2B5EF4-FFF2-40B4-BE49-F238E27FC236}">
                <a16:creationId xmlns:a16="http://schemas.microsoft.com/office/drawing/2014/main" id="{E78436B7-3BF5-4501-A885-C78E1207C4BC}"/>
              </a:ext>
            </a:extLst>
          </p:cNvPr>
          <p:cNvSpPr>
            <a:spLocks noGrp="1"/>
          </p:cNvSpPr>
          <p:nvPr>
            <p:ph type="title"/>
          </p:nvPr>
        </p:nvSpPr>
        <p:spPr>
          <a:xfrm>
            <a:off x="530351" y="1122363"/>
            <a:ext cx="7630931" cy="1978346"/>
          </a:xfrm>
        </p:spPr>
        <p:txBody>
          <a:bodyPr vert="horz" lIns="91440" tIns="45720" rIns="91440" bIns="45720" rtlCol="0" anchor="b">
            <a:normAutofit/>
          </a:bodyPr>
          <a:lstStyle/>
          <a:p>
            <a:r>
              <a:rPr lang="cs-CZ" sz="4000" dirty="0">
                <a:solidFill>
                  <a:srgbClr val="FFFFFF"/>
                </a:solidFill>
              </a:rPr>
              <a:t>Torpédoborec </a:t>
            </a:r>
            <a:r>
              <a:rPr lang="cs-CZ" sz="4000" dirty="0" err="1">
                <a:solidFill>
                  <a:srgbClr val="FFFFFF"/>
                </a:solidFill>
              </a:rPr>
              <a:t>Maddox</a:t>
            </a:r>
            <a:endParaRPr lang="en-US" sz="4000" dirty="0">
              <a:solidFill>
                <a:srgbClr val="FFFFFF"/>
              </a:solidFill>
            </a:endParaRPr>
          </a:p>
        </p:txBody>
      </p:sp>
      <p:grpSp>
        <p:nvGrpSpPr>
          <p:cNvPr id="33"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4"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5"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6"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7"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8"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41" name="Freeform: Shape 40">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3" name="Group 42">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4" name="Freeform: Shape 43">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5" name="Freeform: Shape 44">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6" name="Freeform: Shape 45">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8"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9"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99435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1D2D25-D08F-4AC2-8CBA-74276C464829}"/>
              </a:ext>
            </a:extLst>
          </p:cNvPr>
          <p:cNvSpPr>
            <a:spLocks noGrp="1"/>
          </p:cNvSpPr>
          <p:nvPr>
            <p:ph type="title"/>
          </p:nvPr>
        </p:nvSpPr>
        <p:spPr/>
        <p:txBody>
          <a:bodyPr/>
          <a:lstStyle/>
          <a:p>
            <a:pPr algn="ctr"/>
            <a:r>
              <a:rPr lang="cs-CZ" dirty="0"/>
              <a:t>Válka se rozjíždí</a:t>
            </a:r>
          </a:p>
        </p:txBody>
      </p:sp>
      <p:sp>
        <p:nvSpPr>
          <p:cNvPr id="3" name="Zástupný obsah 2">
            <a:extLst>
              <a:ext uri="{FF2B5EF4-FFF2-40B4-BE49-F238E27FC236}">
                <a16:creationId xmlns:a16="http://schemas.microsoft.com/office/drawing/2014/main" id="{B4ACC417-C407-4168-A310-E5FEF63473A9}"/>
              </a:ext>
            </a:extLst>
          </p:cNvPr>
          <p:cNvSpPr>
            <a:spLocks noGrp="1"/>
          </p:cNvSpPr>
          <p:nvPr>
            <p:ph idx="1"/>
          </p:nvPr>
        </p:nvSpPr>
        <p:spPr/>
        <p:txBody>
          <a:bodyPr>
            <a:normAutofit fontScale="85000" lnSpcReduction="10000"/>
          </a:bodyPr>
          <a:lstStyle/>
          <a:p>
            <a:pPr marL="342900" indent="-342900">
              <a:buFont typeface="Arial" panose="020B0604020202020204" pitchFamily="34" charset="0"/>
              <a:buChar char="•"/>
            </a:pPr>
            <a:r>
              <a:rPr lang="cs-CZ" dirty="0"/>
              <a:t>Senát a Sněmovna reprezentantů tento dokument téměř jednomyslně přijaly a umožnily Johnsonovi schvalovat nálety na severní Vietnam, vyslat do jižního Vietnamu téměř půl milionu amerických vojáků;</a:t>
            </a:r>
          </a:p>
          <a:p>
            <a:pPr marL="342900" indent="-342900">
              <a:buFont typeface="Arial" panose="020B0604020202020204" pitchFamily="34" charset="0"/>
              <a:buChar char="•"/>
            </a:pPr>
            <a:r>
              <a:rPr lang="cs-CZ" dirty="0"/>
              <a:t>Tato rezoluce je ve svých důsledcích vnímána jako vyhlášení války a je všeobecně považována za oficiální začátek americké intervence ve Vietnamu;</a:t>
            </a:r>
          </a:p>
          <a:p>
            <a:pPr marL="342900" indent="-342900">
              <a:buFont typeface="Arial" panose="020B0604020202020204" pitchFamily="34" charset="0"/>
              <a:buChar char="•"/>
            </a:pPr>
            <a:r>
              <a:rPr lang="cs-CZ" dirty="0"/>
              <a:t>S nástupem Leonida Brežněva se změnil i sovětský pohled na dění v oblasti; opět v souladu s teorií domina se Brežněvova administrativa začala obávat, že pád severního Vietnamu by mohl mít destabilizující účinek ve státech východní Evropy, což by celosvětově poškodilo pověst SSSR;</a:t>
            </a:r>
          </a:p>
          <a:p>
            <a:pPr marL="342900" indent="-342900">
              <a:buFont typeface="Arial" panose="020B0604020202020204" pitchFamily="34" charset="0"/>
              <a:buChar char="•"/>
            </a:pPr>
            <a:r>
              <a:rPr lang="cs-CZ" dirty="0"/>
              <a:t>Zároveň zde Moskva viděla skvělou příležitost, jak omezit vliv svého rivala Číny;</a:t>
            </a:r>
          </a:p>
          <a:p>
            <a:pPr marL="342900" indent="-342900">
              <a:buFont typeface="Arial" panose="020B0604020202020204" pitchFamily="34" charset="0"/>
              <a:buChar char="•"/>
            </a:pPr>
            <a:r>
              <a:rPr lang="cs-CZ" dirty="0"/>
              <a:t>7. února 1965 byla v Hanoji podepsána smlouva o dodávce moderních sovětských zbraňových systémů;</a:t>
            </a:r>
          </a:p>
        </p:txBody>
      </p:sp>
    </p:spTree>
    <p:extLst>
      <p:ext uri="{BB962C8B-B14F-4D97-AF65-F5344CB8AC3E}">
        <p14:creationId xmlns:p14="http://schemas.microsoft.com/office/powerpoint/2010/main" val="1776900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2" name="Group 11">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3" name="Freeform: Shape 12">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4"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5"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6"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1" name="Rectangle 30">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Nadpis 1">
            <a:extLst>
              <a:ext uri="{FF2B5EF4-FFF2-40B4-BE49-F238E27FC236}">
                <a16:creationId xmlns:a16="http://schemas.microsoft.com/office/drawing/2014/main" id="{05C9878E-D410-4BAC-BD5E-4C2BA1F32D24}"/>
              </a:ext>
            </a:extLst>
          </p:cNvPr>
          <p:cNvSpPr>
            <a:spLocks noGrp="1"/>
          </p:cNvSpPr>
          <p:nvPr>
            <p:ph type="title"/>
          </p:nvPr>
        </p:nvSpPr>
        <p:spPr>
          <a:xfrm>
            <a:off x="530352" y="1122363"/>
            <a:ext cx="5340911" cy="1978346"/>
          </a:xfrm>
        </p:spPr>
        <p:txBody>
          <a:bodyPr vert="horz" lIns="91440" tIns="45720" rIns="91440" bIns="45720" rtlCol="0" anchor="b">
            <a:normAutofit/>
          </a:bodyPr>
          <a:lstStyle/>
          <a:p>
            <a:r>
              <a:rPr lang="cs-CZ" sz="4000" dirty="0" err="1"/>
              <a:t>Lyndon</a:t>
            </a:r>
            <a:r>
              <a:rPr lang="cs-CZ" sz="4000" dirty="0"/>
              <a:t> Johnson</a:t>
            </a:r>
            <a:endParaRPr lang="en-US" sz="4000" dirty="0"/>
          </a:p>
        </p:txBody>
      </p:sp>
      <p:sp>
        <p:nvSpPr>
          <p:cNvPr id="33" name="Freeform: Shape 32">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6"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7"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8"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5" name="Zástupný obsah 4" descr="Obsah obrázku osoba, muž, oblek&#10;&#10;Popis byl vytvořen automaticky">
            <a:extLst>
              <a:ext uri="{FF2B5EF4-FFF2-40B4-BE49-F238E27FC236}">
                <a16:creationId xmlns:a16="http://schemas.microsoft.com/office/drawing/2014/main" id="{700D29B4-0F2B-41A6-9DE9-DAE2DEF6D5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167" r="10167"/>
          <a:stretch/>
        </p:blipFill>
        <p:spPr>
          <a:xfrm>
            <a:off x="6535696" y="10"/>
            <a:ext cx="5669280" cy="6857990"/>
          </a:xfrm>
          <a:prstGeom prst="rect">
            <a:avLst/>
          </a:prstGeom>
        </p:spPr>
      </p:pic>
      <p:sp>
        <p:nvSpPr>
          <p:cNvPr id="43" name="Freeform: Shape 42">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5" name="Group 44">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6" name="Freeform: Shape 45">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Freeform: Shape 47">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52835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CD1183-148B-4007-8EB6-A91FA596AE5F}"/>
              </a:ext>
            </a:extLst>
          </p:cNvPr>
          <p:cNvSpPr>
            <a:spLocks noGrp="1"/>
          </p:cNvSpPr>
          <p:nvPr>
            <p:ph type="title"/>
          </p:nvPr>
        </p:nvSpPr>
        <p:spPr/>
        <p:txBody>
          <a:bodyPr/>
          <a:lstStyle/>
          <a:p>
            <a:pPr algn="ctr"/>
            <a:r>
              <a:rPr lang="cs-CZ" dirty="0"/>
              <a:t>Sovětská angažovanost</a:t>
            </a:r>
          </a:p>
        </p:txBody>
      </p:sp>
      <p:sp>
        <p:nvSpPr>
          <p:cNvPr id="3" name="Zástupný obsah 2">
            <a:extLst>
              <a:ext uri="{FF2B5EF4-FFF2-40B4-BE49-F238E27FC236}">
                <a16:creationId xmlns:a16="http://schemas.microsoft.com/office/drawing/2014/main" id="{0E98F754-C1A3-47CB-9AC5-5FC31E611F4C}"/>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cs-CZ" dirty="0"/>
              <a:t>Mezi roky 1965 – 1975 byly VDR poskytnuty úvěry v hodnotě přibližně 5 miliard USD; </a:t>
            </a:r>
          </a:p>
          <a:p>
            <a:pPr marL="342900" indent="-342900">
              <a:buFont typeface="Arial" panose="020B0604020202020204" pitchFamily="34" charset="0"/>
              <a:buChar char="•"/>
            </a:pPr>
            <a:r>
              <a:rPr lang="cs-CZ" dirty="0"/>
              <a:t>Už v roce 1968 převzal SSSR roli hlavního spojence a jím poskytnutá vojenská i hospodářská pomoc tvořila 50 % zahraničního příjmu VDR;</a:t>
            </a:r>
          </a:p>
          <a:p>
            <a:pPr marL="342900" indent="-342900">
              <a:buFont typeface="Arial" panose="020B0604020202020204" pitchFamily="34" charset="0"/>
              <a:buChar char="•"/>
            </a:pPr>
            <a:r>
              <a:rPr lang="cs-CZ" dirty="0"/>
              <a:t>V zemi bylo přítomno na 2 000 sovětských vojenských expertů obsluhujících přístroje, radary, protivzdušnou obranu a pilotujících stíhací letouny typu </a:t>
            </a:r>
            <a:r>
              <a:rPr lang="cs-CZ" dirty="0" err="1"/>
              <a:t>MiG</a:t>
            </a:r>
            <a:r>
              <a:rPr lang="cs-CZ" dirty="0"/>
              <a:t>;</a:t>
            </a:r>
          </a:p>
          <a:p>
            <a:pPr marL="342900" indent="-342900">
              <a:buFont typeface="Arial" panose="020B0604020202020204" pitchFamily="34" charset="0"/>
              <a:buChar char="•"/>
            </a:pPr>
            <a:r>
              <a:rPr lang="cs-CZ" dirty="0"/>
              <a:t>Čína svou pomoc začala postupně redukovat; Peking byl uražen postojem Hanoje, ale zejména za to mohly vnitřní problémy Číny koncem 60. let, kdy se zmítala pod důsledky </a:t>
            </a:r>
            <a:r>
              <a:rPr lang="cs-CZ" dirty="0" err="1"/>
              <a:t>Maovy</a:t>
            </a:r>
            <a:r>
              <a:rPr lang="cs-CZ" dirty="0"/>
              <a:t> </a:t>
            </a:r>
            <a:r>
              <a:rPr lang="cs-CZ" i="1" dirty="0"/>
              <a:t>kulturní revoluce</a:t>
            </a:r>
            <a:r>
              <a:rPr lang="cs-CZ" dirty="0"/>
              <a:t>;</a:t>
            </a:r>
          </a:p>
          <a:p>
            <a:pPr marL="342900" indent="-342900">
              <a:buFont typeface="Arial" panose="020B0604020202020204" pitchFamily="34" charset="0"/>
              <a:buChar char="•"/>
            </a:pPr>
            <a:r>
              <a:rPr lang="cs-CZ" dirty="0"/>
              <a:t>Čína ovšem zůstala pro severní Vietnam důležitým spojencem už jen proto, že většina sovětské pomoci proudila po čínských železnicích;</a:t>
            </a:r>
          </a:p>
        </p:txBody>
      </p:sp>
    </p:spTree>
    <p:extLst>
      <p:ext uri="{BB962C8B-B14F-4D97-AF65-F5344CB8AC3E}">
        <p14:creationId xmlns:p14="http://schemas.microsoft.com/office/powerpoint/2010/main" val="1928474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2021AD-1623-41C9-B5D0-C3A8CEB62151}"/>
              </a:ext>
            </a:extLst>
          </p:cNvPr>
          <p:cNvSpPr>
            <a:spLocks noGrp="1"/>
          </p:cNvSpPr>
          <p:nvPr>
            <p:ph type="title"/>
          </p:nvPr>
        </p:nvSpPr>
        <p:spPr/>
        <p:txBody>
          <a:bodyPr/>
          <a:lstStyle/>
          <a:p>
            <a:pPr algn="ctr"/>
            <a:r>
              <a:rPr lang="cs-CZ" dirty="0"/>
              <a:t>Eskalace války</a:t>
            </a:r>
          </a:p>
        </p:txBody>
      </p:sp>
      <p:sp>
        <p:nvSpPr>
          <p:cNvPr id="3" name="Zástupný obsah 2">
            <a:extLst>
              <a:ext uri="{FF2B5EF4-FFF2-40B4-BE49-F238E27FC236}">
                <a16:creationId xmlns:a16="http://schemas.microsoft.com/office/drawing/2014/main" id="{CE40089B-9F26-4927-A73B-959A52EA444B}"/>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cs-CZ" dirty="0"/>
              <a:t>Od února 1965 začaly Spojené státy Americké bombardovat Severní Vietnam; začala tak operace „Dunivý hrom" (</a:t>
            </a:r>
            <a:r>
              <a:rPr lang="cs-CZ" dirty="0" err="1"/>
              <a:t>Rolling</a:t>
            </a:r>
            <a:r>
              <a:rPr lang="cs-CZ" dirty="0"/>
              <a:t> </a:t>
            </a:r>
            <a:r>
              <a:rPr lang="cs-CZ" dirty="0" err="1"/>
              <a:t>Thunder</a:t>
            </a:r>
            <a:r>
              <a:rPr lang="cs-CZ" dirty="0"/>
              <a:t>);</a:t>
            </a:r>
          </a:p>
          <a:p>
            <a:pPr marL="342900" indent="-342900">
              <a:buFont typeface="Arial" panose="020B0604020202020204" pitchFamily="34" charset="0"/>
              <a:buChar char="•"/>
            </a:pPr>
            <a:r>
              <a:rPr lang="cs-CZ" dirty="0"/>
              <a:t>Bombardování bylo vzápětí následováno vyloděním amerických jednotek pod velením generála </a:t>
            </a:r>
            <a:r>
              <a:rPr lang="cs-CZ" dirty="0" err="1"/>
              <a:t>Westmorelanda</a:t>
            </a:r>
            <a:r>
              <a:rPr lang="cs-CZ" dirty="0"/>
              <a:t> v jižním Vietnamu (Da </a:t>
            </a:r>
            <a:r>
              <a:rPr lang="cs-CZ" dirty="0" err="1"/>
              <a:t>Nang</a:t>
            </a:r>
            <a:r>
              <a:rPr lang="cs-CZ" dirty="0"/>
              <a:t>) dne 6. března 1965, čímž lokální válka přerostla ve velký mezinárodní konflikt;</a:t>
            </a:r>
          </a:p>
          <a:p>
            <a:pPr marL="342900" indent="-342900">
              <a:buFont typeface="Arial" panose="020B0604020202020204" pitchFamily="34" charset="0"/>
              <a:buChar char="•"/>
            </a:pPr>
            <a:r>
              <a:rPr lang="cs-CZ" dirty="0"/>
              <a:t>Bombardování trvalo prakticky 4 roky (45 měsíců) roky doslova každý den – 1965-1968, nejdelší strategické bombardování v historii válek;</a:t>
            </a:r>
          </a:p>
          <a:p>
            <a:pPr marL="342900" indent="-342900">
              <a:buFont typeface="Arial" panose="020B0604020202020204" pitchFamily="34" charset="0"/>
              <a:buChar char="•"/>
            </a:pPr>
            <a:r>
              <a:rPr lang="cs-CZ" dirty="0"/>
              <a:t>Od náletů na naftové nádrže a dopravní spoje v Hanoji, Haiphongu a Do-</a:t>
            </a:r>
            <a:r>
              <a:rPr lang="cs-CZ" dirty="0" err="1"/>
              <a:t>sanu</a:t>
            </a:r>
            <a:r>
              <a:rPr lang="cs-CZ" dirty="0"/>
              <a:t> se přešlo ke všem průmyslovým a vojenským objektům, dopravním uzlům, přechodům přes řeku, dokonce dílnám a polím, na něž Američané shazovali napalm;</a:t>
            </a:r>
          </a:p>
          <a:p>
            <a:pPr marL="342900" indent="-342900">
              <a:buFont typeface="Arial" panose="020B0604020202020204" pitchFamily="34" charset="0"/>
              <a:buChar char="•"/>
            </a:pPr>
            <a:r>
              <a:rPr lang="cs-CZ" dirty="0"/>
              <a:t>Shodili celkově 3 miliony tun pum; </a:t>
            </a:r>
          </a:p>
          <a:p>
            <a:endParaRPr lang="cs-CZ" dirty="0"/>
          </a:p>
        </p:txBody>
      </p:sp>
    </p:spTree>
    <p:extLst>
      <p:ext uri="{BB962C8B-B14F-4D97-AF65-F5344CB8AC3E}">
        <p14:creationId xmlns:p14="http://schemas.microsoft.com/office/powerpoint/2010/main" val="2923410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2" name="Group 11">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3" name="Freeform: Shape 12">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4"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5"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6"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1" name="Rectangle 30">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Nadpis 1">
            <a:extLst>
              <a:ext uri="{FF2B5EF4-FFF2-40B4-BE49-F238E27FC236}">
                <a16:creationId xmlns:a16="http://schemas.microsoft.com/office/drawing/2014/main" id="{AFB5BC4C-8210-405F-B6D9-783B3B93D75A}"/>
              </a:ext>
            </a:extLst>
          </p:cNvPr>
          <p:cNvSpPr>
            <a:spLocks noGrp="1"/>
          </p:cNvSpPr>
          <p:nvPr>
            <p:ph type="title"/>
          </p:nvPr>
        </p:nvSpPr>
        <p:spPr>
          <a:xfrm>
            <a:off x="530352" y="1122363"/>
            <a:ext cx="5340911" cy="1978346"/>
          </a:xfrm>
        </p:spPr>
        <p:txBody>
          <a:bodyPr vert="horz" lIns="91440" tIns="45720" rIns="91440" bIns="45720" rtlCol="0" anchor="b">
            <a:normAutofit/>
          </a:bodyPr>
          <a:lstStyle/>
          <a:p>
            <a:r>
              <a:rPr lang="cs-CZ" sz="4000" dirty="0"/>
              <a:t>William </a:t>
            </a:r>
            <a:r>
              <a:rPr lang="cs-CZ" sz="4000" dirty="0" err="1"/>
              <a:t>Westmoreland</a:t>
            </a:r>
            <a:endParaRPr lang="en-US" sz="4000" dirty="0"/>
          </a:p>
        </p:txBody>
      </p:sp>
      <p:sp>
        <p:nvSpPr>
          <p:cNvPr id="33" name="Freeform: Shape 32">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6"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7"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8"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5" name="Zástupný obsah 4" descr="Obsah obrázku osoba, exteriér, muž, vojenská uniforma&#10;&#10;Popis byl vytvořen automaticky">
            <a:extLst>
              <a:ext uri="{FF2B5EF4-FFF2-40B4-BE49-F238E27FC236}">
                <a16:creationId xmlns:a16="http://schemas.microsoft.com/office/drawing/2014/main" id="{A204B91B-4ABB-4AA8-B730-15BA4C5C6E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940" r="25441" b="2"/>
          <a:stretch/>
        </p:blipFill>
        <p:spPr>
          <a:xfrm>
            <a:off x="6535696" y="10"/>
            <a:ext cx="5669280" cy="6857990"/>
          </a:xfrm>
          <a:prstGeom prst="rect">
            <a:avLst/>
          </a:prstGeom>
        </p:spPr>
      </p:pic>
      <p:sp>
        <p:nvSpPr>
          <p:cNvPr id="43" name="Freeform: Shape 42">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5" name="Group 44">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6" name="Freeform: Shape 45">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Freeform: Shape 47">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5055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3F887D-DF66-4EBC-A84B-24DBD734F9D5}"/>
              </a:ext>
            </a:extLst>
          </p:cNvPr>
          <p:cNvSpPr>
            <a:spLocks noGrp="1"/>
          </p:cNvSpPr>
          <p:nvPr>
            <p:ph type="title"/>
          </p:nvPr>
        </p:nvSpPr>
        <p:spPr/>
        <p:txBody>
          <a:bodyPr/>
          <a:lstStyle/>
          <a:p>
            <a:pPr algn="ctr"/>
            <a:r>
              <a:rPr lang="cs-CZ" dirty="0"/>
              <a:t>Průběh a dynamika války</a:t>
            </a:r>
          </a:p>
        </p:txBody>
      </p:sp>
      <p:sp>
        <p:nvSpPr>
          <p:cNvPr id="3" name="Zástupný obsah 2">
            <a:extLst>
              <a:ext uri="{FF2B5EF4-FFF2-40B4-BE49-F238E27FC236}">
                <a16:creationId xmlns:a16="http://schemas.microsoft.com/office/drawing/2014/main" id="{52B95EEE-4EB0-4D83-8A46-89A4D843037A}"/>
              </a:ext>
            </a:extLst>
          </p:cNvPr>
          <p:cNvSpPr>
            <a:spLocks noGrp="1"/>
          </p:cNvSpPr>
          <p:nvPr>
            <p:ph idx="1"/>
          </p:nvPr>
        </p:nvSpPr>
        <p:spPr/>
        <p:txBody>
          <a:bodyPr>
            <a:normAutofit/>
          </a:bodyPr>
          <a:lstStyle/>
          <a:p>
            <a:pPr marL="342900" indent="-342900">
              <a:buFont typeface="Arial" panose="020B0604020202020204" pitchFamily="34" charset="0"/>
              <a:buChar char="•"/>
            </a:pPr>
            <a:r>
              <a:rPr lang="cs-CZ" dirty="0"/>
              <a:t>Do konce roku 1965 bylo ve Vietnamu 184 000 amerických vojáků; v roce 1966 počet vojsk vzrostl na 385 000 a koncem roku 1968 se již jednalo o 540 000 vojáků;</a:t>
            </a:r>
          </a:p>
          <a:p>
            <a:pPr marL="342900" indent="-342900">
              <a:buFont typeface="Arial" panose="020B0604020202020204" pitchFamily="34" charset="0"/>
              <a:buChar char="•"/>
            </a:pPr>
            <a:r>
              <a:rPr lang="cs-CZ" dirty="0"/>
              <a:t>Rozjela se tzv. opotřebovávací válka, navzdory nejmodernější americké technice byla velmi podobná zákopové v První světové válce;</a:t>
            </a:r>
          </a:p>
          <a:p>
            <a:pPr marL="342900" indent="-342900">
              <a:buFont typeface="Arial" panose="020B0604020202020204" pitchFamily="34" charset="0"/>
              <a:buChar char="•"/>
            </a:pPr>
            <a:r>
              <a:rPr lang="cs-CZ" dirty="0"/>
              <a:t>Zpočátku měli převahu Američané, ale taktice Viet </a:t>
            </a:r>
            <a:r>
              <a:rPr lang="cs-CZ" dirty="0" err="1"/>
              <a:t>Congu</a:t>
            </a:r>
            <a:r>
              <a:rPr lang="cs-CZ" dirty="0"/>
              <a:t>, který vedl odlišný druh války (zdlouhavý, </a:t>
            </a:r>
            <a:r>
              <a:rPr lang="cs-CZ" dirty="0" err="1"/>
              <a:t>polopartyzánský</a:t>
            </a:r>
            <a:r>
              <a:rPr lang="cs-CZ" dirty="0"/>
              <a:t> způsob drobných nebo středních útoků, pastí na cestách, nášlapných min apod.) Američané nedokázali účinně vzdorovat;</a:t>
            </a:r>
          </a:p>
          <a:p>
            <a:endParaRPr lang="cs-CZ" dirty="0"/>
          </a:p>
        </p:txBody>
      </p:sp>
    </p:spTree>
    <p:extLst>
      <p:ext uri="{BB962C8B-B14F-4D97-AF65-F5344CB8AC3E}">
        <p14:creationId xmlns:p14="http://schemas.microsoft.com/office/powerpoint/2010/main" val="621249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306A5D-EAEC-403C-BE45-EE161007F997}"/>
              </a:ext>
            </a:extLst>
          </p:cNvPr>
          <p:cNvSpPr>
            <a:spLocks noGrp="1"/>
          </p:cNvSpPr>
          <p:nvPr>
            <p:ph type="title"/>
          </p:nvPr>
        </p:nvSpPr>
        <p:spPr/>
        <p:txBody>
          <a:bodyPr/>
          <a:lstStyle/>
          <a:p>
            <a:pPr algn="ctr"/>
            <a:r>
              <a:rPr lang="cs-CZ" dirty="0"/>
              <a:t>Průběh a dynamika války II. – ofenzíva Tet</a:t>
            </a:r>
          </a:p>
        </p:txBody>
      </p:sp>
      <p:sp>
        <p:nvSpPr>
          <p:cNvPr id="3" name="Zástupný obsah 2">
            <a:extLst>
              <a:ext uri="{FF2B5EF4-FFF2-40B4-BE49-F238E27FC236}">
                <a16:creationId xmlns:a16="http://schemas.microsoft.com/office/drawing/2014/main" id="{3C0DD6BF-9AE3-4E2A-A8A1-73C9E109CA4C}"/>
              </a:ext>
            </a:extLst>
          </p:cNvPr>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cs-CZ" dirty="0"/>
              <a:t>Ofenziva Tet znamenala v dějinách vietnamské války zlom, i když Viet </a:t>
            </a:r>
            <a:r>
              <a:rPr lang="cs-CZ" dirty="0" err="1"/>
              <a:t>Cong</a:t>
            </a:r>
            <a:r>
              <a:rPr lang="cs-CZ" dirty="0"/>
              <a:t> nakonec zaznamenal vojenskou porážku;</a:t>
            </a:r>
          </a:p>
          <a:p>
            <a:pPr marL="342900" indent="-342900">
              <a:buFont typeface="Arial" panose="020B0604020202020204" pitchFamily="34" charset="0"/>
              <a:buChar char="•"/>
            </a:pPr>
            <a:r>
              <a:rPr lang="cs-CZ" dirty="0"/>
              <a:t>Podstatný byl psychologický dopad této operace v USA obrovský;</a:t>
            </a:r>
          </a:p>
          <a:p>
            <a:pPr marL="342900" indent="-342900">
              <a:buFont typeface="Arial" panose="020B0604020202020204" pitchFamily="34" charset="0"/>
              <a:buChar char="•"/>
            </a:pPr>
            <a:r>
              <a:rPr lang="cs-CZ" dirty="0"/>
              <a:t>Spuštěna byla v noci z 30. na 31. ledna 1968, první den svátku vietnamského nového roku;</a:t>
            </a:r>
          </a:p>
          <a:p>
            <a:pPr marL="342900" indent="-342900">
              <a:buFont typeface="Arial" panose="020B0604020202020204" pitchFamily="34" charset="0"/>
              <a:buChar char="•"/>
            </a:pPr>
            <a:r>
              <a:rPr lang="cs-CZ" dirty="0"/>
              <a:t>V první fázi se podařilo Viet </a:t>
            </a:r>
            <a:r>
              <a:rPr lang="cs-CZ" dirty="0" err="1"/>
              <a:t>Congu</a:t>
            </a:r>
            <a:r>
              <a:rPr lang="cs-CZ" dirty="0"/>
              <a:t> dobýt pět ze šesti velkých jihovietnamských měst, 35 ze 44 metropolí jednotlivých provincií;</a:t>
            </a:r>
          </a:p>
          <a:p>
            <a:pPr marL="342900" indent="-342900">
              <a:buFont typeface="Arial" panose="020B0604020202020204" pitchFamily="34" charset="0"/>
              <a:buChar char="•"/>
            </a:pPr>
            <a:r>
              <a:rPr lang="cs-CZ" dirty="0"/>
              <a:t>V Saigonu po prudkých bojích padlo i americké velvyslanectví;</a:t>
            </a:r>
          </a:p>
          <a:p>
            <a:pPr marL="342900" indent="-342900">
              <a:buFont typeface="Arial" panose="020B0604020202020204" pitchFamily="34" charset="0"/>
              <a:buChar char="•"/>
            </a:pPr>
            <a:r>
              <a:rPr lang="cs-CZ" dirty="0"/>
              <a:t>Úspěch ofenzívy se ale začal lámat u Da </a:t>
            </a:r>
            <a:r>
              <a:rPr lang="cs-CZ" dirty="0" err="1"/>
              <a:t>Nang</a:t>
            </a:r>
            <a:r>
              <a:rPr lang="cs-CZ" dirty="0"/>
              <a:t>, kde byla zastavena námořní pěchotou;</a:t>
            </a:r>
          </a:p>
          <a:p>
            <a:pPr marL="342900" indent="-342900">
              <a:buFont typeface="Arial" panose="020B0604020202020204" pitchFamily="34" charset="0"/>
              <a:buChar char="•"/>
            </a:pPr>
            <a:r>
              <a:rPr lang="cs-CZ" dirty="0"/>
              <a:t>Válka ve městech trvala asi měsíc a měla za následek rozsáhlou devastaci postižených měst a další vlnu lidí bez domova;</a:t>
            </a:r>
          </a:p>
          <a:p>
            <a:pPr marL="342900" indent="-342900">
              <a:buFont typeface="Arial" panose="020B0604020202020204" pitchFamily="34" charset="0"/>
              <a:buChar char="•"/>
            </a:pPr>
            <a:r>
              <a:rPr lang="cs-CZ" dirty="0"/>
              <a:t>Nicméně Viet </a:t>
            </a:r>
            <a:r>
              <a:rPr lang="cs-CZ" dirty="0" err="1"/>
              <a:t>Cong</a:t>
            </a:r>
            <a:r>
              <a:rPr lang="cs-CZ" dirty="0"/>
              <a:t> byl za cenu obrovského nasazení a další devastace poražen;</a:t>
            </a:r>
          </a:p>
        </p:txBody>
      </p:sp>
    </p:spTree>
    <p:extLst>
      <p:ext uri="{BB962C8B-B14F-4D97-AF65-F5344CB8AC3E}">
        <p14:creationId xmlns:p14="http://schemas.microsoft.com/office/powerpoint/2010/main" val="995511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131C6D-3703-4137-85F1-1FA7F782C481}"/>
              </a:ext>
            </a:extLst>
          </p:cNvPr>
          <p:cNvSpPr>
            <a:spLocks noGrp="1"/>
          </p:cNvSpPr>
          <p:nvPr>
            <p:ph type="title"/>
          </p:nvPr>
        </p:nvSpPr>
        <p:spPr/>
        <p:txBody>
          <a:bodyPr/>
          <a:lstStyle/>
          <a:p>
            <a:pPr algn="ctr"/>
            <a:r>
              <a:rPr lang="cs-CZ" dirty="0"/>
              <a:t>Americká reakce – masakr v My </a:t>
            </a:r>
            <a:r>
              <a:rPr lang="cs-CZ" dirty="0" err="1"/>
              <a:t>Lai</a:t>
            </a:r>
            <a:endParaRPr lang="cs-CZ" dirty="0"/>
          </a:p>
        </p:txBody>
      </p:sp>
      <p:sp>
        <p:nvSpPr>
          <p:cNvPr id="3" name="Zástupný obsah 2">
            <a:extLst>
              <a:ext uri="{FF2B5EF4-FFF2-40B4-BE49-F238E27FC236}">
                <a16:creationId xmlns:a16="http://schemas.microsoft.com/office/drawing/2014/main" id="{06C3E714-57ED-4380-B5A1-10FDDCFCB7EE}"/>
              </a:ext>
            </a:extLst>
          </p:cNvPr>
          <p:cNvSpPr>
            <a:spLocks noGrp="1"/>
          </p:cNvSpPr>
          <p:nvPr>
            <p:ph idx="1"/>
          </p:nvPr>
        </p:nvSpPr>
        <p:spPr/>
        <p:txBody>
          <a:bodyPr>
            <a:normAutofit fontScale="70000" lnSpcReduction="20000"/>
          </a:bodyPr>
          <a:lstStyle/>
          <a:p>
            <a:pPr marL="342900" indent="-342900">
              <a:buFont typeface="Arial" panose="020B0604020202020204" pitchFamily="34" charset="0"/>
              <a:buChar char="•"/>
            </a:pPr>
            <a:r>
              <a:rPr lang="cs-CZ" dirty="0"/>
              <a:t>V odvetě za Tet, respektive v její brutalitě se naplno projevila frustrace a stres nahromaděný v amerických vojácích z nekončící války;</a:t>
            </a:r>
          </a:p>
          <a:p>
            <a:pPr marL="342900" indent="-342900">
              <a:buFont typeface="Arial" panose="020B0604020202020204" pitchFamily="34" charset="0"/>
              <a:buChar char="•"/>
            </a:pPr>
            <a:r>
              <a:rPr lang="cs-CZ" dirty="0"/>
              <a:t>Svůj vztek si vybíjeli v nesmyslném zabíjení, přičemž světově nejznámější byl masakr ve vesnici My </a:t>
            </a:r>
            <a:r>
              <a:rPr lang="cs-CZ" dirty="0" err="1"/>
              <a:t>Lai</a:t>
            </a:r>
            <a:r>
              <a:rPr lang="cs-CZ" dirty="0"/>
              <a:t>;</a:t>
            </a:r>
          </a:p>
          <a:p>
            <a:pPr marL="342900" indent="-342900">
              <a:buFont typeface="Arial" panose="020B0604020202020204" pitchFamily="34" charset="0"/>
              <a:buChar char="•"/>
            </a:pPr>
            <a:r>
              <a:rPr lang="cs-CZ" dirty="0"/>
              <a:t>16. března 1968 se rota Charlie pod velením kapitána Ernesta Mediny vydala na průzkumnou misi do oblasti osady Son My skládající se z vesnic My </a:t>
            </a:r>
            <a:r>
              <a:rPr lang="cs-CZ" dirty="0" err="1"/>
              <a:t>Lai</a:t>
            </a:r>
            <a:r>
              <a:rPr lang="cs-CZ" dirty="0"/>
              <a:t> 1, 2, 3 a 4. Americký průzkum předpokládal, že tyto vesnice tvoří opěrný bod Viet </a:t>
            </a:r>
            <a:r>
              <a:rPr lang="cs-CZ" dirty="0" err="1"/>
              <a:t>Congu</a:t>
            </a:r>
            <a:r>
              <a:rPr lang="cs-CZ" dirty="0"/>
              <a:t>;</a:t>
            </a:r>
          </a:p>
          <a:p>
            <a:pPr marL="342900" indent="-342900">
              <a:buFont typeface="Arial" panose="020B0604020202020204" pitchFamily="34" charset="0"/>
              <a:buChar char="•"/>
            </a:pPr>
            <a:r>
              <a:rPr lang="cs-CZ" dirty="0"/>
              <a:t>Rota Charlie od začátku svého nasazení již přišla o 18 mužů a dva dny před průzkumem v My </a:t>
            </a:r>
            <a:r>
              <a:rPr lang="cs-CZ" dirty="0" err="1"/>
              <a:t>Lai</a:t>
            </a:r>
            <a:r>
              <a:rPr lang="cs-CZ" dirty="0"/>
              <a:t> právě při hlídkování v oblasti Son My o dalšího muže;</a:t>
            </a:r>
          </a:p>
          <a:p>
            <a:pPr marL="342900" indent="-342900">
              <a:buFont typeface="Arial" panose="020B0604020202020204" pitchFamily="34" charset="0"/>
              <a:buChar char="•"/>
            </a:pPr>
            <a:r>
              <a:rPr lang="cs-CZ" dirty="0"/>
              <a:t>Ráno byla rota Charlie vysazena u vesnice My </a:t>
            </a:r>
            <a:r>
              <a:rPr lang="cs-CZ" dirty="0" err="1"/>
              <a:t>Lai</a:t>
            </a:r>
            <a:r>
              <a:rPr lang="cs-CZ" dirty="0"/>
              <a:t> 4, avšak nesetkala se zde s žádným odporem. Přesto Medina vydal rozkaz k útoku na vesnici;</a:t>
            </a:r>
          </a:p>
          <a:p>
            <a:pPr marL="342900" indent="-342900">
              <a:buFont typeface="Arial" panose="020B0604020202020204" pitchFamily="34" charset="0"/>
              <a:buChar char="•"/>
            </a:pPr>
            <a:r>
              <a:rPr lang="cs-CZ" dirty="0"/>
              <a:t>Velitel pěší čety William </a:t>
            </a:r>
            <a:r>
              <a:rPr lang="cs-CZ" dirty="0" err="1"/>
              <a:t>Calley</a:t>
            </a:r>
            <a:r>
              <a:rPr lang="cs-CZ" dirty="0"/>
              <a:t> na místě přikázal spustit na civilisty palbu. Tak začalo dvě hodiny trvající masakrování, znásilňování, mučení… Podle pozdějších odhadů při vyšetřování masakru v My </a:t>
            </a:r>
            <a:r>
              <a:rPr lang="cs-CZ" dirty="0" err="1"/>
              <a:t>Lai</a:t>
            </a:r>
            <a:r>
              <a:rPr lang="cs-CZ" dirty="0"/>
              <a:t> se počet civilních obětí pohybuje mezi 347 a 504, My </a:t>
            </a:r>
            <a:r>
              <a:rPr lang="cs-CZ" dirty="0" err="1"/>
              <a:t>Lai</a:t>
            </a:r>
            <a:r>
              <a:rPr lang="cs-CZ" dirty="0"/>
              <a:t> je považována za vrchol </a:t>
            </a:r>
            <a:r>
              <a:rPr lang="cs-CZ" dirty="0" err="1"/>
              <a:t>Westmorelandovy</a:t>
            </a:r>
            <a:r>
              <a:rPr lang="cs-CZ" dirty="0"/>
              <a:t> politiky tzv. „zón volné palby“ (free-</a:t>
            </a:r>
            <a:r>
              <a:rPr lang="cs-CZ" dirty="0" err="1"/>
              <a:t>fire</a:t>
            </a:r>
            <a:r>
              <a:rPr lang="cs-CZ" dirty="0"/>
              <a:t> </a:t>
            </a:r>
            <a:r>
              <a:rPr lang="cs-CZ" dirty="0" err="1"/>
              <a:t>zones</a:t>
            </a:r>
            <a:r>
              <a:rPr lang="cs-CZ" dirty="0"/>
              <a:t>);</a:t>
            </a:r>
          </a:p>
        </p:txBody>
      </p:sp>
    </p:spTree>
    <p:extLst>
      <p:ext uri="{BB962C8B-B14F-4D97-AF65-F5344CB8AC3E}">
        <p14:creationId xmlns:p14="http://schemas.microsoft.com/office/powerpoint/2010/main" val="3257831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2" name="Group 11">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3" name="Freeform: Shape 12">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4"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5"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6"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1" name="Rectangle 30">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Nadpis 1">
            <a:extLst>
              <a:ext uri="{FF2B5EF4-FFF2-40B4-BE49-F238E27FC236}">
                <a16:creationId xmlns:a16="http://schemas.microsoft.com/office/drawing/2014/main" id="{1FB0A924-8CDB-4E74-AC9F-880A9AC53844}"/>
              </a:ext>
            </a:extLst>
          </p:cNvPr>
          <p:cNvSpPr>
            <a:spLocks noGrp="1"/>
          </p:cNvSpPr>
          <p:nvPr>
            <p:ph type="title"/>
          </p:nvPr>
        </p:nvSpPr>
        <p:spPr>
          <a:xfrm>
            <a:off x="530352" y="1122363"/>
            <a:ext cx="5340911" cy="1978346"/>
          </a:xfrm>
        </p:spPr>
        <p:txBody>
          <a:bodyPr vert="horz" lIns="91440" tIns="45720" rIns="91440" bIns="45720" rtlCol="0" anchor="b">
            <a:normAutofit/>
          </a:bodyPr>
          <a:lstStyle/>
          <a:p>
            <a:r>
              <a:rPr lang="cs-CZ" sz="4000" dirty="0"/>
              <a:t>Ernest Medina</a:t>
            </a:r>
            <a:endParaRPr lang="en-US" sz="4000" dirty="0"/>
          </a:p>
        </p:txBody>
      </p:sp>
      <p:sp>
        <p:nvSpPr>
          <p:cNvPr id="33" name="Freeform: Shape 32">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6"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7"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8"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5" name="Zástupný obsah 4" descr="Obsah obrázku vojenská uniforma, osoba, exteriér, oblečení&#10;&#10;Popis byl vytvořen automaticky">
            <a:extLst>
              <a:ext uri="{FF2B5EF4-FFF2-40B4-BE49-F238E27FC236}">
                <a16:creationId xmlns:a16="http://schemas.microsoft.com/office/drawing/2014/main" id="{6D3153DE-8AFF-45A0-80B4-E9389C3BA9E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8346"/>
          <a:stretch/>
        </p:blipFill>
        <p:spPr>
          <a:xfrm>
            <a:off x="6535696" y="10"/>
            <a:ext cx="5669280" cy="6857990"/>
          </a:xfrm>
          <a:prstGeom prst="rect">
            <a:avLst/>
          </a:prstGeom>
        </p:spPr>
      </p:pic>
      <p:sp>
        <p:nvSpPr>
          <p:cNvPr id="43" name="Freeform: Shape 42">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5" name="Group 44">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6" name="Freeform: Shape 45">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Freeform: Shape 47">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2372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39DD9C-1747-4DB2-9F96-8DF69A3C6F2D}"/>
              </a:ext>
            </a:extLst>
          </p:cNvPr>
          <p:cNvSpPr>
            <a:spLocks noGrp="1"/>
          </p:cNvSpPr>
          <p:nvPr>
            <p:ph type="title"/>
          </p:nvPr>
        </p:nvSpPr>
        <p:spPr/>
        <p:txBody>
          <a:bodyPr/>
          <a:lstStyle/>
          <a:p>
            <a:pPr algn="ctr"/>
            <a:r>
              <a:rPr lang="cs-CZ" dirty="0"/>
              <a:t>Historické kořeny II.</a:t>
            </a:r>
          </a:p>
        </p:txBody>
      </p:sp>
      <p:sp>
        <p:nvSpPr>
          <p:cNvPr id="3" name="Zástupný obsah 2">
            <a:extLst>
              <a:ext uri="{FF2B5EF4-FFF2-40B4-BE49-F238E27FC236}">
                <a16:creationId xmlns:a16="http://schemas.microsoft.com/office/drawing/2014/main" id="{23CA3E73-0084-4B0C-B14B-2F624855D548}"/>
              </a:ext>
            </a:extLst>
          </p:cNvPr>
          <p:cNvSpPr>
            <a:spLocks noGrp="1"/>
          </p:cNvSpPr>
          <p:nvPr>
            <p:ph idx="1"/>
          </p:nvPr>
        </p:nvSpPr>
        <p:spPr/>
        <p:txBody>
          <a:bodyPr/>
          <a:lstStyle/>
          <a:p>
            <a:pPr marL="342900" indent="-342900">
              <a:buFont typeface="Arial" panose="020B0604020202020204" pitchFamily="34" charset="0"/>
              <a:buChar char="•"/>
            </a:pPr>
            <a:r>
              <a:rPr lang="cs-CZ" dirty="0"/>
              <a:t>Paříž oblast značně drancovala během Velké války – průmyslově i lidsky, aby udržovala svoji bojeschopnost na evropských frontách, což způsobilo mimo jiné i lokální hladomory v oblasti;</a:t>
            </a:r>
          </a:p>
          <a:p>
            <a:pPr marL="342900" indent="-342900">
              <a:buFont typeface="Arial" panose="020B0604020202020204" pitchFamily="34" charset="0"/>
              <a:buChar char="•"/>
            </a:pPr>
            <a:r>
              <a:rPr lang="cs-CZ" dirty="0"/>
              <a:t>V roce 1925 vzniklo Revoluční sdružení vietnamské mládeže založené Ho Či </a:t>
            </a:r>
            <a:r>
              <a:rPr lang="cs-CZ" dirty="0" err="1"/>
              <a:t>Minem</a:t>
            </a:r>
            <a:r>
              <a:rPr lang="cs-CZ" dirty="0"/>
              <a:t>, který o 5 let později založil Komunistickou stranu Indočíny;</a:t>
            </a:r>
          </a:p>
          <a:p>
            <a:pPr marL="342900" indent="-342900">
              <a:buFont typeface="Arial" panose="020B0604020202020204" pitchFamily="34" charset="0"/>
              <a:buChar char="•"/>
            </a:pPr>
            <a:r>
              <a:rPr lang="cs-CZ" dirty="0"/>
              <a:t>Na konci 30. let se pomalu rozebíhala ještě thajsko-francouzská válka, kdy Thajsko, do roku 1939 Siam, bylo jediný nezávislý stát v oblasti;</a:t>
            </a:r>
          </a:p>
          <a:p>
            <a:pPr marL="342900" indent="-342900">
              <a:buFont typeface="Arial" panose="020B0604020202020204" pitchFamily="34" charset="0"/>
              <a:buChar char="•"/>
            </a:pPr>
            <a:r>
              <a:rPr lang="cs-CZ" dirty="0"/>
              <a:t>Když Francie padla a vznikl kolaborantský režim ve Vichy, provedlo Japonsko invazi do Indočíny a Francie jim ustoupila, toho využili i Thajci;</a:t>
            </a:r>
          </a:p>
        </p:txBody>
      </p:sp>
    </p:spTree>
    <p:extLst>
      <p:ext uri="{BB962C8B-B14F-4D97-AF65-F5344CB8AC3E}">
        <p14:creationId xmlns:p14="http://schemas.microsoft.com/office/powerpoint/2010/main" val="4220164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94A771-4B3B-4D6A-B189-21111605B3F6}"/>
              </a:ext>
            </a:extLst>
          </p:cNvPr>
          <p:cNvSpPr>
            <a:spLocks noGrp="1"/>
          </p:cNvSpPr>
          <p:nvPr>
            <p:ph type="title"/>
          </p:nvPr>
        </p:nvSpPr>
        <p:spPr/>
        <p:txBody>
          <a:bodyPr/>
          <a:lstStyle/>
          <a:p>
            <a:pPr algn="ctr"/>
            <a:r>
              <a:rPr lang="cs-CZ" dirty="0"/>
              <a:t>Konec a důsledky</a:t>
            </a:r>
          </a:p>
        </p:txBody>
      </p:sp>
      <p:sp>
        <p:nvSpPr>
          <p:cNvPr id="3" name="Zástupný obsah 2">
            <a:extLst>
              <a:ext uri="{FF2B5EF4-FFF2-40B4-BE49-F238E27FC236}">
                <a16:creationId xmlns:a16="http://schemas.microsoft.com/office/drawing/2014/main" id="{06FF97AF-5A94-4ABF-A1DF-2D60CC057A2F}"/>
              </a:ext>
            </a:extLst>
          </p:cNvPr>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cs-CZ" dirty="0"/>
              <a:t>Nakonec, ač stále tvrdě bojovali, Američané z Vietnamu po podepsání pařížské dohody roku 1973 odešli;</a:t>
            </a:r>
          </a:p>
          <a:p>
            <a:pPr marL="342900" indent="-342900">
              <a:buFont typeface="Arial" panose="020B0604020202020204" pitchFamily="34" charset="0"/>
              <a:buChar char="•"/>
            </a:pPr>
            <a:r>
              <a:rPr lang="cs-CZ" dirty="0"/>
              <a:t>Po dvou letech, kdy jihovietnamský prezident čelil NVA bez podpory Američanů, byl nakonec v dubnu 1975 dobyt Saigon a byl vytvořen jednotný Vietnam pod nadvládou komunistů.</a:t>
            </a:r>
          </a:p>
          <a:p>
            <a:pPr marL="342900" indent="-342900">
              <a:buFont typeface="Arial" panose="020B0604020202020204" pitchFamily="34" charset="0"/>
              <a:buChar char="•"/>
            </a:pPr>
            <a:r>
              <a:rPr lang="cs-CZ" dirty="0"/>
              <a:t>Počet obětí pořádně neznáme: Vietnamští civilisté: 411 000 – 2 000 000 mrtvých; civilisté z Kambodži: 200 000 – 300 000 mrtvých; civilisté z Laosu: 20 000 – 200 000 mrtvých; Celkem mrtvých civilistů: 631 000 – 2 500 000;</a:t>
            </a:r>
          </a:p>
          <a:p>
            <a:pPr marL="342900" indent="-342900">
              <a:buFont typeface="Arial" panose="020B0604020202020204" pitchFamily="34" charset="0"/>
              <a:buChar char="•"/>
            </a:pPr>
            <a:r>
              <a:rPr lang="cs-CZ" dirty="0"/>
              <a:t>Jižní Vietnam 250 000 vojáků, USA 58 209 (plus 2000 pohřešovaných); Severní Vietnam 1 100 000 pohřešovaných; určité ztráty také Jižní Korea, Austrálie, Nový Zéland; Čína, SSSR (oficiálně 16)</a:t>
            </a:r>
          </a:p>
          <a:p>
            <a:pPr marL="342900" indent="-342900">
              <a:buFont typeface="Arial" panose="020B0604020202020204" pitchFamily="34" charset="0"/>
              <a:buChar char="•"/>
            </a:pPr>
            <a:r>
              <a:rPr lang="cs-CZ" dirty="0"/>
              <a:t>Celkem mrtvých: 1 481 047 – 4 008 047, záleží také, od kdy se počítají, končí se vždy ale rokem 1975;</a:t>
            </a:r>
          </a:p>
        </p:txBody>
      </p:sp>
    </p:spTree>
    <p:extLst>
      <p:ext uri="{BB962C8B-B14F-4D97-AF65-F5344CB8AC3E}">
        <p14:creationId xmlns:p14="http://schemas.microsoft.com/office/powerpoint/2010/main" val="2176879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6D1F6A-919A-4322-AACD-91AF1D196F9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F5ECBF6-4313-4F7C-8B00-9CE23CB5A4A3}"/>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31463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2" name="Group 11">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3" name="Freeform: Shape 12">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4"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5"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6"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1" name="Rectangle 30">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Nadpis 1">
            <a:extLst>
              <a:ext uri="{FF2B5EF4-FFF2-40B4-BE49-F238E27FC236}">
                <a16:creationId xmlns:a16="http://schemas.microsoft.com/office/drawing/2014/main" id="{0B5629FE-B110-4521-98A0-108CCF03CA18}"/>
              </a:ext>
            </a:extLst>
          </p:cNvPr>
          <p:cNvSpPr>
            <a:spLocks noGrp="1"/>
          </p:cNvSpPr>
          <p:nvPr>
            <p:ph type="title"/>
          </p:nvPr>
        </p:nvSpPr>
        <p:spPr>
          <a:xfrm>
            <a:off x="530352" y="1122363"/>
            <a:ext cx="5340911" cy="1978346"/>
          </a:xfrm>
        </p:spPr>
        <p:txBody>
          <a:bodyPr vert="horz" lIns="91440" tIns="45720" rIns="91440" bIns="45720" rtlCol="0" anchor="b">
            <a:normAutofit/>
          </a:bodyPr>
          <a:lstStyle/>
          <a:p>
            <a:r>
              <a:rPr lang="cs-CZ" sz="4000" dirty="0"/>
              <a:t>Ho Či Minh</a:t>
            </a:r>
            <a:endParaRPr lang="en-US" sz="4000" dirty="0"/>
          </a:p>
        </p:txBody>
      </p:sp>
      <p:sp>
        <p:nvSpPr>
          <p:cNvPr id="33" name="Freeform: Shape 32">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6"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7"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8"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5" name="Zástupný obsah 4" descr="Obsah obrázku vázanka, osoba, zeď, muž&#10;&#10;Popis byl vytvořen automaticky">
            <a:extLst>
              <a:ext uri="{FF2B5EF4-FFF2-40B4-BE49-F238E27FC236}">
                <a16:creationId xmlns:a16="http://schemas.microsoft.com/office/drawing/2014/main" id="{7C49274C-1DE0-4F64-A1F2-D07BD4BEC8B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589" r="7592" b="2"/>
          <a:stretch/>
        </p:blipFill>
        <p:spPr>
          <a:xfrm>
            <a:off x="6535696" y="10"/>
            <a:ext cx="5669280" cy="6857990"/>
          </a:xfrm>
          <a:prstGeom prst="rect">
            <a:avLst/>
          </a:prstGeom>
        </p:spPr>
      </p:pic>
      <p:sp>
        <p:nvSpPr>
          <p:cNvPr id="43" name="Freeform: Shape 42">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5" name="Group 44">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6" name="Freeform: Shape 45">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Freeform: Shape 47">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7020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FFBCA0-1675-4A96-824E-C32F09DBD8AF}"/>
              </a:ext>
            </a:extLst>
          </p:cNvPr>
          <p:cNvSpPr>
            <a:spLocks noGrp="1"/>
          </p:cNvSpPr>
          <p:nvPr>
            <p:ph type="title"/>
          </p:nvPr>
        </p:nvSpPr>
        <p:spPr/>
        <p:txBody>
          <a:bodyPr/>
          <a:lstStyle/>
          <a:p>
            <a:pPr algn="ctr"/>
            <a:r>
              <a:rPr lang="cs-CZ" dirty="0"/>
              <a:t>Historické kořeny III.</a:t>
            </a:r>
          </a:p>
        </p:txBody>
      </p:sp>
      <p:sp>
        <p:nvSpPr>
          <p:cNvPr id="3" name="Zástupný obsah 2">
            <a:extLst>
              <a:ext uri="{FF2B5EF4-FFF2-40B4-BE49-F238E27FC236}">
                <a16:creationId xmlns:a16="http://schemas.microsoft.com/office/drawing/2014/main" id="{24C23016-8C32-4A7C-87BD-74A2FCE3DD36}"/>
              </a:ext>
            </a:extLst>
          </p:cNvPr>
          <p:cNvSpPr>
            <a:spLocks noGrp="1"/>
          </p:cNvSpPr>
          <p:nvPr>
            <p:ph idx="1"/>
          </p:nvPr>
        </p:nvSpPr>
        <p:spPr/>
        <p:txBody>
          <a:bodyPr>
            <a:normAutofit fontScale="85000" lnSpcReduction="10000"/>
          </a:bodyPr>
          <a:lstStyle/>
          <a:p>
            <a:pPr marL="342900" indent="-342900">
              <a:buFont typeface="Arial" panose="020B0604020202020204" pitchFamily="34" charset="0"/>
              <a:buChar char="•"/>
            </a:pPr>
            <a:r>
              <a:rPr lang="cs-CZ" dirty="0"/>
              <a:t>Kolonie ležící v jihovýchodní Asii se Japonsku v té době téměř samy nabízely;</a:t>
            </a:r>
          </a:p>
          <a:p>
            <a:pPr marL="342900" indent="-342900">
              <a:buFont typeface="Arial" panose="020B0604020202020204" pitchFamily="34" charset="0"/>
              <a:buChar char="•"/>
            </a:pPr>
            <a:r>
              <a:rPr lang="cs-CZ" dirty="0"/>
              <a:t>Dalším faktorem, který nahrával japonské straně byl tedy ten, že francouzské kolonie byly pod správou vichistické Francie a musely spolupracovat s Německem a dalšími státy Osy;</a:t>
            </a:r>
          </a:p>
          <a:p>
            <a:pPr marL="342900" indent="-342900">
              <a:buFont typeface="Arial" panose="020B0604020202020204" pitchFamily="34" charset="0"/>
              <a:buChar char="•"/>
            </a:pPr>
            <a:r>
              <a:rPr lang="pl-PL" dirty="0"/>
              <a:t>V roce 1941 převzalo Japonsko kontrolu nad celou Indočínou;</a:t>
            </a:r>
          </a:p>
          <a:p>
            <a:pPr marL="342900" indent="-342900">
              <a:buFont typeface="Arial" panose="020B0604020202020204" pitchFamily="34" charset="0"/>
              <a:buChar char="•"/>
            </a:pPr>
            <a:r>
              <a:rPr lang="cs-CZ" dirty="0"/>
              <a:t>Proti japonským imperialistickým okupantům v Indočíně bojovaly partyzánské oddíly, vedené komunistickou stranou;</a:t>
            </a:r>
          </a:p>
          <a:p>
            <a:pPr marL="342900" indent="-342900">
              <a:buFont typeface="Arial" panose="020B0604020202020204" pitchFamily="34" charset="0"/>
              <a:buChar char="•"/>
            </a:pPr>
            <a:r>
              <a:rPr lang="cs-CZ" dirty="0"/>
              <a:t>V srpnu 1945, po porážce japonských vojsk Sovětským svazem v Mandžusku a Koreji vypuklo v Indočíně všeobecné povstání;</a:t>
            </a:r>
          </a:p>
          <a:p>
            <a:pPr marL="342900" indent="-342900">
              <a:buFont typeface="Arial" panose="020B0604020202020204" pitchFamily="34" charset="0"/>
              <a:buChar char="•"/>
            </a:pPr>
            <a:r>
              <a:rPr lang="cs-CZ" dirty="0"/>
              <a:t>Ve </a:t>
            </a:r>
            <a:r>
              <a:rPr lang="cs-CZ" dirty="0" err="1"/>
              <a:t>Vietmanu</a:t>
            </a:r>
            <a:r>
              <a:rPr lang="cs-CZ" dirty="0"/>
              <a:t> bylo povstání proti Japoncům vedeno komunistickým Viet Minhem a v Laosu hnutím </a:t>
            </a:r>
            <a:r>
              <a:rPr lang="cs-CZ" dirty="0" err="1"/>
              <a:t>Pathet</a:t>
            </a:r>
            <a:r>
              <a:rPr lang="cs-CZ" dirty="0"/>
              <a:t> </a:t>
            </a:r>
            <a:r>
              <a:rPr lang="cs-CZ" dirty="0" err="1"/>
              <a:t>Lao</a:t>
            </a:r>
            <a:r>
              <a:rPr lang="cs-CZ" dirty="0"/>
              <a:t>;</a:t>
            </a:r>
          </a:p>
        </p:txBody>
      </p:sp>
    </p:spTree>
    <p:extLst>
      <p:ext uri="{BB962C8B-B14F-4D97-AF65-F5344CB8AC3E}">
        <p14:creationId xmlns:p14="http://schemas.microsoft.com/office/powerpoint/2010/main" val="52604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6628A7-CE99-48AF-AF9D-52E72151EDD2}"/>
              </a:ext>
            </a:extLst>
          </p:cNvPr>
          <p:cNvSpPr>
            <a:spLocks noGrp="1"/>
          </p:cNvSpPr>
          <p:nvPr>
            <p:ph type="title"/>
          </p:nvPr>
        </p:nvSpPr>
        <p:spPr/>
        <p:txBody>
          <a:bodyPr/>
          <a:lstStyle/>
          <a:p>
            <a:pPr algn="ctr"/>
            <a:r>
              <a:rPr lang="cs-CZ" dirty="0"/>
              <a:t>Vznik Viet Minhu</a:t>
            </a:r>
          </a:p>
        </p:txBody>
      </p:sp>
      <p:sp>
        <p:nvSpPr>
          <p:cNvPr id="3" name="Zástupný obsah 2">
            <a:extLst>
              <a:ext uri="{FF2B5EF4-FFF2-40B4-BE49-F238E27FC236}">
                <a16:creationId xmlns:a16="http://schemas.microsoft.com/office/drawing/2014/main" id="{8386D432-4D94-4867-8EB2-1EC2BA543978}"/>
              </a:ext>
            </a:extLst>
          </p:cNvPr>
          <p:cNvSpPr>
            <a:spLocks noGrp="1"/>
          </p:cNvSpPr>
          <p:nvPr>
            <p:ph idx="1"/>
          </p:nvPr>
        </p:nvSpPr>
        <p:spPr/>
        <p:txBody>
          <a:bodyPr/>
          <a:lstStyle/>
          <a:p>
            <a:pPr marL="342900" indent="-342900">
              <a:buFont typeface="Arial" panose="020B0604020202020204" pitchFamily="34" charset="0"/>
              <a:buChar char="•"/>
            </a:pPr>
            <a:r>
              <a:rPr lang="cs-CZ" dirty="0"/>
              <a:t>Viet Minh byl založen v roce 1941 jako Svaz pro nezávislý Vietnam a stál za tím opět Ho Či Minh;</a:t>
            </a:r>
          </a:p>
          <a:p>
            <a:pPr marL="342900" indent="-342900">
              <a:buFont typeface="Arial" panose="020B0604020202020204" pitchFamily="34" charset="0"/>
              <a:buChar char="•"/>
            </a:pPr>
            <a:r>
              <a:rPr lang="cs-CZ" dirty="0"/>
              <a:t>ačkoliv to bylo národně osvobozenecké hnutí proti francouzskému kolonialismu, dominovali v něm komunisté;</a:t>
            </a:r>
          </a:p>
          <a:p>
            <a:pPr marL="342900" indent="-342900">
              <a:buFont typeface="Arial" panose="020B0604020202020204" pitchFamily="34" charset="0"/>
              <a:buChar char="•"/>
            </a:pPr>
            <a:r>
              <a:rPr lang="cs-CZ" dirty="0"/>
              <a:t>Ho Či Minh, vlastním jménem </a:t>
            </a:r>
            <a:r>
              <a:rPr lang="cs-CZ" dirty="0" err="1"/>
              <a:t>Nguyễn</a:t>
            </a:r>
            <a:r>
              <a:rPr lang="cs-CZ" dirty="0"/>
              <a:t> </a:t>
            </a:r>
            <a:r>
              <a:rPr lang="cs-CZ" dirty="0" err="1"/>
              <a:t>Sinh</a:t>
            </a:r>
            <a:r>
              <a:rPr lang="cs-CZ" dirty="0"/>
              <a:t> </a:t>
            </a:r>
            <a:r>
              <a:rPr lang="cs-CZ" dirty="0" err="1"/>
              <a:t>Cung</a:t>
            </a:r>
            <a:r>
              <a:rPr lang="cs-CZ" dirty="0"/>
              <a:t> (jiné zdroje uvádí Nguyen </a:t>
            </a:r>
            <a:r>
              <a:rPr lang="cs-CZ" dirty="0" err="1"/>
              <a:t>Tat</a:t>
            </a:r>
            <a:r>
              <a:rPr lang="cs-CZ" dirty="0"/>
              <a:t> Thanh, což byla ale spíše pseudonym), byl nacionální komunista, nikoli internacionalista;</a:t>
            </a:r>
          </a:p>
          <a:p>
            <a:pPr marL="342900" indent="-342900">
              <a:buFont typeface="Arial" panose="020B0604020202020204" pitchFamily="34" charset="0"/>
              <a:buChar char="•"/>
            </a:pPr>
            <a:r>
              <a:rPr lang="cs-CZ" dirty="0"/>
              <a:t>paradoxně byl vzdělán i ve Francii a byl dokonce zakládajícím členem francouzské KS; </a:t>
            </a:r>
          </a:p>
          <a:p>
            <a:endParaRPr lang="cs-CZ" dirty="0"/>
          </a:p>
        </p:txBody>
      </p:sp>
    </p:spTree>
    <p:extLst>
      <p:ext uri="{BB962C8B-B14F-4D97-AF65-F5344CB8AC3E}">
        <p14:creationId xmlns:p14="http://schemas.microsoft.com/office/powerpoint/2010/main" val="393981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AD4B94-D668-4DC2-AEA6-233002759A0E}"/>
              </a:ext>
            </a:extLst>
          </p:cNvPr>
          <p:cNvSpPr>
            <a:spLocks noGrp="1"/>
          </p:cNvSpPr>
          <p:nvPr>
            <p:ph type="title"/>
          </p:nvPr>
        </p:nvSpPr>
        <p:spPr/>
        <p:txBody>
          <a:bodyPr/>
          <a:lstStyle/>
          <a:p>
            <a:pPr algn="ctr"/>
            <a:r>
              <a:rPr lang="cs-CZ" dirty="0"/>
              <a:t>Vznik nezávislé Vietnamské demokratické republiky</a:t>
            </a:r>
          </a:p>
        </p:txBody>
      </p:sp>
      <p:sp>
        <p:nvSpPr>
          <p:cNvPr id="3" name="Zástupný obsah 2">
            <a:extLst>
              <a:ext uri="{FF2B5EF4-FFF2-40B4-BE49-F238E27FC236}">
                <a16:creationId xmlns:a16="http://schemas.microsoft.com/office/drawing/2014/main" id="{44DD0A48-B77E-49E3-AD26-5E812F04D6B5}"/>
              </a:ext>
            </a:extLst>
          </p:cNvPr>
          <p:cNvSpPr>
            <a:spLocks noGrp="1"/>
          </p:cNvSpPr>
          <p:nvPr>
            <p:ph idx="1"/>
          </p:nvPr>
        </p:nvSpPr>
        <p:spPr/>
        <p:txBody>
          <a:bodyPr/>
          <a:lstStyle/>
          <a:p>
            <a:pPr marL="342900" indent="-342900">
              <a:buFont typeface="Arial" panose="020B0604020202020204" pitchFamily="34" charset="0"/>
              <a:buChar char="•"/>
            </a:pPr>
            <a:r>
              <a:rPr lang="cs-CZ" dirty="0"/>
              <a:t>Během Druhé světové války podporovali Viet Minh Američané;</a:t>
            </a:r>
          </a:p>
          <a:p>
            <a:pPr marL="342900" indent="-342900">
              <a:buFont typeface="Arial" panose="020B0604020202020204" pitchFamily="34" charset="0"/>
              <a:buChar char="•"/>
            </a:pPr>
            <a:r>
              <a:rPr lang="cs-CZ" dirty="0"/>
              <a:t>vojensky mu velel generál </a:t>
            </a:r>
            <a:r>
              <a:rPr lang="cs-CZ" dirty="0" err="1"/>
              <a:t>Vo</a:t>
            </a:r>
            <a:r>
              <a:rPr lang="cs-CZ" dirty="0"/>
              <a:t> Nguyen </a:t>
            </a:r>
            <a:r>
              <a:rPr lang="cs-CZ" dirty="0" err="1"/>
              <a:t>Giap</a:t>
            </a:r>
            <a:r>
              <a:rPr lang="cs-CZ" dirty="0"/>
              <a:t>, ale OSS, předchůdce CIA jednal několikrát i přímo s Ho Či </a:t>
            </a:r>
            <a:r>
              <a:rPr lang="cs-CZ" dirty="0" err="1"/>
              <a:t>Minem</a:t>
            </a:r>
            <a:r>
              <a:rPr lang="cs-CZ" dirty="0"/>
              <a:t>;</a:t>
            </a:r>
          </a:p>
          <a:p>
            <a:pPr marL="342900" indent="-342900">
              <a:buFont typeface="Arial" panose="020B0604020202020204" pitchFamily="34" charset="0"/>
              <a:buChar char="•"/>
            </a:pPr>
            <a:r>
              <a:rPr lang="cs-CZ" dirty="0"/>
              <a:t>Když došlo k osvobození, loutkový vietnamský císař Bao </a:t>
            </a:r>
            <a:r>
              <a:rPr lang="cs-CZ" dirty="0" err="1"/>
              <a:t>Dai</a:t>
            </a:r>
            <a:r>
              <a:rPr lang="cs-CZ" dirty="0"/>
              <a:t> byl donucen 25. srpna abdikovat a vznikla republikánská vláda v čele s Ho Či Minhem;</a:t>
            </a:r>
          </a:p>
          <a:p>
            <a:pPr marL="342900" indent="-342900">
              <a:buFont typeface="Arial" panose="020B0604020202020204" pitchFamily="34" charset="0"/>
              <a:buChar char="•"/>
            </a:pPr>
            <a:r>
              <a:rPr lang="cs-CZ" dirty="0"/>
              <a:t>2. září 1945, byla vyhlášena Vietnamská demokratická republika s hlavním městem Hanoj. Prezidentem se stal Ho Či Minh a byl jím až do své smrti v roce 1969;</a:t>
            </a:r>
          </a:p>
          <a:p>
            <a:pPr marL="342900" indent="-342900">
              <a:buFont typeface="Arial" panose="020B0604020202020204" pitchFamily="34" charset="0"/>
              <a:buChar char="•"/>
            </a:pPr>
            <a:r>
              <a:rPr lang="cs-CZ" dirty="0"/>
              <a:t>Vrchním velitelem armády se stal </a:t>
            </a:r>
            <a:r>
              <a:rPr lang="cs-CZ" dirty="0" err="1"/>
              <a:t>Vo</a:t>
            </a:r>
            <a:r>
              <a:rPr lang="cs-CZ" dirty="0"/>
              <a:t> Nguyen </a:t>
            </a:r>
            <a:r>
              <a:rPr lang="cs-CZ" dirty="0" err="1"/>
              <a:t>Giap</a:t>
            </a:r>
            <a:r>
              <a:rPr lang="cs-CZ" dirty="0"/>
              <a:t>;</a:t>
            </a:r>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425777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2" name="Group 11">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3" name="Freeform: Shape 12">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4"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5"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6"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1" name="Rectangle 30">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Nadpis 1">
            <a:extLst>
              <a:ext uri="{FF2B5EF4-FFF2-40B4-BE49-F238E27FC236}">
                <a16:creationId xmlns:a16="http://schemas.microsoft.com/office/drawing/2014/main" id="{30CD8EF9-81F1-4FE4-AFBD-440619573C2F}"/>
              </a:ext>
            </a:extLst>
          </p:cNvPr>
          <p:cNvSpPr>
            <a:spLocks noGrp="1"/>
          </p:cNvSpPr>
          <p:nvPr>
            <p:ph type="title"/>
          </p:nvPr>
        </p:nvSpPr>
        <p:spPr>
          <a:xfrm>
            <a:off x="530352" y="1122363"/>
            <a:ext cx="5340911" cy="1978346"/>
          </a:xfrm>
        </p:spPr>
        <p:txBody>
          <a:bodyPr vert="horz" lIns="91440" tIns="45720" rIns="91440" bIns="45720" rtlCol="0" anchor="b">
            <a:normAutofit/>
          </a:bodyPr>
          <a:lstStyle/>
          <a:p>
            <a:r>
              <a:rPr lang="en-US" sz="4000" dirty="0"/>
              <a:t>Vo Nguyen </a:t>
            </a:r>
            <a:r>
              <a:rPr lang="en-US" sz="4000" dirty="0" err="1"/>
              <a:t>Giap</a:t>
            </a:r>
            <a:endParaRPr lang="en-US" sz="4000" dirty="0"/>
          </a:p>
        </p:txBody>
      </p:sp>
      <p:sp>
        <p:nvSpPr>
          <p:cNvPr id="33" name="Freeform: Shape 32">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36"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7"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8"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5" name="Zástupný obsah 4" descr="Obsah obrázku osoba, muž, usmívající se, zelená&#10;&#10;Popis byl vytvořen automaticky">
            <a:extLst>
              <a:ext uri="{FF2B5EF4-FFF2-40B4-BE49-F238E27FC236}">
                <a16:creationId xmlns:a16="http://schemas.microsoft.com/office/drawing/2014/main" id="{4EC6C8D1-BCEA-4B2D-9FFF-A20D717D09E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305" r="20555"/>
          <a:stretch/>
        </p:blipFill>
        <p:spPr>
          <a:xfrm>
            <a:off x="6535696" y="10"/>
            <a:ext cx="5669280" cy="6857990"/>
          </a:xfrm>
          <a:prstGeom prst="rect">
            <a:avLst/>
          </a:prstGeom>
        </p:spPr>
      </p:pic>
      <p:sp>
        <p:nvSpPr>
          <p:cNvPr id="43" name="Freeform: Shape 42">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5" name="Group 44">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6" name="Freeform: Shape 45">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Freeform: Shape 47">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97782240"/>
      </p:ext>
    </p:extLst>
  </p:cSld>
  <p:clrMapOvr>
    <a:masterClrMapping/>
  </p:clrMapOvr>
</p:sld>
</file>

<file path=ppt/theme/theme1.xml><?xml version="1.0" encoding="utf-8"?>
<a:theme xmlns:a="http://schemas.openxmlformats.org/drawingml/2006/main" name="RocaVTI">
  <a:themeElements>
    <a:clrScheme name="AnalogousFromDarkSeedLeftStep">
      <a:dk1>
        <a:srgbClr val="000000"/>
      </a:dk1>
      <a:lt1>
        <a:srgbClr val="FFFFFF"/>
      </a:lt1>
      <a:dk2>
        <a:srgbClr val="34371F"/>
      </a:dk2>
      <a:lt2>
        <a:srgbClr val="E8E2E3"/>
      </a:lt2>
      <a:accent1>
        <a:srgbClr val="45B19B"/>
      </a:accent1>
      <a:accent2>
        <a:srgbClr val="3BB167"/>
      </a:accent2>
      <a:accent3>
        <a:srgbClr val="4DB748"/>
      </a:accent3>
      <a:accent4>
        <a:srgbClr val="71B13B"/>
      </a:accent4>
      <a:accent5>
        <a:srgbClr val="9BA842"/>
      </a:accent5>
      <a:accent6>
        <a:srgbClr val="B18F3B"/>
      </a:accent6>
      <a:hlink>
        <a:srgbClr val="708C2E"/>
      </a:hlink>
      <a:folHlink>
        <a:srgbClr val="7F7F7F"/>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docProps/app.xml><?xml version="1.0" encoding="utf-8"?>
<Properties xmlns="http://schemas.openxmlformats.org/officeDocument/2006/extended-properties" xmlns:vt="http://schemas.openxmlformats.org/officeDocument/2006/docPropsVTypes">
  <TotalTime>405</TotalTime>
  <Words>3361</Words>
  <Application>Microsoft Office PowerPoint</Application>
  <PresentationFormat>Širokoúhlá obrazovka</PresentationFormat>
  <Paragraphs>176</Paragraphs>
  <Slides>41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41</vt:i4>
      </vt:variant>
    </vt:vector>
  </HeadingPairs>
  <TitlesOfParts>
    <vt:vector size="46" baseType="lpstr">
      <vt:lpstr>Arial</vt:lpstr>
      <vt:lpstr>Avenir Next LT Pro</vt:lpstr>
      <vt:lpstr>Avenir Next LT Pro Light</vt:lpstr>
      <vt:lpstr>Georgia Pro Semibold</vt:lpstr>
      <vt:lpstr>RocaVTI</vt:lpstr>
      <vt:lpstr>Válka ve Vietnamu</vt:lpstr>
      <vt:lpstr>Historické kořeny</vt:lpstr>
      <vt:lpstr>Phan Dinh Phung</vt:lpstr>
      <vt:lpstr>Historické kořeny II.</vt:lpstr>
      <vt:lpstr>Ho Či Minh</vt:lpstr>
      <vt:lpstr>Historické kořeny III.</vt:lpstr>
      <vt:lpstr>Vznik Viet Minhu</vt:lpstr>
      <vt:lpstr>Vznik nezávislé Vietnamské demokratické republiky</vt:lpstr>
      <vt:lpstr>Vo Nguyen Giap</vt:lpstr>
      <vt:lpstr>Indočínská válka</vt:lpstr>
      <vt:lpstr>Indočínská válka II.</vt:lpstr>
      <vt:lpstr>Indočínská válka III.</vt:lpstr>
      <vt:lpstr>Indočínská válka IV.</vt:lpstr>
      <vt:lpstr>Indočínská válka V.</vt:lpstr>
      <vt:lpstr>Indočínská válka VI.</vt:lpstr>
      <vt:lpstr>Konec Indočínské války</vt:lpstr>
      <vt:lpstr>Christian de Castriers</vt:lpstr>
      <vt:lpstr>Následky Indočínské války</vt:lpstr>
      <vt:lpstr>Ngo Dinh Diem </vt:lpstr>
      <vt:lpstr>Počátky amerického angažmá</vt:lpstr>
      <vt:lpstr>Bezprostřední příčiny Války ve Vietnamu</vt:lpstr>
      <vt:lpstr>Le Duan</vt:lpstr>
      <vt:lpstr>Bezprostřední příčiny Války ve Vietnamu II.</vt:lpstr>
      <vt:lpstr>Počátky Války ve Vietnamu</vt:lpstr>
      <vt:lpstr>Role Laosu</vt:lpstr>
      <vt:lpstr>Eskalace americké přítomnosti</vt:lpstr>
      <vt:lpstr>Zahájení americké vojenské kampaně</vt:lpstr>
      <vt:lpstr>Robert McNamara</vt:lpstr>
      <vt:lpstr>Zahájení americké vojenské kampaně II.</vt:lpstr>
      <vt:lpstr>Torpédoborec Maddox</vt:lpstr>
      <vt:lpstr>Válka se rozjíždí</vt:lpstr>
      <vt:lpstr>Lyndon Johnson</vt:lpstr>
      <vt:lpstr>Sovětská angažovanost</vt:lpstr>
      <vt:lpstr>Eskalace války</vt:lpstr>
      <vt:lpstr>William Westmoreland</vt:lpstr>
      <vt:lpstr>Průběh a dynamika války</vt:lpstr>
      <vt:lpstr>Průběh a dynamika války II. – ofenzíva Tet</vt:lpstr>
      <vt:lpstr>Americká reakce – masakr v My Lai</vt:lpstr>
      <vt:lpstr>Ernest Medina</vt:lpstr>
      <vt:lpstr>Konec a důsledky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Válka ve Vietnamu</dc:title>
  <dc:creator>Mgr. Tomáš Šmíd, Ph.D.</dc:creator>
  <cp:lastModifiedBy>Mgr. Tomáš Šmíd, Ph.D.</cp:lastModifiedBy>
  <cp:revision>142</cp:revision>
  <dcterms:created xsi:type="dcterms:W3CDTF">2021-09-28T14:09:34Z</dcterms:created>
  <dcterms:modified xsi:type="dcterms:W3CDTF">2021-09-28T20:54:44Z</dcterms:modified>
</cp:coreProperties>
</file>