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6" r:id="rId3"/>
    <p:sldId id="257" r:id="rId4"/>
    <p:sldId id="258" r:id="rId5"/>
    <p:sldId id="259" r:id="rId6"/>
    <p:sldId id="260" r:id="rId7"/>
    <p:sldId id="261" r:id="rId8"/>
    <p:sldId id="262" r:id="rId9"/>
    <p:sldId id="264" r:id="rId10"/>
    <p:sldId id="265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171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A20A2567-1B30-460C-BF42-84C3BD0974E6}" type="datetimeFigureOut">
              <a:rPr lang="cs-CZ" smtClean="0"/>
              <a:t>08.12.2021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ABB33402-3476-449E-A634-E37E4610E77B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A2567-1B30-460C-BF42-84C3BD0974E6}" type="datetimeFigureOut">
              <a:rPr lang="cs-CZ" smtClean="0"/>
              <a:t>08.12.2021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33402-3476-449E-A634-E37E4610E77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A2567-1B30-460C-BF42-84C3BD0974E6}" type="datetimeFigureOut">
              <a:rPr lang="cs-CZ" smtClean="0"/>
              <a:t>08.12.2021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33402-3476-449E-A634-E37E4610E77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20A2567-1B30-460C-BF42-84C3BD0974E6}" type="datetimeFigureOut">
              <a:rPr lang="cs-CZ" smtClean="0"/>
              <a:t>08.12.2021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BB33402-3476-449E-A634-E37E4610E77B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A20A2567-1B30-460C-BF42-84C3BD0974E6}" type="datetimeFigureOut">
              <a:rPr lang="cs-CZ" smtClean="0"/>
              <a:t>08.12.2021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ABB33402-3476-449E-A634-E37E4610E77B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A2567-1B30-460C-BF42-84C3BD0974E6}" type="datetimeFigureOut">
              <a:rPr lang="cs-CZ" smtClean="0"/>
              <a:t>08.12.2021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33402-3476-449E-A634-E37E4610E77B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A2567-1B30-460C-BF42-84C3BD0974E6}" type="datetimeFigureOut">
              <a:rPr lang="cs-CZ" smtClean="0"/>
              <a:t>08.12.2021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33402-3476-449E-A634-E37E4610E77B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20A2567-1B30-460C-BF42-84C3BD0974E6}" type="datetimeFigureOut">
              <a:rPr lang="cs-CZ" smtClean="0"/>
              <a:t>08.12.2021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BB33402-3476-449E-A634-E37E4610E77B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A2567-1B30-460C-BF42-84C3BD0974E6}" type="datetimeFigureOut">
              <a:rPr lang="cs-CZ" smtClean="0"/>
              <a:t>08.12.2021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33402-3476-449E-A634-E37E4610E77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20A2567-1B30-460C-BF42-84C3BD0974E6}" type="datetimeFigureOut">
              <a:rPr lang="cs-CZ" smtClean="0"/>
              <a:t>08.12.2021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BB33402-3476-449E-A634-E37E4610E77B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20A2567-1B30-460C-BF42-84C3BD0974E6}" type="datetimeFigureOut">
              <a:rPr lang="cs-CZ" smtClean="0"/>
              <a:t>08.12.2021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BB33402-3476-449E-A634-E37E4610E77B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Klepnutím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A20A2567-1B30-460C-BF42-84C3BD0974E6}" type="datetimeFigureOut">
              <a:rPr lang="cs-CZ" smtClean="0"/>
              <a:t>08.12.2021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BB33402-3476-449E-A634-E37E4610E77B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Konflikty v kongu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/>
              <a:t>Tomáš Šmíd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Třetí konžská válka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Násilí hlavně v severním a jižním Kivu</a:t>
            </a:r>
          </a:p>
          <a:p>
            <a:r>
              <a:rPr lang="cs-CZ" dirty="0"/>
              <a:t>Spojenectví </a:t>
            </a:r>
            <a:r>
              <a:rPr lang="cs-CZ" dirty="0" err="1"/>
              <a:t>Mai</a:t>
            </a:r>
            <a:r>
              <a:rPr lang="cs-CZ" dirty="0"/>
              <a:t> </a:t>
            </a:r>
            <a:r>
              <a:rPr lang="cs-CZ" dirty="0" err="1"/>
              <a:t>Mai</a:t>
            </a:r>
            <a:r>
              <a:rPr lang="cs-CZ" dirty="0"/>
              <a:t> a </a:t>
            </a:r>
            <a:r>
              <a:rPr lang="cs-CZ" dirty="0" err="1"/>
              <a:t>Hutuů</a:t>
            </a:r>
            <a:r>
              <a:rPr lang="cs-CZ" dirty="0"/>
              <a:t> proti alianci RCD (</a:t>
            </a:r>
            <a:r>
              <a:rPr lang="cs-CZ" dirty="0" err="1"/>
              <a:t>Tutsiové</a:t>
            </a:r>
            <a:r>
              <a:rPr lang="cs-CZ" dirty="0"/>
              <a:t>) a Rwandy (ovládaná </a:t>
            </a:r>
            <a:r>
              <a:rPr lang="cs-CZ" dirty="0" err="1"/>
              <a:t>Tutsii</a:t>
            </a:r>
            <a:r>
              <a:rPr lang="cs-CZ" dirty="0"/>
              <a:t>)</a:t>
            </a:r>
          </a:p>
          <a:p>
            <a:r>
              <a:rPr lang="cs-CZ" dirty="0"/>
              <a:t>Nižší míra organizovanosti, malé drobné každodenní střety</a:t>
            </a:r>
          </a:p>
          <a:p>
            <a:r>
              <a:rPr lang="cs-CZ" dirty="0"/>
              <a:t>Humanitární katastrofa – hlad, epidemie, boje</a:t>
            </a:r>
          </a:p>
          <a:p>
            <a:r>
              <a:rPr lang="cs-CZ" dirty="0"/>
              <a:t>Presidentem </a:t>
            </a:r>
            <a:r>
              <a:rPr lang="cs-CZ" dirty="0" err="1"/>
              <a:t>Joseph</a:t>
            </a:r>
            <a:r>
              <a:rPr lang="cs-CZ" dirty="0"/>
              <a:t> </a:t>
            </a:r>
            <a:r>
              <a:rPr lang="cs-CZ" dirty="0" err="1"/>
              <a:t>Kabila</a:t>
            </a:r>
            <a:r>
              <a:rPr lang="cs-CZ" dirty="0"/>
              <a:t>, syn </a:t>
            </a:r>
            <a:r>
              <a:rPr lang="cs-CZ" dirty="0" err="1"/>
              <a:t>Laurenta</a:t>
            </a:r>
            <a:r>
              <a:rPr lang="cs-CZ" dirty="0"/>
              <a:t>, od roku 2001, znovu 2006 (volební násilí)</a:t>
            </a:r>
          </a:p>
          <a:p>
            <a:r>
              <a:rPr lang="cs-CZ" dirty="0"/>
              <a:t>Následně boje v provincii </a:t>
            </a:r>
            <a:r>
              <a:rPr lang="cs-CZ" dirty="0" err="1"/>
              <a:t>Ituri</a:t>
            </a:r>
            <a:r>
              <a:rPr lang="cs-CZ" dirty="0"/>
              <a:t> sociální konflikt mezi </a:t>
            </a:r>
            <a:r>
              <a:rPr lang="cs-CZ" dirty="0" err="1"/>
              <a:t>Lendu</a:t>
            </a:r>
            <a:r>
              <a:rPr lang="cs-CZ" dirty="0"/>
              <a:t> (zemědělci) a </a:t>
            </a:r>
            <a:r>
              <a:rPr lang="cs-CZ" dirty="0" err="1"/>
              <a:t>Hema</a:t>
            </a:r>
            <a:r>
              <a:rPr lang="cs-CZ" dirty="0"/>
              <a:t> (pastevci)</a:t>
            </a:r>
          </a:p>
          <a:p>
            <a:r>
              <a:rPr lang="cs-CZ" dirty="0"/>
              <a:t>V Kivu stojí za odbojem </a:t>
            </a:r>
            <a:r>
              <a:rPr lang="cs-CZ" dirty="0" err="1"/>
              <a:t>Laurent</a:t>
            </a:r>
            <a:r>
              <a:rPr lang="cs-CZ" dirty="0"/>
              <a:t> </a:t>
            </a:r>
            <a:r>
              <a:rPr lang="cs-CZ" dirty="0" err="1"/>
              <a:t>Nkunda</a:t>
            </a:r>
            <a:endParaRPr lang="cs-CZ" dirty="0"/>
          </a:p>
          <a:p>
            <a:r>
              <a:rPr lang="cs-CZ" dirty="0"/>
              <a:t>Boje i v severní </a:t>
            </a:r>
            <a:r>
              <a:rPr lang="cs-CZ"/>
              <a:t>Katanze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Mapa Demokratické republiky Kongo</a:t>
            </a: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2637" y="2398712"/>
            <a:ext cx="4276725" cy="3276600"/>
          </a:xfrm>
        </p:spPr>
      </p:pic>
    </p:spTree>
    <p:extLst>
      <p:ext uri="{BB962C8B-B14F-4D97-AF65-F5344CB8AC3E}">
        <p14:creationId xmlns:p14="http://schemas.microsoft.com/office/powerpoint/2010/main" val="17749678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Geografický a historický úvod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Třetí nejrozlehlejší africká země</a:t>
            </a:r>
          </a:p>
          <a:p>
            <a:r>
              <a:rPr lang="cs-CZ" dirty="0"/>
              <a:t>35 – 40 milionů obyvatel</a:t>
            </a:r>
          </a:p>
          <a:p>
            <a:r>
              <a:rPr lang="cs-CZ" dirty="0"/>
              <a:t>250 etnických skupin</a:t>
            </a:r>
          </a:p>
          <a:p>
            <a:r>
              <a:rPr lang="cs-CZ" dirty="0"/>
              <a:t>Etnická segregace a tvorba ghett</a:t>
            </a:r>
          </a:p>
          <a:p>
            <a:r>
              <a:rPr lang="cs-CZ" dirty="0"/>
              <a:t>V současných hranicích od roku 1874 – belgická nadvláda</a:t>
            </a:r>
          </a:p>
          <a:p>
            <a:r>
              <a:rPr lang="cs-CZ" dirty="0"/>
              <a:t>Tvrdý režim Leopolda II.</a:t>
            </a:r>
          </a:p>
          <a:p>
            <a:r>
              <a:rPr lang="cs-CZ" dirty="0"/>
              <a:t>Surovinová exploatace, soukromé vlastnictví Leopolda II. </a:t>
            </a:r>
          </a:p>
          <a:p>
            <a:r>
              <a:rPr lang="cs-CZ" dirty="0"/>
              <a:t>Udělování koncesí velkým společnostem</a:t>
            </a:r>
          </a:p>
          <a:p>
            <a:r>
              <a:rPr lang="cs-CZ" dirty="0"/>
              <a:t>Union Minére </a:t>
            </a:r>
            <a:r>
              <a:rPr lang="cs-CZ" dirty="0" err="1"/>
              <a:t>du</a:t>
            </a:r>
            <a:r>
              <a:rPr lang="cs-CZ" dirty="0"/>
              <a:t> </a:t>
            </a:r>
            <a:r>
              <a:rPr lang="cs-CZ" dirty="0" err="1"/>
              <a:t>Haut</a:t>
            </a:r>
            <a:r>
              <a:rPr lang="cs-CZ" dirty="0"/>
              <a:t>-</a:t>
            </a:r>
            <a:r>
              <a:rPr lang="cs-CZ" dirty="0" err="1"/>
              <a:t>Katanga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Historický úvod II.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1907 – Leopold II. prodává Kongo belgickému státu</a:t>
            </a:r>
          </a:p>
          <a:p>
            <a:r>
              <a:rPr lang="cs-CZ" dirty="0"/>
              <a:t>Domorodci využívání na otrockou práci, vytvářejí ale ilegální struktury</a:t>
            </a:r>
          </a:p>
          <a:p>
            <a:r>
              <a:rPr lang="cs-CZ" dirty="0"/>
              <a:t>1960 – vyhlášení nezávislosti</a:t>
            </a:r>
          </a:p>
          <a:p>
            <a:r>
              <a:rPr lang="cs-CZ" dirty="0"/>
              <a:t>Slabá vnitřní integrita a z toho plynoucí problémy</a:t>
            </a:r>
          </a:p>
          <a:p>
            <a:r>
              <a:rPr lang="cs-CZ" dirty="0"/>
              <a:t>Spor mezi  „prozápadním“  presidentem </a:t>
            </a:r>
            <a:r>
              <a:rPr lang="cs-CZ" dirty="0" err="1"/>
              <a:t>Josephem</a:t>
            </a:r>
            <a:r>
              <a:rPr lang="cs-CZ" dirty="0"/>
              <a:t> </a:t>
            </a:r>
            <a:r>
              <a:rPr lang="cs-CZ" dirty="0" err="1"/>
              <a:t>Kasavubu</a:t>
            </a:r>
            <a:r>
              <a:rPr lang="cs-CZ" dirty="0"/>
              <a:t> a „protizápadním“ premiérem Patrice </a:t>
            </a:r>
            <a:r>
              <a:rPr lang="cs-CZ" dirty="0" err="1"/>
              <a:t>Lumumbou</a:t>
            </a:r>
            <a:endParaRPr lang="cs-CZ" dirty="0"/>
          </a:p>
          <a:p>
            <a:r>
              <a:rPr lang="cs-CZ" dirty="0"/>
              <a:t>Oba je sesadil vrchní velitel ozbrojených sil </a:t>
            </a:r>
            <a:r>
              <a:rPr lang="cs-CZ" dirty="0" err="1"/>
              <a:t>Joseph</a:t>
            </a:r>
            <a:r>
              <a:rPr lang="cs-CZ" dirty="0"/>
              <a:t> </a:t>
            </a:r>
            <a:r>
              <a:rPr lang="cs-CZ" dirty="0" err="1"/>
              <a:t>Mobutu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Historický úvod III.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Separatistické tendence – </a:t>
            </a:r>
            <a:r>
              <a:rPr lang="cs-CZ" dirty="0" err="1"/>
              <a:t>Katanga</a:t>
            </a:r>
            <a:r>
              <a:rPr lang="cs-CZ" dirty="0"/>
              <a:t>, </a:t>
            </a:r>
            <a:r>
              <a:rPr lang="cs-CZ" dirty="0" err="1"/>
              <a:t>Kwilu</a:t>
            </a:r>
            <a:endParaRPr lang="cs-CZ" dirty="0"/>
          </a:p>
          <a:p>
            <a:r>
              <a:rPr lang="cs-CZ" dirty="0" err="1"/>
              <a:t>Joseph</a:t>
            </a:r>
            <a:r>
              <a:rPr lang="cs-CZ" dirty="0"/>
              <a:t> </a:t>
            </a:r>
            <a:r>
              <a:rPr lang="cs-CZ" dirty="0" err="1"/>
              <a:t>Tshombe</a:t>
            </a:r>
            <a:r>
              <a:rPr lang="cs-CZ" dirty="0"/>
              <a:t> v </a:t>
            </a:r>
            <a:r>
              <a:rPr lang="cs-CZ" dirty="0" err="1"/>
              <a:t>Katanze</a:t>
            </a:r>
            <a:r>
              <a:rPr lang="cs-CZ" dirty="0"/>
              <a:t> popravuje </a:t>
            </a:r>
            <a:r>
              <a:rPr lang="cs-CZ" dirty="0" err="1"/>
              <a:t>Lumumbu</a:t>
            </a:r>
            <a:endParaRPr lang="cs-CZ" dirty="0"/>
          </a:p>
          <a:p>
            <a:r>
              <a:rPr lang="cs-CZ" dirty="0"/>
              <a:t>Zasahují jednotky OSN a dokonce překračují mandát</a:t>
            </a:r>
          </a:p>
          <a:p>
            <a:r>
              <a:rPr lang="cs-CZ" dirty="0" err="1"/>
              <a:t>Mobutu</a:t>
            </a:r>
            <a:r>
              <a:rPr lang="cs-CZ" dirty="0"/>
              <a:t> stabilizuje situaci cca v roce 1965</a:t>
            </a:r>
          </a:p>
          <a:p>
            <a:r>
              <a:rPr lang="cs-CZ" dirty="0"/>
              <a:t>Diktatura – prohlásil se presidentem zakázal politické strany, uzavřel parlament</a:t>
            </a:r>
          </a:p>
          <a:p>
            <a:r>
              <a:rPr lang="cs-CZ" dirty="0"/>
              <a:t>Název země změnil </a:t>
            </a:r>
            <a:r>
              <a:rPr lang="cs-CZ"/>
              <a:t>na Zair (do roku 1997) </a:t>
            </a:r>
            <a:r>
              <a:rPr lang="cs-CZ" dirty="0"/>
              <a:t>a hlavní město </a:t>
            </a:r>
            <a:r>
              <a:rPr lang="cs-CZ" dirty="0" err="1"/>
              <a:t>Leopoldville</a:t>
            </a:r>
            <a:r>
              <a:rPr lang="cs-CZ" dirty="0"/>
              <a:t> na Kinshasu</a:t>
            </a:r>
          </a:p>
          <a:p>
            <a:r>
              <a:rPr lang="cs-CZ" dirty="0"/>
              <a:t>Existuje pouze Lidové revoluční hnutí</a:t>
            </a:r>
          </a:p>
          <a:p>
            <a:r>
              <a:rPr lang="cs-CZ" dirty="0"/>
              <a:t>Zestátnění majetku, tzn. přechod do jeho rukou – </a:t>
            </a:r>
            <a:r>
              <a:rPr lang="cs-CZ" dirty="0" err="1"/>
              <a:t>sultanistický</a:t>
            </a:r>
            <a:r>
              <a:rPr lang="cs-CZ" dirty="0"/>
              <a:t> režim</a:t>
            </a:r>
          </a:p>
          <a:p>
            <a:r>
              <a:rPr lang="cs-CZ" dirty="0"/>
              <a:t>Vládl 30 lete, přestože jeho pozice nebyla nikdy oficiálně stvrzena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Historický úvod IV.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Obrovské sociální a ekonomické problémy – inflace, nezaměstnanost, neexistence služeb, nepotismus, korupce</a:t>
            </a:r>
          </a:p>
          <a:p>
            <a:r>
              <a:rPr lang="cs-CZ" dirty="0"/>
              <a:t>Zesílení personalizace moci v 80. letech – Otec vlasti (</a:t>
            </a:r>
            <a:r>
              <a:rPr lang="cs-CZ" dirty="0" err="1"/>
              <a:t>Sese</a:t>
            </a:r>
            <a:r>
              <a:rPr lang="cs-CZ" dirty="0"/>
              <a:t> </a:t>
            </a:r>
            <a:r>
              <a:rPr lang="cs-CZ" dirty="0" err="1"/>
              <a:t>Seko</a:t>
            </a:r>
            <a:r>
              <a:rPr lang="cs-CZ" dirty="0"/>
              <a:t>)</a:t>
            </a:r>
          </a:p>
          <a:p>
            <a:r>
              <a:rPr lang="cs-CZ" dirty="0"/>
              <a:t>Udržován západem v logice studené války</a:t>
            </a:r>
          </a:p>
          <a:p>
            <a:r>
              <a:rPr lang="cs-CZ" dirty="0"/>
              <a:t>Po ukončení studené války </a:t>
            </a:r>
            <a:r>
              <a:rPr lang="cs-CZ" dirty="0" err="1"/>
              <a:t>Mobutu</a:t>
            </a:r>
            <a:r>
              <a:rPr lang="cs-CZ" dirty="0"/>
              <a:t> donucen částečně liberalizovat režim</a:t>
            </a:r>
          </a:p>
          <a:p>
            <a:r>
              <a:rPr lang="cs-CZ" dirty="0"/>
              <a:t>Příliv uprchlíků ze Rwandy = destabilizace situace</a:t>
            </a:r>
          </a:p>
          <a:p>
            <a:r>
              <a:rPr lang="cs-CZ" dirty="0"/>
              <a:t>Přicházejí hlavně </a:t>
            </a:r>
            <a:r>
              <a:rPr lang="cs-CZ" dirty="0" err="1"/>
              <a:t>Hutuové</a:t>
            </a:r>
            <a:r>
              <a:rPr lang="cs-CZ" dirty="0"/>
              <a:t>, mnozí pachatelé genocidy z milice </a:t>
            </a:r>
            <a:r>
              <a:rPr lang="cs-CZ" dirty="0" err="1"/>
              <a:t>Interahawme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První konžská válka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err="1"/>
              <a:t>Hutuové</a:t>
            </a:r>
            <a:r>
              <a:rPr lang="cs-CZ" dirty="0"/>
              <a:t> v táborech v Kongu plánují výpady na Rwandu ovládanou </a:t>
            </a:r>
            <a:r>
              <a:rPr lang="cs-CZ" dirty="0" err="1"/>
              <a:t>Tutsii</a:t>
            </a:r>
            <a:r>
              <a:rPr lang="cs-CZ" dirty="0"/>
              <a:t> v čele s Paulem </a:t>
            </a:r>
            <a:r>
              <a:rPr lang="cs-CZ" dirty="0" err="1"/>
              <a:t>Kagamem</a:t>
            </a:r>
            <a:endParaRPr lang="cs-CZ" dirty="0"/>
          </a:p>
          <a:p>
            <a:r>
              <a:rPr lang="cs-CZ" dirty="0" err="1"/>
              <a:t>Mobutu</a:t>
            </a:r>
            <a:r>
              <a:rPr lang="cs-CZ" dirty="0"/>
              <a:t> je tiše podporuje</a:t>
            </a:r>
          </a:p>
          <a:p>
            <a:r>
              <a:rPr lang="cs-CZ" dirty="0"/>
              <a:t>Rwanda naplánovala preventivní útok a našla prostředníka </a:t>
            </a:r>
            <a:r>
              <a:rPr lang="cs-CZ" dirty="0" err="1"/>
              <a:t>Laurenta</a:t>
            </a:r>
            <a:r>
              <a:rPr lang="cs-CZ" dirty="0"/>
              <a:t> </a:t>
            </a:r>
            <a:r>
              <a:rPr lang="cs-CZ" dirty="0" err="1"/>
              <a:t>Kabilu</a:t>
            </a:r>
            <a:r>
              <a:rPr lang="cs-CZ" dirty="0"/>
              <a:t>, vůdce </a:t>
            </a:r>
            <a:r>
              <a:rPr lang="cs-CZ" dirty="0" err="1"/>
              <a:t>katanžské</a:t>
            </a:r>
            <a:r>
              <a:rPr lang="cs-CZ" dirty="0"/>
              <a:t> Aliance demokratických sil pro osvobození Konga (</a:t>
            </a:r>
            <a:r>
              <a:rPr lang="cs-CZ" dirty="0" err="1"/>
              <a:t>Alliance</a:t>
            </a:r>
            <a:r>
              <a:rPr lang="cs-CZ" dirty="0"/>
              <a:t> des </a:t>
            </a:r>
            <a:r>
              <a:rPr lang="cs-CZ" dirty="0" err="1"/>
              <a:t>Forces</a:t>
            </a:r>
            <a:r>
              <a:rPr lang="cs-CZ" dirty="0"/>
              <a:t> </a:t>
            </a:r>
            <a:r>
              <a:rPr lang="cs-CZ" dirty="0" err="1"/>
              <a:t>Démocratiques</a:t>
            </a:r>
            <a:r>
              <a:rPr lang="cs-CZ" dirty="0"/>
              <a:t> </a:t>
            </a:r>
            <a:r>
              <a:rPr lang="cs-CZ" dirty="0" err="1"/>
              <a:t>pour</a:t>
            </a:r>
            <a:r>
              <a:rPr lang="cs-CZ" dirty="0"/>
              <a:t> la </a:t>
            </a:r>
            <a:r>
              <a:rPr lang="cs-CZ" dirty="0" err="1"/>
              <a:t>Libération</a:t>
            </a:r>
            <a:r>
              <a:rPr lang="cs-CZ" dirty="0"/>
              <a:t> </a:t>
            </a:r>
            <a:r>
              <a:rPr lang="cs-CZ" dirty="0" err="1"/>
              <a:t>du</a:t>
            </a:r>
            <a:r>
              <a:rPr lang="cs-CZ" dirty="0"/>
              <a:t> </a:t>
            </a:r>
            <a:r>
              <a:rPr lang="cs-CZ" dirty="0" err="1"/>
              <a:t>Congo</a:t>
            </a:r>
            <a:r>
              <a:rPr lang="cs-CZ" dirty="0"/>
              <a:t>-Zaire – AFDL)</a:t>
            </a:r>
          </a:p>
          <a:p>
            <a:r>
              <a:rPr lang="cs-CZ" dirty="0"/>
              <a:t>Říjen 1996 ofenzíva na uprchlické tábory – Rwanda i Uganda – </a:t>
            </a:r>
            <a:r>
              <a:rPr lang="cs-CZ" dirty="0" err="1"/>
              <a:t>Kabila</a:t>
            </a:r>
            <a:r>
              <a:rPr lang="cs-CZ" dirty="0"/>
              <a:t> presidentem</a:t>
            </a:r>
          </a:p>
          <a:p>
            <a:r>
              <a:rPr lang="cs-CZ" dirty="0"/>
              <a:t>Opět diktatura, tentokrát marxistického typu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Druhá konžská válka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err="1"/>
              <a:t>Kabila</a:t>
            </a:r>
            <a:r>
              <a:rPr lang="cs-CZ" dirty="0"/>
              <a:t> a Rwanda se znepřátelili</a:t>
            </a:r>
          </a:p>
          <a:p>
            <a:r>
              <a:rPr lang="cs-CZ" dirty="0"/>
              <a:t>1998 – Rwanda požádána o odchod, v konžské armádě </a:t>
            </a:r>
            <a:r>
              <a:rPr lang="cs-CZ" dirty="0" err="1"/>
              <a:t>prorwandské</a:t>
            </a:r>
            <a:r>
              <a:rPr lang="cs-CZ" dirty="0"/>
              <a:t> vzpoury etnických </a:t>
            </a:r>
            <a:r>
              <a:rPr lang="cs-CZ" dirty="0" err="1"/>
              <a:t>Tutsijů</a:t>
            </a:r>
            <a:endParaRPr lang="cs-CZ" dirty="0"/>
          </a:p>
          <a:p>
            <a:pPr lvl="0"/>
            <a:r>
              <a:rPr lang="cs-CZ" dirty="0" err="1"/>
              <a:t>Kabila</a:t>
            </a:r>
            <a:r>
              <a:rPr lang="cs-CZ" dirty="0"/>
              <a:t> nakonec odstaven od moci a v čele  Konžské sjednocení pro demokracii (</a:t>
            </a:r>
            <a:r>
              <a:rPr lang="cs-CZ" dirty="0" err="1"/>
              <a:t>Rassemblement</a:t>
            </a:r>
            <a:r>
              <a:rPr lang="cs-CZ" dirty="0"/>
              <a:t> </a:t>
            </a:r>
            <a:r>
              <a:rPr lang="cs-CZ" dirty="0" err="1"/>
              <a:t>Congolais</a:t>
            </a:r>
            <a:r>
              <a:rPr lang="cs-CZ" dirty="0"/>
              <a:t> </a:t>
            </a:r>
            <a:r>
              <a:rPr lang="cs-CZ" dirty="0" err="1"/>
              <a:t>pour</a:t>
            </a:r>
            <a:r>
              <a:rPr lang="cs-CZ" dirty="0"/>
              <a:t> la </a:t>
            </a:r>
            <a:r>
              <a:rPr lang="cs-CZ" dirty="0" err="1"/>
              <a:t>Democracie</a:t>
            </a:r>
            <a:r>
              <a:rPr lang="cs-CZ" dirty="0"/>
              <a:t>, RCD)</a:t>
            </a:r>
          </a:p>
          <a:p>
            <a:pPr lvl="0"/>
            <a:r>
              <a:rPr lang="cs-CZ" dirty="0"/>
              <a:t>Angolská intervence ve prospěch </a:t>
            </a:r>
            <a:r>
              <a:rPr lang="cs-CZ" dirty="0" err="1"/>
              <a:t>kabily</a:t>
            </a:r>
            <a:r>
              <a:rPr lang="cs-CZ" dirty="0"/>
              <a:t> – obavy z </a:t>
            </a:r>
            <a:r>
              <a:rPr lang="cs-CZ" dirty="0" err="1"/>
              <a:t>rwandsko</a:t>
            </a:r>
            <a:r>
              <a:rPr lang="cs-CZ" dirty="0"/>
              <a:t> ugandské podpory UNITA</a:t>
            </a:r>
          </a:p>
          <a:p>
            <a:pPr lvl="0"/>
            <a:r>
              <a:rPr lang="cs-CZ" dirty="0"/>
              <a:t>Následující rok vleklý konflikt – </a:t>
            </a:r>
            <a:r>
              <a:rPr lang="cs-CZ" dirty="0" err="1"/>
              <a:t>Kabila</a:t>
            </a:r>
            <a:r>
              <a:rPr lang="cs-CZ" dirty="0"/>
              <a:t> s podporou Angoly, Namibie, Zimbabwe a Čadu; proti tomu </a:t>
            </a:r>
            <a:r>
              <a:rPr lang="cs-CZ" dirty="0" err="1"/>
              <a:t>Tutsiové</a:t>
            </a:r>
            <a:r>
              <a:rPr lang="cs-CZ" dirty="0"/>
              <a:t> s podporou Rwandy, Ugandy a Burundi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Druhá konžská válka II.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274320" lvl="2" indent="-274320">
              <a:spcBef>
                <a:spcPts val="600"/>
              </a:spcBef>
              <a:buClr>
                <a:schemeClr val="accent1"/>
              </a:buClr>
              <a:buSzPct val="70000"/>
            </a:pPr>
            <a:r>
              <a:rPr lang="cs-CZ" sz="2400" dirty="0"/>
              <a:t>Dále bojují </a:t>
            </a:r>
            <a:r>
              <a:rPr lang="cs-CZ" sz="2400" dirty="0" err="1"/>
              <a:t>Hutuové</a:t>
            </a:r>
            <a:r>
              <a:rPr lang="cs-CZ" sz="2400" dirty="0"/>
              <a:t> – </a:t>
            </a:r>
            <a:r>
              <a:rPr lang="cs-CZ" sz="2400" dirty="0" err="1"/>
              <a:t>Interahawme</a:t>
            </a:r>
            <a:r>
              <a:rPr lang="cs-CZ" sz="2400" dirty="0"/>
              <a:t> a </a:t>
            </a:r>
            <a:r>
              <a:rPr lang="cs-CZ" sz="2400" dirty="0" err="1"/>
              <a:t>hutujští</a:t>
            </a:r>
            <a:r>
              <a:rPr lang="cs-CZ" sz="2400" dirty="0"/>
              <a:t> členové rwandské armády tvoří FDLR (</a:t>
            </a:r>
            <a:r>
              <a:rPr lang="cs-CZ" sz="2400" dirty="0" err="1"/>
              <a:t>Forces</a:t>
            </a:r>
            <a:r>
              <a:rPr lang="cs-CZ" sz="2400" dirty="0"/>
              <a:t> </a:t>
            </a:r>
            <a:r>
              <a:rPr lang="cs-CZ" sz="2400" dirty="0" err="1"/>
              <a:t>Democratiques</a:t>
            </a:r>
            <a:r>
              <a:rPr lang="cs-CZ" sz="2400" dirty="0"/>
              <a:t> </a:t>
            </a:r>
            <a:r>
              <a:rPr lang="cs-CZ" sz="2400" dirty="0" err="1"/>
              <a:t>pour</a:t>
            </a:r>
            <a:r>
              <a:rPr lang="cs-CZ" sz="2400" dirty="0"/>
              <a:t> la </a:t>
            </a:r>
            <a:r>
              <a:rPr lang="cs-CZ" sz="2400" dirty="0" err="1"/>
              <a:t>Liberation</a:t>
            </a:r>
            <a:r>
              <a:rPr lang="cs-CZ" sz="2400" dirty="0"/>
              <a:t> </a:t>
            </a:r>
            <a:r>
              <a:rPr lang="cs-CZ" sz="2400" dirty="0" err="1"/>
              <a:t>du</a:t>
            </a:r>
            <a:r>
              <a:rPr lang="cs-CZ" sz="2400" dirty="0"/>
              <a:t> Rwanda – Demokratické síly pro osvobození Rwandy)</a:t>
            </a:r>
          </a:p>
          <a:p>
            <a:pPr marL="274320" lvl="2" indent="-274320">
              <a:spcBef>
                <a:spcPts val="600"/>
              </a:spcBef>
              <a:buClr>
                <a:schemeClr val="accent1"/>
              </a:buClr>
              <a:buSzPct val="70000"/>
            </a:pPr>
            <a:r>
              <a:rPr lang="cs-CZ" sz="2400" dirty="0"/>
              <a:t>Milice </a:t>
            </a:r>
            <a:r>
              <a:rPr lang="cs-CZ" sz="2400" dirty="0" err="1"/>
              <a:t>Mai</a:t>
            </a:r>
            <a:r>
              <a:rPr lang="cs-CZ" sz="2400" dirty="0"/>
              <a:t> </a:t>
            </a:r>
            <a:r>
              <a:rPr lang="cs-CZ" sz="2400" dirty="0" err="1"/>
              <a:t>Mai</a:t>
            </a:r>
            <a:r>
              <a:rPr lang="cs-CZ" sz="2400" dirty="0"/>
              <a:t> – hlavně provincie Kivu, nejasné cíle</a:t>
            </a:r>
          </a:p>
          <a:p>
            <a:pPr marL="274320" lvl="2" indent="-274320">
              <a:spcBef>
                <a:spcPts val="600"/>
              </a:spcBef>
              <a:buClr>
                <a:schemeClr val="accent1"/>
              </a:buClr>
              <a:buSzPct val="70000"/>
            </a:pPr>
            <a:r>
              <a:rPr lang="cs-CZ" sz="2400" dirty="0"/>
              <a:t>Faktický rozpad země na nezávislé celky</a:t>
            </a:r>
          </a:p>
          <a:p>
            <a:pPr marL="274320" lvl="2" indent="-274320">
              <a:spcBef>
                <a:spcPts val="600"/>
              </a:spcBef>
              <a:buClr>
                <a:schemeClr val="accent1"/>
              </a:buClr>
              <a:buSzPct val="70000"/>
            </a:pPr>
            <a:r>
              <a:rPr lang="cs-CZ" sz="2400" dirty="0"/>
              <a:t>Role surovin – diamanty, dřevo, měď a </a:t>
            </a:r>
            <a:r>
              <a:rPr lang="cs-CZ" sz="2400" dirty="0" err="1"/>
              <a:t>koltan</a:t>
            </a:r>
            <a:r>
              <a:rPr lang="cs-CZ" sz="2400" dirty="0"/>
              <a:t> (niob a tantal)</a:t>
            </a:r>
          </a:p>
          <a:p>
            <a:pPr marL="274320" lvl="2" indent="-274320">
              <a:spcBef>
                <a:spcPts val="600"/>
              </a:spcBef>
              <a:buClr>
                <a:schemeClr val="accent1"/>
              </a:buClr>
              <a:buSzPct val="70000"/>
            </a:pPr>
            <a:r>
              <a:rPr lang="cs-CZ" sz="2400" dirty="0"/>
              <a:t>Mírová dohoda v Lusace (metropole Zambie) – červenec 1999 – přechodná vláda, mise OSN MONUC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86</TotalTime>
  <Words>594</Words>
  <Application>Microsoft Office PowerPoint</Application>
  <PresentationFormat>Předvádění na obrazovce (4:3)</PresentationFormat>
  <Paragraphs>64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Century Schoolbook</vt:lpstr>
      <vt:lpstr>Wingdings</vt:lpstr>
      <vt:lpstr>Wingdings 2</vt:lpstr>
      <vt:lpstr>Arkýř</vt:lpstr>
      <vt:lpstr>Konflikty v kongu</vt:lpstr>
      <vt:lpstr>Mapa Demokratické republiky Kongo</vt:lpstr>
      <vt:lpstr>Geografický a historický úvod</vt:lpstr>
      <vt:lpstr>Historický úvod II.</vt:lpstr>
      <vt:lpstr>Historický úvod III.</vt:lpstr>
      <vt:lpstr>Historický úvod IV. </vt:lpstr>
      <vt:lpstr>První konžská válka</vt:lpstr>
      <vt:lpstr>Druhá konžská válka</vt:lpstr>
      <vt:lpstr>Druhá konžská válka II.</vt:lpstr>
      <vt:lpstr>Třetí konžská válka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Konflikty v kongu</dc:title>
  <dc:creator>Tom</dc:creator>
  <cp:lastModifiedBy>Mgr. Tomáš Šmíd, Ph.D.</cp:lastModifiedBy>
  <cp:revision>22</cp:revision>
  <dcterms:created xsi:type="dcterms:W3CDTF">2013-03-24T21:04:38Z</dcterms:created>
  <dcterms:modified xsi:type="dcterms:W3CDTF">2021-12-08T11:52:09Z</dcterms:modified>
</cp:coreProperties>
</file>