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93" r:id="rId34"/>
    <p:sldId id="288" r:id="rId35"/>
    <p:sldId id="289" r:id="rId36"/>
    <p:sldId id="290" r:id="rId37"/>
    <p:sldId id="292" r:id="rId38"/>
    <p:sldId id="291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gr. Tomáš Šmíd, Ph.D." initials="MTŠP" lastIdx="1" clrIdx="0">
    <p:extLst>
      <p:ext uri="{19B8F6BF-5375-455C-9EA6-DF929625EA0E}">
        <p15:presenceInfo xmlns:p15="http://schemas.microsoft.com/office/powerpoint/2012/main" userId="Mgr. Tomáš Šmíd, Ph.D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4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0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34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2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9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6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020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4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7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600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6463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10/20/2021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82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2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642DCD-2270-4175-B2B9-B88B76CBA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pPr algn="l"/>
            <a:r>
              <a:rPr lang="cs-CZ" sz="8100">
                <a:solidFill>
                  <a:schemeClr val="bg1"/>
                </a:solidFill>
              </a:rPr>
              <a:t>Libanonská občanská válka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D19DA2-650C-4ED5-A82E-720072129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5735" y="4646030"/>
            <a:ext cx="5916145" cy="1344868"/>
          </a:xfrm>
        </p:spPr>
        <p:txBody>
          <a:bodyPr anchor="t">
            <a:normAutofit/>
          </a:bodyPr>
          <a:lstStyle/>
          <a:p>
            <a:pPr algn="l"/>
            <a:r>
              <a:rPr lang="cs-CZ" dirty="0"/>
              <a:t>Tomáš Šmíd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3EF7FF-B5DE-4779-9E5F-8425A52D28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18" r="24349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453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1E8E-6F73-4501-BBCB-E6FE5CA1B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Primární aktéři IV.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794FCE-FFAD-4339-92B9-DA61B0EC8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Muslimové </a:t>
            </a:r>
            <a:r>
              <a:rPr lang="cs-CZ" dirty="0"/>
              <a:t>- muslimská komunita do značné míry roztříštěna. Obecně lze říci, že se v průběhu konfliktu projevovali spíše šíité než sunnité;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Šíité nebyli na občanskou válku vůbec připraveni, zpočátku byli součástí propalestinského Libanonského národního hnutí; významní šíitští aktéři se zformovali až během války; nejvýznamnější z nich byla hnutí Amal a Hizballáh;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Sunnité měli hlavní představitele </a:t>
            </a:r>
            <a:r>
              <a:rPr lang="cs-CZ" dirty="0" err="1"/>
              <a:t>Rašída</a:t>
            </a:r>
            <a:r>
              <a:rPr lang="cs-CZ" dirty="0"/>
              <a:t> </a:t>
            </a:r>
            <a:r>
              <a:rPr lang="cs-CZ" dirty="0" err="1"/>
              <a:t>Karámího</a:t>
            </a:r>
            <a:r>
              <a:rPr lang="cs-CZ" dirty="0"/>
              <a:t> a </a:t>
            </a:r>
            <a:r>
              <a:rPr lang="cs-CZ" dirty="0" err="1"/>
              <a:t>Abdullaha</a:t>
            </a:r>
            <a:r>
              <a:rPr lang="cs-CZ" dirty="0"/>
              <a:t> al-</a:t>
            </a:r>
            <a:r>
              <a:rPr lang="cs-CZ" dirty="0" err="1"/>
              <a:t>Yafiho</a:t>
            </a:r>
            <a:r>
              <a:rPr lang="cs-CZ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Za nejvýznamnější sunnitské hnutí lze považovat Libanonské národní hnutí, které v počátcích seskupovalo značnou část muslimských hnutí, avšak v průběhu času se z něj vyprofilovalo sunnitské hnutí, čemuž dopomohl i odchod levicových a šíitských organizací;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706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9C93C-A814-47F3-942A-FA1F91C34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Primární aktéři V.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DD1BB4-B921-4071-801A-621A162BE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Drúzové</a:t>
            </a:r>
            <a:r>
              <a:rPr lang="cs-CZ" dirty="0"/>
              <a:t> - Předním politickým aktérem </a:t>
            </a:r>
            <a:r>
              <a:rPr lang="cs-CZ" dirty="0" err="1"/>
              <a:t>drúzské</a:t>
            </a:r>
            <a:r>
              <a:rPr lang="cs-CZ" dirty="0"/>
              <a:t> komunity bylo socialistické hnutí Progresivní socialistická strana (PSP) s </a:t>
            </a:r>
            <a:r>
              <a:rPr lang="cs-CZ" dirty="0" err="1"/>
              <a:t>Kamálem</a:t>
            </a:r>
            <a:r>
              <a:rPr lang="cs-CZ" dirty="0"/>
              <a:t> </a:t>
            </a:r>
            <a:r>
              <a:rPr lang="cs-CZ" dirty="0" err="1"/>
              <a:t>Džumblátem</a:t>
            </a:r>
            <a:r>
              <a:rPr lang="cs-CZ" dirty="0"/>
              <a:t> v čele;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Džumblát</a:t>
            </a:r>
            <a:r>
              <a:rPr lang="cs-CZ" dirty="0"/>
              <a:t> disponoval dostatečnou politickou silou, aby mohl vyžadovat reformy libanonského politického systému. V první fázi občanského konfliktu levicový blok;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Libanonský národní blok, vedený PSP stál v opozici vůči křesťanům a jejich syrské podpoře; </a:t>
            </a:r>
          </a:p>
        </p:txBody>
      </p:sp>
    </p:spTree>
    <p:extLst>
      <p:ext uri="{BB962C8B-B14F-4D97-AF65-F5344CB8AC3E}">
        <p14:creationId xmlns:p14="http://schemas.microsoft.com/office/powerpoint/2010/main" val="2587495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118716-E4B3-4553-B9BC-855D36A86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Primární aktéři </a:t>
            </a:r>
            <a:r>
              <a:rPr lang="cs-CZ" dirty="0" err="1"/>
              <a:t>vi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CD14B-D20D-4706-9A03-10C9D9E7B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Organizace pro osvobození Palestiny (OOP) - z Jordánska se uchýlila výlučně do Libanonu, odkud chtěla dále provozovat svou protiizraelskou činnost;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Dne 3. listopadu 1969 byla podepsána dohoda v Káhiře, dle které má OOP výlučnou moc nad palestinskými tábory v jižním Libanonu, čímž byl prakticky legitimizován její pobyt a činnost na libanonském území;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Přítomnost Palestinců v Libanonu byla jedna z bezprostředních příčin, která vedla ke vzniku libanonské občanské války;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Po celou dobu své účasti v konfliktu OOP stála proti křesťanským milicím a také proti státu Izrael;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Hlavním cílem v intencích libanonského občanského konfliktu bylo vést útoky proti Izraeli, především z území jižního Libanonu. </a:t>
            </a:r>
          </a:p>
        </p:txBody>
      </p:sp>
    </p:spTree>
    <p:extLst>
      <p:ext uri="{BB962C8B-B14F-4D97-AF65-F5344CB8AC3E}">
        <p14:creationId xmlns:p14="http://schemas.microsoft.com/office/powerpoint/2010/main" val="1554326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83C34-7C2B-4F66-B8D7-0FE6C72E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Primární aktéři VII.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83E971-5245-4489-8632-125A32A61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000" dirty="0"/>
              <a:t>Stála kdesi mimo, slabá, generalita byla hlavně </a:t>
            </a:r>
            <a:r>
              <a:rPr lang="cs-CZ" sz="4000" dirty="0" err="1"/>
              <a:t>maronitská</a:t>
            </a:r>
            <a:r>
              <a:rPr lang="cs-CZ" sz="4000" dirty="0"/>
              <a:t> (Michel </a:t>
            </a:r>
            <a:r>
              <a:rPr lang="cs-CZ" sz="4000" dirty="0" err="1"/>
              <a:t>Aún</a:t>
            </a:r>
            <a:r>
              <a:rPr lang="cs-CZ" sz="4000" dirty="0"/>
              <a:t>), takže muslimové jí nedůvěřovali a dezertovali;</a:t>
            </a:r>
          </a:p>
        </p:txBody>
      </p:sp>
    </p:spTree>
    <p:extLst>
      <p:ext uri="{BB962C8B-B14F-4D97-AF65-F5344CB8AC3E}">
        <p14:creationId xmlns:p14="http://schemas.microsoft.com/office/powerpoint/2010/main" val="2862404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69439-4716-4D3D-B046-BF23E4061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Sekundární aktéři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96F2DC-2C4C-4A36-ADC5-AFB08E34D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Nepřímé zapojení Iránu do libanonského konfliktu zaktivovala izraelská intervence do Libanonu (1982), na kterou reagoval nový íránský režim konsolidací a podporou šíitského hnutí Hizballáh;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Írán v izraelské intervenci spatřoval možnost a obhajitelnost vývozu islámské revoluce do Libanonu. V návaznosti na to vyslal do údolí </a:t>
            </a:r>
            <a:r>
              <a:rPr lang="cs-CZ" dirty="0" err="1"/>
              <a:t>Bikáa</a:t>
            </a:r>
            <a:r>
              <a:rPr lang="cs-CZ" dirty="0"/>
              <a:t> revoluční gardy o síle 500-1500 členů s cílem sjednotit šíity v boji proti izraelskému nepříteli. Výsledkem byl vznik hnutí Hizballáh, na kterém se Irán přímo podílel;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802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DDBCF-A9E8-4975-B226-52F381818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Sekundární aktéři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59CFDD-0A99-4CA2-8A90-736364354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Írán se v počátku orientoval na navázání vztahů se šíitskou skupinou Amal, kterou v té době, po zmizení jejího vůdce </a:t>
            </a:r>
            <a:r>
              <a:rPr lang="cs-CZ" dirty="0" err="1"/>
              <a:t>Musy</a:t>
            </a:r>
            <a:r>
              <a:rPr lang="cs-CZ" dirty="0"/>
              <a:t> </a:t>
            </a:r>
            <a:r>
              <a:rPr lang="cs-CZ" dirty="0" err="1"/>
              <a:t>Sadra</a:t>
            </a:r>
            <a:r>
              <a:rPr lang="cs-CZ" dirty="0"/>
              <a:t>, vedl jeho nástupce </a:t>
            </a:r>
            <a:r>
              <a:rPr lang="cs-CZ" dirty="0" err="1"/>
              <a:t>Nabih</a:t>
            </a:r>
            <a:r>
              <a:rPr lang="cs-CZ" dirty="0"/>
              <a:t> </a:t>
            </a:r>
            <a:r>
              <a:rPr lang="cs-CZ" dirty="0" err="1"/>
              <a:t>Berri</a:t>
            </a:r>
            <a:r>
              <a:rPr lang="cs-CZ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Sadr</a:t>
            </a:r>
            <a:r>
              <a:rPr lang="cs-CZ" dirty="0"/>
              <a:t> byl orientován více na duchovní bázi, </a:t>
            </a:r>
            <a:r>
              <a:rPr lang="cs-CZ" dirty="0" err="1"/>
              <a:t>Berri</a:t>
            </a:r>
            <a:r>
              <a:rPr lang="cs-CZ" dirty="0"/>
              <a:t> ovšem posiloval sekulární prvky Amalu, což nekorespondovalo s íránskou politikou;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Došlo ke sporům mezi Amalem a Íránem, ale i v samotném Amalu;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Na základě zmíněného sporu se část hnutí radikalizovala a odštěpila se pod názvem Islámský Amal a na jeho platformě bylo posléze utvořeno právě hnutí Hizballáh;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Výsledkem se jeví soupeření Amalu a Íránu prostřednictvím Hizballáhu o vliv nad šíitskou komunitu v Libanonu;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095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B109E1-45E3-4986-9663-C3EAAC0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DEE9D42-BBE7-4427-9BC3-971CE96F1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646441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302610-A5EF-4596-8473-1F7EF1780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1" y="1240403"/>
            <a:ext cx="5943600" cy="29419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800">
                <a:solidFill>
                  <a:schemeClr val="tx1"/>
                </a:solidFill>
              </a:rPr>
              <a:t>Hizballáh</a:t>
            </a:r>
            <a:endParaRPr lang="en-US" sz="8800" dirty="0">
              <a:solidFill>
                <a:schemeClr val="tx1"/>
              </a:solidFill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E646CB0-A8A6-409B-8EF6-9DA62DCB82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80" r="21518" b="-1"/>
          <a:stretch/>
        </p:blipFill>
        <p:spPr>
          <a:xfrm>
            <a:off x="7969932" y="1289905"/>
            <a:ext cx="3141804" cy="266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646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AB93F-88E7-4ED5-84C1-E953C589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Sekundární intervenující aktéři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6AABC-F6F5-4D39-9719-352A782FB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Sýrie - v libanonském občanské válce oficiálně zastávala pozici prostředníka a zastřešovala své jednání neutralitou;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Skutečná realita byla taková, že sledovala své národní zájmy. K jejich prosazení využívala jako prostředníky palestinská hnutí a muslimskou levici, které finančně a vojensky podporovala;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Značnou roli v angažovanosti Sýrie v Libanonu sehrála představa Háfize Asada, syrského prezidenta, o vytvoření Velké Sýrie;</a:t>
            </a:r>
          </a:p>
        </p:txBody>
      </p:sp>
    </p:spTree>
    <p:extLst>
      <p:ext uri="{BB962C8B-B14F-4D97-AF65-F5344CB8AC3E}">
        <p14:creationId xmlns:p14="http://schemas.microsoft.com/office/powerpoint/2010/main" val="2873125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B109E1-45E3-4986-9663-C3EAAC0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EE9D42-BBE7-4427-9BC3-971CE96F1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646441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93D618-273E-461B-8DBA-7F7484E28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1" y="1240403"/>
            <a:ext cx="5943600" cy="29419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8800" dirty="0">
                <a:solidFill>
                  <a:schemeClr val="tx1"/>
                </a:solidFill>
              </a:rPr>
              <a:t>Háfiz Asad</a:t>
            </a:r>
            <a:endParaRPr lang="en-US" sz="8800" dirty="0">
              <a:solidFill>
                <a:schemeClr val="tx1"/>
              </a:solidFill>
            </a:endParaRPr>
          </a:p>
        </p:txBody>
      </p:sp>
      <p:pic>
        <p:nvPicPr>
          <p:cNvPr id="5" name="Zástupný obsah 4" descr="Obsah obrázku muž, osoba, vázanka, oblek&#10;&#10;Popis byl vytvořen automaticky">
            <a:extLst>
              <a:ext uri="{FF2B5EF4-FFF2-40B4-BE49-F238E27FC236}">
                <a16:creationId xmlns:a16="http://schemas.microsoft.com/office/drawing/2014/main" id="{949EF558-283C-4969-A762-BF29C633C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205" y="1289905"/>
            <a:ext cx="2665258" cy="266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86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214BF3-92B2-4BA9-9AB6-967D9613D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Sekundární intervenující aktéři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24288C-9CB8-4699-ADAD-40878D396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Izrael - Stát Izrael je neopomenutelným aktérem libanonské války a to i proto, že se díky jeho intervenci v roce 1982 stalo libanonské území bojištěm arabsko-izraelského konfliktu;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Izrael, jakožto stát hraničící s Libanonem, byl do libanonského konfliktu vtažen prostřednictvím útoků OOP;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Útoky OOP vyvolaly ze strany Izraele odvetné přeshraniční akce mířící na základy OOP na libanonském území. V intencích stálých útoků OOP proti Izraeli, byly naplánovány a provedeny dvě vojenské akce pod názvy </a:t>
            </a:r>
            <a:r>
              <a:rPr lang="cs-CZ" dirty="0" err="1"/>
              <a:t>Litani</a:t>
            </a:r>
            <a:r>
              <a:rPr lang="cs-CZ" dirty="0"/>
              <a:t> (1978) a Mír pro Galileu (1982);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 cílem vyhnat palestinské ozbrojence z Libanonu a ukončit ataky proti Izraeli. Cíl byl částečně naplněn prostřednictvím operaci Mír pro Galileu;</a:t>
            </a:r>
          </a:p>
        </p:txBody>
      </p:sp>
    </p:spTree>
    <p:extLst>
      <p:ext uri="{BB962C8B-B14F-4D97-AF65-F5344CB8AC3E}">
        <p14:creationId xmlns:p14="http://schemas.microsoft.com/office/powerpoint/2010/main" val="177102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A6821-09E1-4429-8393-FDA4A9EBF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Všeobecný kontext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AC6487-FAC7-4A9A-9E5B-E43E77475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důsledku svého geografické umístění a historie lze na Libanon ve 20. století nahlížet jako na centrum mnoha náboženství a kultur. Obecně lze říci, že na jeho území ve velké míře žili představitelé pouze dvou náboženství, a to křesťané a muslimové;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Ovšem to by byl značně zjednodušující pohled, jelikož členové zmíněných náboženství se dělili celkově do 18 relevantních církví a sekt;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035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54DF4-1136-4F4B-AAE2-D93206C2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Sekundární intervenující aktéři 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1B11CA-98A8-4017-B433-11D24F440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Organizace spojených národů se do libanonské války zapojila dvakrát. Nejprve v roce 1978 byl na základě rezolucí Rady bezpečnosti OSN č. 425 a č. 426 zastaven postup Izraele u řeky </a:t>
            </a:r>
            <a:r>
              <a:rPr lang="cs-CZ" dirty="0" err="1"/>
              <a:t>Litani</a:t>
            </a:r>
            <a:r>
              <a:rPr lang="cs-CZ" dirty="0"/>
              <a:t>, byly zřízeny a následně do země vyslány Dočasné jednotky Spojených národů v Libanonu;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Následně v roce 1982 se jednotky UNIFIL podílely na dohledu nad stahujícími se oddíly OOP;</a:t>
            </a:r>
          </a:p>
        </p:txBody>
      </p:sp>
    </p:spTree>
    <p:extLst>
      <p:ext uri="{BB962C8B-B14F-4D97-AF65-F5344CB8AC3E}">
        <p14:creationId xmlns:p14="http://schemas.microsoft.com/office/powerpoint/2010/main" val="4128863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52C10-BD27-4B9C-8CC8-7F991B454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Sekundární intervenující aktéři IV.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BD689A-C66E-42B6-9525-23368BFEC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Liga arabských států, kromě pokusů o řešení konfliktu, sehrála v libanonské občanské válce nešťastnou roli, kdy po summitu arabských zemí v Rijádu (1976) legitimizovala Syrskou intervenci do Libanonu. Na rijádském summitu bylo Sýrií navrženo, aby byly do Libanonu vyslány Arabské odstrašující síly (AFD), které by se skládaly z jednotek arabských států;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Výsledkem summitu bylo vyslání kontingentu ADF do Libanonu o síle 30 000 mužů, z čehož 25 000 tvořili vojáci Sýrie, zbylých 5 000 tvořili vojáci z Jemenu, Súdánu, Saudské Arábie, Egypta a Kuvajtu;</a:t>
            </a:r>
          </a:p>
        </p:txBody>
      </p:sp>
    </p:spTree>
    <p:extLst>
      <p:ext uri="{BB962C8B-B14F-4D97-AF65-F5344CB8AC3E}">
        <p14:creationId xmlns:p14="http://schemas.microsoft.com/office/powerpoint/2010/main" val="4275473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9D21FA-4362-4064-81DE-5F46161B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Dynamika a průběh konfliktu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4AB84-114B-41D9-86D4-B52B38CFC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Začátek občanské války (1975-1976);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Spouštěčem pro vznik konfliktu byly události ze 13. dubna 1975, kdy proběhly nejprve při otvírání nového křesťanského kostela, za účasti vůdce falangistů Pierra </a:t>
            </a:r>
            <a:r>
              <a:rPr lang="cs-CZ" dirty="0" err="1"/>
              <a:t>Džamaíla</a:t>
            </a:r>
            <a:r>
              <a:rPr lang="cs-CZ" dirty="0"/>
              <a:t>, násilnosti mezi palestinskými </a:t>
            </a:r>
            <a:r>
              <a:rPr lang="cs-CZ" dirty="0" err="1"/>
              <a:t>fidajíny</a:t>
            </a:r>
            <a:r>
              <a:rPr lang="cs-CZ" dirty="0"/>
              <a:t> a falangisty a později u stejného kostela (Notre Dame) neznámí útočníci, stříleli po účastnících křtu a zastřelili čtyři lidi a ujeli;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Téhož dne přišla odveta, když byl při projíždění křesťanskou čtvrtí </a:t>
            </a:r>
            <a:r>
              <a:rPr lang="cs-CZ" dirty="0" err="1"/>
              <a:t>Ajn</a:t>
            </a:r>
            <a:r>
              <a:rPr lang="cs-CZ" dirty="0"/>
              <a:t> el-</a:t>
            </a:r>
            <a:r>
              <a:rPr lang="cs-CZ" dirty="0" err="1"/>
              <a:t>Remmámé</a:t>
            </a:r>
            <a:r>
              <a:rPr lang="cs-CZ" dirty="0"/>
              <a:t> zastaven autobus se členy palestinské organizace Fronta za arabské osvobození (ALF) a falangisté spustili palbu;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Při útoku bylo zabito 27-34 osob, nazývá se to Autobusový masakr, nebo také Černá neděle;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330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F9B1C2-7D20-4F91-A660-197C98B9A3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39445"/>
            <a:ext cx="6114985" cy="2298326"/>
          </a:xfrm>
          <a:prstGeom prst="rect">
            <a:avLst/>
          </a:prstGeom>
          <a:solidFill>
            <a:schemeClr val="tx1">
              <a:alpha val="9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E12B9A-A460-4C17-9E69-8D931E69B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19" y="2100845"/>
            <a:ext cx="4670234" cy="197552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Pierre </a:t>
            </a:r>
            <a:r>
              <a:rPr lang="cs-CZ" dirty="0" err="1"/>
              <a:t>Džamaíl</a:t>
            </a:r>
            <a:endParaRPr lang="en-US" dirty="0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89C4E6E-ECA4-40E5-A54E-13E92B678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4237771"/>
            <a:ext cx="6114982" cy="8093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ext, oblek, vázanka&#10;&#10;Popis byl vytvořen automaticky">
            <a:extLst>
              <a:ext uri="{FF2B5EF4-FFF2-40B4-BE49-F238E27FC236}">
                <a16:creationId xmlns:a16="http://schemas.microsoft.com/office/drawing/2014/main" id="{0B659C22-53D5-4377-977E-ABA9BD9082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310" y="914400"/>
            <a:ext cx="3991428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944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5397E-FD74-4F7D-92E2-BCE11448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Průběh a dynamika konfliktu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14EB5-802F-4E2D-8D76-7BA5EDACF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Jádrem konfliktu byla snaha levicových stran prosadit sociální změny a podpořit OOP v jejich boji proti Izraeli, zatímco pravice poukazovala na dodržování Národního paktu;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rozmezí zmíněného roku docházelo k větším či menším střetům, z nichž lépe vycházely síly levice, dokud se do konfliktu nevložila Sýrie, která podpořila pravicové, tedy křesťanské, síly a snažila se situaci v zemi uklidnit;</a:t>
            </a:r>
          </a:p>
        </p:txBody>
      </p:sp>
    </p:spTree>
    <p:extLst>
      <p:ext uri="{BB962C8B-B14F-4D97-AF65-F5344CB8AC3E}">
        <p14:creationId xmlns:p14="http://schemas.microsoft.com/office/powerpoint/2010/main" val="243326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6D3511-ECBD-4CDC-ACD9-A78CB968A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Intervence </a:t>
            </a:r>
            <a:r>
              <a:rPr lang="cs-CZ" dirty="0" err="1"/>
              <a:t>sýrie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C6A3FB-1948-4363-B97A-4124CFDA5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1. 6. 1976 vyslala do bojem zmítaného Libanonu vlastní armádu a začala obsazovat libanonské území;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Tím skončila první etapa libanonského konfliktu, neboť ani jeden z aktérů nebyl schopný porazit toho druhého;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Je potřeba říci, že se v průběhu času měnila povaha konfliktu, kdy původní štěpící linii levice x pravice nahradila štěpící linie křesťané x muslimové, respektive </a:t>
            </a:r>
            <a:r>
              <a:rPr lang="cs-CZ" dirty="0" err="1"/>
              <a:t>maronité</a:t>
            </a:r>
            <a:r>
              <a:rPr lang="cs-CZ" dirty="0"/>
              <a:t> x muslimové;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První etapa konfliktu měl charakter spíše libanonsko-palestinský;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Oficiálně ukončil první etapu summit v Rijádu, na kterém je rozhodnuto o ukončení války mezi falangou a levicí, přičemž do země byla vyslána spojenecká armáda čítající 30 000 vojáků, ovšem z toho 25 000 syrských;</a:t>
            </a:r>
          </a:p>
        </p:txBody>
      </p:sp>
    </p:spTree>
    <p:extLst>
      <p:ext uri="{BB962C8B-B14F-4D97-AF65-F5344CB8AC3E}">
        <p14:creationId xmlns:p14="http://schemas.microsoft.com/office/powerpoint/2010/main" val="448913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261549-8E8B-4FF4-85B8-EEEC65E74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Křesťansko-syrské střety 1978-1981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69D6CF-1040-4BF2-8F3C-4C217683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Po dosažení dohod o příměří z Rijádu proběhla jednání mezi Asadem a Jásirem </a:t>
            </a:r>
            <a:r>
              <a:rPr lang="cs-CZ" dirty="0" err="1"/>
              <a:t>Arafátem</a:t>
            </a:r>
            <a:r>
              <a:rPr lang="cs-CZ" dirty="0"/>
              <a:t> v Káhiře, kde byl domluven společný vojenský postup proti Izraeli;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Touto dohodou Sýrie skončila podporu křesťanských milic a začala podporovat libanonské levicové strany a palestinská hnutí;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návaznosti na jednání Sýrie uzavřeli křesťané pod vedením milice falangistů otevřené spojenectví s Izraelem;</a:t>
            </a:r>
          </a:p>
        </p:txBody>
      </p:sp>
    </p:spTree>
    <p:extLst>
      <p:ext uri="{BB962C8B-B14F-4D97-AF65-F5344CB8AC3E}">
        <p14:creationId xmlns:p14="http://schemas.microsoft.com/office/powerpoint/2010/main" val="1834403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B109E1-45E3-4986-9663-C3EAAC0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EE9D42-BBE7-4427-9BC3-971CE96F1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646441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CA685A-797D-4F25-8CF0-EC0F0E835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1" y="1240403"/>
            <a:ext cx="5943600" cy="29419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8800" dirty="0">
                <a:solidFill>
                  <a:schemeClr val="tx1"/>
                </a:solidFill>
              </a:rPr>
              <a:t>Jásir </a:t>
            </a:r>
            <a:r>
              <a:rPr lang="cs-CZ" sz="8800" dirty="0" err="1">
                <a:solidFill>
                  <a:schemeClr val="tx1"/>
                </a:solidFill>
              </a:rPr>
              <a:t>arafát</a:t>
            </a:r>
            <a:endParaRPr lang="en-US" sz="8800" dirty="0">
              <a:solidFill>
                <a:schemeClr val="tx1"/>
              </a:solidFill>
            </a:endParaRPr>
          </a:p>
        </p:txBody>
      </p:sp>
      <p:pic>
        <p:nvPicPr>
          <p:cNvPr id="5" name="Zástupný obsah 4" descr="Obsah obrázku osoba, exteriér, muž, vojenská uniforma&#10;&#10;Popis byl vytvořen automaticky">
            <a:extLst>
              <a:ext uri="{FF2B5EF4-FFF2-40B4-BE49-F238E27FC236}">
                <a16:creationId xmlns:a16="http://schemas.microsoft.com/office/drawing/2014/main" id="{A775B8FD-0A3A-4F1F-AD02-BD0C0AF751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470" y="1289905"/>
            <a:ext cx="3664729" cy="266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12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F6EE0-238E-47EE-B982-C06722F87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Křesťansko-syrské střety 1978-1981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FE5052-C0CF-4565-8DAE-1EAC7D096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Do čela falangistů se postavil </a:t>
            </a:r>
            <a:r>
              <a:rPr lang="cs-CZ" dirty="0" err="1"/>
              <a:t>Bašír</a:t>
            </a:r>
            <a:r>
              <a:rPr lang="cs-CZ" dirty="0"/>
              <a:t> </a:t>
            </a:r>
            <a:r>
              <a:rPr lang="cs-CZ" dirty="0" err="1"/>
              <a:t>Džamaíl</a:t>
            </a:r>
            <a:r>
              <a:rPr lang="cs-CZ" dirty="0"/>
              <a:t>, jenž vedl boj za křesťanský a západní Libanon;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důsledku toho od roku 1978 se začalo hovořit o východním Bejrútu a horských oblastech jako o samostatném křesťanském státu ve státě;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Akce falangistů byly chápany jako snaha vytvořit z Libanonu druhý Izrael, což vedlo k nárůstu vojenských střetů ze strany Sýrie;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rozmezí září a října 1978 dochází k velkým bojovým střetům mezi křesťanskými milicemi a syrskou armádou;</a:t>
            </a:r>
          </a:p>
        </p:txBody>
      </p:sp>
    </p:spTree>
    <p:extLst>
      <p:ext uri="{BB962C8B-B14F-4D97-AF65-F5344CB8AC3E}">
        <p14:creationId xmlns:p14="http://schemas.microsoft.com/office/powerpoint/2010/main" val="322511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B808EA-477B-4676-B6D4-7C04B274F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438" y="639763"/>
            <a:ext cx="6021207" cy="322738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8800" dirty="0" err="1">
                <a:solidFill>
                  <a:schemeClr val="tx1"/>
                </a:solidFill>
              </a:rPr>
              <a:t>Bašír</a:t>
            </a:r>
            <a:r>
              <a:rPr lang="cs-CZ" sz="8800" dirty="0">
                <a:solidFill>
                  <a:schemeClr val="tx1"/>
                </a:solidFill>
              </a:rPr>
              <a:t> </a:t>
            </a:r>
            <a:r>
              <a:rPr lang="cs-CZ" sz="8800" dirty="0" err="1">
                <a:solidFill>
                  <a:schemeClr val="tx1"/>
                </a:solidFill>
              </a:rPr>
              <a:t>džamaíl</a:t>
            </a:r>
            <a:endParaRPr lang="en-US" sz="8800" dirty="0">
              <a:solidFill>
                <a:schemeClr val="tx1"/>
              </a:solidFill>
            </a:endParaRP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5C60DF7C-88F0-40A5-96EC-BABE7A4A3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7534655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muž, zeď, osoba, oblek&#10;&#10;Popis byl vytvořen automaticky">
            <a:extLst>
              <a:ext uri="{FF2B5EF4-FFF2-40B4-BE49-F238E27FC236}">
                <a16:creationId xmlns:a16="http://schemas.microsoft.com/office/drawing/2014/main" id="{994BBA06-897A-4335-B884-6E544C43AA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" r="-1" b="-1"/>
          <a:stretch/>
        </p:blipFill>
        <p:spPr>
          <a:xfrm>
            <a:off x="7534655" y="1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36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BC377B7-18F1-42AD-A1DD-E1D6A5B27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27CBDD7-6A01-4B3F-B16A-F50305427B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43467 w 12192000"/>
              <a:gd name="connsiteY0" fmla="*/ 640822 h 6858000"/>
              <a:gd name="connsiteX1" fmla="*/ 643467 w 12192000"/>
              <a:gd name="connsiteY1" fmla="*/ 6217178 h 6858000"/>
              <a:gd name="connsiteX2" fmla="*/ 11548533 w 12192000"/>
              <a:gd name="connsiteY2" fmla="*/ 6217178 h 6858000"/>
              <a:gd name="connsiteX3" fmla="*/ 11548533 w 12192000"/>
              <a:gd name="connsiteY3" fmla="*/ 640822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643467" y="640822"/>
                </a:moveTo>
                <a:lnTo>
                  <a:pt x="643467" y="6217178"/>
                </a:lnTo>
                <a:lnTo>
                  <a:pt x="11548533" y="6217178"/>
                </a:lnTo>
                <a:lnTo>
                  <a:pt x="11548533" y="64082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79C8744C-BFBE-49B0-8970-41AADD3A7A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473" y="1131510"/>
            <a:ext cx="3657053" cy="459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665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AA0DA-AB6F-43FC-960B-2D957BEDB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/>
              <a:t>Izraelsko-Palestinská</a:t>
            </a:r>
            <a:r>
              <a:rPr lang="cs-CZ" dirty="0"/>
              <a:t> válka (1978-1981)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C079C3-7572-43D6-985B-2E5121715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březnu 1978 Izrael intervenoval na území jižního Libanonu;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Operace nesla název </a:t>
            </a:r>
            <a:r>
              <a:rPr lang="cs-CZ" dirty="0" err="1"/>
              <a:t>Litani</a:t>
            </a:r>
            <a:r>
              <a:rPr lang="cs-CZ" dirty="0"/>
              <a:t> dle stejnojmenné řeky protékající Libanonem, u níž zastavili Izraelci svá vojska;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Rezoluce Rady bezpečnosti OSN č. 425 vyzvala izraelská vojska k opuštění Libanonu;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Izrael se skutečně stahuje zpět a jeho vojska jsou nahrazena misí OSN pod názvem UNIFIL;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Rokem 1981 se situace začala znovu vyhrocovat. OOP útočila na jednotky </a:t>
            </a:r>
            <a:r>
              <a:rPr lang="cs-CZ" dirty="0" err="1"/>
              <a:t>Haddádovy</a:t>
            </a:r>
            <a:r>
              <a:rPr lang="cs-CZ" dirty="0"/>
              <a:t> JLA a také ostřelovala izraelské město </a:t>
            </a:r>
            <a:r>
              <a:rPr lang="cs-CZ" dirty="0" err="1"/>
              <a:t>Kirjat</a:t>
            </a:r>
            <a:r>
              <a:rPr lang="cs-CZ" dirty="0"/>
              <a:t> </a:t>
            </a:r>
            <a:r>
              <a:rPr lang="cs-CZ" dirty="0" err="1"/>
              <a:t>Šmona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118148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698D5-963E-47F1-9BFF-FC635836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Izraelská invaze (1982-1985)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C5C14-8D0B-441F-8B8E-E2675A74D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3. června 1982 došlo k atentátu na </a:t>
            </a:r>
            <a:r>
              <a:rPr lang="cs-CZ" dirty="0" err="1"/>
              <a:t>Šlomu</a:t>
            </a:r>
            <a:r>
              <a:rPr lang="cs-CZ" dirty="0"/>
              <a:t> Argova, izraelského velvyslance v Londýně, palestinským odstřelovačem;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6. června 1982, 3 dny po atentátu na </a:t>
            </a:r>
            <a:r>
              <a:rPr lang="cs-CZ" dirty="0" err="1"/>
              <a:t>Šlomu</a:t>
            </a:r>
            <a:r>
              <a:rPr lang="cs-CZ" dirty="0"/>
              <a:t> </a:t>
            </a:r>
            <a:r>
              <a:rPr lang="cs-CZ" dirty="0" err="1"/>
              <a:t>Agrova</a:t>
            </a:r>
            <a:r>
              <a:rPr lang="cs-CZ" dirty="0"/>
              <a:t>, začala operace Mír pro Galileu;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Den před začátkem operace ministr obrany Ariel </a:t>
            </a:r>
            <a:r>
              <a:rPr lang="cs-CZ" dirty="0" err="1"/>
              <a:t>Šaron</a:t>
            </a:r>
            <a:r>
              <a:rPr lang="cs-CZ" dirty="0"/>
              <a:t> ujistil vládu, že operace bude omezená a izraelské jednotky nepostoupí více jak 40 km do vnitrozemí Libanonu a bude probíhat dva až tři dny;</a:t>
            </a:r>
          </a:p>
        </p:txBody>
      </p:sp>
    </p:spTree>
    <p:extLst>
      <p:ext uri="{BB962C8B-B14F-4D97-AF65-F5344CB8AC3E}">
        <p14:creationId xmlns:p14="http://schemas.microsoft.com/office/powerpoint/2010/main" val="18356485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4CF65-1DBE-4AE8-990C-97C038984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Izraelská invaze (1982-1985)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459464-ADF5-4021-ADBB-2F87B198C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Druhého dne izraelský postup pokračoval a zastavil se dvacet dva a půl kilometru od jižního Bejrútu;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Téhož dne došlo ke střetům mezi izraelskou a syrskou armádou v údolí </a:t>
            </a:r>
            <a:r>
              <a:rPr lang="cs-CZ" dirty="0" err="1"/>
              <a:t>Bikáa</a:t>
            </a:r>
            <a:r>
              <a:rPr lang="cs-CZ" dirty="0"/>
              <a:t> na východě Libanonu;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Dne 14. června 1982 došlo k obklíčení Bejrútu izraelským vojskem s cílem navázat kontakt s falangistickými složkami na jeho východní straně;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Začalo dvouměsíční obléhání Bejrútu, kdy Izraelci 2 měsíce bombardovali západní Bejrút;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Izraelská intervence byla prováděna z </a:t>
            </a:r>
            <a:r>
              <a:rPr lang="cs-CZ" dirty="0" err="1"/>
              <a:t>Šaronovy</a:t>
            </a:r>
            <a:r>
              <a:rPr lang="cs-CZ" dirty="0"/>
              <a:t> iniciativy, který nedodržel plán, jak jej nastínil vládě a opozičním stranám;</a:t>
            </a:r>
          </a:p>
        </p:txBody>
      </p:sp>
    </p:spTree>
    <p:extLst>
      <p:ext uri="{BB962C8B-B14F-4D97-AF65-F5344CB8AC3E}">
        <p14:creationId xmlns:p14="http://schemas.microsoft.com/office/powerpoint/2010/main" val="697330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6BC377B7-18F1-42AD-A1DD-E1D6A5B27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zbraň&#10;&#10;Popis byl vytvořen automaticky">
            <a:extLst>
              <a:ext uri="{FF2B5EF4-FFF2-40B4-BE49-F238E27FC236}">
                <a16:creationId xmlns:a16="http://schemas.microsoft.com/office/drawing/2014/main" id="{8D2E819D-646F-4883-B6A8-74AAF2F5C1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8288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0742C-92D1-4080-9046-353D2468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Izraelská invaze (1982-1985) 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9BBA0-B227-437F-8005-6D187F619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Po téměř 2měsících intenzivních bojů k 4. září odešla většina členů OOP;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Současně s jednotkami OOP opustily Bejrút i syrské jednotky a vše byla připraveno k předání města do rukou Falangy;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Klid zbraní skončil ve chvíli, kdy byl spáchán úspěšný atentát na nově zvoleného prezidenta </a:t>
            </a:r>
            <a:r>
              <a:rPr lang="cs-CZ" dirty="0" err="1"/>
              <a:t>Bašíra</a:t>
            </a:r>
            <a:r>
              <a:rPr lang="cs-CZ" dirty="0"/>
              <a:t> </a:t>
            </a:r>
            <a:r>
              <a:rPr lang="cs-CZ" dirty="0" err="1"/>
              <a:t>Džamaíla</a:t>
            </a:r>
            <a:r>
              <a:rPr lang="cs-CZ" dirty="0"/>
              <a:t>, k němuž se přihlásili palestinští muslimové;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Izraelskými jednotkami byly uzavřeny palestinské uprchlické tábory </a:t>
            </a:r>
            <a:r>
              <a:rPr lang="cs-CZ" dirty="0" err="1"/>
              <a:t>Sabra</a:t>
            </a:r>
            <a:r>
              <a:rPr lang="cs-CZ" dirty="0"/>
              <a:t> a </a:t>
            </a:r>
            <a:r>
              <a:rPr lang="cs-CZ" dirty="0" err="1"/>
              <a:t>Šatíla</a:t>
            </a:r>
            <a:r>
              <a:rPr lang="cs-CZ" dirty="0"/>
              <a:t>, do kterých v noci 17. září 1982 vstoupily jednotky falangistů s cílem hledat palestinské bojovníky;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Skončilo to vyvražděním obou táborů bez ohledu na povahu obětí – cca 2300 obětí;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Po událostech v táborech </a:t>
            </a:r>
            <a:r>
              <a:rPr lang="cs-CZ" dirty="0" err="1"/>
              <a:t>Sabra</a:t>
            </a:r>
            <a:r>
              <a:rPr lang="cs-CZ" dirty="0"/>
              <a:t> a </a:t>
            </a:r>
            <a:r>
              <a:rPr lang="cs-CZ" dirty="0" err="1"/>
              <a:t>Šatíla</a:t>
            </a:r>
            <a:r>
              <a:rPr lang="cs-CZ" dirty="0"/>
              <a:t> byl na Izrael ze strany OSN vyvíjen tlak, aby opustil území Bejrút; jeho pozice nahradily mnohonárodnostní síly včetně jednotek americké námořní pěchoty;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Dohoda byla přijata 17. května 1983 a obsahovala požadavek, aby území Libanonu opustila všechna zahraniční vojska;</a:t>
            </a:r>
          </a:p>
        </p:txBody>
      </p:sp>
    </p:spTree>
    <p:extLst>
      <p:ext uri="{BB962C8B-B14F-4D97-AF65-F5344CB8AC3E}">
        <p14:creationId xmlns:p14="http://schemas.microsoft.com/office/powerpoint/2010/main" val="2152293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271FF-D51E-45DA-BC10-D9712293B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Válka o tábory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95A57F-A494-4C60-AD52-6BED71376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Boje uvnitř muslimské komunity o kontrolu nad palestinskými tábory;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Jednalo se o soupeření Amalu, Hizballáhu a </a:t>
            </a:r>
            <a:r>
              <a:rPr lang="cs-CZ" dirty="0" err="1"/>
              <a:t>drúzské</a:t>
            </a:r>
            <a:r>
              <a:rPr lang="cs-CZ" dirty="0"/>
              <a:t> milice Fronta národní záchrany;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Paralelně se jednalo o soupeření Sýrie a Íránu o zástupný vliv v Libanonu;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Ve 2. polovině 80. let docházelo nadále k eskalaci konfliktů, za kterými stál vesměs Hizballáh;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Docházelo k bombovým útokům a sebevražedným atentátům;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Období 80. let se rovněž označuje jako období chaosu, kdy v zemi působilo na 40 teroristických organizací, měla dvě vlády a žádného prezidenta; </a:t>
            </a:r>
          </a:p>
        </p:txBody>
      </p:sp>
    </p:spTree>
    <p:extLst>
      <p:ext uri="{BB962C8B-B14F-4D97-AF65-F5344CB8AC3E}">
        <p14:creationId xmlns:p14="http://schemas.microsoft.com/office/powerpoint/2010/main" val="7792582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A7B09A-C9A6-45D3-9772-C1DA88B9A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Závěrečná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6A7696-6CFA-4154-8395-C9B7A31A6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Od února do konce září 1989 byly vedeny krvavé boje mezi ozbrojenými skupinami generála </a:t>
            </a:r>
            <a:r>
              <a:rPr lang="cs-CZ" dirty="0" err="1"/>
              <a:t>Aúna</a:t>
            </a:r>
            <a:r>
              <a:rPr lang="cs-CZ" dirty="0"/>
              <a:t> a syrskými vojsky;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Jako reakce byl vytvářen tlak ze strany LAS na ukončení bojů a sjednání příměří;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srpnu došlo k předložení Charty národního smíření, která požadovala příměří a odchod syrských a izraelských vojsk z Libanonu;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návaznosti na předložený návrh se v listopadu 1989 v </a:t>
            </a:r>
            <a:r>
              <a:rPr lang="cs-CZ" dirty="0" err="1"/>
              <a:t>Táifu</a:t>
            </a:r>
            <a:r>
              <a:rPr lang="cs-CZ" dirty="0"/>
              <a:t> sešlo 62 libanonských poslanců;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Táifské</a:t>
            </a:r>
            <a:r>
              <a:rPr lang="cs-CZ" dirty="0"/>
              <a:t> dohody očividně vycházely ze syrského návrhu, který byl podán na začátku války;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Reaguje na požadavky muslimské komunity ze 70. let, jejich výsledkem je stanovení rovnosti náboženských komunit;</a:t>
            </a:r>
          </a:p>
        </p:txBody>
      </p:sp>
    </p:spTree>
    <p:extLst>
      <p:ext uri="{BB962C8B-B14F-4D97-AF65-F5344CB8AC3E}">
        <p14:creationId xmlns:p14="http://schemas.microsoft.com/office/powerpoint/2010/main" val="31758535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2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63386E-D3EC-4628-B57E-12327D9BA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5736" y="640081"/>
            <a:ext cx="5916145" cy="38121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8800" dirty="0"/>
              <a:t>Michel </a:t>
            </a:r>
            <a:r>
              <a:rPr lang="cs-CZ" sz="8800" dirty="0" err="1"/>
              <a:t>aún</a:t>
            </a:r>
            <a:endParaRPr lang="en-US" sz="8800" dirty="0"/>
          </a:p>
        </p:txBody>
      </p:sp>
      <p:pic>
        <p:nvPicPr>
          <p:cNvPr id="5" name="Zástupný obsah 4" descr="Obsah obrázku osoba, muž, vojenská uniforma, lidé&#10;&#10;Popis byl vytvořen automaticky">
            <a:extLst>
              <a:ext uri="{FF2B5EF4-FFF2-40B4-BE49-F238E27FC236}">
                <a16:creationId xmlns:a16="http://schemas.microsoft.com/office/drawing/2014/main" id="{02307FB8-DD4D-4581-8900-F89BB8DA03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5391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093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07022-BA80-4190-BDE5-789F3B52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Závěrečná fáze a důsledky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DF49C2-EE98-4C46-977E-87236B86A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Táifská</a:t>
            </a:r>
            <a:r>
              <a:rPr lang="cs-CZ" dirty="0"/>
              <a:t> dohoda </a:t>
            </a:r>
            <a:r>
              <a:rPr lang="cs-CZ" dirty="0" err="1"/>
              <a:t>aručila</a:t>
            </a:r>
            <a:r>
              <a:rPr lang="cs-CZ" dirty="0"/>
              <a:t> rovnoprávnost muslimů a křesťanů ve vládě;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počet křesel v Národním shromáždění byl z původních 99 upraven na 128, z čehož 64 křesel bylo přiděleno muslimům a zbývajících 64 křesťanům;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Kromě obecných deklarací se o Libanonu referuje jako o arabské zemi, tj. zemi s arabskou příslušností a identitou, zakladatele LAS, jejíž Chartu Libanon zcela respektuje;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Počet obětí hodnověrně spočítat nejde, cca 120 000 - 150 000;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30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7AD0B-8D93-4B77-B819-11C2F5B8E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Všeobecný kontext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2E11A3-7ED5-49DD-B453-DF5C59944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Nejvýraznější a také nejdůležitější roli v konfliktu sehráli členové katolické církve, a to především </a:t>
            </a:r>
            <a:r>
              <a:rPr lang="cs-CZ" dirty="0" err="1"/>
              <a:t>maronité</a:t>
            </a:r>
            <a:r>
              <a:rPr lang="cs-CZ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Dále to byly větve islámské víry, což v našem případě znamenají sunnité, šíité a drúzové;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První a poslední sčítání libanonského lidu proběhlo pod francouzským mandátem v roce 1932;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Křesťané tvořili 50,7 % obyvatelstva, to znamená, že by již dále nebyli výraznou majoritní většinou, </a:t>
            </a:r>
            <a:r>
              <a:rPr lang="cs-CZ" dirty="0" err="1"/>
              <a:t>maronité</a:t>
            </a:r>
            <a:r>
              <a:rPr lang="cs-CZ" dirty="0"/>
              <a:t> samostatně tvořili asi 30%. Nicméně francouzské úřady započítaly do sčítání lidu i ty </a:t>
            </a:r>
            <a:r>
              <a:rPr lang="cs-CZ" dirty="0" err="1"/>
              <a:t>maronity</a:t>
            </a:r>
            <a:r>
              <a:rPr lang="cs-CZ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průběhu let, díky rozdílnému přírůstku obyvatelstva, tvořili majoritní většinu muslimové; dnes cca 60 % populace, šíité versus sunnité prakticky napůl (každý po 30%);</a:t>
            </a:r>
          </a:p>
        </p:txBody>
      </p:sp>
    </p:spTree>
    <p:extLst>
      <p:ext uri="{BB962C8B-B14F-4D97-AF65-F5344CB8AC3E}">
        <p14:creationId xmlns:p14="http://schemas.microsoft.com/office/powerpoint/2010/main" val="3745622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80AF2-1A28-4E5B-9FB3-004E0CA0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Všeobecný kontext 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FDFE7-B7B3-409A-AB33-B60E90170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Na Libanon a jeho populaci měly mimořádný vliv arabsko-izraelské konflikty;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důsledku prvního konfliktu odešlo do Libanonu 90 tisíc palestinských uprchlíků, přičemž počet uprchlíků se během arabsko-izraelských konfliktů neustále navyšoval, až se zastavil na čísle 450 000 Palestinců;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 toho 40 % žilo v uprchlických táborech po celém Libanonu, což mělo negativní vliv na křehké společenství libanonského obyvatelstva, které narušila početná palestinská menšina, v níž se rekrutovali členové ozbrojeného hnutí Organizace pro osvobození Palestiny (OOP);</a:t>
            </a:r>
          </a:p>
        </p:txBody>
      </p:sp>
    </p:spTree>
    <p:extLst>
      <p:ext uri="{BB962C8B-B14F-4D97-AF65-F5344CB8AC3E}">
        <p14:creationId xmlns:p14="http://schemas.microsoft.com/office/powerpoint/2010/main" val="95948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F4E66-54DD-4FBE-BB48-783CAD8DC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Povaha aktérů občanské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51D68-4BEB-493A-A995-C376AF33D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Kromě náboženských štěpících linií byla významným určujícím prvkem také linie levice versus pravice;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Dalším významným prvkem byla podpora ozbrojených skupin, respektive milic od zahraničních aktérů, přičemž se jednalo o podporu Sýrie, Izraele a Íránu;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 neposlední řadě měla značný vliv na podobu konfliktu intervence cizích států, mezi něž patřila Sýrie, Izrael, jednotky pod mandátem OSN (USA, Francie a Itálie) a jednotky Ligy arabských států;</a:t>
            </a:r>
          </a:p>
        </p:txBody>
      </p:sp>
    </p:spTree>
    <p:extLst>
      <p:ext uri="{BB962C8B-B14F-4D97-AF65-F5344CB8AC3E}">
        <p14:creationId xmlns:p14="http://schemas.microsoft.com/office/powerpoint/2010/main" val="338393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7E9CE-1956-4ED3-92A5-511AE4666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Primární aktéři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08035E-BF66-4243-BBB4-1F185677A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Křesťané</a:t>
            </a:r>
            <a:r>
              <a:rPr lang="cs-CZ" dirty="0"/>
              <a:t> – především </a:t>
            </a:r>
            <a:r>
              <a:rPr lang="cs-CZ" dirty="0" err="1"/>
              <a:t>maronité</a:t>
            </a:r>
            <a:r>
              <a:rPr lang="cs-CZ" dirty="0"/>
              <a:t>; primárním cílem křesťanů bylo zachování Národního paktu (dohoda z roku 1943 vycházející z ústavy z roku 1926), který jim zaručoval jejich výsadní postavení. Tento cíl se snažili hájit po celou dobu občanské války; současně se snažili o zmenšení vlivu či vytlačení palestinských ozbrojených sil z libanonského území;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Vytvořili křesťanský blok zvaný Libanonská fronta, jež tvořilo hnutí falangistů (Strana </a:t>
            </a:r>
            <a:r>
              <a:rPr lang="cs-CZ" dirty="0" err="1"/>
              <a:t>Kataíb</a:t>
            </a:r>
            <a:r>
              <a:rPr lang="cs-CZ" dirty="0"/>
              <a:t>) a jejich milice, reprezentované rodinou </a:t>
            </a:r>
            <a:r>
              <a:rPr lang="cs-CZ" dirty="0" err="1"/>
              <a:t>Džamáilů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71023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C262F-6FC0-4041-8A1C-A571B1CA4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Primární aktéři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6FB234-95CD-477D-BD5F-44CFA1836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Milice a stoupenci prezidenta </a:t>
            </a:r>
            <a:r>
              <a:rPr lang="cs-CZ" dirty="0" err="1"/>
              <a:t>Sulejmana</a:t>
            </a:r>
            <a:r>
              <a:rPr lang="cs-CZ" dirty="0"/>
              <a:t> </a:t>
            </a:r>
            <a:r>
              <a:rPr lang="cs-CZ" dirty="0" err="1"/>
              <a:t>Frandžíji</a:t>
            </a:r>
            <a:r>
              <a:rPr lang="cs-CZ" dirty="0"/>
              <a:t>, jako třeba brigády Marada, taktéž </a:t>
            </a:r>
            <a:r>
              <a:rPr lang="cs-CZ" dirty="0" err="1"/>
              <a:t>maronité</a:t>
            </a:r>
            <a:r>
              <a:rPr lang="cs-CZ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Národní liberální strana a její milice v čele s představitelem </a:t>
            </a:r>
            <a:r>
              <a:rPr lang="cs-CZ" dirty="0" err="1"/>
              <a:t>Kemalem</a:t>
            </a:r>
            <a:r>
              <a:rPr lang="cs-CZ" dirty="0"/>
              <a:t> </a:t>
            </a:r>
            <a:r>
              <a:rPr lang="cs-CZ" dirty="0" err="1"/>
              <a:t>Šamúnem</a:t>
            </a:r>
            <a:r>
              <a:rPr lang="cs-CZ" dirty="0"/>
              <a:t>, formální nadkonfesní, ale podporovaná hlavně křesťany, hlavní ozbrojenou milicí byla od roku 1980 </a:t>
            </a:r>
            <a:r>
              <a:rPr lang="cs-CZ" dirty="0" err="1"/>
              <a:t>Tigers</a:t>
            </a:r>
            <a:r>
              <a:rPr lang="cs-CZ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Zahliotská</a:t>
            </a:r>
            <a:r>
              <a:rPr lang="cs-CZ" dirty="0"/>
              <a:t> skupina, řečtí katolíci z údolí </a:t>
            </a:r>
            <a:r>
              <a:rPr lang="cs-CZ" dirty="0" err="1"/>
              <a:t>Bikáa</a:t>
            </a:r>
            <a:r>
              <a:rPr lang="cs-CZ" dirty="0"/>
              <a:t>; Al-</a:t>
            </a:r>
            <a:r>
              <a:rPr lang="cs-CZ" dirty="0" err="1"/>
              <a:t>Tanzim</a:t>
            </a:r>
            <a:r>
              <a:rPr lang="cs-CZ" dirty="0"/>
              <a:t> krajně pravicová pravoslavná milice;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Asyrské milice složené okolo strany </a:t>
            </a:r>
            <a:r>
              <a:rPr lang="cs-CZ" dirty="0" err="1"/>
              <a:t>Šurája</a:t>
            </a:r>
            <a:r>
              <a:rPr lang="cs-CZ" dirty="0"/>
              <a:t>, blízké </a:t>
            </a:r>
            <a:r>
              <a:rPr lang="cs-CZ" dirty="0" err="1"/>
              <a:t>Bašíru</a:t>
            </a:r>
            <a:r>
              <a:rPr lang="cs-CZ" dirty="0"/>
              <a:t> </a:t>
            </a:r>
            <a:r>
              <a:rPr lang="cs-CZ" dirty="0" err="1"/>
              <a:t>Džamáílovi</a:t>
            </a:r>
            <a:r>
              <a:rPr lang="cs-CZ" dirty="0"/>
              <a:t>, snící o znovuobnovení Asýrie v dnešním severním Iráku, asyrští křesťané;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Armáda svobodného Libanonu vedené Antoine </a:t>
            </a:r>
            <a:r>
              <a:rPr lang="cs-CZ" dirty="0" err="1"/>
              <a:t>Barakatem</a:t>
            </a:r>
            <a:r>
              <a:rPr lang="cs-CZ" dirty="0"/>
              <a:t>, </a:t>
            </a:r>
            <a:r>
              <a:rPr lang="cs-CZ" dirty="0" err="1"/>
              <a:t>maronitským</a:t>
            </a:r>
            <a:r>
              <a:rPr lang="cs-CZ" dirty="0"/>
              <a:t> důstojníkem a přívržencem </a:t>
            </a:r>
            <a:r>
              <a:rPr lang="cs-CZ" dirty="0" err="1"/>
              <a:t>Frandžíji</a:t>
            </a:r>
            <a:r>
              <a:rPr lang="cs-CZ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Strážci cedrů; Libanonské hnutí mládeže;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Jiholibanonská armáda. Ozbrojená skupina, která se od oficiální armády oddělila a operovala v jižním Libanonu pod vedením generála </a:t>
            </a:r>
            <a:r>
              <a:rPr lang="cs-CZ" dirty="0" err="1"/>
              <a:t>Haddada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37190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E889F-40D1-444C-B799-D0921FF66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Primární aktéři 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E9AF17-93F1-4211-8DF8-A2F6C55A1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Arméni</a:t>
            </a:r>
            <a:r>
              <a:rPr lang="cs-CZ" dirty="0"/>
              <a:t> - Komanda spravedlnosti Arménské genocidy (Mstitelé arménské genocidy), později přejmenovaní na Arménská revoluční armáda, ti spíše pravicoví, navázaní na </a:t>
            </a:r>
            <a:r>
              <a:rPr lang="cs-CZ" dirty="0" err="1"/>
              <a:t>Dašnakcutjun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ASALA (Arménská tajná armáda za osvobození Arménie) marxistická, národní věc měli společnou, ASALA vlastně prosovětská, </a:t>
            </a:r>
            <a:r>
              <a:rPr lang="cs-CZ" dirty="0" err="1"/>
              <a:t>dašnaci</a:t>
            </a:r>
            <a:r>
              <a:rPr lang="cs-CZ" dirty="0"/>
              <a:t> chtěli nezávislou Arménii v historických hranicích;</a:t>
            </a:r>
          </a:p>
        </p:txBody>
      </p:sp>
    </p:spTree>
    <p:extLst>
      <p:ext uri="{BB962C8B-B14F-4D97-AF65-F5344CB8AC3E}">
        <p14:creationId xmlns:p14="http://schemas.microsoft.com/office/powerpoint/2010/main" val="3654654193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LightSeedLeftStep">
      <a:dk1>
        <a:srgbClr val="000000"/>
      </a:dk1>
      <a:lt1>
        <a:srgbClr val="FFFFFF"/>
      </a:lt1>
      <a:dk2>
        <a:srgbClr val="412E24"/>
      </a:dk2>
      <a:lt2>
        <a:srgbClr val="E2E3E8"/>
      </a:lt2>
      <a:accent1>
        <a:srgbClr val="B4A160"/>
      </a:accent1>
      <a:accent2>
        <a:srgbClr val="D58B63"/>
      </a:accent2>
      <a:accent3>
        <a:srgbClr val="DD8086"/>
      </a:accent3>
      <a:accent4>
        <a:srgbClr val="D5639A"/>
      </a:accent4>
      <a:accent5>
        <a:srgbClr val="DD80D3"/>
      </a:accent5>
      <a:accent6>
        <a:srgbClr val="B163D5"/>
      </a:accent6>
      <a:hlink>
        <a:srgbClr val="6979AE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2670</Words>
  <Application>Microsoft Office PowerPoint</Application>
  <PresentationFormat>Širokoúhlá obrazovka</PresentationFormat>
  <Paragraphs>146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Franklin Gothic Demi Cond</vt:lpstr>
      <vt:lpstr>Franklin Gothic Medium</vt:lpstr>
      <vt:lpstr>Wingdings</vt:lpstr>
      <vt:lpstr>JuxtaposeVTI</vt:lpstr>
      <vt:lpstr>Libanonská občanská válka</vt:lpstr>
      <vt:lpstr>Všeobecný kontext</vt:lpstr>
      <vt:lpstr>Prezentace aplikace PowerPoint</vt:lpstr>
      <vt:lpstr>Všeobecný kontext II.</vt:lpstr>
      <vt:lpstr>Všeobecný kontext III.</vt:lpstr>
      <vt:lpstr>Povaha aktérů občanské války</vt:lpstr>
      <vt:lpstr>Primární aktéři </vt:lpstr>
      <vt:lpstr>Primární aktéři II.</vt:lpstr>
      <vt:lpstr>Primární aktéři III.</vt:lpstr>
      <vt:lpstr>Primární aktéři IV.</vt:lpstr>
      <vt:lpstr>Primární aktéři V.</vt:lpstr>
      <vt:lpstr>Primární aktéři vi.</vt:lpstr>
      <vt:lpstr>Primární aktéři VII.</vt:lpstr>
      <vt:lpstr>Sekundární aktéři I.</vt:lpstr>
      <vt:lpstr>Sekundární aktéři II.</vt:lpstr>
      <vt:lpstr>Hizballáh</vt:lpstr>
      <vt:lpstr>Sekundární intervenující aktéři </vt:lpstr>
      <vt:lpstr>Háfiz Asad</vt:lpstr>
      <vt:lpstr>Sekundární intervenující aktéři II.</vt:lpstr>
      <vt:lpstr>Sekundární intervenující aktéři III.</vt:lpstr>
      <vt:lpstr>Sekundární intervenující aktéři IV.</vt:lpstr>
      <vt:lpstr>Dynamika a průběh konfliktu</vt:lpstr>
      <vt:lpstr>Pierre Džamaíl</vt:lpstr>
      <vt:lpstr>Průběh a dynamika konfliktu II.</vt:lpstr>
      <vt:lpstr>Intervence sýrie</vt:lpstr>
      <vt:lpstr>Křesťansko-syrské střety 1978-1981</vt:lpstr>
      <vt:lpstr>Jásir arafát</vt:lpstr>
      <vt:lpstr>Křesťansko-syrské střety 1978-1981 II.</vt:lpstr>
      <vt:lpstr>Bašír džamaíl</vt:lpstr>
      <vt:lpstr>Izraelsko-Palestinská válka (1978-1981)</vt:lpstr>
      <vt:lpstr>Izraelská invaze (1982-1985)</vt:lpstr>
      <vt:lpstr>Izraelská invaze (1982-1985) II.</vt:lpstr>
      <vt:lpstr>Prezentace aplikace PowerPoint</vt:lpstr>
      <vt:lpstr>Izraelská invaze (1982-1985) III.</vt:lpstr>
      <vt:lpstr>Válka o tábory</vt:lpstr>
      <vt:lpstr>Závěrečná fáze</vt:lpstr>
      <vt:lpstr>Michel aún</vt:lpstr>
      <vt:lpstr>Závěrečná fáze a důsledky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Libanonská občanská válka</dc:title>
  <dc:creator>Mgr. Tomáš Šmíd, Ph.D.</dc:creator>
  <cp:lastModifiedBy>Tomáš Šmíd</cp:lastModifiedBy>
  <cp:revision>95</cp:revision>
  <dcterms:created xsi:type="dcterms:W3CDTF">2021-10-19T11:21:50Z</dcterms:created>
  <dcterms:modified xsi:type="dcterms:W3CDTF">2021-10-20T13:43:26Z</dcterms:modified>
</cp:coreProperties>
</file>