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6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41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67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5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0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1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2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44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70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05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54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35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2A04CCE-F478-4A0A-AD7D-E01B133D9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929" y="639097"/>
            <a:ext cx="6253317" cy="3686015"/>
          </a:xfrm>
        </p:spPr>
        <p:txBody>
          <a:bodyPr>
            <a:normAutofit/>
          </a:bodyPr>
          <a:lstStyle/>
          <a:p>
            <a:r>
              <a:rPr lang="cs-CZ" dirty="0"/>
              <a:t>Sovětsko-afghánská válka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B16CA4-F95F-4F07-8C98-728DFDB3C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899" y="4672739"/>
            <a:ext cx="6269347" cy="10214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Tomáš Šmíd, PhD.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FC33D4D4-7C16-495D-91C8-673C544DAC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683" r="47481" b="1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046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7E91894-8602-403D-A751-C3FCAD6D2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8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Babrak</a:t>
            </a:r>
            <a: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8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Karmal</a:t>
            </a:r>
            <a:endParaRPr lang="en-US" sz="8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obsah 4" descr="Obsah obrázku muž, zeď, osoba, interiér&#10;&#10;Popis byl vytvořen automaticky">
            <a:extLst>
              <a:ext uri="{FF2B5EF4-FFF2-40B4-BE49-F238E27FC236}">
                <a16:creationId xmlns:a16="http://schemas.microsoft.com/office/drawing/2014/main" id="{960B9B06-2A0A-4C86-85CC-1912FABA81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5" r="-1" b="-1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322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60F59-3A38-45E4-B909-392A60537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První etapa války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C74D54-A282-4F2A-9E2E-534EF3863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Od počátku sovětské intervence až do února roku 1980;</a:t>
            </a:r>
          </a:p>
          <a:p>
            <a:r>
              <a:rPr lang="cs-CZ" dirty="0"/>
              <a:t>Rozmístění techniky a mužstva na území Afghánistánu;</a:t>
            </a:r>
          </a:p>
          <a:p>
            <a:r>
              <a:rPr lang="cs-CZ" dirty="0"/>
              <a:t>Útvary Sovětské armády se rozmisťovaly u strategických bodů (letiště, hlavní silnice, elektrárny a podobně);</a:t>
            </a:r>
          </a:p>
          <a:p>
            <a:r>
              <a:rPr lang="cs-CZ" dirty="0"/>
              <a:t>Pilířem sovětských sil byla 40. armáda, jež byla tvořena čtyřmi divizemi, pěti samostatnými brigádami, čtyřmi samostatnými pluky, čtyřmi pluky vojenského letectva, třemi vrtulníkovými pluky a dalšími zabezpečovacími oddíly;</a:t>
            </a:r>
          </a:p>
          <a:p>
            <a:r>
              <a:rPr lang="cs-CZ" dirty="0"/>
              <a:t>Dále zde operovaly malé jednotky pohraniční stráže, KGB a vojsk ministerstva vnitra;</a:t>
            </a:r>
          </a:p>
          <a:p>
            <a:r>
              <a:rPr lang="cs-CZ" dirty="0"/>
              <a:t>Během této etapy zahynulo 245 příslušníků sovětské armády, a to při průměrných měsíčních ztrátách 123 osob;</a:t>
            </a:r>
          </a:p>
        </p:txBody>
      </p:sp>
    </p:spTree>
    <p:extLst>
      <p:ext uri="{BB962C8B-B14F-4D97-AF65-F5344CB8AC3E}">
        <p14:creationId xmlns:p14="http://schemas.microsoft.com/office/powerpoint/2010/main" val="3686248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96B172-536C-4E4C-923D-EC05801CC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Bojové zásady mudžahedínů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E9B5B0-0D6F-42D3-B9A9-662BF1886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	vyhýbat se přímému střetu s pravidelnými silami protivníka má-li početní převahu, a tím předcházet likvidaci vlastních jednotek;</a:t>
            </a:r>
          </a:p>
          <a:p>
            <a:r>
              <a:rPr lang="cs-CZ" dirty="0"/>
              <a:t>2.	vyvarovat se poziční války; v případě nutnosti ustoupit a zachránit tak bojující jednotku;</a:t>
            </a:r>
          </a:p>
          <a:p>
            <a:r>
              <a:rPr lang="cs-CZ" dirty="0"/>
              <a:t>3.	při útoku využívat momentu překvapení (útočit brzy ráno, v noci);</a:t>
            </a:r>
          </a:p>
          <a:p>
            <a:r>
              <a:rPr lang="cs-CZ" dirty="0"/>
              <a:t>4.	na afghánskou armádu a místní obyvatelstvo aplikovat ideologickou propagandu a teror;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73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10DEB-647A-47AA-BE2E-F0867ABA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Problémy sovětské armády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3C3A72-6BA5-4243-B1B2-E0E931962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1)	nedostatek praktických a teoretických zkušeností v jednání s mužstvem; </a:t>
            </a:r>
          </a:p>
          <a:p>
            <a:r>
              <a:rPr lang="cs-CZ" dirty="0"/>
              <a:t>2)	materiální nouze;</a:t>
            </a:r>
          </a:p>
          <a:p>
            <a:r>
              <a:rPr lang="cs-CZ" dirty="0"/>
              <a:t>3)	nedostatek rozhodnosti a iniciativy důstojníků při plnění bojových úkolů; nedostatek pružnosti a adaptace na specifické prostředí;</a:t>
            </a:r>
          </a:p>
          <a:p>
            <a:r>
              <a:rPr lang="cs-CZ" dirty="0"/>
              <a:t>4)	nedostatek zkušeností s prováděním bojových operací v noci a v horách;</a:t>
            </a:r>
          </a:p>
          <a:p>
            <a:r>
              <a:rPr lang="cs-CZ" dirty="0"/>
              <a:t>5)	nedostatečná znalost nasazené bojové techniky (tanky T-55 a T-62);</a:t>
            </a:r>
          </a:p>
          <a:p>
            <a:r>
              <a:rPr lang="cs-CZ" dirty="0"/>
              <a:t>6)	nedostatek zkušeností s velením a koordinací v různých situacích atypického prostředí Afghánistánu;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529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F9DA18-FA67-4027-9702-AF71B2FAD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Druhá etapa války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D43762-7C74-45FA-BD1B-89CC495C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Od března 1980 do dubna 1985;</a:t>
            </a:r>
          </a:p>
          <a:p>
            <a:r>
              <a:rPr lang="cs-CZ" dirty="0"/>
              <a:t>V tomto údobí útočily sovětské jednotky spolu s reorganizovanou afghánskou armádou na pozice povstalců, tyto operace byly velmi rozsáhlé;</a:t>
            </a:r>
          </a:p>
          <a:p>
            <a:r>
              <a:rPr lang="cs-CZ" dirty="0"/>
              <a:t>Během této etapy zahynulo 9175 sovětských vojáků a poradců při průměrných měsíčních ztrátách 148 osob;</a:t>
            </a:r>
          </a:p>
          <a:p>
            <a:r>
              <a:rPr lang="cs-CZ" dirty="0"/>
              <a:t>Klíčovou roli sehrály v konfliktu státy, které poskytovaly pomoc mudžahedínům ve formě materiálu, útočiště a výcviku;</a:t>
            </a:r>
          </a:p>
          <a:p>
            <a:r>
              <a:rPr lang="cs-CZ" dirty="0"/>
              <a:t>Vedoucí roli zaujaly Spojené státy americké, které během let 1981-1983 dodávaly, převážně přes Pákistán, do Afghánistánu materiál v hodnotě stamilionů dolarů ročně; </a:t>
            </a:r>
          </a:p>
        </p:txBody>
      </p:sp>
    </p:spTree>
    <p:extLst>
      <p:ext uri="{BB962C8B-B14F-4D97-AF65-F5344CB8AC3E}">
        <p14:creationId xmlns:p14="http://schemas.microsoft.com/office/powerpoint/2010/main" val="82389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7CB28-58EA-46BC-98E1-F4C2085D8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Druhá etapa války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999171-B6A6-4C1F-A4F5-CD3D70514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 tak činily pomocí organizace ISI (pákistánská rozvědka);</a:t>
            </a:r>
          </a:p>
          <a:p>
            <a:r>
              <a:rPr lang="cs-CZ" dirty="0"/>
              <a:t>Ze Spojených států přicházel materiál a peníze za až 3.2 mld USD;</a:t>
            </a:r>
          </a:p>
          <a:p>
            <a:r>
              <a:rPr lang="cs-CZ" dirty="0"/>
              <a:t>V době nejvyšších dodávek to představovalo až 65 000 tun zbraní ročně; bylo dodáváno téměř vše od pistolí a pušek přes minomety a bezzákluzová děla až po střely země-vzduch FIM-92A </a:t>
            </a:r>
            <a:r>
              <a:rPr lang="cs-CZ" dirty="0" err="1"/>
              <a:t>Stinger</a:t>
            </a:r>
            <a:r>
              <a:rPr lang="cs-CZ" dirty="0"/>
              <a:t>;</a:t>
            </a:r>
          </a:p>
          <a:p>
            <a:r>
              <a:rPr lang="cs-CZ" dirty="0"/>
              <a:t>Roli ve financování mudžahedínů sehrálo i afghánské opium; </a:t>
            </a:r>
          </a:p>
          <a:p>
            <a:r>
              <a:rPr lang="cs-CZ" dirty="0"/>
              <a:t>CIA </a:t>
            </a:r>
            <a:r>
              <a:rPr lang="cs-CZ" dirty="0" err="1"/>
              <a:t>Stingery</a:t>
            </a:r>
            <a:r>
              <a:rPr lang="cs-CZ" dirty="0"/>
              <a:t> mudžahedínům </a:t>
            </a:r>
            <a:r>
              <a:rPr lang="cs-CZ" dirty="0" err="1"/>
              <a:t>Stingery</a:t>
            </a:r>
            <a:r>
              <a:rPr lang="cs-CZ" dirty="0"/>
              <a:t> dávat nechtěla, ale Kongres to protlačil;</a:t>
            </a:r>
          </a:p>
        </p:txBody>
      </p:sp>
    </p:spTree>
    <p:extLst>
      <p:ext uri="{BB962C8B-B14F-4D97-AF65-F5344CB8AC3E}">
        <p14:creationId xmlns:p14="http://schemas.microsoft.com/office/powerpoint/2010/main" val="2564770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8864BC-4B2A-4301-927F-4397A5A92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Třetí etapa války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3F8C1-9B3C-4D07-AC34-A41A6E233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Květen 1985 až prosinec 1986;</a:t>
            </a:r>
          </a:p>
          <a:p>
            <a:r>
              <a:rPr lang="cs-CZ" dirty="0"/>
              <a:t>Během tohoto období byla hlavní tíha operací přenášena na afgánskou armádu – </a:t>
            </a:r>
            <a:r>
              <a:rPr lang="cs-CZ" dirty="0" err="1"/>
              <a:t>afghanizace</a:t>
            </a:r>
            <a:r>
              <a:rPr lang="cs-CZ" dirty="0"/>
              <a:t>; </a:t>
            </a:r>
          </a:p>
          <a:p>
            <a:r>
              <a:rPr lang="cs-CZ" dirty="0"/>
              <a:t>Ta byla podporována palbou sovětského dělostřelectva a nálety letectva; další podporu ji zajišťovali rovněž sovětští ženisté;</a:t>
            </a:r>
          </a:p>
          <a:p>
            <a:r>
              <a:rPr lang="cs-CZ" dirty="0"/>
              <a:t>Motostřelecké, tankové a výsadkové jednotky sovětské armády představovaly v té době rezervu pro případ, že by se afgánští soudruzi dostali do problémů;</a:t>
            </a:r>
          </a:p>
          <a:p>
            <a:r>
              <a:rPr lang="cs-CZ" dirty="0"/>
              <a:t>Během tohoto období ztratili Sověti 2745 mužů při průměrných měsíčních ztrátách 137 osob;</a:t>
            </a:r>
          </a:p>
          <a:p>
            <a:r>
              <a:rPr lang="cs-CZ" dirty="0"/>
              <a:t>Problém </a:t>
            </a:r>
            <a:r>
              <a:rPr lang="cs-CZ" dirty="0" err="1"/>
              <a:t>afghanizace</a:t>
            </a:r>
            <a:r>
              <a:rPr lang="cs-CZ" dirty="0"/>
              <a:t> byl v tom, že Sověti svým afghánským kolegům nedůvěřovali;</a:t>
            </a:r>
          </a:p>
          <a:p>
            <a:r>
              <a:rPr lang="cs-CZ" dirty="0"/>
              <a:t>Nejloajálnější bylo letectvo, ale i tam došlo ke zběhnutím – v roce1985 dvě osádky dezertovaly i se svými Mi-24D do Pákistánu;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212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89C89E-8E68-4542-B58E-7C0E4E31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 třetí ke čtvrté etapě války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4BFFD1-605F-4C48-B934-A0964266F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roce 1986 se Gorbačov rozhodl nahradit prezidenta ADR </a:t>
            </a:r>
            <a:r>
              <a:rPr lang="cs-CZ" dirty="0" err="1"/>
              <a:t>Karmala</a:t>
            </a:r>
            <a:r>
              <a:rPr lang="cs-CZ" dirty="0"/>
              <a:t> šéfem tajné služby CHAD Muhammadem </a:t>
            </a:r>
            <a:r>
              <a:rPr lang="cs-CZ" dirty="0" err="1"/>
              <a:t>Nadžíbulláhem</a:t>
            </a:r>
            <a:r>
              <a:rPr lang="cs-CZ" dirty="0"/>
              <a:t>;</a:t>
            </a:r>
          </a:p>
          <a:p>
            <a:r>
              <a:rPr lang="cs-CZ" dirty="0"/>
              <a:t>13. listopadu 1986 bylo pak na zasedání politbyra rozhodnuto o definitivním stažení sovětských vojsk z Afghánistánu;</a:t>
            </a:r>
          </a:p>
          <a:p>
            <a:r>
              <a:rPr lang="cs-CZ" dirty="0"/>
              <a:t>Od ledna 1987 se měly sovětské jednotky zapojovat do bojů pouze při obraně před povstaleckými útoky; zároveň toho roku pokračovala masivní finanční a materiální podpora mudžahedínů ze strany USA a Saudské Arábie – začíná čtvrtá etapa války;</a:t>
            </a:r>
          </a:p>
          <a:p>
            <a:r>
              <a:rPr lang="cs-CZ" dirty="0"/>
              <a:t>14. dubna 1988 byly za účasti USA, SSSR, Afghánistánu a Pákistánu podepsány tzv. Ženevské dohody, které stanovovaly odsun sovětských jednotek ze země do devíti měsíců;</a:t>
            </a:r>
          </a:p>
        </p:txBody>
      </p:sp>
    </p:spTree>
    <p:extLst>
      <p:ext uri="{BB962C8B-B14F-4D97-AF65-F5344CB8AC3E}">
        <p14:creationId xmlns:p14="http://schemas.microsoft.com/office/powerpoint/2010/main" val="3334769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4C869C3B-5565-4AAC-86A8-9EB0AB1C6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E7F864-4D4F-4704-BB25-5892F611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423" y="3807725"/>
            <a:ext cx="10909073" cy="14470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Muhammad </a:t>
            </a:r>
            <a:r>
              <a:rPr lang="en-US" sz="6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Nadžíbulláh</a:t>
            </a:r>
            <a:endParaRPr lang="en-US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Zástupný obsah 4" descr="Obsah obrázku muž, osoba&#10;&#10;Popis byl vytvořen automaticky">
            <a:extLst>
              <a:ext uri="{FF2B5EF4-FFF2-40B4-BE49-F238E27FC236}">
                <a16:creationId xmlns:a16="http://schemas.microsoft.com/office/drawing/2014/main" id="{25EC77D8-46DA-444B-AA6C-A23F68E338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009" y="902266"/>
            <a:ext cx="5091318" cy="261885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41136EC-EC34-4D08-B5AB-8CE5870B1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52600" y="5415653"/>
            <a:ext cx="86868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64CBAAB-7956-4763-9F69-A3FDBF1AC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633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59FF2C-A5BA-499D-ACD1-7A42BBDBE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Čtvrtá etapa války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5C5C2B-E030-4C83-9970-3619C2817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700" dirty="0"/>
              <a:t>Sovětská armáda omezila bojové operace na nezbytné zajištění logistiky a průchodnosti cest, klíčových pro stažení ze země;</a:t>
            </a:r>
          </a:p>
          <a:p>
            <a:r>
              <a:rPr lang="cs-CZ" sz="2700" dirty="0"/>
              <a:t>V květnu roku 1988 byl zahájen odsun prvních sovětských jednotek z Afghánistánu. Hlavní trasou sovětského odsunu byla silnice vedoucí </a:t>
            </a:r>
            <a:r>
              <a:rPr lang="cs-CZ" sz="2700" dirty="0" err="1"/>
              <a:t>Salanžskou</a:t>
            </a:r>
            <a:r>
              <a:rPr lang="cs-CZ" sz="2700" dirty="0"/>
              <a:t> soutěskou k mostu přes hraniční řeku Amudarju a dál do sovětské republiky Uzbekistán;</a:t>
            </a:r>
          </a:p>
          <a:p>
            <a:r>
              <a:rPr lang="cs-CZ" sz="2700" dirty="0" err="1"/>
              <a:t>Mudžahedínský</a:t>
            </a:r>
            <a:r>
              <a:rPr lang="cs-CZ" sz="2700" dirty="0"/>
              <a:t> velitel </a:t>
            </a:r>
            <a:r>
              <a:rPr lang="cs-CZ" sz="2700" dirty="0" err="1"/>
              <a:t>Masúd</a:t>
            </a:r>
            <a:r>
              <a:rPr lang="cs-CZ" sz="2700" dirty="0"/>
              <a:t> se s velitelem sovětské 40. armády generálem </a:t>
            </a:r>
            <a:r>
              <a:rPr lang="cs-CZ" sz="2700" dirty="0" err="1"/>
              <a:t>Gromovem</a:t>
            </a:r>
            <a:r>
              <a:rPr lang="cs-CZ" sz="2700" dirty="0"/>
              <a:t> dohodl na klidu zbraní a rozestavil své bojovníky podél silnice tak, aby zabezpečili bezpečný sovětský odsun;</a:t>
            </a:r>
          </a:p>
          <a:p>
            <a:r>
              <a:rPr lang="cs-CZ" sz="2700" dirty="0"/>
              <a:t>I tak byly stahující se jednotky terčem útoků dalších povstaleckých skupin;</a:t>
            </a:r>
          </a:p>
          <a:p>
            <a:r>
              <a:rPr lang="cs-CZ" sz="2700" dirty="0"/>
              <a:t>Během této etapy války zahynulo celkem 2262 vojáků a důstojníků při průměrných měsíčních ztrátách 87 osob;</a:t>
            </a:r>
          </a:p>
          <a:p>
            <a:r>
              <a:rPr lang="cs-CZ" sz="2700" dirty="0"/>
              <a:t>Poslední sovětské jednotky opustily Afghánistán 15. února 1989, v 9 hodin a 45 minut symbolickým přechodem generála Borise </a:t>
            </a:r>
            <a:r>
              <a:rPr lang="cs-CZ" sz="2700" dirty="0" err="1"/>
              <a:t>Gromova</a:t>
            </a:r>
            <a:r>
              <a:rPr lang="cs-CZ" sz="2700" dirty="0"/>
              <a:t> přes most Družby do Uzbekistánu;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24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CF3A5-7473-48E8-9CAA-FD3F539B3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Situace před válkou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F8FA56-1AEA-4C32-861A-E6D9416B8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Afghánistán vyhlásil na Británii nezávislost roku 1919 a od roku 1933 do prvního převratu v roce 1973 vládl zemi král </a:t>
            </a:r>
            <a:r>
              <a:rPr lang="cs-CZ" dirty="0" err="1"/>
              <a:t>Záhir</a:t>
            </a:r>
            <a:r>
              <a:rPr lang="cs-CZ" dirty="0"/>
              <a:t> Šáh;</a:t>
            </a:r>
          </a:p>
          <a:p>
            <a:r>
              <a:rPr lang="cs-CZ" dirty="0"/>
              <a:t>1. ledna 1965 byla založena Lidová demokratická strana Afghánistánu (LDSA), přičemž se jednalo o marxistickou stranu s jasnou orientací na SSSR;</a:t>
            </a:r>
          </a:p>
          <a:p>
            <a:r>
              <a:rPr lang="cs-CZ" dirty="0"/>
              <a:t>dvě soupeřící frakce – </a:t>
            </a:r>
            <a:r>
              <a:rPr lang="cs-CZ" dirty="0" err="1"/>
              <a:t>Parčam</a:t>
            </a:r>
            <a:r>
              <a:rPr lang="cs-CZ" dirty="0"/>
              <a:t> (Prapor) a </a:t>
            </a:r>
            <a:r>
              <a:rPr lang="cs-CZ" dirty="0" err="1"/>
              <a:t>Chalk</a:t>
            </a:r>
            <a:r>
              <a:rPr lang="cs-CZ" dirty="0"/>
              <a:t> (Lid);</a:t>
            </a:r>
          </a:p>
          <a:p>
            <a:r>
              <a:rPr lang="cs-CZ" dirty="0" err="1"/>
              <a:t>Parčam</a:t>
            </a:r>
            <a:r>
              <a:rPr lang="cs-CZ" dirty="0"/>
              <a:t> vedl </a:t>
            </a:r>
            <a:r>
              <a:rPr lang="cs-CZ" dirty="0" err="1"/>
              <a:t>Babrak</a:t>
            </a:r>
            <a:r>
              <a:rPr lang="cs-CZ" dirty="0"/>
              <a:t> </a:t>
            </a:r>
            <a:r>
              <a:rPr lang="cs-CZ" dirty="0" err="1"/>
              <a:t>Karmal</a:t>
            </a:r>
            <a:r>
              <a:rPr lang="cs-CZ" dirty="0"/>
              <a:t>, </a:t>
            </a:r>
            <a:r>
              <a:rPr lang="cs-CZ" dirty="0" err="1"/>
              <a:t>Chalk</a:t>
            </a:r>
            <a:r>
              <a:rPr lang="cs-CZ" dirty="0"/>
              <a:t> pro změnu </a:t>
            </a:r>
            <a:r>
              <a:rPr lang="cs-CZ" dirty="0" err="1"/>
              <a:t>Núr</a:t>
            </a:r>
            <a:r>
              <a:rPr lang="cs-CZ" dirty="0"/>
              <a:t> Muhammad </a:t>
            </a:r>
            <a:r>
              <a:rPr lang="cs-CZ" dirty="0" err="1"/>
              <a:t>Tarakí</a:t>
            </a:r>
            <a:r>
              <a:rPr lang="cs-CZ" dirty="0"/>
              <a:t>;</a:t>
            </a:r>
          </a:p>
          <a:p>
            <a:r>
              <a:rPr lang="cs-CZ" dirty="0" err="1"/>
              <a:t>Parčam</a:t>
            </a:r>
            <a:r>
              <a:rPr lang="cs-CZ" dirty="0"/>
              <a:t> umírněnější, navázaný na vzdělanější městské vrstvy, studenty a intelektuály; </a:t>
            </a:r>
          </a:p>
          <a:p>
            <a:r>
              <a:rPr lang="cs-CZ" dirty="0" err="1"/>
              <a:t>Chalk</a:t>
            </a:r>
            <a:r>
              <a:rPr lang="cs-CZ" dirty="0"/>
              <a:t> radikálnější, opřený o chudé rolnictvo z venkova;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870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51627A-5236-46FE-BBC7-D58B7793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Boris </a:t>
            </a:r>
            <a:r>
              <a:rPr lang="cs-CZ" sz="8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Gromov</a:t>
            </a:r>
            <a:endParaRPr lang="en-US" sz="8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obsah 4" descr="Obsah obrázku vojenská uniforma, osoba, muž, čepice&#10;&#10;Popis byl vytvořen automaticky">
            <a:extLst>
              <a:ext uri="{FF2B5EF4-FFF2-40B4-BE49-F238E27FC236}">
                <a16:creationId xmlns:a16="http://schemas.microsoft.com/office/drawing/2014/main" id="{12578BF7-A8E3-4CA6-AA50-F15264273D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158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5BDCEF-3CD8-413D-A3F3-6A1F636D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Důsledky války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C4CA2C-2E2C-47CE-B052-2744080DA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Ztrát měli nakonec 15 051 celkem, 14 427 armádních vojáků	576 pohraničních vojsk a KGB 28 z vojsk MVD a 20 z jiných resortů;</a:t>
            </a:r>
          </a:p>
          <a:p>
            <a:r>
              <a:rPr lang="cs-CZ" dirty="0"/>
              <a:t>Afghánské prosovětské síly zhruba 18000;</a:t>
            </a:r>
          </a:p>
          <a:p>
            <a:r>
              <a:rPr lang="cs-CZ" dirty="0"/>
              <a:t>Mudžahedíni kolem 60 000 mrtvých;</a:t>
            </a:r>
          </a:p>
          <a:p>
            <a:r>
              <a:rPr lang="cs-CZ" dirty="0"/>
              <a:t>U </a:t>
            </a:r>
            <a:r>
              <a:rPr lang="cs-CZ"/>
              <a:t>civilistů činí nejnižší </a:t>
            </a:r>
            <a:r>
              <a:rPr lang="cs-CZ" dirty="0"/>
              <a:t>údaje 500 000, nejvyšší až 2 miliony, 5 milionů uteklo za hranice, kolem 2 milionů bylo jako běženci, 2-3 </a:t>
            </a:r>
            <a:r>
              <a:rPr lang="cs-CZ"/>
              <a:t>miliony zraněných;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73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3A3D7-5EF0-4E1A-8C6F-1FE26C978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Situace před válkou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2000CA-B655-4D85-A683-2659EEAA8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nenásilný převrat v létě roku 1973, bývalý premiér Muhammad </a:t>
            </a:r>
            <a:r>
              <a:rPr lang="cs-CZ" dirty="0" err="1"/>
              <a:t>Daúd</a:t>
            </a:r>
            <a:r>
              <a:rPr lang="cs-CZ" dirty="0"/>
              <a:t> převzal 17. července moc a vyhlásil Demokratickou republiku Afghánistán; </a:t>
            </a:r>
            <a:r>
              <a:rPr lang="pl-PL" dirty="0"/>
              <a:t>k převratu využil podpory komunistů;</a:t>
            </a:r>
          </a:p>
          <a:p>
            <a:r>
              <a:rPr lang="cs-CZ" dirty="0" err="1"/>
              <a:t>Daúd</a:t>
            </a:r>
            <a:r>
              <a:rPr lang="cs-CZ" dirty="0"/>
              <a:t> se snažil navrátit Afghánistán na cestu neutrality a pokoušel se co nejvýhodněji balancovat mezi velmocemi;</a:t>
            </a:r>
          </a:p>
          <a:p>
            <a:r>
              <a:rPr lang="cs-CZ" dirty="0"/>
              <a:t>Tento vývoj se Sovětskému svazu z pochopitelných důvodů nezamlouval;</a:t>
            </a:r>
          </a:p>
          <a:p>
            <a:r>
              <a:rPr lang="cs-CZ" dirty="0"/>
              <a:t>Tvrdé represe proti opozici a obecně dlouhotrvající neklid v zemi vyústil 27. dubna 1978 v komunistický převrat;</a:t>
            </a:r>
          </a:p>
        </p:txBody>
      </p:sp>
    </p:spTree>
    <p:extLst>
      <p:ext uri="{BB962C8B-B14F-4D97-AF65-F5344CB8AC3E}">
        <p14:creationId xmlns:p14="http://schemas.microsoft.com/office/powerpoint/2010/main" val="2301103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D3F2AF9-E2A2-4BFB-97CE-215CEA1E8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Muhammad </a:t>
            </a:r>
            <a:r>
              <a:rPr lang="en-US" sz="8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Daúd</a:t>
            </a:r>
            <a:endParaRPr lang="en-US" sz="8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obsah 4" descr="Obsah obrázku osoba, muž, vázanka, oblek&#10;&#10;Popis byl vytvořen automaticky">
            <a:extLst>
              <a:ext uri="{FF2B5EF4-FFF2-40B4-BE49-F238E27FC236}">
                <a16:creationId xmlns:a16="http://schemas.microsoft.com/office/drawing/2014/main" id="{62DE860C-11B8-4D78-8BFB-059E060E56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244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689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CF319-7DA7-4B4C-A3F9-D65719823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Situace před válkou III.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351CE8-71E1-47CF-8FEA-BE05F0C8E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Novým prezidentem byl jmenován </a:t>
            </a:r>
            <a:r>
              <a:rPr lang="cs-CZ" dirty="0" err="1"/>
              <a:t>Núr</a:t>
            </a:r>
            <a:r>
              <a:rPr lang="cs-CZ" dirty="0"/>
              <a:t> Muhammad </a:t>
            </a:r>
            <a:r>
              <a:rPr lang="cs-CZ" dirty="0" err="1"/>
              <a:t>Tarakí</a:t>
            </a:r>
            <a:r>
              <a:rPr lang="cs-CZ" dirty="0"/>
              <a:t>; viceprezidentem se stal </a:t>
            </a:r>
            <a:r>
              <a:rPr lang="cs-CZ" dirty="0" err="1"/>
              <a:t>Babrak</a:t>
            </a:r>
            <a:r>
              <a:rPr lang="cs-CZ" dirty="0"/>
              <a:t> </a:t>
            </a:r>
            <a:r>
              <a:rPr lang="cs-CZ" dirty="0" err="1"/>
              <a:t>Karmal</a:t>
            </a:r>
            <a:r>
              <a:rPr lang="cs-CZ" dirty="0"/>
              <a:t> a místopředsedou vlády </a:t>
            </a:r>
            <a:r>
              <a:rPr lang="cs-CZ" dirty="0" err="1"/>
              <a:t>Hafízulláh</a:t>
            </a:r>
            <a:r>
              <a:rPr lang="cs-CZ" dirty="0"/>
              <a:t> </a:t>
            </a:r>
            <a:r>
              <a:rPr lang="cs-CZ" dirty="0" err="1"/>
              <a:t>Amín</a:t>
            </a:r>
            <a:r>
              <a:rPr lang="cs-CZ" dirty="0"/>
              <a:t>, toho času vůdčí osobnost frakce </a:t>
            </a:r>
            <a:r>
              <a:rPr lang="cs-CZ" dirty="0" err="1"/>
              <a:t>Chalk</a:t>
            </a:r>
            <a:r>
              <a:rPr lang="cs-CZ" dirty="0"/>
              <a:t>;</a:t>
            </a:r>
          </a:p>
          <a:p>
            <a:r>
              <a:rPr lang="cs-CZ" dirty="0"/>
              <a:t>Na jaře 1979 povstání v provincii </a:t>
            </a:r>
            <a:r>
              <a:rPr lang="cs-CZ" dirty="0" err="1"/>
              <a:t>Herát</a:t>
            </a:r>
            <a:r>
              <a:rPr lang="cs-CZ" dirty="0"/>
              <a:t>, dav brutálně lynčoval kromě vládních úředníků i sovětské poradce;</a:t>
            </a:r>
          </a:p>
          <a:p>
            <a:r>
              <a:rPr lang="cs-CZ" dirty="0"/>
              <a:t>Moskva na </a:t>
            </a:r>
            <a:r>
              <a:rPr lang="cs-CZ" dirty="0" err="1"/>
              <a:t>Tarakího</a:t>
            </a:r>
            <a:r>
              <a:rPr lang="cs-CZ" dirty="0"/>
              <a:t> žádost posílala do Afghánistánu zbraně, munici i techniku, přímou intervenci však odmítala;</a:t>
            </a:r>
          </a:p>
          <a:p>
            <a:r>
              <a:rPr lang="cs-CZ" dirty="0"/>
              <a:t>Boj o moc mezi </a:t>
            </a:r>
            <a:r>
              <a:rPr lang="cs-CZ" dirty="0" err="1"/>
              <a:t>Tarakím</a:t>
            </a:r>
            <a:r>
              <a:rPr lang="cs-CZ" dirty="0"/>
              <a:t> a </a:t>
            </a:r>
            <a:r>
              <a:rPr lang="cs-CZ" dirty="0" err="1"/>
              <a:t>Amínem</a:t>
            </a:r>
            <a:r>
              <a:rPr lang="cs-CZ" dirty="0"/>
              <a:t> – 16. září 1979 ohlásil afghánský rozhlas, že prezident </a:t>
            </a:r>
            <a:r>
              <a:rPr lang="cs-CZ" dirty="0" err="1"/>
              <a:t>Tarakí</a:t>
            </a:r>
            <a:r>
              <a:rPr lang="cs-CZ" dirty="0"/>
              <a:t> byl na vlastní žádost ze zdravotních důvodů zbaven vládnoucích a stranických funkcí a nahrazen </a:t>
            </a:r>
            <a:r>
              <a:rPr lang="cs-CZ" dirty="0" err="1"/>
              <a:t>Hafízulláhem</a:t>
            </a:r>
            <a:r>
              <a:rPr lang="cs-CZ" dirty="0"/>
              <a:t> </a:t>
            </a:r>
            <a:r>
              <a:rPr lang="cs-CZ" dirty="0" err="1"/>
              <a:t>Amínem</a:t>
            </a:r>
            <a:r>
              <a:rPr lang="cs-CZ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607331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4AE7028-34B6-4668-9E15-66052675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8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Núr</a:t>
            </a:r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Muhammad </a:t>
            </a:r>
            <a:r>
              <a:rPr lang="en-US" sz="8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Tarakí</a:t>
            </a:r>
            <a:endParaRPr lang="en-US" sz="8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obsah 4" descr="Obsah obrázku text, zeď, muž, osoba&#10;&#10;Popis byl vytvořen automaticky">
            <a:extLst>
              <a:ext uri="{FF2B5EF4-FFF2-40B4-BE49-F238E27FC236}">
                <a16:creationId xmlns:a16="http://schemas.microsoft.com/office/drawing/2014/main" id="{A40EC210-743E-4985-81E3-3C1785E8AA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1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857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F07F74-79D6-40B9-AFE5-A681E2B22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Začátek invaze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0406F-B6A6-43FC-A369-A4FAF9261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12. prosince 1979 v sovětském politbyru převážil názor, že pro udržení sovětského vlivu v Afghánistánu je potřeba </a:t>
            </a:r>
            <a:r>
              <a:rPr lang="cs-CZ" dirty="0" err="1"/>
              <a:t>Amína</a:t>
            </a:r>
            <a:r>
              <a:rPr lang="cs-CZ" dirty="0"/>
              <a:t> z vedení země odstranit a zahájit otevřenou intervenci;</a:t>
            </a:r>
          </a:p>
          <a:p>
            <a:r>
              <a:rPr lang="cs-CZ" dirty="0"/>
              <a:t>Invaze odstartovala v noci z 24. na 25 prosince 1979 – sovětské letectvo začalo přistávat na letištích v Kábulu a </a:t>
            </a:r>
            <a:r>
              <a:rPr lang="cs-CZ" dirty="0" err="1"/>
              <a:t>Bagrámu</a:t>
            </a:r>
            <a:r>
              <a:rPr lang="cs-CZ" dirty="0"/>
              <a:t>;</a:t>
            </a:r>
          </a:p>
          <a:p>
            <a:r>
              <a:rPr lang="cs-CZ" dirty="0"/>
              <a:t>Sovětské pozemní síly začaly vstupovat ze severu na území Afghánistánu další den dopoledne;</a:t>
            </a:r>
          </a:p>
          <a:p>
            <a:r>
              <a:rPr lang="cs-CZ" dirty="0"/>
              <a:t>27. prosince začaly oddíly SPECNAZ společně s výsadkáři obsazovat klíčovou kábulskou infrastrukturu a mířily zejména k paláci </a:t>
            </a:r>
            <a:r>
              <a:rPr lang="cs-CZ" dirty="0" err="1"/>
              <a:t>Tádž</a:t>
            </a:r>
            <a:r>
              <a:rPr lang="cs-CZ" dirty="0"/>
              <a:t>-Bek, ve kterém se ukrýval prezident </a:t>
            </a:r>
            <a:r>
              <a:rPr lang="cs-CZ" dirty="0" err="1"/>
              <a:t>Amín</a:t>
            </a:r>
            <a:r>
              <a:rPr lang="cs-CZ" dirty="0"/>
              <a:t>, jehož tam zabily;</a:t>
            </a:r>
          </a:p>
          <a:p>
            <a:r>
              <a:rPr lang="cs-CZ" dirty="0"/>
              <a:t>Dosazen byl </a:t>
            </a:r>
            <a:r>
              <a:rPr lang="cs-CZ" dirty="0" err="1"/>
              <a:t>Babrak</a:t>
            </a:r>
            <a:r>
              <a:rPr lang="cs-CZ" dirty="0"/>
              <a:t> </a:t>
            </a:r>
            <a:r>
              <a:rPr lang="cs-CZ" dirty="0" err="1"/>
              <a:t>Karmal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77550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BD54C8F-DA0C-4E56-929E-AC35A0C64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Háfizulláh Amín</a:t>
            </a:r>
            <a:endParaRPr lang="en-US" sz="8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obsah 4" descr="Obsah obrázku muž, oblek, osoba, oblečení&#10;&#10;Popis byl vytvořen automaticky">
            <a:extLst>
              <a:ext uri="{FF2B5EF4-FFF2-40B4-BE49-F238E27FC236}">
                <a16:creationId xmlns:a16="http://schemas.microsoft.com/office/drawing/2014/main" id="{705B8866-A137-405F-AC5B-95EED20CA0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3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452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A0694-C9F9-4714-81FC-5D78F707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Počátky války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CCF08-E2D0-4DBB-876C-ECA547557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Reakce USA a světa ostrá, SSSR si hlavně znepřátelil muslimský svět;</a:t>
            </a:r>
          </a:p>
          <a:p>
            <a:r>
              <a:rPr lang="cs-CZ" sz="2200" dirty="0"/>
              <a:t>USA se celkem lekly, SSSR by se přiblížil, dobyl-li by Afghánistán, Perskému zálivu a naftě;</a:t>
            </a:r>
          </a:p>
          <a:p>
            <a:r>
              <a:rPr lang="cs-CZ" sz="2200" dirty="0"/>
              <a:t>Jimmy Carter tehdy při poselství o stavu Unie prohlásil, že „ jakýkoliv pokus jakékoliv cizí síly získat kontrolu nad Perským zálivem bude považován za útok na životní zájmy USA a takový útok bude odražen i za pomoci vojenské síly“ – základ tzv. </a:t>
            </a:r>
            <a:r>
              <a:rPr lang="cs-CZ" sz="2200" dirty="0" err="1"/>
              <a:t>Carterovy</a:t>
            </a:r>
            <a:r>
              <a:rPr lang="cs-CZ" sz="2200" dirty="0"/>
              <a:t> doktríny;</a:t>
            </a:r>
          </a:p>
          <a:p>
            <a:r>
              <a:rPr lang="cs-CZ" sz="2200" dirty="0" err="1"/>
              <a:t>Karmal</a:t>
            </a:r>
            <a:r>
              <a:rPr lang="cs-CZ" sz="2200" dirty="0"/>
              <a:t> v Afghánistánu nebyl schopen situaci stabilizovat a sovětská přítomnost se začala prodlužovat;</a:t>
            </a:r>
          </a:p>
        </p:txBody>
      </p:sp>
    </p:spTree>
    <p:extLst>
      <p:ext uri="{BB962C8B-B14F-4D97-AF65-F5344CB8AC3E}">
        <p14:creationId xmlns:p14="http://schemas.microsoft.com/office/powerpoint/2010/main" val="23144423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RegularSeedLeftStep">
      <a:dk1>
        <a:srgbClr val="000000"/>
      </a:dk1>
      <a:lt1>
        <a:srgbClr val="FFFFFF"/>
      </a:lt1>
      <a:dk2>
        <a:srgbClr val="213B35"/>
      </a:dk2>
      <a:lt2>
        <a:srgbClr val="E8E6E2"/>
      </a:lt2>
      <a:accent1>
        <a:srgbClr val="2976E7"/>
      </a:accent1>
      <a:accent2>
        <a:srgbClr val="17AFD0"/>
      </a:accent2>
      <a:accent3>
        <a:srgbClr val="20B692"/>
      </a:accent3>
      <a:accent4>
        <a:srgbClr val="14BC4F"/>
      </a:accent4>
      <a:accent5>
        <a:srgbClr val="2CBA21"/>
      </a:accent5>
      <a:accent6>
        <a:srgbClr val="63B614"/>
      </a:accent6>
      <a:hlink>
        <a:srgbClr val="A77A37"/>
      </a:hlink>
      <a:folHlink>
        <a:srgbClr val="7F7F7F"/>
      </a:folHlink>
    </a:clrScheme>
    <a:fontScheme name="Retrospect">
      <a:majorFont>
        <a:latin typeface="Tw Cen M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1384</Words>
  <Application>Microsoft Office PowerPoint</Application>
  <PresentationFormat>Širokoúhlá obrazovka</PresentationFormat>
  <Paragraphs>92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Calibri</vt:lpstr>
      <vt:lpstr>Tw Cen MT</vt:lpstr>
      <vt:lpstr>RetrospectVTI</vt:lpstr>
      <vt:lpstr>Sovětsko-afghánská válka</vt:lpstr>
      <vt:lpstr>Situace před válkou</vt:lpstr>
      <vt:lpstr>Situace před válkou II.</vt:lpstr>
      <vt:lpstr>Muhammad Daúd</vt:lpstr>
      <vt:lpstr>Situace před válkou III.</vt:lpstr>
      <vt:lpstr>Núr Muhammad Tarakí</vt:lpstr>
      <vt:lpstr>Začátek invaze</vt:lpstr>
      <vt:lpstr>Háfizulláh Amín</vt:lpstr>
      <vt:lpstr>Počátky války</vt:lpstr>
      <vt:lpstr>Babrak Karmal</vt:lpstr>
      <vt:lpstr>První etapa války</vt:lpstr>
      <vt:lpstr>Bojové zásady mudžahedínů</vt:lpstr>
      <vt:lpstr>Problémy sovětské armády</vt:lpstr>
      <vt:lpstr>Druhá etapa války</vt:lpstr>
      <vt:lpstr>Druhá etapa války II.</vt:lpstr>
      <vt:lpstr>Třetí etapa války</vt:lpstr>
      <vt:lpstr>Od třetí ke čtvrté etapě války</vt:lpstr>
      <vt:lpstr>Muhammad Nadžíbulláh</vt:lpstr>
      <vt:lpstr>Čtvrtá etapa války</vt:lpstr>
      <vt:lpstr>Boris Gromov</vt:lpstr>
      <vt:lpstr>Důsledky války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Sovětsko-afghánská válka</dc:title>
  <dc:creator>Mgr. Tomáš Šmíd, Ph.D.</dc:creator>
  <cp:lastModifiedBy>Mgr. Tomáš Šmíd, Ph.D.</cp:lastModifiedBy>
  <cp:revision>59</cp:revision>
  <dcterms:created xsi:type="dcterms:W3CDTF">2021-10-27T08:09:10Z</dcterms:created>
  <dcterms:modified xsi:type="dcterms:W3CDTF">2021-10-27T09:45:27Z</dcterms:modified>
</cp:coreProperties>
</file>