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5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F291-07C2-A747-87E7-BDB7F38C5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C1C55-1193-3240-98CE-EB4E2A454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7B09D-A561-8844-BBB0-846D69B72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BDE75-61DB-A84C-A72C-CDDBA847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03ECCB-6986-F34F-A43F-DCE2FE165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C419D-4107-164D-BE73-02CEF1AB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72F3C4-834B-A94E-918E-4E3DE4AA6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C23A1-52AD-F944-99D1-612F1874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0E1F2-576A-9643-B8B4-32E236FB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8FD12-6E4E-8B4A-9556-31763037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6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8F4C2D-618F-8348-BD0D-57DAC6200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99487-EA49-684F-B4CE-FEBC9A754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F634F-F795-3948-9A1F-3F78A808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5F120-9787-704C-BD99-39B2E366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039A2-F151-0E43-B6A7-FE24F1FB6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216B-48AE-844A-B09F-3BD957C35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427B7-3521-1F49-A189-0AEC56ADD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7112E-6D28-A540-88DE-9F944D89B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9D266-5EBE-2B40-9746-C025EA857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B5D48-FF55-3F4E-9F44-DA1CBE06B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5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8DA9C-21E5-DC4E-AE3B-7B72717A6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FA0954-448E-8A41-8DEE-52FB3A934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2B11E-F6BF-194C-B54F-B2C991C4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64A9D-B35D-6440-9CB9-D82E55968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DDEE9-E26D-744D-B6E0-4A850C61B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E10C2-1423-2D43-A59E-95ABCB269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D72D4-46DF-7642-8BEB-6408BCE020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7EAEE-ED4F-ED45-870C-A592A9A0F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4343-D4C7-2A48-B788-62FACC0EC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B4614-4E92-3E4F-B7A3-FF06EEE91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AD7104-F357-7D4B-9C7B-4033118F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0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F8517-66E5-344D-8EF4-96CACEDFF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E9DE1-0BC7-F344-AB73-96C8750BB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CE6C2-1D07-1B41-A3AD-F6176414A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267CA9-687F-AE46-8C2B-0C262F5E2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C05160-5AE2-6143-AC5D-669A1F9689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1E6A5E-4FA9-AB44-B388-1779CD75E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03A5B-742C-9142-885E-67EEEBBD1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C17125-2AE2-264C-B8D1-55647794C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91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18EF3-C565-F045-BA8F-4F2367F8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F41487-2DFD-0C4B-A000-3BD903923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C505D-2F4D-9E48-8DC5-95322E123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DC7037-0F52-F148-B677-E767D668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8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C7043C-80B5-0C4E-9CDF-A7AA9C517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CFB86-68CA-484B-8557-FD961215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6B197-E2A5-494F-B26F-09F9BD06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16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01878-9E4A-834D-B3BA-04ADEBA21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91A24-5236-314C-B78B-0AD78FDCF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33A99-7B5A-F248-8482-01A28C483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A432C-FA0C-A24B-9539-E28C19B16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4B4C1-1220-9649-990C-84627254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CD919-334B-CE4E-AE50-D61EED220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1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0E13D-8D23-E64D-B649-C874044CD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1606F2-1314-7E4E-999D-3BE20B505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CD94F5-1018-D648-BD8B-FAAD1A56C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3A8A1-DB94-9549-AF03-9474C374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DF6BA-0D3C-BA45-A53E-89F92BF74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CB6167-999B-1448-A071-CE611D3C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25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1991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58C7E2-1E2B-BD4D-B6A3-85BB673FF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82E63-5BC4-2F47-AD86-2986BBC8A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D12A3-45F2-894F-880A-775AC3748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B5108-8C09-034B-ADE4-70706B70856F}" type="datetimeFigureOut">
              <a:rPr lang="en-US" smtClean="0"/>
              <a:t>10/20/21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D3B05-3CF0-F647-A2CB-ACFD7AAD4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66865-8460-6C4A-B52B-07486F1A7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5AD9A-C698-6344-9895-87400C54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5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FB2EA-33EC-5841-B2DE-B471B24661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4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0E3BA-38CA-BD4C-A410-07364AFC9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Verdi’s </a:t>
            </a:r>
            <a:r>
              <a:rPr lang="en-US" i="1" dirty="0"/>
              <a:t>Aida</a:t>
            </a:r>
            <a:r>
              <a:rPr lang="en-US" dirty="0"/>
              <a:t> and Orientalism </a:t>
            </a:r>
          </a:p>
        </p:txBody>
      </p:sp>
    </p:spTree>
    <p:extLst>
      <p:ext uri="{BB962C8B-B14F-4D97-AF65-F5344CB8AC3E}">
        <p14:creationId xmlns:p14="http://schemas.microsoft.com/office/powerpoint/2010/main" val="286233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635A-D60F-CF41-A985-6008BFC87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 and Premiere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7E6EA-9A00-1D48-BFAE-ACDF90986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a fictional story from Egyptian antiquity by French Egyptologist August Mariette </a:t>
            </a:r>
          </a:p>
          <a:p>
            <a:r>
              <a:rPr lang="en-US" dirty="0"/>
              <a:t>Commissioned for the opening of the Cairo Opera House—premiered December 24, 1871</a:t>
            </a:r>
          </a:p>
          <a:p>
            <a:r>
              <a:rPr lang="en-US" dirty="0"/>
              <a:t>Verdi attended EU premiere at La Scala in February 1872 (Tereza Stolz=Aida) </a:t>
            </a:r>
          </a:p>
          <a:p>
            <a:r>
              <a:rPr lang="en-US" dirty="0"/>
              <a:t>How does it reflect social and political aspects of European society in the late nineteenth century? </a:t>
            </a:r>
          </a:p>
        </p:txBody>
      </p:sp>
    </p:spTree>
    <p:extLst>
      <p:ext uri="{BB962C8B-B14F-4D97-AF65-F5344CB8AC3E}">
        <p14:creationId xmlns:p14="http://schemas.microsoft.com/office/powerpoint/2010/main" val="91566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0D01E-6057-304A-BD20-1C0D9E41C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i="1" dirty="0"/>
              <a:t>Aida</a:t>
            </a:r>
            <a:r>
              <a:rPr lang="en-US" dirty="0"/>
              <a:t> an Orientalist Opera?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FCF6E-38F3-AC4E-A63F-F8CCE0A97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Paul Robinson’s article from 1993 </a:t>
            </a:r>
          </a:p>
          <a:p>
            <a:r>
              <a:rPr lang="en-US" dirty="0"/>
              <a:t>Nineteenth-Century Egypt=French semi-colony (the EU controls Suez Canal from 1869; Napoleonic invasions; large EU population in Cairo—main patrons of the opera house) </a:t>
            </a:r>
          </a:p>
          <a:p>
            <a:r>
              <a:rPr lang="en-US" dirty="0"/>
              <a:t>ORIENTALIST CONVENTIONS SUBVERTED: instead of West vs. Orient—Egypt vs. Ethiopia </a:t>
            </a:r>
          </a:p>
          <a:p>
            <a:r>
              <a:rPr lang="en-US" dirty="0"/>
              <a:t>Egypt is aggressive + oppressive; Ethiopia is presented with sympathy—ANTI-IMPERIALIST WORK</a:t>
            </a:r>
          </a:p>
          <a:p>
            <a:r>
              <a:rPr lang="en-US" dirty="0"/>
              <a:t>Ralph Locke’s article from 2005</a:t>
            </a:r>
          </a:p>
          <a:p>
            <a:r>
              <a:rPr lang="en-US" dirty="0"/>
              <a:t>Stereotypes both subverted AND embodied </a:t>
            </a:r>
          </a:p>
        </p:txBody>
      </p:sp>
    </p:spTree>
    <p:extLst>
      <p:ext uri="{BB962C8B-B14F-4D97-AF65-F5344CB8AC3E}">
        <p14:creationId xmlns:p14="http://schemas.microsoft.com/office/powerpoint/2010/main" val="233306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9B85C-5783-DF46-8D32-9C0EAD46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Egypt’s Music: Ambiguous (European + Exotic)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BCC6-6AC2-204C-80F1-231C43CD2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 1, Scene 1: 19:50 (“</a:t>
            </a:r>
            <a:r>
              <a:rPr lang="en-US" dirty="0" err="1"/>
              <a:t>Su</a:t>
            </a:r>
            <a:r>
              <a:rPr lang="en-US" dirty="0"/>
              <a:t>! Del </a:t>
            </a:r>
            <a:r>
              <a:rPr lang="en-US" dirty="0" err="1"/>
              <a:t>Nilo</a:t>
            </a:r>
            <a:r>
              <a:rPr lang="en-US" dirty="0"/>
              <a:t>!”=“Arise! Haste to the Nile!”) </a:t>
            </a:r>
          </a:p>
          <a:p>
            <a:r>
              <a:rPr lang="en-US" dirty="0"/>
              <a:t>Act 1, Scene 2: 36:50 (“</a:t>
            </a:r>
            <a:r>
              <a:rPr lang="en-US" dirty="0" err="1"/>
              <a:t>Nume</a:t>
            </a:r>
            <a:r>
              <a:rPr lang="en-US" dirty="0"/>
              <a:t>, custode e </a:t>
            </a:r>
            <a:r>
              <a:rPr lang="en-US" dirty="0" err="1"/>
              <a:t>vindice</a:t>
            </a:r>
            <a:r>
              <a:rPr lang="en-US" dirty="0"/>
              <a:t>”=“O god, guardian and avenger”)—Egyptian prayer  </a:t>
            </a:r>
          </a:p>
          <a:p>
            <a:r>
              <a:rPr lang="en-US" dirty="0"/>
              <a:t>Act 2, Scene 2: 59:30 (“Gloria </a:t>
            </a:r>
            <a:r>
              <a:rPr lang="en-US" dirty="0" err="1"/>
              <a:t>all’Egitto</a:t>
            </a:r>
            <a:r>
              <a:rPr lang="en-US" dirty="0"/>
              <a:t>”=“Glory to Egypt”) </a:t>
            </a:r>
          </a:p>
          <a:p>
            <a:r>
              <a:rPr lang="en-US" dirty="0"/>
              <a:t>Act 4, Scene 1: 2:13:10 (the priests’ chant) </a:t>
            </a:r>
          </a:p>
          <a:p>
            <a:r>
              <a:rPr lang="en-US" dirty="0"/>
              <a:t>Exotic Egyptian Music (according to Robinson purely color, not associated with the Egyptians’ identity) </a:t>
            </a:r>
          </a:p>
          <a:p>
            <a:r>
              <a:rPr lang="en-US" dirty="0"/>
              <a:t>Act 1, Scene 2: 30:30 (“</a:t>
            </a:r>
            <a:r>
              <a:rPr lang="en-US" dirty="0" err="1"/>
              <a:t>Possente</a:t>
            </a:r>
            <a:r>
              <a:rPr lang="en-US" dirty="0"/>
              <a:t> </a:t>
            </a:r>
            <a:r>
              <a:rPr lang="en-US" dirty="0" err="1"/>
              <a:t>Fthà</a:t>
            </a:r>
            <a:r>
              <a:rPr lang="en-US" dirty="0"/>
              <a:t>”=“Mighty </a:t>
            </a:r>
            <a:r>
              <a:rPr lang="en-US" dirty="0" err="1"/>
              <a:t>Fthà</a:t>
            </a:r>
            <a:r>
              <a:rPr lang="en-US" dirty="0"/>
              <a:t>”)</a:t>
            </a:r>
          </a:p>
          <a:p>
            <a:r>
              <a:rPr lang="en-US" dirty="0"/>
              <a:t>Dances: e.g. Act 2, Scene 1, the dance of the little Moorish slaves in </a:t>
            </a:r>
            <a:r>
              <a:rPr lang="en-US" dirty="0" err="1"/>
              <a:t>Amneris’s</a:t>
            </a:r>
            <a:r>
              <a:rPr lang="en-US" dirty="0"/>
              <a:t> boudoir: 45:15 </a:t>
            </a:r>
          </a:p>
        </p:txBody>
      </p:sp>
    </p:spTree>
    <p:extLst>
      <p:ext uri="{BB962C8B-B14F-4D97-AF65-F5344CB8AC3E}">
        <p14:creationId xmlns:p14="http://schemas.microsoft.com/office/powerpoint/2010/main" val="192011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2AB0-DB5C-1843-AEFA-3952204C0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Ethiopia’s Music: Ambiguous (sympathetic “Self” or threatening “Other”)?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706FE-CB34-E545-85AF-6119E462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Aida’s reminiscent motive (opening of overture, 01:30) + Act 1, Scene 1, cavatina “</a:t>
            </a:r>
            <a:r>
              <a:rPr lang="en-US" dirty="0" err="1"/>
              <a:t>Ritorna</a:t>
            </a:r>
            <a:r>
              <a:rPr lang="en-US" dirty="0"/>
              <a:t> </a:t>
            </a:r>
            <a:r>
              <a:rPr lang="en-US" dirty="0" err="1"/>
              <a:t>vincitor</a:t>
            </a:r>
            <a:r>
              <a:rPr lang="en-US" dirty="0"/>
              <a:t>” (opening 22:50; motive 24:30) </a:t>
            </a:r>
          </a:p>
          <a:p>
            <a:r>
              <a:rPr lang="en-US" dirty="0"/>
              <a:t>Act 3, Scene 1: Aida’s romanza “Oh, patria </a:t>
            </a:r>
            <a:r>
              <a:rPr lang="en-US" dirty="0" err="1"/>
              <a:t>mia</a:t>
            </a:r>
            <a:r>
              <a:rPr lang="en-US" dirty="0"/>
              <a:t>” (1:31:30)—exotic or pastoral? </a:t>
            </a:r>
          </a:p>
          <a:p>
            <a:r>
              <a:rPr lang="en-US" dirty="0"/>
              <a:t>Act 3, Scene 1: Aida-</a:t>
            </a:r>
            <a:r>
              <a:rPr lang="en-US" dirty="0" err="1"/>
              <a:t>Radamès</a:t>
            </a:r>
            <a:r>
              <a:rPr lang="en-US" dirty="0"/>
              <a:t> Duet (opening: 1:45:45—</a:t>
            </a:r>
            <a:r>
              <a:rPr lang="en-US" dirty="0" err="1"/>
              <a:t>Radamès</a:t>
            </a:r>
            <a:r>
              <a:rPr lang="en-US" dirty="0"/>
              <a:t> music; seductive Aida 1:48:50=cantabile “</a:t>
            </a:r>
            <a:r>
              <a:rPr lang="en-US" dirty="0" err="1"/>
              <a:t>Fuggiam</a:t>
            </a:r>
            <a:r>
              <a:rPr lang="en-US" dirty="0"/>
              <a:t> </a:t>
            </a:r>
            <a:r>
              <a:rPr lang="en-US" dirty="0" err="1"/>
              <a:t>gli</a:t>
            </a:r>
            <a:r>
              <a:rPr lang="en-US" dirty="0"/>
              <a:t> </a:t>
            </a:r>
            <a:r>
              <a:rPr lang="en-US" dirty="0" err="1"/>
              <a:t>ardori</a:t>
            </a:r>
            <a:r>
              <a:rPr lang="en-US" dirty="0"/>
              <a:t> </a:t>
            </a:r>
            <a:r>
              <a:rPr lang="en-US" dirty="0" err="1"/>
              <a:t>inospiti</a:t>
            </a:r>
            <a:r>
              <a:rPr lang="en-US" dirty="0"/>
              <a:t>”=“Let’s flee from the harsh passions”—FEMME FATALE; 1:53:40, cabaletta “Si, </a:t>
            </a:r>
            <a:r>
              <a:rPr lang="en-US" dirty="0" err="1"/>
              <a:t>fuggiam</a:t>
            </a:r>
            <a:r>
              <a:rPr lang="en-US" dirty="0"/>
              <a:t> di </a:t>
            </a:r>
            <a:r>
              <a:rPr lang="en-US" dirty="0" err="1"/>
              <a:t>questa</a:t>
            </a:r>
            <a:r>
              <a:rPr lang="en-US" dirty="0"/>
              <a:t> </a:t>
            </a:r>
            <a:r>
              <a:rPr lang="en-US" dirty="0" err="1"/>
              <a:t>mura</a:t>
            </a:r>
            <a:r>
              <a:rPr lang="en-US" dirty="0"/>
              <a:t>”=“Yes, let us flee from these walls”) </a:t>
            </a:r>
          </a:p>
          <a:p>
            <a:r>
              <a:rPr lang="en-US" dirty="0"/>
              <a:t>Act 3, Scene 1: Aida-</a:t>
            </a:r>
            <a:r>
              <a:rPr lang="en-US" dirty="0" err="1"/>
              <a:t>Amonasro</a:t>
            </a:r>
            <a:r>
              <a:rPr lang="en-US" dirty="0"/>
              <a:t> Duet: savage brutality? (opening: 1:37:50; 1:38:50, cantabile “</a:t>
            </a:r>
            <a:r>
              <a:rPr lang="en-US" dirty="0" err="1"/>
              <a:t>Rivedrai</a:t>
            </a:r>
            <a:r>
              <a:rPr lang="en-US" dirty="0"/>
              <a:t> le </a:t>
            </a:r>
            <a:r>
              <a:rPr lang="en-US" dirty="0" err="1"/>
              <a:t>foreste</a:t>
            </a:r>
            <a:r>
              <a:rPr lang="en-US" dirty="0"/>
              <a:t> </a:t>
            </a:r>
            <a:r>
              <a:rPr lang="en-US" dirty="0" err="1"/>
              <a:t>imbalsamate</a:t>
            </a:r>
            <a:r>
              <a:rPr lang="en-US" dirty="0"/>
              <a:t>”=“You shall see once more the perfumed forests”; 1:41:20 quarrel—reconciliation 1:44:30) </a:t>
            </a:r>
          </a:p>
        </p:txBody>
      </p:sp>
    </p:spTree>
    <p:extLst>
      <p:ext uri="{BB962C8B-B14F-4D97-AF65-F5344CB8AC3E}">
        <p14:creationId xmlns:p14="http://schemas.microsoft.com/office/powerpoint/2010/main" val="45792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448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Week 4 </vt:lpstr>
      <vt:lpstr>Origins and Premiere </vt:lpstr>
      <vt:lpstr>Is Aida an Orientalist Opera? </vt:lpstr>
      <vt:lpstr>Egypt’s Music: Ambiguous (European + Exotic)  </vt:lpstr>
      <vt:lpstr>Ethiopia’s Music: Ambiguous (sympathetic “Self” or threatening “Other”)?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 </dc:title>
  <dc:creator>Microsoft Office User</dc:creator>
  <cp:lastModifiedBy>Microsoft Office User</cp:lastModifiedBy>
  <cp:revision>3</cp:revision>
  <dcterms:created xsi:type="dcterms:W3CDTF">2021-10-20T18:41:39Z</dcterms:created>
  <dcterms:modified xsi:type="dcterms:W3CDTF">2021-10-21T01:35:43Z</dcterms:modified>
</cp:coreProperties>
</file>