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613" r:id="rId3"/>
    <p:sldId id="614" r:id="rId4"/>
    <p:sldId id="615" r:id="rId5"/>
    <p:sldId id="616" r:id="rId6"/>
    <p:sldId id="617" r:id="rId7"/>
    <p:sldId id="618" r:id="rId8"/>
    <p:sldId id="619" r:id="rId9"/>
    <p:sldId id="620" r:id="rId10"/>
    <p:sldId id="621" r:id="rId11"/>
    <p:sldId id="622" r:id="rId12"/>
    <p:sldId id="623" r:id="rId13"/>
    <p:sldId id="624" r:id="rId14"/>
    <p:sldId id="626" r:id="rId15"/>
    <p:sldId id="625" r:id="rId16"/>
    <p:sldId id="627" r:id="rId17"/>
    <p:sldId id="628" r:id="rId18"/>
    <p:sldId id="629" r:id="rId19"/>
    <p:sldId id="630" r:id="rId20"/>
    <p:sldId id="631" r:id="rId21"/>
    <p:sldId id="632" r:id="rId22"/>
    <p:sldId id="662" r:id="rId23"/>
    <p:sldId id="666" r:id="rId24"/>
    <p:sldId id="633" r:id="rId25"/>
    <p:sldId id="634" r:id="rId26"/>
    <p:sldId id="635" r:id="rId27"/>
    <p:sldId id="663" r:id="rId28"/>
    <p:sldId id="664" r:id="rId29"/>
    <p:sldId id="636" r:id="rId30"/>
    <p:sldId id="637" r:id="rId31"/>
    <p:sldId id="639" r:id="rId32"/>
    <p:sldId id="638" r:id="rId33"/>
    <p:sldId id="640" r:id="rId34"/>
    <p:sldId id="641" r:id="rId35"/>
    <p:sldId id="642" r:id="rId36"/>
    <p:sldId id="665" r:id="rId37"/>
    <p:sldId id="644" r:id="rId38"/>
    <p:sldId id="645" r:id="rId39"/>
    <p:sldId id="647" r:id="rId40"/>
    <p:sldId id="650" r:id="rId41"/>
    <p:sldId id="668" r:id="rId42"/>
    <p:sldId id="667" r:id="rId43"/>
    <p:sldId id="648" r:id="rId44"/>
    <p:sldId id="646" r:id="rId45"/>
    <p:sldId id="651" r:id="rId46"/>
    <p:sldId id="652" r:id="rId47"/>
    <p:sldId id="653" r:id="rId48"/>
    <p:sldId id="654" r:id="rId49"/>
    <p:sldId id="655" r:id="rId50"/>
    <p:sldId id="656" r:id="rId51"/>
    <p:sldId id="657" r:id="rId52"/>
    <p:sldId id="658" r:id="rId53"/>
    <p:sldId id="660" r:id="rId54"/>
    <p:sldId id="661" r:id="rId55"/>
    <p:sldId id="591" r:id="rId56"/>
  </p:sldIdLst>
  <p:sldSz cx="12192000" cy="6858000"/>
  <p:notesSz cx="6858000" cy="9144000"/>
  <p:custDataLst>
    <p:tags r:id="rId5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F85BF3-C25E-45C6-FE4B-70A526CD1F58}" v="2857" dt="2019-09-19T13:57:31.081"/>
    <p1510:client id="{68D06A17-4073-00AD-52BA-AA66FDA8AB7D}" v="178" dt="2019-09-19T10:08:52.891"/>
    <p1510:client id="{8477F4BE-3B82-1218-2883-999B73081D7B}" v="419" dt="2019-09-19T09:57:55.502"/>
    <p1510:client id="{A824DF15-E8A5-24DD-5AF8-2B78D52D6B37}" v="153" dt="2019-09-19T14:05:46.2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 varScale="1">
        <p:scale>
          <a:sx n="78" d="100"/>
          <a:sy n="78" d="100"/>
        </p:scale>
        <p:origin x="667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gs" Target="tags/tag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smtClean="0"/>
              <a:t>9/16/2021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503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smtClean="0"/>
              <a:t>9/16/2021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724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smtClean="0"/>
              <a:t>9/16/2021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00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 b="1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3912278"/>
          </a:xfrm>
        </p:spPr>
        <p:txBody>
          <a:bodyPr>
            <a:normAutofit/>
          </a:bodyPr>
          <a:lstStyle>
            <a:lvl1pPr marL="447675" indent="-447675">
              <a:buFont typeface="Wingdings" panose="05000000000000000000" pitchFamily="2" charset="2"/>
              <a:buChar char="q"/>
              <a:defRPr sz="3200"/>
            </a:lvl1pPr>
            <a:lvl2pPr marL="804863" indent="-357188">
              <a:buFont typeface="Wingdings" panose="05000000000000000000" pitchFamily="2" charset="2"/>
              <a:buChar char="Ø"/>
              <a:tabLst>
                <a:tab pos="804863" algn="l"/>
              </a:tabLst>
              <a:defRPr sz="2800"/>
            </a:lvl2pPr>
            <a:lvl3pPr marL="1162050" indent="-265113">
              <a:buFont typeface="Wingdings" panose="05000000000000000000" pitchFamily="2" charset="2"/>
              <a:buChar char="v"/>
              <a:defRPr sz="2000"/>
            </a:lvl3pPr>
            <a:lvl4pPr marL="1252538" indent="-182563">
              <a:defRPr sz="2000"/>
            </a:lvl4pPr>
            <a:lvl5pPr marL="1435100" indent="-182563"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smtClean="0"/>
              <a:t>9/16/2021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574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smtClean="0"/>
              <a:t>9/16/2021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406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smtClean="0"/>
              <a:t>9/16/2021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58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smtClean="0"/>
              <a:t>9/16/2021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769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smtClean="0"/>
              <a:t>9/16/2021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292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smtClean="0"/>
              <a:t>9/16/2021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845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smtClean="0"/>
              <a:t>9/16/2021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575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smtClean="0"/>
              <a:t>9/16/2021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773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smtClean="0"/>
              <a:t>9/16/2021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826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5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7.jpe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9.jpeg"/><Relationship Id="rId7" Type="http://schemas.openxmlformats.org/officeDocument/2006/relationships/image" Target="../media/image96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10" Type="http://schemas.openxmlformats.org/officeDocument/2006/relationships/image" Target="../media/image105.jpg"/><Relationship Id="rId4" Type="http://schemas.openxmlformats.org/officeDocument/2006/relationships/image" Target="../media/image100.jpeg"/><Relationship Id="rId9" Type="http://schemas.openxmlformats.org/officeDocument/2006/relationships/image" Target="../media/image104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10" Type="http://schemas.openxmlformats.org/officeDocument/2006/relationships/image" Target="../media/image104.jpeg"/><Relationship Id="rId4" Type="http://schemas.openxmlformats.org/officeDocument/2006/relationships/image" Target="../media/image99.jpeg"/><Relationship Id="rId9" Type="http://schemas.openxmlformats.org/officeDocument/2006/relationships/image" Target="../media/image10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vimeo.com/37176303" TargetMode="Externa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p.cz/" TargetMode="External"/><Relationship Id="rId2" Type="http://schemas.openxmlformats.org/officeDocument/2006/relationships/hyperlink" Target="http://www.narodnikvalifikace.cz/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://narodnikvalifikace.cz/kvalifikace-1632-Knihovnik_specialista_spravce_digitalni_knihovny" TargetMode="External"/><Relationship Id="rId3" Type="http://schemas.openxmlformats.org/officeDocument/2006/relationships/hyperlink" Target="http://narodnikvalifikace.cz/kvalifikace-1246-Knihovnik_katalogizator/revize-701" TargetMode="External"/><Relationship Id="rId7" Type="http://schemas.openxmlformats.org/officeDocument/2006/relationships/hyperlink" Target="http://narodnikvalifikace.cz/kvalifikace-1244-Knihovnik_v_knihovne_pro_deti/revize-703" TargetMode="External"/><Relationship Id="rId2" Type="http://schemas.openxmlformats.org/officeDocument/2006/relationships/hyperlink" Target="http://narodnikvalifikace.cz/kvalifikace-1247-Knihovnik_akviziter/revize-70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narodnikvalifikace.cz/kvalifikace-1243-Knihovnik_v_primych_sluzbach/revize-704" TargetMode="External"/><Relationship Id="rId5" Type="http://schemas.openxmlformats.org/officeDocument/2006/relationships/hyperlink" Target="http://narodnikvalifikace.cz/kvalifikace-1242-Referencni_knihovnik/revize-878" TargetMode="External"/><Relationship Id="rId10" Type="http://schemas.openxmlformats.org/officeDocument/2006/relationships/hyperlink" Target="http://narodnikvalifikace.cz/vyber-kvalifikace/profesni-kvalifikace/skupiny-oboru-37" TargetMode="External"/><Relationship Id="rId4" Type="http://schemas.openxmlformats.org/officeDocument/2006/relationships/hyperlink" Target="http://narodnikvalifikace.cz/kvalifikace-1245-Knihovnik_pracovnik_spravy_fondu/revize-702" TargetMode="External"/><Relationship Id="rId9" Type="http://schemas.openxmlformats.org/officeDocument/2006/relationships/hyperlink" Target="http://narodnikvalifikace.cz/kvalifikace-1133-Samostatny_systemovy_knihovnik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scareer.com/dil_contents.htm" TargetMode="Externa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ydavatelstvi.citace.com/cs/produkt-s-potiskem/knihovnicke-fondy-procesy-a-sluzby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la.org/files/assets/hq/publications/series/147-cs.pdf" TargetMode="External"/><Relationship Id="rId2" Type="http://schemas.openxmlformats.org/officeDocument/2006/relationships/hyperlink" Target="http://www.mzk.cz/pro-knihovny/vzdelavani-knihovniku/prirucka-pro-knihovnik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htp:/koncepce.knihovna.cz/" TargetMode="External"/><Relationship Id="rId2" Type="http://schemas.openxmlformats.org/officeDocument/2006/relationships/hyperlink" Target="https://ipk.nkp.cz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zakonyprolidi.cz/cs/2000-121" TargetMode="External"/><Relationship Id="rId4" Type="http://schemas.openxmlformats.org/officeDocument/2006/relationships/hyperlink" Target="http://www.zakonyprolidi.cz/cs/2001-25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id="{0971E92E-B4F8-4805-B92A-31A46F09DA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93"/>
          <a:stretch/>
        </p:blipFill>
        <p:spPr bwMode="auto">
          <a:xfrm>
            <a:off x="0" y="-71478"/>
            <a:ext cx="12192000" cy="647227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63FE2CFA-A850-4340-A63C-B208734418EC}"/>
              </a:ext>
            </a:extLst>
          </p:cNvPr>
          <p:cNvSpPr/>
          <p:nvPr/>
        </p:nvSpPr>
        <p:spPr>
          <a:xfrm>
            <a:off x="-1" y="-68981"/>
            <a:ext cx="12191985" cy="6400799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>
            <a:normAutofit/>
          </a:bodyPr>
          <a:lstStyle/>
          <a:p>
            <a:r>
              <a:rPr lang="cs-CZ" dirty="0"/>
              <a:t>Co je knihovna?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Kdo je knihovník? A proč chci studovat zrovna tento obor?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821F543-BE39-43A0-9DDF-2D4035511DE6}"/>
              </a:ext>
            </a:extLst>
          </p:cNvPr>
          <p:cNvSpPr txBox="1"/>
          <p:nvPr/>
        </p:nvSpPr>
        <p:spPr>
          <a:xfrm>
            <a:off x="1207658" y="5609995"/>
            <a:ext cx="3844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Martin Krčál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A8E1BDA-BDB5-4C4A-BFF9-9639A068F1BD}"/>
              </a:ext>
            </a:extLst>
          </p:cNvPr>
          <p:cNvSpPr txBox="1"/>
          <p:nvPr/>
        </p:nvSpPr>
        <p:spPr>
          <a:xfrm>
            <a:off x="4744107" y="5667601"/>
            <a:ext cx="6420331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cs-CZ" dirty="0"/>
              <a:t> ISKB02 Úvod do knihovnictví, podzim 2021</a:t>
            </a:r>
          </a:p>
        </p:txBody>
      </p:sp>
      <p:pic>
        <p:nvPicPr>
          <p:cNvPr id="19" name="Picture 2" descr="VÃ½sledek obrÃ¡zku pro logo kisk">
            <a:extLst>
              <a:ext uri="{FF2B5EF4-FFF2-40B4-BE49-F238E27FC236}">
                <a16:creationId xmlns:a16="http://schemas.microsoft.com/office/drawing/2014/main" id="{3B57F92C-9D22-4BC0-9F68-A5A65AFCB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7" y="265521"/>
            <a:ext cx="2696948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1C191A60-EA6C-4A32-AC7B-179E84EECFF3}"/>
              </a:ext>
            </a:extLst>
          </p:cNvPr>
          <p:cNvSpPr txBox="1"/>
          <p:nvPr/>
        </p:nvSpPr>
        <p:spPr>
          <a:xfrm>
            <a:off x="431797" y="748672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Filozofická fakulta Masarykovy univerzity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E17AF45-91D9-4A6F-B9DB-D98486527C97}"/>
              </a:ext>
            </a:extLst>
          </p:cNvPr>
          <p:cNvSpPr txBox="1"/>
          <p:nvPr/>
        </p:nvSpPr>
        <p:spPr>
          <a:xfrm>
            <a:off x="11333472" y="56174"/>
            <a:ext cx="76200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cs-CZ" sz="48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46232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6FBEA2-2939-4133-A8EC-9D57FA4C6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Úkol #1 - </a:t>
            </a:r>
            <a:r>
              <a:rPr lang="cs-CZ" dirty="0" err="1">
                <a:cs typeface="Calibri Light"/>
              </a:rPr>
              <a:t>Fotovýzkum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21AF65-A768-4174-84C7-55A80149B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07245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cs-CZ" dirty="0">
                <a:cs typeface="Calibri" panose="020F0502020204030204"/>
              </a:rPr>
              <a:t>Vyfoťte:</a:t>
            </a:r>
          </a:p>
          <a:p>
            <a:pPr marL="0" indent="0">
              <a:buNone/>
            </a:pPr>
            <a:r>
              <a:rPr lang="cs-CZ" sz="2800" dirty="0">
                <a:ea typeface="+mn-lt"/>
                <a:cs typeface="+mn-lt"/>
              </a:rPr>
              <a:t>1. místo, kde se učíte na důležitou zkoušku</a:t>
            </a:r>
            <a:endParaRPr lang="cs-CZ" sz="2800" dirty="0">
              <a:cs typeface="Calibri" panose="020F0502020204030204"/>
            </a:endParaRPr>
          </a:p>
          <a:p>
            <a:pPr marL="0" indent="0">
              <a:buNone/>
            </a:pPr>
            <a:r>
              <a:rPr lang="cs-CZ" sz="2800" dirty="0">
                <a:ea typeface="+mn-lt"/>
                <a:cs typeface="+mn-lt"/>
              </a:rPr>
              <a:t>2. co potřebujete k učení</a:t>
            </a:r>
            <a:endParaRPr lang="cs-CZ" sz="2800" dirty="0">
              <a:cs typeface="Calibri" panose="020F0502020204030204"/>
            </a:endParaRPr>
          </a:p>
          <a:p>
            <a:pPr marL="0" indent="0">
              <a:buNone/>
            </a:pPr>
            <a:r>
              <a:rPr lang="cs-CZ" sz="2800" dirty="0">
                <a:ea typeface="+mn-lt"/>
                <a:cs typeface="+mn-lt"/>
              </a:rPr>
              <a:t>3. vaši oblíbenou knihovnu nebo knihovnu ve vašem městě/obci</a:t>
            </a:r>
            <a:endParaRPr lang="cs-CZ" sz="2800" dirty="0">
              <a:cs typeface="Calibri" panose="020F0502020204030204"/>
            </a:endParaRPr>
          </a:p>
          <a:p>
            <a:pPr marL="0" indent="0">
              <a:buNone/>
            </a:pPr>
            <a:r>
              <a:rPr lang="cs-CZ" sz="2800" dirty="0">
                <a:ea typeface="+mn-lt"/>
                <a:cs typeface="+mn-lt"/>
              </a:rPr>
              <a:t>4. oblíbené místo ve vaší knihovně</a:t>
            </a:r>
            <a:endParaRPr lang="cs-CZ" sz="2800" dirty="0">
              <a:cs typeface="Calibri" panose="020F0502020204030204"/>
            </a:endParaRPr>
          </a:p>
          <a:p>
            <a:pPr marL="0" indent="0">
              <a:buNone/>
            </a:pPr>
            <a:r>
              <a:rPr lang="cs-CZ" sz="2800" dirty="0">
                <a:ea typeface="+mn-lt"/>
                <a:cs typeface="+mn-lt"/>
              </a:rPr>
              <a:t>5. místo ve vaší knihovně, které nesnášíte</a:t>
            </a:r>
            <a:endParaRPr lang="cs-CZ" sz="2800" dirty="0">
              <a:cs typeface="Calibri" panose="020F0502020204030204"/>
            </a:endParaRPr>
          </a:p>
          <a:p>
            <a:pPr marL="0" indent="0">
              <a:buNone/>
            </a:pPr>
            <a:r>
              <a:rPr lang="cs-CZ" sz="2800" dirty="0">
                <a:ea typeface="+mn-lt"/>
                <a:cs typeface="+mn-lt"/>
              </a:rPr>
              <a:t>6. co je pro vás knihovna</a:t>
            </a:r>
            <a:endParaRPr lang="cs-CZ" sz="2800" dirty="0">
              <a:cs typeface="Calibri" panose="020F0502020204030204"/>
            </a:endParaRPr>
          </a:p>
          <a:p>
            <a:pPr marL="0" indent="0">
              <a:buNone/>
            </a:pPr>
            <a:endParaRPr lang="cs-CZ" dirty="0">
              <a:cs typeface="Calibri" panose="020F0502020204030204"/>
            </a:endParaRPr>
          </a:p>
          <a:p>
            <a:endParaRPr lang="cs-CZ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07318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E5971B-0933-4366-8115-51834326C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Úkol #1 - odevzdání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1B5A4E-3386-43FC-890D-A2FBAE994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cs-CZ" dirty="0">
                <a:cs typeface="Calibri"/>
              </a:rPr>
              <a:t>odevzdávárna předmětu v </a:t>
            </a:r>
            <a:r>
              <a:rPr lang="cs-CZ" dirty="0" err="1">
                <a:cs typeface="Calibri"/>
              </a:rPr>
              <a:t>ISu</a:t>
            </a:r>
            <a:endParaRPr lang="cs-CZ" dirty="0" err="1">
              <a:ea typeface="+mn-lt"/>
              <a:cs typeface="+mn-lt"/>
            </a:endParaRPr>
          </a:p>
          <a:p>
            <a:r>
              <a:rPr lang="cs-CZ" dirty="0">
                <a:cs typeface="Calibri"/>
              </a:rPr>
              <a:t>založte wordovský dokument</a:t>
            </a:r>
          </a:p>
          <a:p>
            <a:pPr lvl="1"/>
            <a:r>
              <a:rPr lang="cs-CZ" dirty="0">
                <a:cs typeface="Calibri"/>
              </a:rPr>
              <a:t>název dokumentu = Vaše příjmení</a:t>
            </a:r>
          </a:p>
          <a:p>
            <a:pPr lvl="1"/>
            <a:r>
              <a:rPr lang="cs-CZ" dirty="0">
                <a:cs typeface="Calibri"/>
              </a:rPr>
              <a:t>do dokumentu vložte vždy číslo, foto a krátký komentář</a:t>
            </a:r>
          </a:p>
          <a:p>
            <a:r>
              <a:rPr lang="cs-CZ" dirty="0">
                <a:ea typeface="+mn-lt"/>
                <a:cs typeface="+mn-lt"/>
              </a:rPr>
              <a:t>vyhodnocení na konci semestru</a:t>
            </a:r>
          </a:p>
          <a:p>
            <a:r>
              <a:rPr lang="cs-CZ" dirty="0">
                <a:cs typeface="Calibri"/>
              </a:rPr>
              <a:t>termín: do 31.10.2021</a:t>
            </a:r>
          </a:p>
        </p:txBody>
      </p:sp>
    </p:spTree>
    <p:extLst>
      <p:ext uri="{BB962C8B-B14F-4D97-AF65-F5344CB8AC3E}">
        <p14:creationId xmlns:p14="http://schemas.microsoft.com/office/powerpoint/2010/main" val="3790061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obloha, voda, exteriér, řeka&#10;&#10;Popis vygenerovaný s velmi vysokou mírou spolehlivosti">
            <a:extLst>
              <a:ext uri="{FF2B5EF4-FFF2-40B4-BE49-F238E27FC236}">
                <a16:creationId xmlns:a16="http://schemas.microsoft.com/office/drawing/2014/main" id="{E81136F5-C287-463C-9CAD-CFAD50E751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35000"/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F447795-F650-4041-8829-418A20818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8000" dirty="0">
                <a:solidFill>
                  <a:srgbClr val="FFFFFF"/>
                </a:solidFill>
              </a:rPr>
              <a:t>PROLEGOMENA OBORU</a:t>
            </a:r>
            <a:br>
              <a:rPr lang="en-US" sz="8000" dirty="0">
                <a:solidFill>
                  <a:srgbClr val="FFFFFF"/>
                </a:solidFill>
              </a:rPr>
            </a:br>
            <a:r>
              <a:rPr lang="en-US" sz="6000" dirty="0" err="1">
                <a:solidFill>
                  <a:srgbClr val="FFFFFF"/>
                </a:solidFill>
              </a:rPr>
              <a:t>aneb</a:t>
            </a:r>
            <a:r>
              <a:rPr lang="en-US" sz="6000" dirty="0">
                <a:solidFill>
                  <a:srgbClr val="FFFFFF"/>
                </a:solidFill>
              </a:rPr>
              <a:t> </a:t>
            </a:r>
            <a:r>
              <a:rPr lang="en-US" sz="6000" dirty="0" err="1">
                <a:solidFill>
                  <a:srgbClr val="FFFFFF"/>
                </a:solidFill>
              </a:rPr>
              <a:t>Proč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cs-CZ" sz="6000" dirty="0">
                <a:solidFill>
                  <a:srgbClr val="FFFFFF"/>
                </a:solidFill>
              </a:rPr>
              <a:t>jet</a:t>
            </a:r>
            <a:r>
              <a:rPr lang="en-US" sz="6000" dirty="0">
                <a:solidFill>
                  <a:srgbClr val="FFFFFF"/>
                </a:solidFill>
              </a:rPr>
              <a:t> do </a:t>
            </a:r>
            <a:r>
              <a:rPr lang="en-US" sz="6000" dirty="0" err="1">
                <a:solidFill>
                  <a:srgbClr val="FFFFFF"/>
                </a:solidFill>
              </a:rPr>
              <a:t>Křižanova</a:t>
            </a:r>
            <a:endParaRPr lang="en-US" sz="6000" dirty="0">
              <a:cs typeface="Calibri Light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802487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DD82D3-D002-45B0-B16A-82B3DA4EF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01F0AE9-2311-4F71-A31C-C497A49CA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1305" y="1962627"/>
            <a:ext cx="6564885" cy="2767563"/>
          </a:xfrm>
        </p:spPr>
        <p:txBody>
          <a:bodyPr anchor="ctr">
            <a:normAutofit/>
          </a:bodyPr>
          <a:lstStyle/>
          <a:p>
            <a:r>
              <a:rPr lang="cs-CZ" sz="6600" dirty="0">
                <a:cs typeface="Calibri Light"/>
              </a:rPr>
              <a:t>Co je knihovna?</a:t>
            </a:r>
            <a:endParaRPr lang="cs-CZ" sz="66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09C252-16FE-4557-AD6D-BB5CA7734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42053" y="1570271"/>
            <a:ext cx="0" cy="3200400"/>
          </a:xfrm>
          <a:prstGeom prst="line">
            <a:avLst/>
          </a:prstGeom>
          <a:ln w="31750">
            <a:solidFill>
              <a:schemeClr val="accent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C15B19B-E7BB-4060-B12F-3CDA8EF16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336792"/>
            <a:ext cx="12188825" cy="52120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7" name="Obrázek 28" descr="Obsah obrázku budova&#10;&#10;Popis vygenerovaný s velmi vysokou mírou spolehlivosti">
            <a:extLst>
              <a:ext uri="{FF2B5EF4-FFF2-40B4-BE49-F238E27FC236}">
                <a16:creationId xmlns:a16="http://schemas.microsoft.com/office/drawing/2014/main" id="{92C31804-FDF5-4814-BBF7-A3E053C88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37" y="1811768"/>
            <a:ext cx="3074894" cy="306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72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9628DDF-65BF-4C8D-9FE0-D02158378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16EFE6-AA29-4179-8372-BCE2CA97B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BDD6CA-80C0-4861-B6B6-E3B928D6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A7CE97B-56DB-468B-A006-749601440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1093C2-1867-442A-857B-E469565FB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06EAE78-7D5C-4A10-8BFD-0AC21CA7A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Moravská zemská knihovna v Brně</a:t>
            </a:r>
          </a:p>
        </p:txBody>
      </p:sp>
      <p:pic>
        <p:nvPicPr>
          <p:cNvPr id="6" name="Obrázek 6" descr="Obsah obrázku patro, interiér, strop, židle&#10;&#10;Popis vygenerovaný s velmi vysokou mírou spolehlivosti">
            <a:extLst>
              <a:ext uri="{FF2B5EF4-FFF2-40B4-BE49-F238E27FC236}">
                <a16:creationId xmlns:a16="http://schemas.microsoft.com/office/drawing/2014/main" id="{756CC1EA-7B80-4135-8171-5321D979D5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21" r="16937" b="2"/>
          <a:stretch/>
        </p:blipFill>
        <p:spPr>
          <a:xfrm>
            <a:off x="20" y="10"/>
            <a:ext cx="3954681" cy="4744794"/>
          </a:xfrm>
          <a:prstGeom prst="rect">
            <a:avLst/>
          </a:prstGeom>
        </p:spPr>
      </p:pic>
      <p:pic>
        <p:nvPicPr>
          <p:cNvPr id="4" name="Obrázek 4" descr="Obsah obrázku exteriér, obloha, budova, silnice&#10;&#10;Popis vygenerovaný s velmi vysokou mírou spolehlivosti">
            <a:extLst>
              <a:ext uri="{FF2B5EF4-FFF2-40B4-BE49-F238E27FC236}">
                <a16:creationId xmlns:a16="http://schemas.microsoft.com/office/drawing/2014/main" id="{33C3448A-3E07-4AC0-9E8B-853783E19A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181" r="21967" b="-3"/>
          <a:stretch/>
        </p:blipFill>
        <p:spPr>
          <a:xfrm>
            <a:off x="4115568" y="-509"/>
            <a:ext cx="3956242" cy="4756229"/>
          </a:xfrm>
          <a:prstGeom prst="rect">
            <a:avLst/>
          </a:prstGeom>
        </p:spPr>
      </p:pic>
      <p:pic>
        <p:nvPicPr>
          <p:cNvPr id="8" name="Obrázek 8" descr="Obsah obrázku interiér, strop, patro, police&#10;&#10;Popis vygenerovaný s velmi vysokou mírou spolehlivosti">
            <a:extLst>
              <a:ext uri="{FF2B5EF4-FFF2-40B4-BE49-F238E27FC236}">
                <a16:creationId xmlns:a16="http://schemas.microsoft.com/office/drawing/2014/main" id="{D27E8052-A53D-413C-80B7-3FE4AF6985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18" r="34539"/>
          <a:stretch/>
        </p:blipFill>
        <p:spPr>
          <a:xfrm>
            <a:off x="8234218" y="1965"/>
            <a:ext cx="3957782" cy="474778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BB16461-D3DF-4836-B20B-4E94CAD20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18692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9628DDF-65BF-4C8D-9FE0-D02158378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16EFE6-AA29-4179-8372-BCE2CA97B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4BDD6CA-80C0-4861-B6B6-E3B928D6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A7CE97B-56DB-468B-A006-749601440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71093C2-1867-442A-857B-E469565FB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CBDBDA8-5875-4BAE-A873-CDFBCB30D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 err="1">
                <a:solidFill>
                  <a:srgbClr val="FFFFFF"/>
                </a:solidFill>
                <a:cs typeface="Calibri Light"/>
              </a:rPr>
              <a:t>Národní</a:t>
            </a:r>
            <a:r>
              <a:rPr lang="en-US" sz="3600" dirty="0">
                <a:solidFill>
                  <a:srgbClr val="FFFFFF"/>
                </a:solidFill>
                <a:cs typeface="Calibri Light"/>
              </a:rPr>
              <a:t> </a:t>
            </a:r>
            <a:r>
              <a:rPr lang="en-US" sz="3600" dirty="0" err="1">
                <a:solidFill>
                  <a:srgbClr val="FFFFFF"/>
                </a:solidFill>
                <a:cs typeface="Calibri Light"/>
              </a:rPr>
              <a:t>technická</a:t>
            </a:r>
            <a:r>
              <a:rPr lang="en-US" sz="3600" dirty="0">
                <a:solidFill>
                  <a:srgbClr val="FFFFFF"/>
                </a:solidFill>
                <a:cs typeface="Calibri Light"/>
              </a:rPr>
              <a:t> </a:t>
            </a:r>
            <a:r>
              <a:rPr lang="en-US" sz="3600" dirty="0" err="1">
                <a:solidFill>
                  <a:srgbClr val="FFFFFF"/>
                </a:solidFill>
                <a:cs typeface="Calibri Light"/>
              </a:rPr>
              <a:t>knihovna</a:t>
            </a:r>
            <a:r>
              <a:rPr lang="en-US" sz="3600" dirty="0">
                <a:solidFill>
                  <a:srgbClr val="FFFFFF"/>
                </a:solidFill>
                <a:cs typeface="Calibri Light"/>
              </a:rPr>
              <a:t> v </a:t>
            </a:r>
            <a:r>
              <a:rPr lang="en-US" sz="3600" dirty="0" err="1">
                <a:solidFill>
                  <a:srgbClr val="FFFFFF"/>
                </a:solidFill>
                <a:cs typeface="Calibri Light"/>
              </a:rPr>
              <a:t>Praze</a:t>
            </a:r>
            <a:endParaRPr lang="en-US" sz="3600" dirty="0" err="1">
              <a:solidFill>
                <a:srgbClr val="FFFFFF"/>
              </a:solidFill>
            </a:endParaRPr>
          </a:p>
        </p:txBody>
      </p:sp>
      <p:pic>
        <p:nvPicPr>
          <p:cNvPr id="10" name="Obrázek 10" descr="Obsah obrázku interiér&#10;&#10;Popis vygenerovaný s velmi vysokou mírou spolehlivosti">
            <a:extLst>
              <a:ext uri="{FF2B5EF4-FFF2-40B4-BE49-F238E27FC236}">
                <a16:creationId xmlns:a16="http://schemas.microsoft.com/office/drawing/2014/main" id="{CE0D9CFF-F7C9-42DC-BE2A-90BE295F7D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16" r="-2" b="-2"/>
          <a:stretch/>
        </p:blipFill>
        <p:spPr>
          <a:xfrm>
            <a:off x="20" y="10"/>
            <a:ext cx="3954681" cy="4744794"/>
          </a:xfrm>
          <a:prstGeom prst="rect">
            <a:avLst/>
          </a:prstGeom>
        </p:spPr>
      </p:pic>
      <p:pic>
        <p:nvPicPr>
          <p:cNvPr id="12" name="Obrázek 12" descr="Obsah obrázku žlutá, interiér, stůl, zeď&#10;&#10;Popis vygenerovaný s vysokou mírou spolehlivosti">
            <a:extLst>
              <a:ext uri="{FF2B5EF4-FFF2-40B4-BE49-F238E27FC236}">
                <a16:creationId xmlns:a16="http://schemas.microsoft.com/office/drawing/2014/main" id="{B216A05B-2108-41F3-A66C-4FD746523C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86" r="13929" b="-1"/>
          <a:stretch/>
        </p:blipFill>
        <p:spPr>
          <a:xfrm>
            <a:off x="4115568" y="-509"/>
            <a:ext cx="3956242" cy="4756229"/>
          </a:xfrm>
          <a:prstGeom prst="rect">
            <a:avLst/>
          </a:prstGeom>
        </p:spPr>
      </p:pic>
      <p:pic>
        <p:nvPicPr>
          <p:cNvPr id="8" name="Obrázek 8" descr="Obsah obrázku budova, exteriér, obloha, země&#10;&#10;Popis vygenerovaný s velmi vysokou mírou spolehlivosti">
            <a:extLst>
              <a:ext uri="{FF2B5EF4-FFF2-40B4-BE49-F238E27FC236}">
                <a16:creationId xmlns:a16="http://schemas.microsoft.com/office/drawing/2014/main" id="{B5F73BE1-B51B-44F9-949B-0D447BBCA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0831" r="23526"/>
          <a:stretch/>
        </p:blipFill>
        <p:spPr>
          <a:xfrm>
            <a:off x="8234218" y="1965"/>
            <a:ext cx="3957782" cy="474778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BB16461-D3DF-4836-B20B-4E94CAD20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77479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19628DDF-65BF-4C8D-9FE0-D02158378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116EFE6-AA29-4179-8372-BCE2CA97B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4BDD6CA-80C0-4861-B6B6-E3B928D6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A7CE97B-56DB-468B-A006-749601440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71093C2-1867-442A-857B-E469565FB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3DB41AD-D257-4CFC-8231-2852E25A8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 err="1">
                <a:solidFill>
                  <a:srgbClr val="FFFFFF"/>
                </a:solidFill>
              </a:rPr>
              <a:t>Ústřední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knihovna</a:t>
            </a:r>
            <a:r>
              <a:rPr lang="en-US" sz="3600" dirty="0">
                <a:solidFill>
                  <a:srgbClr val="FFFFFF"/>
                </a:solidFill>
              </a:rPr>
              <a:t> FF MU</a:t>
            </a:r>
          </a:p>
        </p:txBody>
      </p:sp>
      <p:pic>
        <p:nvPicPr>
          <p:cNvPr id="10" name="Obrázek 10" descr="Obsah obrázku knihovna, interiér, police, místnost&#10;&#10;Popis vygenerovaný s velmi vysokou mírou spolehlivosti">
            <a:extLst>
              <a:ext uri="{FF2B5EF4-FFF2-40B4-BE49-F238E27FC236}">
                <a16:creationId xmlns:a16="http://schemas.microsoft.com/office/drawing/2014/main" id="{974477BB-FB5B-4A07-8398-3B349A922A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99" r="17999" b="1"/>
          <a:stretch/>
        </p:blipFill>
        <p:spPr>
          <a:xfrm>
            <a:off x="20" y="10"/>
            <a:ext cx="3954681" cy="4744794"/>
          </a:xfrm>
          <a:prstGeom prst="rect">
            <a:avLst/>
          </a:prstGeom>
        </p:spPr>
      </p:pic>
      <p:pic>
        <p:nvPicPr>
          <p:cNvPr id="8" name="Obrázek 8" descr="Obsah obrázku interiér, patro, knihovna, stůl&#10;&#10;Popis vygenerovaný s velmi vysokou mírou spolehlivosti">
            <a:extLst>
              <a:ext uri="{FF2B5EF4-FFF2-40B4-BE49-F238E27FC236}">
                <a16:creationId xmlns:a16="http://schemas.microsoft.com/office/drawing/2014/main" id="{EF298FF3-1816-45D9-85A2-28F6891145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19" r="-4" b="1312"/>
          <a:stretch/>
        </p:blipFill>
        <p:spPr>
          <a:xfrm>
            <a:off x="4115568" y="-509"/>
            <a:ext cx="3956242" cy="4756229"/>
          </a:xfrm>
          <a:prstGeom prst="rect">
            <a:avLst/>
          </a:prstGeom>
        </p:spPr>
      </p:pic>
      <p:pic>
        <p:nvPicPr>
          <p:cNvPr id="4" name="Obrázek 4" descr="Obsah obrázku budova, exteriér, obloha&#10;&#10;Popis vygenerovaný s velmi vysokou mírou spolehlivosti">
            <a:extLst>
              <a:ext uri="{FF2B5EF4-FFF2-40B4-BE49-F238E27FC236}">
                <a16:creationId xmlns:a16="http://schemas.microsoft.com/office/drawing/2014/main" id="{17E96047-E29F-4B33-8052-EF01DA2D20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0211" r="27269"/>
          <a:stretch/>
        </p:blipFill>
        <p:spPr>
          <a:xfrm>
            <a:off x="8234218" y="1965"/>
            <a:ext cx="3957782" cy="4747788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8BB16461-D3DF-4836-B20B-4E94CAD20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74092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patro, interiér, stůl, budova&#10;&#10;Popis vygenerovaný s velmi vysokou mírou spolehlivosti">
            <a:extLst>
              <a:ext uri="{FF2B5EF4-FFF2-40B4-BE49-F238E27FC236}">
                <a16:creationId xmlns:a16="http://schemas.microsoft.com/office/drawing/2014/main" id="{84E174EE-4730-43E0-9E42-FAD1AD62F2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981" b="21517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9EC85C9-3FF3-439A-AC52-89F9C7477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Národní knihovna  - Klementinum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29277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4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6537953-69FA-4D4A-BAC0-DF02348C0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Knihovna obce Kujavy</a:t>
            </a:r>
          </a:p>
        </p:txBody>
      </p:sp>
      <p:pic>
        <p:nvPicPr>
          <p:cNvPr id="4" name="Obrázek 4" descr="Obsah obrázku exteriér, strom, budova, silnice&#10;&#10;Popis vygenerovaný s velmi vysokou mírou spolehlivosti">
            <a:extLst>
              <a:ext uri="{FF2B5EF4-FFF2-40B4-BE49-F238E27FC236}">
                <a16:creationId xmlns:a16="http://schemas.microsoft.com/office/drawing/2014/main" id="{A0F7EEEB-93AB-4A37-9128-3366F212AF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586" r="5822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19" name="Rectangle 16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76321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FB16A53-3782-4CFB-8799-04616F507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 err="1">
                <a:solidFill>
                  <a:srgbClr val="FFFFFF"/>
                </a:solidFill>
              </a:rPr>
              <a:t>Městská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knihovna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br>
              <a:rPr lang="en-US" dirty="0"/>
            </a:br>
            <a:r>
              <a:rPr lang="en-US" sz="4400" dirty="0" err="1">
                <a:solidFill>
                  <a:srgbClr val="FFFFFF"/>
                </a:solidFill>
              </a:rPr>
              <a:t>Česká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Třebová</a:t>
            </a:r>
            <a:endParaRPr lang="en-US" sz="4400" dirty="0" err="1">
              <a:solidFill>
                <a:srgbClr val="FFFFFF"/>
              </a:solidFill>
              <a:cs typeface="Calibri Light"/>
            </a:endParaRPr>
          </a:p>
        </p:txBody>
      </p:sp>
      <p:pic>
        <p:nvPicPr>
          <p:cNvPr id="4" name="Obrázek 4" descr="Obsah obrázku budova, exteriér, obloha, silnice&#10;&#10;Popis vygenerovaný s velmi vysokou mírou spolehlivosti">
            <a:extLst>
              <a:ext uri="{FF2B5EF4-FFF2-40B4-BE49-F238E27FC236}">
                <a16:creationId xmlns:a16="http://schemas.microsoft.com/office/drawing/2014/main" id="{2D8D6713-2678-4245-BCFE-784F5D2C30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315" r="25740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91214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517D0E-048B-457D-9829-94C392C2B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Harmonogram kurzu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F7BA8A-69CD-4D64-8DD0-70D8C2C97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cs-CZ" dirty="0">
                <a:ea typeface="+mn-lt"/>
                <a:cs typeface="+mn-lt"/>
              </a:rPr>
              <a:t>páteční výuka 14:00-15:30</a:t>
            </a:r>
            <a:endParaRPr lang="cs-CZ" dirty="0">
              <a:cs typeface="Calibri" panose="020F0502020204030204"/>
            </a:endParaRPr>
          </a:p>
          <a:p>
            <a:r>
              <a:rPr lang="cs-CZ" dirty="0">
                <a:cs typeface="Calibri" panose="020F0502020204030204"/>
              </a:rPr>
              <a:t>exkurze do MZK</a:t>
            </a:r>
          </a:p>
          <a:p>
            <a:pPr lvl="1"/>
            <a:r>
              <a:rPr lang="cs-CZ" dirty="0">
                <a:cs typeface="Calibri" panose="020F0502020204030204"/>
              </a:rPr>
              <a:t>v rámci výuky</a:t>
            </a:r>
          </a:p>
          <a:p>
            <a:pPr lvl="1"/>
            <a:r>
              <a:rPr lang="cs-CZ" dirty="0">
                <a:cs typeface="Calibri" panose="020F0502020204030204"/>
              </a:rPr>
              <a:t>konec semestru dle aktuálních opatření</a:t>
            </a:r>
          </a:p>
        </p:txBody>
      </p:sp>
    </p:spTree>
    <p:extLst>
      <p:ext uri="{BB962C8B-B14F-4D97-AF65-F5344CB8AC3E}">
        <p14:creationId xmlns:p14="http://schemas.microsoft.com/office/powerpoint/2010/main" val="3321915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15627614-0421-44C9-BA45-98C62DB30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95CF63B-42D2-437D-AF2A-6C97E4CAD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2D988CC-1BCA-4015-B859-258C2B796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0B071F4D-76BA-41B7-AF5E-21D1B78A8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6" descr="Obsah obrázku interiér, patro, zeď&#10;&#10;Popis vygenerovaný s velmi vysokou mírou spolehlivosti">
            <a:extLst>
              <a:ext uri="{FF2B5EF4-FFF2-40B4-BE49-F238E27FC236}">
                <a16:creationId xmlns:a16="http://schemas.microsoft.com/office/drawing/2014/main" id="{86FCD404-9027-499D-9BB6-82690AFB85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84" r="4776"/>
          <a:stretch/>
        </p:blipFill>
        <p:spPr>
          <a:xfrm>
            <a:off x="20" y="10"/>
            <a:ext cx="3194655" cy="6857990"/>
          </a:xfrm>
          <a:prstGeom prst="rect">
            <a:avLst/>
          </a:prstGeom>
        </p:spPr>
      </p:pic>
      <p:pic>
        <p:nvPicPr>
          <p:cNvPr id="8" name="Obrázek 8" descr="Obsah obrázku interiér, patro, zeď&#10;&#10;Popis vygenerovaný s velmi vysokou mírou spolehlivosti">
            <a:extLst>
              <a:ext uri="{FF2B5EF4-FFF2-40B4-BE49-F238E27FC236}">
                <a16:creationId xmlns:a16="http://schemas.microsoft.com/office/drawing/2014/main" id="{E7BA0E85-D9C3-486A-84AA-73B2D57B51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79" r="-4" b="-4"/>
          <a:stretch/>
        </p:blipFill>
        <p:spPr>
          <a:xfrm>
            <a:off x="3355541" y="1"/>
            <a:ext cx="1637339" cy="2814321"/>
          </a:xfrm>
          <a:prstGeom prst="rect">
            <a:avLst/>
          </a:prstGeom>
        </p:spPr>
      </p:pic>
      <p:pic>
        <p:nvPicPr>
          <p:cNvPr id="10" name="Obrázek 10" descr="Obsah obrázku patro, interiér, zeď, místnost&#10;&#10;Popis vygenerovaný s velmi vysokou mírou spolehlivosti">
            <a:extLst>
              <a:ext uri="{FF2B5EF4-FFF2-40B4-BE49-F238E27FC236}">
                <a16:creationId xmlns:a16="http://schemas.microsoft.com/office/drawing/2014/main" id="{DFD525EA-0142-4FDD-BC0A-1C680DEC88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761" r="1" b="6644"/>
          <a:stretch/>
        </p:blipFill>
        <p:spPr>
          <a:xfrm>
            <a:off x="5153748" y="-975"/>
            <a:ext cx="2377110" cy="2814320"/>
          </a:xfrm>
          <a:prstGeom prst="rect">
            <a:avLst/>
          </a:prstGeom>
        </p:spPr>
      </p:pic>
      <p:pic>
        <p:nvPicPr>
          <p:cNvPr id="4" name="Obrázek 4" descr="Obsah obrázku interiér, police, kniha, místnost&#10;&#10;Popis vygenerovaný s velmi vysokou mírou spolehlivosti">
            <a:extLst>
              <a:ext uri="{FF2B5EF4-FFF2-40B4-BE49-F238E27FC236}">
                <a16:creationId xmlns:a16="http://schemas.microsoft.com/office/drawing/2014/main" id="{41F0916A-675C-4EEC-983C-1074785380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35" r="15732" b="-3"/>
          <a:stretch/>
        </p:blipFill>
        <p:spPr>
          <a:xfrm>
            <a:off x="3356712" y="2963015"/>
            <a:ext cx="4181563" cy="389498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E59042FD-2D65-4239-8BD0-71C98C0E1D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99142" y="0"/>
            <a:ext cx="449907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8188FB-26A8-4EE7-855E-6A7FED6B0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869" y="640079"/>
            <a:ext cx="3636261" cy="31907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dirty="0" err="1">
                <a:solidFill>
                  <a:srgbClr val="FFFFFF"/>
                </a:solidFill>
              </a:rPr>
              <a:t>Městská</a:t>
            </a:r>
            <a:r>
              <a:rPr lang="en-US" sz="4700" dirty="0">
                <a:solidFill>
                  <a:srgbClr val="FFFFFF"/>
                </a:solidFill>
              </a:rPr>
              <a:t> </a:t>
            </a:r>
            <a:r>
              <a:rPr lang="en-US" sz="4700" dirty="0" err="1">
                <a:solidFill>
                  <a:srgbClr val="FFFFFF"/>
                </a:solidFill>
              </a:rPr>
              <a:t>knihovna</a:t>
            </a:r>
            <a:r>
              <a:rPr lang="en-US" sz="4700" dirty="0">
                <a:solidFill>
                  <a:srgbClr val="FFFFFF"/>
                </a:solidFill>
              </a:rPr>
              <a:t> </a:t>
            </a:r>
            <a:br>
              <a:rPr lang="en-US" sz="4700" dirty="0"/>
            </a:br>
            <a:r>
              <a:rPr lang="en-US" sz="4700" dirty="0" err="1">
                <a:solidFill>
                  <a:srgbClr val="FFFFFF"/>
                </a:solidFill>
              </a:rPr>
              <a:t>Česká</a:t>
            </a:r>
            <a:r>
              <a:rPr lang="en-US" sz="4700" dirty="0">
                <a:solidFill>
                  <a:srgbClr val="FFFFFF"/>
                </a:solidFill>
              </a:rPr>
              <a:t> </a:t>
            </a:r>
            <a:r>
              <a:rPr lang="en-US" sz="4700" dirty="0" err="1">
                <a:solidFill>
                  <a:srgbClr val="FFFFFF"/>
                </a:solidFill>
              </a:rPr>
              <a:t>Třebová</a:t>
            </a:r>
            <a:endParaRPr lang="en-US" sz="4700" dirty="0" err="1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3FA3A5B-E53E-46E9-8D6D-21E4EE2C3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9869" y="3996022"/>
            <a:ext cx="3636262" cy="23190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cap="all" spc="200" dirty="0" err="1">
                <a:solidFill>
                  <a:srgbClr val="FFFFFF"/>
                </a:solidFill>
                <a:latin typeface="+mj-lt"/>
              </a:rPr>
              <a:t>interiér</a:t>
            </a:r>
            <a:endParaRPr lang="en-US" sz="2000" cap="all" spc="200" dirty="0" err="1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B68B810-3FFA-4D90-9F1C-938BE544B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373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11C517C-7F6F-49E8-8789-542881A3E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8165" y="3913426"/>
            <a:ext cx="2468880" cy="0"/>
          </a:xfrm>
          <a:prstGeom prst="line">
            <a:avLst/>
          </a:prstGeom>
          <a:ln w="6350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5783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snímek obrazovky&#10;&#10;Popis vygenerovaný s velmi vysokou mírou spolehlivosti">
            <a:extLst>
              <a:ext uri="{FF2B5EF4-FFF2-40B4-BE49-F238E27FC236}">
                <a16:creationId xmlns:a16="http://schemas.microsoft.com/office/drawing/2014/main" id="{A8433D0D-2814-4D55-BAB3-6BD1ADB09B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410" b="31892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82DC968-A346-40C9-981C-BFD9CAF05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Knihovna Cesty domů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819701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C16D81-C684-41B3-91CA-034B36EBF4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12"/>
          <a:stretch/>
        </p:blipFill>
        <p:spPr bwMode="auto">
          <a:xfrm>
            <a:off x="-32" y="10"/>
            <a:ext cx="12192031" cy="491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82DC968-A346-40C9-981C-BFD9CAF05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Digitalniknihovna.cz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07277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8D0DE514-8876-4D18-A995-61A5C1F81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4904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9DA791C-FFCF-422E-8775-BDA6C0E5E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82DC968-A346-40C9-981C-BFD9CAF05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Knihovny</a:t>
            </a:r>
            <a:r>
              <a:rPr lang="en-US" sz="3600" dirty="0">
                <a:solidFill>
                  <a:srgbClr val="FFFFFF"/>
                </a:solidFill>
              </a:rPr>
              <a:t>.cz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04F92B0-C22F-469B-9BC7-E3D488E362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840" y="20321"/>
            <a:ext cx="9815838" cy="488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0DCF8855-3530-4F46-A4CB-3B6686EEE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86792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2">
            <a:extLst>
              <a:ext uri="{FF2B5EF4-FFF2-40B4-BE49-F238E27FC236}">
                <a16:creationId xmlns:a16="http://schemas.microsoft.com/office/drawing/2014/main" id="{19628DDF-65BF-4C8D-9FE0-D02158378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116EFE6-AA29-4179-8372-BCE2CA97B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4BDD6CA-80C0-4861-B6B6-E3B928D6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A7CE97B-56DB-468B-A006-749601440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71093C2-1867-442A-857B-E469565FB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80A2616-E2E7-4F2E-BC08-4F8ED7A21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Bibliobus</a:t>
            </a:r>
          </a:p>
        </p:txBody>
      </p:sp>
      <p:pic>
        <p:nvPicPr>
          <p:cNvPr id="6" name="Obrázek 6" descr="Obsah obrázku obloha, autobus, silnice, žlutá&#10;&#10;Popis vygenerovaný s velmi vysokou mírou spolehlivosti">
            <a:extLst>
              <a:ext uri="{FF2B5EF4-FFF2-40B4-BE49-F238E27FC236}">
                <a16:creationId xmlns:a16="http://schemas.microsoft.com/office/drawing/2014/main" id="{C46AD6E2-9134-49F1-907D-86337988DE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17" r="25767" b="-2"/>
          <a:stretch/>
        </p:blipFill>
        <p:spPr>
          <a:xfrm>
            <a:off x="20" y="10"/>
            <a:ext cx="3954681" cy="4744794"/>
          </a:xfrm>
          <a:prstGeom prst="rect">
            <a:avLst/>
          </a:prstGeom>
        </p:spPr>
      </p:pic>
      <p:pic>
        <p:nvPicPr>
          <p:cNvPr id="18" name="Obrázek 19" descr="Obsah obrázku interiér, osoba, kniha, police&#10;&#10;Popis vygenerovaný s velmi vysokou mírou spolehlivosti">
            <a:extLst>
              <a:ext uri="{FF2B5EF4-FFF2-40B4-BE49-F238E27FC236}">
                <a16:creationId xmlns:a16="http://schemas.microsoft.com/office/drawing/2014/main" id="{DD63B0D4-6282-4023-B671-DC7182BB4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9916" r="16225" b="1"/>
          <a:stretch/>
        </p:blipFill>
        <p:spPr>
          <a:xfrm>
            <a:off x="4115568" y="-509"/>
            <a:ext cx="3956242" cy="4756229"/>
          </a:xfrm>
          <a:prstGeom prst="rect">
            <a:avLst/>
          </a:prstGeom>
        </p:spPr>
      </p:pic>
      <p:pic>
        <p:nvPicPr>
          <p:cNvPr id="4" name="Obrázek 4" descr="Obsah obrázku exteriér, obloha, silnice, strom&#10;&#10;Popis vygenerovaný s velmi vysokou mírou spolehlivosti">
            <a:extLst>
              <a:ext uri="{FF2B5EF4-FFF2-40B4-BE49-F238E27FC236}">
                <a16:creationId xmlns:a16="http://schemas.microsoft.com/office/drawing/2014/main" id="{C96784ED-A90F-4DC0-ABE0-56376B6837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20" r="11650" b="-2"/>
          <a:stretch/>
        </p:blipFill>
        <p:spPr>
          <a:xfrm>
            <a:off x="8234218" y="1965"/>
            <a:ext cx="3957782" cy="474778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BB16461-D3DF-4836-B20B-4E94CAD20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694364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4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414D18-AD0C-4EEA-9279-76A3C649D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...a tohle taky měla být knihovna</a:t>
            </a: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Obrázek 15" descr="Obsah obrázku strom, exteriér&#10;&#10;Popis vygenerovaný s velmi vysokou mírou spolehlivosti">
            <a:extLst>
              <a:ext uri="{FF2B5EF4-FFF2-40B4-BE49-F238E27FC236}">
                <a16:creationId xmlns:a16="http://schemas.microsoft.com/office/drawing/2014/main" id="{354D709D-B820-429C-8413-6B3B23EC9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1" r="21" b="4006"/>
          <a:stretch/>
        </p:blipFill>
        <p:spPr>
          <a:xfrm>
            <a:off x="3175" y="-161"/>
            <a:ext cx="12192012" cy="491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335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751E-6ADE-4416-A817-03FE03064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Knihovna Na Křižovatce</a:t>
            </a:r>
            <a:endParaRPr lang="cs-CZ" dirty="0"/>
          </a:p>
        </p:txBody>
      </p:sp>
      <p:pic>
        <p:nvPicPr>
          <p:cNvPr id="4" name="Obrázek 4" descr="Obsah obrázku interiér, zeď, počítač, elektronika&#10;&#10;Popis vygenerovaný s velmi vysokou mírou spolehlivosti">
            <a:extLst>
              <a:ext uri="{FF2B5EF4-FFF2-40B4-BE49-F238E27FC236}">
                <a16:creationId xmlns:a16="http://schemas.microsoft.com/office/drawing/2014/main" id="{B1458849-5843-45A6-BF68-EB20D9E19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166" y="4125891"/>
            <a:ext cx="2190750" cy="1640541"/>
          </a:xfrm>
          <a:prstGeom prst="rect">
            <a:avLst/>
          </a:prstGeom>
        </p:spPr>
      </p:pic>
      <p:pic>
        <p:nvPicPr>
          <p:cNvPr id="6" name="Obrázek 6" descr="Obsah obrázku osoba, interiér, police, knihovna&#10;&#10;Popis vygenerovaný s velmi vysokou mírou spolehlivosti">
            <a:extLst>
              <a:ext uri="{FF2B5EF4-FFF2-40B4-BE49-F238E27FC236}">
                <a16:creationId xmlns:a16="http://schemas.microsoft.com/office/drawing/2014/main" id="{F88EBA08-F7C0-4891-94B9-C4EA6D70C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7203" y="2004732"/>
            <a:ext cx="2627219" cy="1961029"/>
          </a:xfrm>
          <a:prstGeom prst="rect">
            <a:avLst/>
          </a:prstGeom>
        </p:spPr>
      </p:pic>
      <p:pic>
        <p:nvPicPr>
          <p:cNvPr id="8" name="Obrázek 8" descr="Obsah obrázku osoba, skupina, pózování, interiér&#10;&#10;Popis vygenerovaný s velmi vysokou mírou spolehlivosti">
            <a:extLst>
              <a:ext uri="{FF2B5EF4-FFF2-40B4-BE49-F238E27FC236}">
                <a16:creationId xmlns:a16="http://schemas.microsoft.com/office/drawing/2014/main" id="{16B5E9A7-AACE-4AA8-8B7B-1222B8C40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7209" y="4118333"/>
            <a:ext cx="2338667" cy="1635498"/>
          </a:xfrm>
          <a:prstGeom prst="rect">
            <a:avLst/>
          </a:prstGeom>
        </p:spPr>
      </p:pic>
      <p:pic>
        <p:nvPicPr>
          <p:cNvPr id="10" name="Obrázek 10" descr="Obsah obrázku interiér, stůl, patro&#10;&#10;Popis vygenerovaný s velmi vysokou mírou spolehlivosti">
            <a:extLst>
              <a:ext uri="{FF2B5EF4-FFF2-40B4-BE49-F238E27FC236}">
                <a16:creationId xmlns:a16="http://schemas.microsoft.com/office/drawing/2014/main" id="{36B46FE3-DBF5-4658-B0AF-7364B6A4A0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160" y="2010691"/>
            <a:ext cx="2352675" cy="1959908"/>
          </a:xfrm>
          <a:prstGeom prst="rect">
            <a:avLst/>
          </a:prstGeom>
        </p:spPr>
      </p:pic>
      <p:pic>
        <p:nvPicPr>
          <p:cNvPr id="14" name="Obrázek 14" descr="Obsah obrázku osoba, interiér, stojící, zeď&#10;&#10;Popis vygenerovaný s velmi vysokou mírou spolehlivosti">
            <a:extLst>
              <a:ext uri="{FF2B5EF4-FFF2-40B4-BE49-F238E27FC236}">
                <a16:creationId xmlns:a16="http://schemas.microsoft.com/office/drawing/2014/main" id="{3C8E78C9-1FCC-4087-8D4F-4996BA0195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0241" y="2008654"/>
            <a:ext cx="2619375" cy="1962150"/>
          </a:xfrm>
          <a:prstGeom prst="rect">
            <a:avLst/>
          </a:prstGeom>
        </p:spPr>
      </p:pic>
      <p:pic>
        <p:nvPicPr>
          <p:cNvPr id="16" name="Obrázek 16" descr="Obsah obrázku interiér, osoba, kniha, vsedě&#10;&#10;Popis vygenerovaný s velmi vysokou mírou spolehlivosti">
            <a:extLst>
              <a:ext uri="{FF2B5EF4-FFF2-40B4-BE49-F238E27FC236}">
                <a16:creationId xmlns:a16="http://schemas.microsoft.com/office/drawing/2014/main" id="{A68259A0-FF1C-4D90-BDAB-267FF1F476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1536" y="4121523"/>
            <a:ext cx="2413188" cy="1636059"/>
          </a:xfrm>
          <a:prstGeom prst="rect">
            <a:avLst/>
          </a:prstGeom>
        </p:spPr>
      </p:pic>
      <p:pic>
        <p:nvPicPr>
          <p:cNvPr id="18" name="Obrázek 18" descr="Obsah obrázku budova, zeď, interiér, silnice&#10;&#10;Popis vygenerovaný s vysokou mírou spolehlivosti">
            <a:extLst>
              <a:ext uri="{FF2B5EF4-FFF2-40B4-BE49-F238E27FC236}">
                <a16:creationId xmlns:a16="http://schemas.microsoft.com/office/drawing/2014/main" id="{BC3961C9-FF5D-4A59-922A-D813EA2989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6062" y="4120123"/>
            <a:ext cx="2657475" cy="1647825"/>
          </a:xfrm>
          <a:prstGeom prst="rect">
            <a:avLst/>
          </a:prstGeom>
        </p:spPr>
      </p:pic>
      <p:pic>
        <p:nvPicPr>
          <p:cNvPr id="20" name="Obrázek 20" descr="Obsah obrázku interiér, osoba, knihovna, místnost&#10;&#10;Popis vygenerovaný s velmi vysokou mírou spolehlivosti">
            <a:extLst>
              <a:ext uri="{FF2B5EF4-FFF2-40B4-BE49-F238E27FC236}">
                <a16:creationId xmlns:a16="http://schemas.microsoft.com/office/drawing/2014/main" id="{EF9FE8E3-7785-4B0F-A899-EC45B4D8AA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1005" y="2010896"/>
            <a:ext cx="2595282" cy="1957667"/>
          </a:xfrm>
          <a:prstGeom prst="rect">
            <a:avLst/>
          </a:prstGeom>
        </p:spPr>
      </p:pic>
      <p:pic>
        <p:nvPicPr>
          <p:cNvPr id="22" name="Obrázek 22" descr="Obsah obrázku osoba, interiér, držení, zeď&#10;&#10;Popis vygenerovaný s velmi vysokou mírou spolehlivosti">
            <a:extLst>
              <a:ext uri="{FF2B5EF4-FFF2-40B4-BE49-F238E27FC236}">
                <a16:creationId xmlns:a16="http://schemas.microsoft.com/office/drawing/2014/main" id="{963876F9-FDA0-4A13-A0BC-464FF29E9F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67524" y="4126973"/>
            <a:ext cx="1258981" cy="163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41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19628DDF-65BF-4C8D-9FE0-D02158378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116EFE6-AA29-4179-8372-BCE2CA97B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F4BDD6CA-80C0-4861-B6B6-E3B928D6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9A7CE97B-56DB-468B-A006-749601440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71093C2-1867-442A-857B-E469565FB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E16D43-5878-4D91-8F37-34E22B782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Knihovna Na Křižovatce v novém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E9CED7A-B025-4975-8825-6904B1F712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0" r="15320"/>
          <a:stretch/>
        </p:blipFill>
        <p:spPr bwMode="auto">
          <a:xfrm>
            <a:off x="20" y="10"/>
            <a:ext cx="3954681" cy="474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5005FBC-41F8-484D-AF9B-EFB0B3AE5F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4" r="28361" b="-1"/>
          <a:stretch/>
        </p:blipFill>
        <p:spPr bwMode="auto">
          <a:xfrm>
            <a:off x="4115568" y="-509"/>
            <a:ext cx="3956242" cy="475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0F804D7F-E4B0-45D2-AA4B-02139CDE3E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9" r="-1" b="-1"/>
          <a:stretch/>
        </p:blipFill>
        <p:spPr bwMode="auto">
          <a:xfrm>
            <a:off x="8234218" y="1965"/>
            <a:ext cx="3957782" cy="474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8BB16461-D3DF-4836-B20B-4E94CAD20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225021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E1AF813-2D2F-4B78-9216-388AF161E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7181D2-95D5-4439-9BDF-14D4FDC7B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716373D-BA1B-460E-83E4-57E81F0015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6" b="136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5879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328712-A13F-42FE-85D2-EE82E9A48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Charakteristika knihovny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697D5D-6BA6-4D1E-AFF5-C43959A1F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31826"/>
          </a:xfrm>
        </p:spPr>
        <p:txBody>
          <a:bodyPr vert="horz" lIns="0" tIns="45720" rIns="0" bIns="45720" rtlCol="0" anchor="t">
            <a:normAutofit fontScale="92500" lnSpcReduction="10000"/>
          </a:bodyPr>
          <a:lstStyle/>
          <a:p>
            <a:r>
              <a:rPr lang="cs-CZ" dirty="0">
                <a:ea typeface="+mn-lt"/>
                <a:cs typeface="+mn-lt"/>
              </a:rPr>
              <a:t>kulturní, informační a vzdělávací instituce</a:t>
            </a:r>
            <a:endParaRPr lang="cs-CZ" dirty="0">
              <a:cs typeface="Calibri" panose="020F0502020204030204"/>
            </a:endParaRPr>
          </a:p>
          <a:p>
            <a:r>
              <a:rPr lang="cs-CZ" dirty="0">
                <a:ea typeface="+mn-lt"/>
                <a:cs typeface="+mn-lt"/>
              </a:rPr>
              <a:t>hlavní funkce</a:t>
            </a:r>
            <a:endParaRPr lang="cs-CZ" dirty="0"/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shromažďování dokumentů</a:t>
            </a:r>
            <a:endParaRPr lang="cs-CZ">
              <a:cs typeface="Calibri"/>
            </a:endParaRP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zpracovávání dokumentů</a:t>
            </a:r>
            <a:endParaRPr lang="cs-CZ">
              <a:cs typeface="Calibri"/>
            </a:endParaRP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uchovávání dokumentů</a:t>
            </a:r>
            <a:endParaRPr lang="cs-CZ">
              <a:cs typeface="Calibri"/>
            </a:endParaRP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zpřístupňování dokumentů</a:t>
            </a:r>
            <a:endParaRPr lang="cs-CZ">
              <a:cs typeface="Calibri"/>
            </a:endParaRP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poskytování služeb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</a:rPr>
              <a:t>organizovaná sbírka dokumentů</a:t>
            </a:r>
            <a:endParaRPr lang="cs-CZ" dirty="0"/>
          </a:p>
          <a:p>
            <a:r>
              <a:rPr lang="cs-CZ" dirty="0">
                <a:ea typeface="+mn-lt"/>
                <a:cs typeface="+mn-lt"/>
              </a:rPr>
              <a:t>paměťová instituce</a:t>
            </a:r>
            <a:endParaRPr lang="cs-CZ" dirty="0"/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7090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EDDA77-670E-423E-961C-52C596F55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Podmínky ukončení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B03FE8-A841-46B6-B0A2-91A54317B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cs-CZ" dirty="0">
                <a:cs typeface="Calibri"/>
              </a:rPr>
              <a:t>docházka není povinná a je online</a:t>
            </a:r>
          </a:p>
          <a:p>
            <a:r>
              <a:rPr lang="cs-CZ" dirty="0">
                <a:cs typeface="Calibri"/>
              </a:rPr>
              <a:t>písemný test</a:t>
            </a:r>
            <a:endParaRPr lang="cs-CZ" dirty="0"/>
          </a:p>
          <a:p>
            <a:pPr marL="804545" lvl="1" indent="-356870"/>
            <a:r>
              <a:rPr lang="cs-CZ" dirty="0">
                <a:cs typeface="Calibri"/>
              </a:rPr>
              <a:t>termíny budou vyhlášené v </a:t>
            </a:r>
            <a:r>
              <a:rPr lang="cs-CZ" dirty="0" err="1">
                <a:cs typeface="Calibri"/>
              </a:rPr>
              <a:t>ISu</a:t>
            </a:r>
            <a:endParaRPr lang="cs-CZ" dirty="0">
              <a:cs typeface="Calibri"/>
            </a:endParaRPr>
          </a:p>
          <a:p>
            <a:pPr marL="804545" lvl="1" indent="-356870"/>
            <a:r>
              <a:rPr lang="cs-CZ" dirty="0">
                <a:cs typeface="Calibri"/>
              </a:rPr>
              <a:t>první termín v zápočtovém týdnu</a:t>
            </a: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znalosti z kurzu, fakta a praxe = aplikace znalostí</a:t>
            </a:r>
            <a:endParaRPr lang="cs-CZ" dirty="0">
              <a:cs typeface="Calibri"/>
            </a:endParaRPr>
          </a:p>
          <a:p>
            <a:pPr marL="804545" lvl="1" indent="-356870"/>
            <a:r>
              <a:rPr lang="cs-CZ" dirty="0">
                <a:cs typeface="Calibri"/>
              </a:rPr>
              <a:t>učte se průběžně!!!</a:t>
            </a: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2367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A4CD5CB-D209-4D70-8CA4-629731C59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7BC0CD5-3685-462C-B9F5-5496A9134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>
                <a:solidFill>
                  <a:schemeClr val="tx1">
                    <a:lumMod val="85000"/>
                    <a:lumOff val="15000"/>
                  </a:schemeClr>
                </a:solidFill>
              </a:rPr>
              <a:t>Informační systém knihovny</a:t>
            </a:r>
          </a:p>
        </p:txBody>
      </p:sp>
      <p:pic>
        <p:nvPicPr>
          <p:cNvPr id="4" name="Obrázek 4" descr="Obsah obrázku snímek obrazovky&#10;&#10;Popis vygenerovaný s velmi vysokou mírou spolehlivosti">
            <a:extLst>
              <a:ext uri="{FF2B5EF4-FFF2-40B4-BE49-F238E27FC236}">
                <a16:creationId xmlns:a16="http://schemas.microsoft.com/office/drawing/2014/main" id="{53A710D8-563B-4537-AA16-65A8366F6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05" y="767110"/>
            <a:ext cx="7333558" cy="520350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6A2BAE-B461-4B55-8E1F-0722ABDD1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4C27B90-DF2B-4D00-BA07-18ED774CD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3ACC25-C262-417A-8AA9-0641C772B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668949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kniha, osoba, police, knihovna&#10;&#10;Popis vygenerovaný s velmi vysokou mírou spolehlivosti">
            <a:extLst>
              <a:ext uri="{FF2B5EF4-FFF2-40B4-BE49-F238E27FC236}">
                <a16:creationId xmlns:a16="http://schemas.microsoft.com/office/drawing/2014/main" id="{ED7B78D1-BFD0-4A82-9FD9-C395A4429D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35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6A6791A-DA82-4B01-B39F-F21E57440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rgbClr val="FFFFFF"/>
                </a:solidFill>
              </a:rPr>
              <a:t>Knihovník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23613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344935-8191-4097-87FF-8F72B783E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+mj-lt"/>
                <a:cs typeface="+mj-lt"/>
              </a:rPr>
              <a:t>Librarian v Googlu</a:t>
            </a:r>
            <a:endParaRPr lang="cs-CZ"/>
          </a:p>
        </p:txBody>
      </p:sp>
      <p:pic>
        <p:nvPicPr>
          <p:cNvPr id="6" name="Obrázek 6" descr="Obsah obrázku objekt&#10;&#10;Popis vygenerovaný s vysokou mírou spolehlivosti">
            <a:extLst>
              <a:ext uri="{FF2B5EF4-FFF2-40B4-BE49-F238E27FC236}">
                <a16:creationId xmlns:a16="http://schemas.microsoft.com/office/drawing/2014/main" id="{96D4012F-1A52-4B8D-B08E-3697C244A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3381" y="71157"/>
            <a:ext cx="2305050" cy="2305050"/>
          </a:xfrm>
          <a:prstGeom prst="rect">
            <a:avLst/>
          </a:prstGeom>
        </p:spPr>
      </p:pic>
      <p:pic>
        <p:nvPicPr>
          <p:cNvPr id="14" name="Obrázek 14">
            <a:extLst>
              <a:ext uri="{FF2B5EF4-FFF2-40B4-BE49-F238E27FC236}">
                <a16:creationId xmlns:a16="http://schemas.microsoft.com/office/drawing/2014/main" id="{C9C5BBA6-6BA3-4CE4-9F93-43C8898AC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45" y="2447928"/>
            <a:ext cx="1915086" cy="2595284"/>
          </a:xfrm>
          <a:prstGeom prst="rect">
            <a:avLst/>
          </a:prstGeom>
        </p:spPr>
      </p:pic>
      <p:pic>
        <p:nvPicPr>
          <p:cNvPr id="16" name="Obrázek 16">
            <a:extLst>
              <a:ext uri="{FF2B5EF4-FFF2-40B4-BE49-F238E27FC236}">
                <a16:creationId xmlns:a16="http://schemas.microsoft.com/office/drawing/2014/main" id="{8854F06A-98BB-4A95-90BA-BE3B08D52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526" y="5020406"/>
            <a:ext cx="2009775" cy="485775"/>
          </a:xfrm>
          <a:prstGeom prst="rect">
            <a:avLst/>
          </a:prstGeom>
        </p:spPr>
      </p:pic>
      <p:pic>
        <p:nvPicPr>
          <p:cNvPr id="18" name="Obrázek 18">
            <a:extLst>
              <a:ext uri="{FF2B5EF4-FFF2-40B4-BE49-F238E27FC236}">
                <a16:creationId xmlns:a16="http://schemas.microsoft.com/office/drawing/2014/main" id="{CBB778F3-19FA-4C09-8309-B253A2C4F2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9389" y="1946372"/>
            <a:ext cx="1748119" cy="1539866"/>
          </a:xfrm>
          <a:prstGeom prst="rect">
            <a:avLst/>
          </a:prstGeom>
        </p:spPr>
      </p:pic>
      <p:pic>
        <p:nvPicPr>
          <p:cNvPr id="20" name="Obrázek 20">
            <a:extLst>
              <a:ext uri="{FF2B5EF4-FFF2-40B4-BE49-F238E27FC236}">
                <a16:creationId xmlns:a16="http://schemas.microsoft.com/office/drawing/2014/main" id="{73BCF854-0FB2-49DB-9B7C-1BFC88A5A8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9997" y="3544699"/>
            <a:ext cx="2019300" cy="485775"/>
          </a:xfrm>
          <a:prstGeom prst="rect">
            <a:avLst/>
          </a:prstGeom>
        </p:spPr>
      </p:pic>
      <p:pic>
        <p:nvPicPr>
          <p:cNvPr id="22" name="Obrázek 22" descr="Obsah obrázku police, kniha, knihovna, interiér&#10;&#10;Popis vygenerovaný s velmi vysokou mírou spolehlivosti">
            <a:extLst>
              <a:ext uri="{FF2B5EF4-FFF2-40B4-BE49-F238E27FC236}">
                <a16:creationId xmlns:a16="http://schemas.microsoft.com/office/drawing/2014/main" id="{C12BCD55-7B40-4203-A9A8-3016CFF252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5967" y="4192401"/>
            <a:ext cx="2178984" cy="1449481"/>
          </a:xfrm>
          <a:prstGeom prst="rect">
            <a:avLst/>
          </a:prstGeom>
        </p:spPr>
      </p:pic>
      <p:pic>
        <p:nvPicPr>
          <p:cNvPr id="24" name="Obrázek 24">
            <a:extLst>
              <a:ext uri="{FF2B5EF4-FFF2-40B4-BE49-F238E27FC236}">
                <a16:creationId xmlns:a16="http://schemas.microsoft.com/office/drawing/2014/main" id="{B45CCE92-A4E9-4EB3-9CF8-E7A6266193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4724" y="5696230"/>
            <a:ext cx="2466975" cy="485775"/>
          </a:xfrm>
          <a:prstGeom prst="rect">
            <a:avLst/>
          </a:prstGeom>
        </p:spPr>
      </p:pic>
      <p:pic>
        <p:nvPicPr>
          <p:cNvPr id="26" name="Obrázek 26" descr="Obsah obrázku kniha, police, knihovna, interiér&#10;&#10;Popis vygenerovaný s velmi vysokou mírou spolehlivosti">
            <a:extLst>
              <a:ext uri="{FF2B5EF4-FFF2-40B4-BE49-F238E27FC236}">
                <a16:creationId xmlns:a16="http://schemas.microsoft.com/office/drawing/2014/main" id="{B3FBDB5A-81AF-4AC8-8AD6-ADE14C7E2C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4857" y="1973893"/>
            <a:ext cx="2143686" cy="1483099"/>
          </a:xfrm>
          <a:prstGeom prst="rect">
            <a:avLst/>
          </a:prstGeom>
        </p:spPr>
      </p:pic>
      <p:pic>
        <p:nvPicPr>
          <p:cNvPr id="28" name="Obrázek 28">
            <a:extLst>
              <a:ext uri="{FF2B5EF4-FFF2-40B4-BE49-F238E27FC236}">
                <a16:creationId xmlns:a16="http://schemas.microsoft.com/office/drawing/2014/main" id="{18A58203-E83E-434D-BA1A-95858B61D6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0156" y="3449708"/>
            <a:ext cx="2019300" cy="485775"/>
          </a:xfrm>
          <a:prstGeom prst="rect">
            <a:avLst/>
          </a:prstGeom>
        </p:spPr>
      </p:pic>
      <p:pic>
        <p:nvPicPr>
          <p:cNvPr id="30" name="Obrázek 30" descr="Obsah obrázku knihovna, kniha, police, interiér&#10;&#10;Popis vygenerovaný s velmi vysokou mírou spolehlivosti">
            <a:extLst>
              <a:ext uri="{FF2B5EF4-FFF2-40B4-BE49-F238E27FC236}">
                <a16:creationId xmlns:a16="http://schemas.microsoft.com/office/drawing/2014/main" id="{CF7C744C-C659-4D86-8C2D-23F24EA223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77282" y="4112839"/>
            <a:ext cx="2390775" cy="1590675"/>
          </a:xfrm>
          <a:prstGeom prst="rect">
            <a:avLst/>
          </a:prstGeom>
        </p:spPr>
      </p:pic>
      <p:pic>
        <p:nvPicPr>
          <p:cNvPr id="32" name="Obrázek 32">
            <a:extLst>
              <a:ext uri="{FF2B5EF4-FFF2-40B4-BE49-F238E27FC236}">
                <a16:creationId xmlns:a16="http://schemas.microsoft.com/office/drawing/2014/main" id="{BC68E3C7-DEF3-41A9-AFEB-165F5727DF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54055" y="5716472"/>
            <a:ext cx="2019300" cy="485775"/>
          </a:xfrm>
          <a:prstGeom prst="rect">
            <a:avLst/>
          </a:prstGeom>
        </p:spPr>
      </p:pic>
      <p:pic>
        <p:nvPicPr>
          <p:cNvPr id="36" name="Obrázek 36" descr="Obsah obrázku kniha, osoba, police, knihovna&#10;&#10;Popis vygenerovaný s velmi vysokou mírou spolehlivosti">
            <a:extLst>
              <a:ext uri="{FF2B5EF4-FFF2-40B4-BE49-F238E27FC236}">
                <a16:creationId xmlns:a16="http://schemas.microsoft.com/office/drawing/2014/main" id="{411A8183-975E-4A89-AA32-FF4BF64084D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36772" y="2013403"/>
            <a:ext cx="2386013" cy="1590675"/>
          </a:xfrm>
          <a:prstGeom prst="rect">
            <a:avLst/>
          </a:prstGeom>
        </p:spPr>
      </p:pic>
      <p:sp>
        <p:nvSpPr>
          <p:cNvPr id="38" name="TextovéPole 37">
            <a:extLst>
              <a:ext uri="{FF2B5EF4-FFF2-40B4-BE49-F238E27FC236}">
                <a16:creationId xmlns:a16="http://schemas.microsoft.com/office/drawing/2014/main" id="{1C066689-BC82-4A9F-9C5B-01C979B53E26}"/>
              </a:ext>
            </a:extLst>
          </p:cNvPr>
          <p:cNvSpPr txBox="1"/>
          <p:nvPr/>
        </p:nvSpPr>
        <p:spPr>
          <a:xfrm>
            <a:off x="7330449" y="360735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dirty="0">
                <a:latin typeface="Arial"/>
                <a:cs typeface="Arial"/>
              </a:rPr>
              <a:t>2019 a 2021</a:t>
            </a:r>
          </a:p>
        </p:txBody>
      </p:sp>
      <p:pic>
        <p:nvPicPr>
          <p:cNvPr id="4098" name="Picture 2" descr="The Librarian of Auschwitz, Současná beletrie, Beletrie, Cizojazyčné knihy,  Slovart - knihy moderního člověka">
            <a:extLst>
              <a:ext uri="{FF2B5EF4-FFF2-40B4-BE49-F238E27FC236}">
                <a16:creationId xmlns:a16="http://schemas.microsoft.com/office/drawing/2014/main" id="{1C338F80-E5C5-47F5-8C17-1F5ACDCD4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968" y="3030422"/>
            <a:ext cx="1704975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68B3B392-737B-4E9B-8B9F-1AC48ECFF1B6}"/>
              </a:ext>
            </a:extLst>
          </p:cNvPr>
          <p:cNvSpPr txBox="1"/>
          <p:nvPr/>
        </p:nvSpPr>
        <p:spPr>
          <a:xfrm>
            <a:off x="10692881" y="5754451"/>
            <a:ext cx="162766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dirty="0">
                <a:latin typeface="Arial"/>
                <a:cs typeface="Arial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9376401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641A38FB-BC28-4D87-838E-7086DDD9BC8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558686" y="1974031"/>
            <a:ext cx="2381250" cy="2124075"/>
          </a:xfrm>
          <a:prstGeom prst="rect">
            <a:avLst/>
          </a:prstGeom>
        </p:spPr>
      </p:pic>
      <p:pic>
        <p:nvPicPr>
          <p:cNvPr id="6" name="Obrázek 6" descr="Obsah obrázku police, interiér, kniha&#10;&#10;Popis vygenerovaný s velmi vysokou mírou spolehlivosti">
            <a:extLst>
              <a:ext uri="{FF2B5EF4-FFF2-40B4-BE49-F238E27FC236}">
                <a16:creationId xmlns:a16="http://schemas.microsoft.com/office/drawing/2014/main" id="{9FBBF6F1-BB8E-418D-B8E1-0AE1145B0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213" y="3426439"/>
            <a:ext cx="2590800" cy="2381250"/>
          </a:xfrm>
          <a:prstGeom prst="rect">
            <a:avLst/>
          </a:prstGeom>
        </p:spPr>
      </p:pic>
      <p:pic>
        <p:nvPicPr>
          <p:cNvPr id="8" name="Obrázek 8">
            <a:extLst>
              <a:ext uri="{FF2B5EF4-FFF2-40B4-BE49-F238E27FC236}">
                <a16:creationId xmlns:a16="http://schemas.microsoft.com/office/drawing/2014/main" id="{C751D7F3-F56B-427C-9BE4-06DB7CB74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143" y="487977"/>
            <a:ext cx="1771650" cy="2162175"/>
          </a:xfrm>
          <a:prstGeom prst="rect">
            <a:avLst/>
          </a:prstGeom>
        </p:spPr>
      </p:pic>
      <p:pic>
        <p:nvPicPr>
          <p:cNvPr id="10" name="Obrázek 10">
            <a:extLst>
              <a:ext uri="{FF2B5EF4-FFF2-40B4-BE49-F238E27FC236}">
                <a16:creationId xmlns:a16="http://schemas.microsoft.com/office/drawing/2014/main" id="{EABDD72E-00C4-421E-980B-A59129DE54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9832" y="357904"/>
            <a:ext cx="1228725" cy="1209675"/>
          </a:xfrm>
          <a:prstGeom prst="rect">
            <a:avLst/>
          </a:prstGeom>
        </p:spPr>
      </p:pic>
      <p:pic>
        <p:nvPicPr>
          <p:cNvPr id="14" name="Obrázek 14" descr="Obsah obrázku kontejner&#10;&#10;Popis vygenerovaný s vysokou mírou spolehlivosti">
            <a:extLst>
              <a:ext uri="{FF2B5EF4-FFF2-40B4-BE49-F238E27FC236}">
                <a16:creationId xmlns:a16="http://schemas.microsoft.com/office/drawing/2014/main" id="{45E90F81-D1B9-476A-8EE7-F36C3D5B5D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4634" y="3474986"/>
            <a:ext cx="1514475" cy="2038350"/>
          </a:xfrm>
          <a:prstGeom prst="rect">
            <a:avLst/>
          </a:prstGeom>
        </p:spPr>
      </p:pic>
      <p:pic>
        <p:nvPicPr>
          <p:cNvPr id="16" name="Obrázek 16" descr="Obsah obrázku elektronika, displej&#10;&#10;Popis vygenerovaný s vysokou mírou spolehlivosti">
            <a:extLst>
              <a:ext uri="{FF2B5EF4-FFF2-40B4-BE49-F238E27FC236}">
                <a16:creationId xmlns:a16="http://schemas.microsoft.com/office/drawing/2014/main" id="{F1FB328F-C823-4F6E-8AA2-62399A1E54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397" y="883725"/>
            <a:ext cx="2505075" cy="2009775"/>
          </a:xfrm>
          <a:prstGeom prst="rect">
            <a:avLst/>
          </a:prstGeom>
        </p:spPr>
      </p:pic>
      <p:pic>
        <p:nvPicPr>
          <p:cNvPr id="18" name="Obrázek 18" descr="Obsah obrázku osoba, oblečení, žena, mluvení&#10;&#10;Popis vygenerovaný s velmi vysokou mírou spolehlivosti">
            <a:extLst>
              <a:ext uri="{FF2B5EF4-FFF2-40B4-BE49-F238E27FC236}">
                <a16:creationId xmlns:a16="http://schemas.microsoft.com/office/drawing/2014/main" id="{3A6D8425-438D-4C99-9C06-AD304A5A14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7700" y="4394148"/>
            <a:ext cx="1543050" cy="1724025"/>
          </a:xfrm>
          <a:prstGeom prst="rect">
            <a:avLst/>
          </a:prstGeom>
        </p:spPr>
      </p:pic>
      <p:pic>
        <p:nvPicPr>
          <p:cNvPr id="20" name="Obrázek 20" descr="Obsah obrázku klipart&#10;&#10;Popis vygenerovaný s velmi vysokou mírou spolehlivosti">
            <a:extLst>
              <a:ext uri="{FF2B5EF4-FFF2-40B4-BE49-F238E27FC236}">
                <a16:creationId xmlns:a16="http://schemas.microsoft.com/office/drawing/2014/main" id="{ED40A946-3B24-4F26-8560-864AF4BB90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5684" y="290257"/>
            <a:ext cx="1371600" cy="1181100"/>
          </a:xfrm>
          <a:prstGeom prst="rect">
            <a:avLst/>
          </a:prstGeom>
        </p:spPr>
      </p:pic>
      <p:pic>
        <p:nvPicPr>
          <p:cNvPr id="22" name="Obrázek 22" descr="Obsah obrázku muž&#10;&#10;Popis vygenerovaný s vysokou mírou spolehlivosti">
            <a:extLst>
              <a:ext uri="{FF2B5EF4-FFF2-40B4-BE49-F238E27FC236}">
                <a16:creationId xmlns:a16="http://schemas.microsoft.com/office/drawing/2014/main" id="{C86239C1-1CB9-43D0-9C87-CD0DDF347B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95324" y="1970242"/>
            <a:ext cx="2076450" cy="2114550"/>
          </a:xfrm>
          <a:prstGeom prst="rect">
            <a:avLst/>
          </a:prstGeom>
        </p:spPr>
      </p:pic>
      <p:pic>
        <p:nvPicPr>
          <p:cNvPr id="24" name="Obrázek 24" descr="Obsah obrázku osoba, zeď, muž, interiér&#10;&#10;Popis vygenerovaný s velmi vysokou mírou spolehlivosti">
            <a:extLst>
              <a:ext uri="{FF2B5EF4-FFF2-40B4-BE49-F238E27FC236}">
                <a16:creationId xmlns:a16="http://schemas.microsoft.com/office/drawing/2014/main" id="{1545931E-58F9-4FD1-B78A-EC1F94D02C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57813" y="4498923"/>
            <a:ext cx="1685925" cy="1514475"/>
          </a:xfrm>
          <a:prstGeom prst="rect">
            <a:avLst/>
          </a:prstGeom>
        </p:spPr>
      </p:pic>
      <p:pic>
        <p:nvPicPr>
          <p:cNvPr id="26" name="Obrázek 26">
            <a:extLst>
              <a:ext uri="{FF2B5EF4-FFF2-40B4-BE49-F238E27FC236}">
                <a16:creationId xmlns:a16="http://schemas.microsoft.com/office/drawing/2014/main" id="{F505D11B-D361-4B0F-B72C-9BBB47A9F1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46494" y="314837"/>
            <a:ext cx="119062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579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Obsah obrázku interiér, počítač, osoba, přenosný počítač&#10;&#10;Popis vygenerovaný s velmi vysokou mírou spolehlivosti">
            <a:extLst>
              <a:ext uri="{FF2B5EF4-FFF2-40B4-BE49-F238E27FC236}">
                <a16:creationId xmlns:a16="http://schemas.microsoft.com/office/drawing/2014/main" id="{7F0BBB1B-B713-45D5-B6D8-630B2598B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928" y="2154911"/>
            <a:ext cx="2667000" cy="1781175"/>
          </a:xfrm>
          <a:prstGeom prst="rect">
            <a:avLst/>
          </a:prstGeom>
        </p:spPr>
      </p:pic>
      <p:pic>
        <p:nvPicPr>
          <p:cNvPr id="5" name="Obrázek 6" descr="Obsah obrázku interiér, police, knihovna, osoba&#10;&#10;Popis vygenerovaný s velmi vysokou mírou spolehlivosti">
            <a:extLst>
              <a:ext uri="{FF2B5EF4-FFF2-40B4-BE49-F238E27FC236}">
                <a16:creationId xmlns:a16="http://schemas.microsoft.com/office/drawing/2014/main" id="{A57A4868-15B6-4A9B-887F-D453D11A9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647" y="2227999"/>
            <a:ext cx="2590800" cy="1609725"/>
          </a:xfrm>
          <a:prstGeom prst="rect">
            <a:avLst/>
          </a:prstGeom>
        </p:spPr>
      </p:pic>
      <p:pic>
        <p:nvPicPr>
          <p:cNvPr id="9" name="Obrázek 10" descr="Obsah obrázku osoba, dítě, interiér, patro&#10;&#10;Popis vygenerovaný s velmi vysokou mírou spolehlivosti">
            <a:extLst>
              <a:ext uri="{FF2B5EF4-FFF2-40B4-BE49-F238E27FC236}">
                <a16:creationId xmlns:a16="http://schemas.microsoft.com/office/drawing/2014/main" id="{B5CB946B-5011-4FC2-8DC4-4CF53818D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270" y="352706"/>
            <a:ext cx="2286000" cy="2914650"/>
          </a:xfrm>
          <a:prstGeom prst="rect">
            <a:avLst/>
          </a:prstGeom>
        </p:spPr>
      </p:pic>
      <p:pic>
        <p:nvPicPr>
          <p:cNvPr id="12" name="Obrázek 12">
            <a:extLst>
              <a:ext uri="{FF2B5EF4-FFF2-40B4-BE49-F238E27FC236}">
                <a16:creationId xmlns:a16="http://schemas.microsoft.com/office/drawing/2014/main" id="{2F101230-76F4-4D60-9D46-22A4F0C6E0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6890" y="371756"/>
            <a:ext cx="2162175" cy="1438275"/>
          </a:xfrm>
          <a:prstGeom prst="rect">
            <a:avLst/>
          </a:prstGeom>
        </p:spPr>
      </p:pic>
      <p:pic>
        <p:nvPicPr>
          <p:cNvPr id="15" name="Obrázek 16" descr="Obsah obrázku knihovna, police, kniha, interiér&#10;&#10;Popis vygenerovaný s velmi vysokou mírou spolehlivosti">
            <a:extLst>
              <a:ext uri="{FF2B5EF4-FFF2-40B4-BE49-F238E27FC236}">
                <a16:creationId xmlns:a16="http://schemas.microsoft.com/office/drawing/2014/main" id="{3D901A54-DE0A-4703-B1AB-92E9670FAA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6048" y="4409689"/>
            <a:ext cx="2400300" cy="1724025"/>
          </a:xfrm>
          <a:prstGeom prst="rect">
            <a:avLst/>
          </a:prstGeom>
        </p:spPr>
      </p:pic>
      <p:pic>
        <p:nvPicPr>
          <p:cNvPr id="19" name="Obrázek 20" descr="Obsah obrázku police, kniha, interiér, knihovna&#10;&#10;Popis vygenerovaný s velmi vysokou mírou spolehlivosti">
            <a:extLst>
              <a:ext uri="{FF2B5EF4-FFF2-40B4-BE49-F238E27FC236}">
                <a16:creationId xmlns:a16="http://schemas.microsoft.com/office/drawing/2014/main" id="{FAFE3557-8C67-4FC5-BF74-2BAF57BDC8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673" y="397975"/>
            <a:ext cx="2419350" cy="1419225"/>
          </a:xfrm>
          <a:prstGeom prst="rect">
            <a:avLst/>
          </a:prstGeom>
        </p:spPr>
      </p:pic>
      <p:pic>
        <p:nvPicPr>
          <p:cNvPr id="23" name="Obrázek 24" descr="Obsah obrázku interiér, osoba, police, kniha&#10;&#10;Popis vygenerovaný s velmi vysokou mírou spolehlivosti">
            <a:extLst>
              <a:ext uri="{FF2B5EF4-FFF2-40B4-BE49-F238E27FC236}">
                <a16:creationId xmlns:a16="http://schemas.microsoft.com/office/drawing/2014/main" id="{1B5BF568-1760-463F-8492-E91836444D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4269" y="4282339"/>
            <a:ext cx="2562225" cy="1771650"/>
          </a:xfrm>
          <a:prstGeom prst="rect">
            <a:avLst/>
          </a:prstGeom>
        </p:spPr>
      </p:pic>
      <p:pic>
        <p:nvPicPr>
          <p:cNvPr id="27" name="Obrázek 27" descr="Obsah obrázku police, kniha, knihovna, interiér&#10;&#10;Popis vygenerovaný s velmi vysokou mírou spolehlivosti">
            <a:extLst>
              <a:ext uri="{FF2B5EF4-FFF2-40B4-BE49-F238E27FC236}">
                <a16:creationId xmlns:a16="http://schemas.microsoft.com/office/drawing/2014/main" id="{6D8CF6D2-B289-4A88-9F15-537EBC468C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215" y="3923923"/>
            <a:ext cx="2486025" cy="1771650"/>
          </a:xfrm>
          <a:prstGeom prst="rect">
            <a:avLst/>
          </a:prstGeom>
        </p:spPr>
      </p:pic>
      <p:pic>
        <p:nvPicPr>
          <p:cNvPr id="5122" name="Picture 2" descr="Librarian: snímky, stock fotografie a vektory | Shutterstock">
            <a:extLst>
              <a:ext uri="{FF2B5EF4-FFF2-40B4-BE49-F238E27FC236}">
                <a16:creationId xmlns:a16="http://schemas.microsoft.com/office/drawing/2014/main" id="{0EAF2EFE-C69D-4C57-9D61-2F54AD38B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022" y="4269701"/>
            <a:ext cx="2562224" cy="190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9283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Obsah obrázku kniha, police, osoba, interiér&#10;&#10;Popis vygenerovaný s velmi vysokou mírou spolehlivosti">
            <a:extLst>
              <a:ext uri="{FF2B5EF4-FFF2-40B4-BE49-F238E27FC236}">
                <a16:creationId xmlns:a16="http://schemas.microsoft.com/office/drawing/2014/main" id="{02489EBA-1F74-496C-AA96-57081A9E8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267" y="306439"/>
            <a:ext cx="3839015" cy="576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707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1B10C69C-548E-4882-BEC6-D54788EF5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" b="990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470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798481-5C8E-418A-84C0-C396B49EA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České knihovnické legendy</a:t>
            </a:r>
            <a:endParaRPr lang="cs-CZ"/>
          </a:p>
        </p:txBody>
      </p:sp>
      <p:pic>
        <p:nvPicPr>
          <p:cNvPr id="8" name="Obrázek 8" descr="Obsah obrázku osoba, muž, fotka, pózování&#10;&#10;Popis vygenerovaný s velmi vysokou mírou spolehlivosti">
            <a:extLst>
              <a:ext uri="{FF2B5EF4-FFF2-40B4-BE49-F238E27FC236}">
                <a16:creationId xmlns:a16="http://schemas.microsoft.com/office/drawing/2014/main" id="{0F0D9F84-95D1-4568-8FA8-BFB244EA71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248" y="1889506"/>
            <a:ext cx="2114550" cy="2847975"/>
          </a:xfrm>
          <a:prstGeom prst="rect">
            <a:avLst/>
          </a:prstGeom>
        </p:spPr>
      </p:pic>
      <p:pic>
        <p:nvPicPr>
          <p:cNvPr id="10" name="Obrázek 10" descr="Obsah obrázku muž, fotka, osoba, staré&#10;&#10;Popis vygenerovaný s velmi vysokou mírou spolehlivosti">
            <a:extLst>
              <a:ext uri="{FF2B5EF4-FFF2-40B4-BE49-F238E27FC236}">
                <a16:creationId xmlns:a16="http://schemas.microsoft.com/office/drawing/2014/main" id="{7046BA39-AD54-464F-92AD-A441ED8A9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3871" y="1893794"/>
            <a:ext cx="1676400" cy="1600200"/>
          </a:xfrm>
          <a:prstGeom prst="rect">
            <a:avLst/>
          </a:prstGeom>
        </p:spPr>
      </p:pic>
      <p:pic>
        <p:nvPicPr>
          <p:cNvPr id="12" name="Obrázek 12" descr="Obsah obrázku muž, osoba, interiér, zeď&#10;&#10;Popis vygenerovaný s velmi vysokou mírou spolehlivosti">
            <a:extLst>
              <a:ext uri="{FF2B5EF4-FFF2-40B4-BE49-F238E27FC236}">
                <a16:creationId xmlns:a16="http://schemas.microsoft.com/office/drawing/2014/main" id="{63098C5C-B2E8-41BC-A3D7-BB8B5CCD4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789" y="3739963"/>
            <a:ext cx="1673598" cy="2300567"/>
          </a:xfrm>
          <a:prstGeom prst="rect">
            <a:avLst/>
          </a:prstGeom>
        </p:spPr>
      </p:pic>
      <p:pic>
        <p:nvPicPr>
          <p:cNvPr id="14" name="Obrázek 14" descr="Obsah obrázku muž, vázanka, osoba, fotka&#10;&#10;Popis vygenerovaný s velmi vysokou mírou spolehlivosti">
            <a:extLst>
              <a:ext uri="{FF2B5EF4-FFF2-40B4-BE49-F238E27FC236}">
                <a16:creationId xmlns:a16="http://schemas.microsoft.com/office/drawing/2014/main" id="{D1B00DF3-C164-4EDA-9A43-D67AC50CD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6386" y="1895195"/>
            <a:ext cx="1622051" cy="2153210"/>
          </a:xfrm>
          <a:prstGeom prst="rect">
            <a:avLst/>
          </a:prstGeom>
        </p:spPr>
      </p:pic>
      <p:pic>
        <p:nvPicPr>
          <p:cNvPr id="16" name="Obrázek 16" descr="Obsah obrázku osoba, muž, oblek, fotka&#10;&#10;Popis vygenerovaný s velmi vysokou mírou spolehlivosti">
            <a:extLst>
              <a:ext uri="{FF2B5EF4-FFF2-40B4-BE49-F238E27FC236}">
                <a16:creationId xmlns:a16="http://schemas.microsoft.com/office/drawing/2014/main" id="{9B23A1E9-943F-4C4C-9A4B-7B1B901E44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8341" y="1889872"/>
            <a:ext cx="2286000" cy="3257550"/>
          </a:xfrm>
          <a:prstGeom prst="rect">
            <a:avLst/>
          </a:prstGeom>
        </p:spPr>
      </p:pic>
      <p:pic>
        <p:nvPicPr>
          <p:cNvPr id="18" name="Obrázek 18" descr="Obsah obrázku muž, osoba, vázanka, hledání&#10;&#10;Popis vygenerovaný s velmi vysokou mírou spolehlivosti">
            <a:extLst>
              <a:ext uri="{FF2B5EF4-FFF2-40B4-BE49-F238E27FC236}">
                <a16:creationId xmlns:a16="http://schemas.microsoft.com/office/drawing/2014/main" id="{ADB01C9C-C8E3-46B4-87D6-898F33F436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8776" y="1886791"/>
            <a:ext cx="2073648" cy="3828489"/>
          </a:xfrm>
          <a:prstGeom prst="rect">
            <a:avLst/>
          </a:prstGeom>
        </p:spPr>
      </p:pic>
      <p:pic>
        <p:nvPicPr>
          <p:cNvPr id="20" name="Obrázek 20" descr="Obsah obrázku fotka, muž, zeď, staré&#10;&#10;Popis vygenerovaný s velmi vysokou mírou spolehlivosti">
            <a:extLst>
              <a:ext uri="{FF2B5EF4-FFF2-40B4-BE49-F238E27FC236}">
                <a16:creationId xmlns:a16="http://schemas.microsoft.com/office/drawing/2014/main" id="{FA21C4BA-CED9-40D1-A6B2-A768D69937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8628" y="4120964"/>
            <a:ext cx="1617570" cy="212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355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798481-5C8E-418A-84C0-C396B49EA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České knihovnické legendy</a:t>
            </a:r>
            <a:endParaRPr lang="cs-CZ"/>
          </a:p>
        </p:txBody>
      </p:sp>
      <p:pic>
        <p:nvPicPr>
          <p:cNvPr id="8" name="Obrázek 8" descr="Obsah obrázku osoba, muž, fotka, pózování&#10;&#10;Popis vygenerovaný s velmi vysokou mírou spolehlivosti">
            <a:extLst>
              <a:ext uri="{FF2B5EF4-FFF2-40B4-BE49-F238E27FC236}">
                <a16:creationId xmlns:a16="http://schemas.microsoft.com/office/drawing/2014/main" id="{0F0D9F84-95D1-4568-8FA8-BFB244EA71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248" y="1889506"/>
            <a:ext cx="2114550" cy="2847975"/>
          </a:xfrm>
          <a:prstGeom prst="rect">
            <a:avLst/>
          </a:prstGeom>
        </p:spPr>
      </p:pic>
      <p:pic>
        <p:nvPicPr>
          <p:cNvPr id="10" name="Obrázek 10" descr="Obsah obrázku muž, fotka, osoba, staré&#10;&#10;Popis vygenerovaný s velmi vysokou mírou spolehlivosti">
            <a:extLst>
              <a:ext uri="{FF2B5EF4-FFF2-40B4-BE49-F238E27FC236}">
                <a16:creationId xmlns:a16="http://schemas.microsoft.com/office/drawing/2014/main" id="{7046BA39-AD54-464F-92AD-A441ED8A9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3871" y="1893794"/>
            <a:ext cx="1676400" cy="1600200"/>
          </a:xfrm>
          <a:prstGeom prst="rect">
            <a:avLst/>
          </a:prstGeom>
        </p:spPr>
      </p:pic>
      <p:pic>
        <p:nvPicPr>
          <p:cNvPr id="12" name="Obrázek 12" descr="Obsah obrázku muž, osoba, interiér, zeď&#10;&#10;Popis vygenerovaný s velmi vysokou mírou spolehlivosti">
            <a:extLst>
              <a:ext uri="{FF2B5EF4-FFF2-40B4-BE49-F238E27FC236}">
                <a16:creationId xmlns:a16="http://schemas.microsoft.com/office/drawing/2014/main" id="{63098C5C-B2E8-41BC-A3D7-BB8B5CCD4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789" y="3739963"/>
            <a:ext cx="1673598" cy="2300567"/>
          </a:xfrm>
          <a:prstGeom prst="rect">
            <a:avLst/>
          </a:prstGeom>
        </p:spPr>
      </p:pic>
      <p:pic>
        <p:nvPicPr>
          <p:cNvPr id="14" name="Obrázek 14" descr="Obsah obrázku muž, vázanka, osoba, fotka&#10;&#10;Popis vygenerovaný s velmi vysokou mírou spolehlivosti">
            <a:extLst>
              <a:ext uri="{FF2B5EF4-FFF2-40B4-BE49-F238E27FC236}">
                <a16:creationId xmlns:a16="http://schemas.microsoft.com/office/drawing/2014/main" id="{D1B00DF3-C164-4EDA-9A43-D67AC50CD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6386" y="1895195"/>
            <a:ext cx="1622051" cy="2153210"/>
          </a:xfrm>
          <a:prstGeom prst="rect">
            <a:avLst/>
          </a:prstGeom>
        </p:spPr>
      </p:pic>
      <p:pic>
        <p:nvPicPr>
          <p:cNvPr id="16" name="Obrázek 16" descr="Obsah obrázku osoba, muž, oblek, fotka&#10;&#10;Popis vygenerovaný s velmi vysokou mírou spolehlivosti">
            <a:extLst>
              <a:ext uri="{FF2B5EF4-FFF2-40B4-BE49-F238E27FC236}">
                <a16:creationId xmlns:a16="http://schemas.microsoft.com/office/drawing/2014/main" id="{9B23A1E9-943F-4C4C-9A4B-7B1B901E44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8341" y="1889872"/>
            <a:ext cx="2286000" cy="3257550"/>
          </a:xfrm>
          <a:prstGeom prst="rect">
            <a:avLst/>
          </a:prstGeom>
        </p:spPr>
      </p:pic>
      <p:pic>
        <p:nvPicPr>
          <p:cNvPr id="18" name="Obrázek 18" descr="Obsah obrázku muž, osoba, vázanka, hledání&#10;&#10;Popis vygenerovaný s velmi vysokou mírou spolehlivosti">
            <a:extLst>
              <a:ext uri="{FF2B5EF4-FFF2-40B4-BE49-F238E27FC236}">
                <a16:creationId xmlns:a16="http://schemas.microsoft.com/office/drawing/2014/main" id="{ADB01C9C-C8E3-46B4-87D6-898F33F436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8776" y="1886791"/>
            <a:ext cx="2073648" cy="3828489"/>
          </a:xfrm>
          <a:prstGeom prst="rect">
            <a:avLst/>
          </a:prstGeom>
        </p:spPr>
      </p:pic>
      <p:pic>
        <p:nvPicPr>
          <p:cNvPr id="20" name="Obrázek 20" descr="Obsah obrázku fotka, muž, zeď, staré&#10;&#10;Popis vygenerovaný s velmi vysokou mírou spolehlivosti">
            <a:extLst>
              <a:ext uri="{FF2B5EF4-FFF2-40B4-BE49-F238E27FC236}">
                <a16:creationId xmlns:a16="http://schemas.microsoft.com/office/drawing/2014/main" id="{FA21C4BA-CED9-40D1-A6B2-A768D69937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8628" y="4120964"/>
            <a:ext cx="1617570" cy="212127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8C047F5-D121-4DF8-8665-8D103A451844}"/>
              </a:ext>
            </a:extLst>
          </p:cNvPr>
          <p:cNvSpPr txBox="1"/>
          <p:nvPr/>
        </p:nvSpPr>
        <p:spPr>
          <a:xfrm>
            <a:off x="1635432" y="4396657"/>
            <a:ext cx="965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Jiří Mahen</a:t>
            </a:r>
            <a:endParaRPr lang="cs-CZ" sz="1200">
              <a:solidFill>
                <a:schemeClr val="bg1"/>
              </a:solidFill>
              <a:cs typeface="Calibri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40810A4-4CF3-4800-9FB6-E4F55562418E}"/>
              </a:ext>
            </a:extLst>
          </p:cNvPr>
          <p:cNvSpPr txBox="1"/>
          <p:nvPr/>
        </p:nvSpPr>
        <p:spPr>
          <a:xfrm>
            <a:off x="2954593" y="3224979"/>
            <a:ext cx="16780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Miroslav Nádvorník</a:t>
            </a:r>
            <a:endParaRPr lang="cs-CZ" sz="1200">
              <a:solidFill>
                <a:schemeClr val="bg1"/>
              </a:solidFill>
              <a:cs typeface="Calibri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0993D98-2D1C-424D-B693-E4226CB2BACB}"/>
              </a:ext>
            </a:extLst>
          </p:cNvPr>
          <p:cNvSpPr txBox="1"/>
          <p:nvPr/>
        </p:nvSpPr>
        <p:spPr>
          <a:xfrm>
            <a:off x="2954593" y="5773172"/>
            <a:ext cx="16780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Antonín Sova</a:t>
            </a:r>
            <a:endParaRPr lang="cs-CZ" sz="1200">
              <a:solidFill>
                <a:schemeClr val="bg1"/>
              </a:solidFill>
              <a:cs typeface="Calibri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A1C0E327-513B-4EE6-91E7-DF1ADEEA4EE9}"/>
              </a:ext>
            </a:extLst>
          </p:cNvPr>
          <p:cNvSpPr txBox="1"/>
          <p:nvPr/>
        </p:nvSpPr>
        <p:spPr>
          <a:xfrm>
            <a:off x="4880076" y="5969817"/>
            <a:ext cx="16780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Zdeněk Václav Tobolka</a:t>
            </a:r>
            <a:endParaRPr lang="cs-CZ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0CEE99B-C275-402D-A34C-F7D199F9EE96}"/>
              </a:ext>
            </a:extLst>
          </p:cNvPr>
          <p:cNvSpPr txBox="1"/>
          <p:nvPr/>
        </p:nvSpPr>
        <p:spPr>
          <a:xfrm>
            <a:off x="7485624" y="4847301"/>
            <a:ext cx="16780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Jaroslav Borecký</a:t>
            </a:r>
            <a:endParaRPr lang="cs-CZ" sz="1200">
              <a:solidFill>
                <a:schemeClr val="bg1"/>
              </a:solidFill>
              <a:cs typeface="Calibri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FE667B8B-D000-422A-ADCC-3FA8B7F19905}"/>
              </a:ext>
            </a:extLst>
          </p:cNvPr>
          <p:cNvSpPr txBox="1"/>
          <p:nvPr/>
        </p:nvSpPr>
        <p:spPr>
          <a:xfrm>
            <a:off x="4871883" y="3741172"/>
            <a:ext cx="16780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Ladislav Jan Živný</a:t>
            </a:r>
            <a:endParaRPr lang="cs-CZ">
              <a:solidFill>
                <a:schemeClr val="bg1"/>
              </a:solidFill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37ADFA1C-E47E-4DC3-A039-3A4545007B3F}"/>
              </a:ext>
            </a:extLst>
          </p:cNvPr>
          <p:cNvSpPr txBox="1"/>
          <p:nvPr/>
        </p:nvSpPr>
        <p:spPr>
          <a:xfrm>
            <a:off x="9714270" y="5445430"/>
            <a:ext cx="16780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/>
              <a:t>Jiří Cejpek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33930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6AFD33-01F4-49AA-AF17-76FE7DE0F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Aktuální osobnosti českého knihovnictví</a:t>
            </a:r>
            <a:endParaRPr lang="cs-CZ"/>
          </a:p>
        </p:txBody>
      </p:sp>
      <p:pic>
        <p:nvPicPr>
          <p:cNvPr id="8" name="Obrázek 8" descr="Obsah obrázku interiér, vsedě, stůl, osoba&#10;&#10;Popis vygenerovaný s velmi vysokou mírou spolehlivosti">
            <a:extLst>
              <a:ext uri="{FF2B5EF4-FFF2-40B4-BE49-F238E27FC236}">
                <a16:creationId xmlns:a16="http://schemas.microsoft.com/office/drawing/2014/main" id="{F5204417-F06F-463E-AD06-9BB1B835E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67" y="1946019"/>
            <a:ext cx="1942539" cy="2103904"/>
          </a:xfrm>
          <a:prstGeom prst="rect">
            <a:avLst/>
          </a:prstGeom>
        </p:spPr>
      </p:pic>
      <p:pic>
        <p:nvPicPr>
          <p:cNvPr id="10" name="Obrázek 10" descr="Obsah obrázku zeď, osoba, interiér, muž&#10;&#10;Popis vygenerovaný s velmi vysokou mírou spolehlivosti">
            <a:extLst>
              <a:ext uri="{FF2B5EF4-FFF2-40B4-BE49-F238E27FC236}">
                <a16:creationId xmlns:a16="http://schemas.microsoft.com/office/drawing/2014/main" id="{22F8F39C-9EA2-45D0-A2AF-99F57822D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979" y="1946462"/>
            <a:ext cx="1990725" cy="2104465"/>
          </a:xfrm>
          <a:prstGeom prst="rect">
            <a:avLst/>
          </a:prstGeom>
        </p:spPr>
      </p:pic>
      <p:pic>
        <p:nvPicPr>
          <p:cNvPr id="12" name="Obrázek 12" descr="Obsah obrázku osoba, zeď, interiér, muž&#10;&#10;Popis vygenerovaný s velmi vysokou mírou spolehlivosti">
            <a:extLst>
              <a:ext uri="{FF2B5EF4-FFF2-40B4-BE49-F238E27FC236}">
                <a16:creationId xmlns:a16="http://schemas.microsoft.com/office/drawing/2014/main" id="{14D87ADF-68B1-4160-8143-78214DAA5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382" y="1946462"/>
            <a:ext cx="1936702" cy="2102323"/>
          </a:xfrm>
          <a:prstGeom prst="rect">
            <a:avLst/>
          </a:prstGeom>
        </p:spPr>
      </p:pic>
      <p:pic>
        <p:nvPicPr>
          <p:cNvPr id="14" name="Obrázek 14" descr="Obsah obrázku osoba, zeď, interiér&#10;&#10;Popis vygenerovaný s velmi vysokou mírou spolehlivosti">
            <a:extLst>
              <a:ext uri="{FF2B5EF4-FFF2-40B4-BE49-F238E27FC236}">
                <a16:creationId xmlns:a16="http://schemas.microsoft.com/office/drawing/2014/main" id="{773293EA-3A7A-4630-A5FC-B897ABC8F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2776" y="1942260"/>
            <a:ext cx="1715060" cy="2112869"/>
          </a:xfrm>
          <a:prstGeom prst="rect">
            <a:avLst/>
          </a:prstGeom>
        </p:spPr>
      </p:pic>
      <p:pic>
        <p:nvPicPr>
          <p:cNvPr id="16" name="Obrázek 16" descr="Obsah obrázku osoba, muž, budova, vázanka&#10;&#10;Popis vygenerovaný s velmi vysokou mírou spolehlivosti">
            <a:extLst>
              <a:ext uri="{FF2B5EF4-FFF2-40B4-BE49-F238E27FC236}">
                <a16:creationId xmlns:a16="http://schemas.microsoft.com/office/drawing/2014/main" id="{8D86FF9A-1C15-49C1-9DE5-C6CBC48659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192" t="-349" r="11859" b="-510"/>
          <a:stretch/>
        </p:blipFill>
        <p:spPr>
          <a:xfrm>
            <a:off x="9138677" y="1942260"/>
            <a:ext cx="1877082" cy="2107270"/>
          </a:xfrm>
          <a:prstGeom prst="rect">
            <a:avLst/>
          </a:prstGeom>
        </p:spPr>
      </p:pic>
      <p:pic>
        <p:nvPicPr>
          <p:cNvPr id="20" name="Obrázek 20" descr="Obsah obrázku osoba, muž, zeď, oblečení&#10;&#10;Popis vygenerovaný s velmi vysokou mírou spolehlivosti">
            <a:extLst>
              <a:ext uri="{FF2B5EF4-FFF2-40B4-BE49-F238E27FC236}">
                <a16:creationId xmlns:a16="http://schemas.microsoft.com/office/drawing/2014/main" id="{91E3260E-D988-4D57-A6E3-2B6D4BE1D7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200" y="4205848"/>
            <a:ext cx="1951504" cy="1978398"/>
          </a:xfrm>
          <a:prstGeom prst="rect">
            <a:avLst/>
          </a:prstGeom>
        </p:spPr>
      </p:pic>
      <p:pic>
        <p:nvPicPr>
          <p:cNvPr id="22" name="Obrázek 22" descr="Obsah obrázku osoba, muž, přenosný počítač, vsedě&#10;&#10;Popis vygenerovaný s velmi vysokou mírou spolehlivosti">
            <a:extLst>
              <a:ext uri="{FF2B5EF4-FFF2-40B4-BE49-F238E27FC236}">
                <a16:creationId xmlns:a16="http://schemas.microsoft.com/office/drawing/2014/main" id="{1F60938A-C106-4E33-B090-6D13CEBDB6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301" y="4205134"/>
            <a:ext cx="2019914" cy="1979150"/>
          </a:xfrm>
          <a:prstGeom prst="rect">
            <a:avLst/>
          </a:prstGeom>
        </p:spPr>
      </p:pic>
      <p:pic>
        <p:nvPicPr>
          <p:cNvPr id="24" name="Obrázek 24" descr="Obsah obrázku osoba, zeď, muž, interiér&#10;&#10;Popis vygenerovaný s velmi vysokou mírou spolehlivosti">
            <a:extLst>
              <a:ext uri="{FF2B5EF4-FFF2-40B4-BE49-F238E27FC236}">
                <a16:creationId xmlns:a16="http://schemas.microsoft.com/office/drawing/2014/main" id="{BE120D36-346E-4041-98A8-BF6B4245FD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6890" y="4206465"/>
            <a:ext cx="1959896" cy="1976488"/>
          </a:xfrm>
          <a:prstGeom prst="rect">
            <a:avLst/>
          </a:prstGeom>
        </p:spPr>
      </p:pic>
      <p:pic>
        <p:nvPicPr>
          <p:cNvPr id="26" name="Obrázek 26" descr="Obsah obrázku zeď, osoba, interiér, muž&#10;&#10;Popis vygenerovaný s velmi vysokou mírou spolehlivosti">
            <a:extLst>
              <a:ext uri="{FF2B5EF4-FFF2-40B4-BE49-F238E27FC236}">
                <a16:creationId xmlns:a16="http://schemas.microsoft.com/office/drawing/2014/main" id="{A1890C46-3C09-4C4E-B536-2A6263CD80D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5141" r="469" b="-352"/>
          <a:stretch/>
        </p:blipFill>
        <p:spPr>
          <a:xfrm>
            <a:off x="7193014" y="4204827"/>
            <a:ext cx="1730714" cy="1987206"/>
          </a:xfrm>
          <a:prstGeom prst="rect">
            <a:avLst/>
          </a:prstGeom>
        </p:spPr>
      </p:pic>
      <p:pic>
        <p:nvPicPr>
          <p:cNvPr id="28" name="Obrázek 28" descr="Obsah obrázku muž, osoba, zeď, vázanka&#10;&#10;Popis vygenerovaný s velmi vysokou mírou spolehlivosti">
            <a:extLst>
              <a:ext uri="{FF2B5EF4-FFF2-40B4-BE49-F238E27FC236}">
                <a16:creationId xmlns:a16="http://schemas.microsoft.com/office/drawing/2014/main" id="{E2894F75-01E0-4075-9754-3FB0F97DB34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2143" t="106" r="7967" b="-853"/>
          <a:stretch/>
        </p:blipFill>
        <p:spPr>
          <a:xfrm>
            <a:off x="9137087" y="4206465"/>
            <a:ext cx="1871505" cy="1987292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CAB58537-9486-4343-A671-3210185B0D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1" t="1" r="34395" b="49184"/>
          <a:stretch/>
        </p:blipFill>
        <p:spPr bwMode="auto">
          <a:xfrm>
            <a:off x="9138677" y="4225812"/>
            <a:ext cx="1877082" cy="195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044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EB0C04-DDC4-44E1-9D17-A7D1AEE7F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Obsah kurzu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C00298-CE51-42C6-BA9A-8F895E130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828593" cy="4502212"/>
          </a:xfrm>
        </p:spPr>
        <p:txBody>
          <a:bodyPr vert="horz" lIns="0" tIns="45720" rIns="0" bIns="45720" rtlCol="0" anchor="t">
            <a:normAutofit fontScale="92500" lnSpcReduction="10000"/>
          </a:bodyPr>
          <a:lstStyle/>
          <a:p>
            <a:r>
              <a:rPr lang="cs-CZ" dirty="0">
                <a:ea typeface="+mn-lt"/>
                <a:cs typeface="+mn-lt"/>
              </a:rPr>
              <a:t>Úvodní hodina</a:t>
            </a:r>
            <a:endParaRPr lang="cs-CZ" dirty="0">
              <a:cs typeface="Calibri" panose="020F0502020204030204"/>
            </a:endParaRPr>
          </a:p>
          <a:p>
            <a:pPr marL="804545" lvl="1" indent="-356870">
              <a:spcBef>
                <a:spcPts val="600"/>
              </a:spcBef>
            </a:pPr>
            <a:r>
              <a:rPr lang="cs-CZ" dirty="0">
                <a:ea typeface="+mn-lt"/>
                <a:cs typeface="+mn-lt"/>
              </a:rPr>
              <a:t>role knihovníka, informační povolání, postavení knihoven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</a:rPr>
              <a:t>Vývoj knihovnictví v Česku od 1918</a:t>
            </a:r>
            <a:endParaRPr lang="cs-CZ" dirty="0"/>
          </a:p>
          <a:p>
            <a:pPr marL="804545" lvl="1" indent="-356870">
              <a:spcBef>
                <a:spcPts val="600"/>
              </a:spcBef>
            </a:pPr>
            <a:r>
              <a:rPr lang="cs-CZ" dirty="0">
                <a:ea typeface="+mn-lt"/>
                <a:cs typeface="+mn-lt"/>
              </a:rPr>
              <a:t>změny v knihovnictví, trendy, budoucnost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</a:rPr>
              <a:t>Koncepce rozvoje knihoven</a:t>
            </a:r>
            <a:endParaRPr lang="cs-CZ" dirty="0"/>
          </a:p>
          <a:p>
            <a:pPr marL="804545" lvl="1" indent="-356870">
              <a:lnSpc>
                <a:spcPct val="120000"/>
              </a:lnSpc>
              <a:spcBef>
                <a:spcPts val="600"/>
              </a:spcBef>
            </a:pPr>
            <a:r>
              <a:rPr lang="cs-CZ" dirty="0">
                <a:ea typeface="+mn-lt"/>
                <a:cs typeface="+mn-lt"/>
              </a:rPr>
              <a:t>popis koncepce, orientace na služby pro uživatele, fondy, financování, legislativa 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</a:rPr>
              <a:t>Legislativa</a:t>
            </a:r>
            <a:endParaRPr lang="cs-CZ" dirty="0"/>
          </a:p>
          <a:p>
            <a:pPr marL="804545" lvl="1" indent="-356870">
              <a:spcBef>
                <a:spcPts val="600"/>
              </a:spcBef>
            </a:pPr>
            <a:r>
              <a:rPr lang="cs-CZ" dirty="0">
                <a:ea typeface="+mn-lt"/>
                <a:cs typeface="+mn-lt"/>
              </a:rPr>
              <a:t>zákony, vyhlášky, nařízení a normy platné pro knihovny</a:t>
            </a:r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01789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C5359AB5-D9A7-41C7-993A-02EB41071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1" t="1" r="34395" b="49184"/>
          <a:stretch/>
        </p:blipFill>
        <p:spPr bwMode="auto">
          <a:xfrm>
            <a:off x="9138677" y="4225812"/>
            <a:ext cx="1877082" cy="195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66AFD33-01F4-49AA-AF17-76FE7DE0F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Aktuální osobnosti českého knihovnictví</a:t>
            </a:r>
            <a:endParaRPr lang="cs-CZ"/>
          </a:p>
        </p:txBody>
      </p:sp>
      <p:pic>
        <p:nvPicPr>
          <p:cNvPr id="8" name="Obrázek 8" descr="Obsah obrázku interiér, vsedě, stůl, osoba&#10;&#10;Popis vygenerovaný s velmi vysokou mírou spolehlivosti">
            <a:extLst>
              <a:ext uri="{FF2B5EF4-FFF2-40B4-BE49-F238E27FC236}">
                <a16:creationId xmlns:a16="http://schemas.microsoft.com/office/drawing/2014/main" id="{F5204417-F06F-463E-AD06-9BB1B835E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67" y="1946019"/>
            <a:ext cx="1942539" cy="2103904"/>
          </a:xfrm>
          <a:prstGeom prst="rect">
            <a:avLst/>
          </a:prstGeom>
        </p:spPr>
      </p:pic>
      <p:pic>
        <p:nvPicPr>
          <p:cNvPr id="10" name="Obrázek 10" descr="Obsah obrázku zeď, osoba, interiér, muž&#10;&#10;Popis vygenerovaný s velmi vysokou mírou spolehlivosti">
            <a:extLst>
              <a:ext uri="{FF2B5EF4-FFF2-40B4-BE49-F238E27FC236}">
                <a16:creationId xmlns:a16="http://schemas.microsoft.com/office/drawing/2014/main" id="{22F8F39C-9EA2-45D0-A2AF-99F57822D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4979" y="1946462"/>
            <a:ext cx="1990725" cy="2104465"/>
          </a:xfrm>
          <a:prstGeom prst="rect">
            <a:avLst/>
          </a:prstGeom>
        </p:spPr>
      </p:pic>
      <p:pic>
        <p:nvPicPr>
          <p:cNvPr id="12" name="Obrázek 12" descr="Obsah obrázku osoba, zeď, interiér, muž&#10;&#10;Popis vygenerovaný s velmi vysokou mírou spolehlivosti">
            <a:extLst>
              <a:ext uri="{FF2B5EF4-FFF2-40B4-BE49-F238E27FC236}">
                <a16:creationId xmlns:a16="http://schemas.microsoft.com/office/drawing/2014/main" id="{14D87ADF-68B1-4160-8143-78214DAA5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0382" y="1946462"/>
            <a:ext cx="1936702" cy="2102323"/>
          </a:xfrm>
          <a:prstGeom prst="rect">
            <a:avLst/>
          </a:prstGeom>
        </p:spPr>
      </p:pic>
      <p:pic>
        <p:nvPicPr>
          <p:cNvPr id="14" name="Obrázek 14" descr="Obsah obrázku osoba, zeď, interiér&#10;&#10;Popis vygenerovaný s velmi vysokou mírou spolehlivosti">
            <a:extLst>
              <a:ext uri="{FF2B5EF4-FFF2-40B4-BE49-F238E27FC236}">
                <a16:creationId xmlns:a16="http://schemas.microsoft.com/office/drawing/2014/main" id="{773293EA-3A7A-4630-A5FC-B897ABC8FB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2776" y="1942260"/>
            <a:ext cx="1715060" cy="2112869"/>
          </a:xfrm>
          <a:prstGeom prst="rect">
            <a:avLst/>
          </a:prstGeom>
        </p:spPr>
      </p:pic>
      <p:pic>
        <p:nvPicPr>
          <p:cNvPr id="16" name="Obrázek 16" descr="Obsah obrázku osoba, muž, budova, vázanka&#10;&#10;Popis vygenerovaný s velmi vysokou mírou spolehlivosti">
            <a:extLst>
              <a:ext uri="{FF2B5EF4-FFF2-40B4-BE49-F238E27FC236}">
                <a16:creationId xmlns:a16="http://schemas.microsoft.com/office/drawing/2014/main" id="{8D86FF9A-1C15-49C1-9DE5-C6CBC48659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192" t="-349" r="11859" b="-510"/>
          <a:stretch/>
        </p:blipFill>
        <p:spPr>
          <a:xfrm>
            <a:off x="9138677" y="1942260"/>
            <a:ext cx="1877082" cy="2107270"/>
          </a:xfrm>
          <a:prstGeom prst="rect">
            <a:avLst/>
          </a:prstGeom>
        </p:spPr>
      </p:pic>
      <p:pic>
        <p:nvPicPr>
          <p:cNvPr id="20" name="Obrázek 20" descr="Obsah obrázku osoba, muž, zeď, oblečení&#10;&#10;Popis vygenerovaný s velmi vysokou mírou spolehlivosti">
            <a:extLst>
              <a:ext uri="{FF2B5EF4-FFF2-40B4-BE49-F238E27FC236}">
                <a16:creationId xmlns:a16="http://schemas.microsoft.com/office/drawing/2014/main" id="{91E3260E-D988-4D57-A6E3-2B6D4BE1D7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200" y="4205848"/>
            <a:ext cx="1951504" cy="1978398"/>
          </a:xfrm>
          <a:prstGeom prst="rect">
            <a:avLst/>
          </a:prstGeom>
        </p:spPr>
      </p:pic>
      <p:pic>
        <p:nvPicPr>
          <p:cNvPr id="22" name="Obrázek 22" descr="Obsah obrázku osoba, muž, přenosný počítač, vsedě&#10;&#10;Popis vygenerovaný s velmi vysokou mírou spolehlivosti">
            <a:extLst>
              <a:ext uri="{FF2B5EF4-FFF2-40B4-BE49-F238E27FC236}">
                <a16:creationId xmlns:a16="http://schemas.microsoft.com/office/drawing/2014/main" id="{1F60938A-C106-4E33-B090-6D13CEBDB6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3301" y="4205134"/>
            <a:ext cx="2019914" cy="1979150"/>
          </a:xfrm>
          <a:prstGeom prst="rect">
            <a:avLst/>
          </a:prstGeom>
        </p:spPr>
      </p:pic>
      <p:pic>
        <p:nvPicPr>
          <p:cNvPr id="24" name="Obrázek 24" descr="Obsah obrázku osoba, zeď, muž, interiér&#10;&#10;Popis vygenerovaný s velmi vysokou mírou spolehlivosti">
            <a:extLst>
              <a:ext uri="{FF2B5EF4-FFF2-40B4-BE49-F238E27FC236}">
                <a16:creationId xmlns:a16="http://schemas.microsoft.com/office/drawing/2014/main" id="{BE120D36-346E-4041-98A8-BF6B4245FD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6890" y="4206465"/>
            <a:ext cx="1959896" cy="1976488"/>
          </a:xfrm>
          <a:prstGeom prst="rect">
            <a:avLst/>
          </a:prstGeom>
        </p:spPr>
      </p:pic>
      <p:pic>
        <p:nvPicPr>
          <p:cNvPr id="26" name="Obrázek 26" descr="Obsah obrázku zeď, osoba, interiér, muž&#10;&#10;Popis vygenerovaný s velmi vysokou mírou spolehlivosti">
            <a:extLst>
              <a:ext uri="{FF2B5EF4-FFF2-40B4-BE49-F238E27FC236}">
                <a16:creationId xmlns:a16="http://schemas.microsoft.com/office/drawing/2014/main" id="{A1890C46-3C09-4C4E-B536-2A6263CD80D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5141" r="469" b="-352"/>
          <a:stretch/>
        </p:blipFill>
        <p:spPr>
          <a:xfrm>
            <a:off x="7193014" y="4204827"/>
            <a:ext cx="1730714" cy="198720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EC21894-2514-48AA-89FA-C78EA9F58849}"/>
              </a:ext>
            </a:extLst>
          </p:cNvPr>
          <p:cNvSpPr txBox="1"/>
          <p:nvPr/>
        </p:nvSpPr>
        <p:spPr>
          <a:xfrm>
            <a:off x="1168400" y="3773947"/>
            <a:ext cx="141584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Zlata Houšková</a:t>
            </a:r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3F454F7-C7A3-4113-BC39-F2D7208E2865}"/>
              </a:ext>
            </a:extLst>
          </p:cNvPr>
          <p:cNvSpPr txBox="1"/>
          <p:nvPr/>
        </p:nvSpPr>
        <p:spPr>
          <a:xfrm>
            <a:off x="3847690" y="3782141"/>
            <a:ext cx="965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Vít Richter</a:t>
            </a:r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C2F723B-629D-42BC-8531-A25650D85C97}"/>
              </a:ext>
            </a:extLst>
          </p:cNvPr>
          <p:cNvSpPr txBox="1"/>
          <p:nvPr/>
        </p:nvSpPr>
        <p:spPr>
          <a:xfrm>
            <a:off x="5068530" y="3773948"/>
            <a:ext cx="1940230" cy="2851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Miroslav Bartošek</a:t>
            </a:r>
            <a:endParaRPr lang="cs-CZ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244E438-F6CC-464B-8ABC-50DA7A421AB8}"/>
              </a:ext>
            </a:extLst>
          </p:cNvPr>
          <p:cNvSpPr txBox="1"/>
          <p:nvPr/>
        </p:nvSpPr>
        <p:spPr>
          <a:xfrm>
            <a:off x="7190658" y="3773947"/>
            <a:ext cx="1719006" cy="285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/>
              <a:t>Libuše Nivnická</a:t>
            </a:r>
            <a:endParaRPr lang="cs-CZ">
              <a:cs typeface="Calibri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FB415D6-79FA-4285-A31A-E9E25C8ADC4E}"/>
              </a:ext>
            </a:extLst>
          </p:cNvPr>
          <p:cNvSpPr txBox="1"/>
          <p:nvPr/>
        </p:nvSpPr>
        <p:spPr>
          <a:xfrm>
            <a:off x="9665110" y="3782140"/>
            <a:ext cx="129294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Tomáš Řehák</a:t>
            </a:r>
            <a:endParaRPr lang="cs-CZ">
              <a:solidFill>
                <a:schemeClr val="bg1"/>
              </a:solidFill>
              <a:cs typeface="Calibri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348BFB9F-5121-4379-895E-B8902DB57C62}"/>
              </a:ext>
            </a:extLst>
          </p:cNvPr>
          <p:cNvSpPr txBox="1"/>
          <p:nvPr/>
        </p:nvSpPr>
        <p:spPr>
          <a:xfrm>
            <a:off x="693176" y="5928849"/>
            <a:ext cx="1948422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/>
              <a:t>Bohdana Stoklasová</a:t>
            </a:r>
            <a:endParaRPr lang="cs-CZ">
              <a:cs typeface="Calibri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8C1F81EB-D630-4D47-8CFB-66350EEC5A3D}"/>
              </a:ext>
            </a:extLst>
          </p:cNvPr>
          <p:cNvSpPr txBox="1"/>
          <p:nvPr/>
        </p:nvSpPr>
        <p:spPr>
          <a:xfrm>
            <a:off x="2856272" y="5928848"/>
            <a:ext cx="203035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Martin Svoboda</a:t>
            </a:r>
            <a:endParaRPr lang="cs-CZ">
              <a:solidFill>
                <a:schemeClr val="bg1"/>
              </a:solidFill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A8434E36-FEC8-4A53-93EF-ABEFEB8AA135}"/>
              </a:ext>
            </a:extLst>
          </p:cNvPr>
          <p:cNvSpPr txBox="1"/>
          <p:nvPr/>
        </p:nvSpPr>
        <p:spPr>
          <a:xfrm>
            <a:off x="5453626" y="5920656"/>
            <a:ext cx="155513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Martin Lhoták</a:t>
            </a:r>
            <a:endParaRPr lang="cs-CZ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A29A4684-5029-468C-A756-BA150189ED84}"/>
              </a:ext>
            </a:extLst>
          </p:cNvPr>
          <p:cNvSpPr txBox="1"/>
          <p:nvPr/>
        </p:nvSpPr>
        <p:spPr>
          <a:xfrm>
            <a:off x="7944464" y="5920657"/>
            <a:ext cx="965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Petr Žabička</a:t>
            </a:r>
            <a:endParaRPr lang="cs-CZ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CF439215-85D5-44C7-9867-FEB382B3683A}"/>
              </a:ext>
            </a:extLst>
          </p:cNvPr>
          <p:cNvSpPr txBox="1"/>
          <p:nvPr/>
        </p:nvSpPr>
        <p:spPr>
          <a:xfrm>
            <a:off x="9583173" y="5887883"/>
            <a:ext cx="13748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 dirty="0">
                <a:solidFill>
                  <a:schemeClr val="bg1"/>
                </a:solidFill>
              </a:rPr>
              <a:t>Tomáš Kubíček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44333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Picture 16" descr="Příspěvek: České e-knihy pro knihovny, zkušenosti z Jihočeské vědecké  knihovny v Českých Budějovicích | INFORUM 2015">
            <a:extLst>
              <a:ext uri="{FF2B5EF4-FFF2-40B4-BE49-F238E27FC236}">
                <a16:creationId xmlns:a16="http://schemas.microsoft.com/office/drawing/2014/main" id="{477EFA43-AE17-4E45-9A6F-CD7C3D5BA6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3" t="5170" r="23441" b="53588"/>
          <a:stretch/>
        </p:blipFill>
        <p:spPr bwMode="auto">
          <a:xfrm>
            <a:off x="2923099" y="4200258"/>
            <a:ext cx="1948048" cy="20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arkéta Bočková - fotografie — IPK - informace pro knihovny">
            <a:extLst>
              <a:ext uri="{FF2B5EF4-FFF2-40B4-BE49-F238E27FC236}">
                <a16:creationId xmlns:a16="http://schemas.microsoft.com/office/drawing/2014/main" id="{446D5319-9799-4283-9F82-D175B7A73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8" b="15227"/>
          <a:stretch/>
        </p:blipFill>
        <p:spPr bwMode="auto">
          <a:xfrm>
            <a:off x="680042" y="4200563"/>
            <a:ext cx="1989245" cy="198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ým, na který se můžete spolehnout | Koha v knihovně">
            <a:extLst>
              <a:ext uri="{FF2B5EF4-FFF2-40B4-BE49-F238E27FC236}">
                <a16:creationId xmlns:a16="http://schemas.microsoft.com/office/drawing/2014/main" id="{3284FA2D-C1AF-4392-A6DA-9F23F8C6FE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5" t="10277" r="23854" b="14697"/>
          <a:stretch/>
        </p:blipFill>
        <p:spPr bwMode="auto">
          <a:xfrm>
            <a:off x="9137086" y="1932651"/>
            <a:ext cx="1871505" cy="210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adka Římanová - fotografie">
            <a:extLst>
              <a:ext uri="{FF2B5EF4-FFF2-40B4-BE49-F238E27FC236}">
                <a16:creationId xmlns:a16="http://schemas.microsoft.com/office/drawing/2014/main" id="{B5AA959B-C4CA-4790-8AF0-EEF51D9E5B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90" r="7186" b="5437"/>
          <a:stretch/>
        </p:blipFill>
        <p:spPr bwMode="auto">
          <a:xfrm>
            <a:off x="5066702" y="1883478"/>
            <a:ext cx="1942057" cy="217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ostat všechny na palubu: Vzdělávací program pro začínající leadery - Blog  Knihovny ČZU">
            <a:extLst>
              <a:ext uri="{FF2B5EF4-FFF2-40B4-BE49-F238E27FC236}">
                <a16:creationId xmlns:a16="http://schemas.microsoft.com/office/drawing/2014/main" id="{A10AC2E4-6A8F-4013-AC8A-44EA61083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 t="26039" r="41715" b="4220"/>
          <a:stretch/>
        </p:blipFill>
        <p:spPr bwMode="auto">
          <a:xfrm>
            <a:off x="678576" y="1935916"/>
            <a:ext cx="1990711" cy="211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66AFD33-01F4-49AA-AF17-76FE7DE0F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Aktuální osobnosti českého knihovnictví</a:t>
            </a:r>
            <a:endParaRPr lang="cs-CZ" dirty="0"/>
          </a:p>
        </p:txBody>
      </p:sp>
      <p:pic>
        <p:nvPicPr>
          <p:cNvPr id="28" name="Obrázek 28" descr="Obsah obrázku muž, osoba, zeď, vázanka&#10;&#10;Popis vygenerovaný s velmi vysokou mírou spolehlivosti">
            <a:extLst>
              <a:ext uri="{FF2B5EF4-FFF2-40B4-BE49-F238E27FC236}">
                <a16:creationId xmlns:a16="http://schemas.microsoft.com/office/drawing/2014/main" id="{E2894F75-01E0-4075-9754-3FB0F97DB3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143" t="106" r="7967" b="-853"/>
          <a:stretch/>
        </p:blipFill>
        <p:spPr>
          <a:xfrm>
            <a:off x="7137170" y="1942260"/>
            <a:ext cx="1871505" cy="2097662"/>
          </a:xfrm>
          <a:prstGeom prst="rect">
            <a:avLst/>
          </a:prstGeom>
        </p:spPr>
      </p:pic>
      <p:pic>
        <p:nvPicPr>
          <p:cNvPr id="2066" name="Picture 18" descr="Jiří Pavlik">
            <a:extLst>
              <a:ext uri="{FF2B5EF4-FFF2-40B4-BE49-F238E27FC236}">
                <a16:creationId xmlns:a16="http://schemas.microsoft.com/office/drawing/2014/main" id="{703CFFD9-5605-434E-A9D1-F049BF5AE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863" y="4185728"/>
            <a:ext cx="1985620" cy="198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 descr="Seminář nabídl zkušenosti s digitalizací dokumentů paměťových institucí |  Zlínský kraj">
            <a:extLst>
              <a:ext uri="{FF2B5EF4-FFF2-40B4-BE49-F238E27FC236}">
                <a16:creationId xmlns:a16="http://schemas.microsoft.com/office/drawing/2014/main" id="{1CF107AF-56F9-4718-8FA9-C9BC8874A5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3" t="19390" r="41306" b="44791"/>
          <a:stretch/>
        </p:blipFill>
        <p:spPr bwMode="auto">
          <a:xfrm>
            <a:off x="7129671" y="4114410"/>
            <a:ext cx="1879004" cy="207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 descr="Obsah obrázku text, police, kniha, interiér&#10;&#10;Popis byl vytvořen automaticky">
            <a:extLst>
              <a:ext uri="{FF2B5EF4-FFF2-40B4-BE49-F238E27FC236}">
                <a16:creationId xmlns:a16="http://schemas.microsoft.com/office/drawing/2014/main" id="{7EB1AEDA-AF39-4F58-AA80-FAA7C2AE3CE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4309" t="15587" r="28791" b="66780"/>
          <a:stretch/>
        </p:blipFill>
        <p:spPr>
          <a:xfrm>
            <a:off x="2923099" y="1942260"/>
            <a:ext cx="1940231" cy="209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851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 descr="Obsah obrázku text, police, kniha, interiér&#10;&#10;Popis byl vytvořen automaticky">
            <a:extLst>
              <a:ext uri="{FF2B5EF4-FFF2-40B4-BE49-F238E27FC236}">
                <a16:creationId xmlns:a16="http://schemas.microsoft.com/office/drawing/2014/main" id="{5F1BCE84-1D6C-4A69-B3F4-64A3A22C7B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09" t="15587" r="28791" b="66780"/>
          <a:stretch/>
        </p:blipFill>
        <p:spPr>
          <a:xfrm>
            <a:off x="2923099" y="1942260"/>
            <a:ext cx="1940231" cy="2097662"/>
          </a:xfrm>
          <a:prstGeom prst="rect">
            <a:avLst/>
          </a:prstGeom>
        </p:spPr>
      </p:pic>
      <p:pic>
        <p:nvPicPr>
          <p:cNvPr id="2064" name="Picture 16" descr="Příspěvek: České e-knihy pro knihovny, zkušenosti z Jihočeské vědecké  knihovny v Českých Budějovicích | INFORUM 2015">
            <a:extLst>
              <a:ext uri="{FF2B5EF4-FFF2-40B4-BE49-F238E27FC236}">
                <a16:creationId xmlns:a16="http://schemas.microsoft.com/office/drawing/2014/main" id="{477EFA43-AE17-4E45-9A6F-CD7C3D5BA6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3" t="5170" r="23441" b="53588"/>
          <a:stretch/>
        </p:blipFill>
        <p:spPr bwMode="auto">
          <a:xfrm>
            <a:off x="2923099" y="4200258"/>
            <a:ext cx="1948048" cy="20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arkéta Bočková - fotografie — IPK - informace pro knihovny">
            <a:extLst>
              <a:ext uri="{FF2B5EF4-FFF2-40B4-BE49-F238E27FC236}">
                <a16:creationId xmlns:a16="http://schemas.microsoft.com/office/drawing/2014/main" id="{446D5319-9799-4283-9F82-D175B7A73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8" b="15227"/>
          <a:stretch/>
        </p:blipFill>
        <p:spPr bwMode="auto">
          <a:xfrm>
            <a:off x="680042" y="4200563"/>
            <a:ext cx="1989245" cy="198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ým, na který se můžete spolehnout | Koha v knihovně">
            <a:extLst>
              <a:ext uri="{FF2B5EF4-FFF2-40B4-BE49-F238E27FC236}">
                <a16:creationId xmlns:a16="http://schemas.microsoft.com/office/drawing/2014/main" id="{3284FA2D-C1AF-4392-A6DA-9F23F8C6FE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5" t="10277" r="23854" b="14697"/>
          <a:stretch/>
        </p:blipFill>
        <p:spPr bwMode="auto">
          <a:xfrm>
            <a:off x="9137086" y="1932651"/>
            <a:ext cx="1871505" cy="210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adka Římanová - fotografie">
            <a:extLst>
              <a:ext uri="{FF2B5EF4-FFF2-40B4-BE49-F238E27FC236}">
                <a16:creationId xmlns:a16="http://schemas.microsoft.com/office/drawing/2014/main" id="{B5AA959B-C4CA-4790-8AF0-EEF51D9E5B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90" r="7186" b="5437"/>
          <a:stretch/>
        </p:blipFill>
        <p:spPr bwMode="auto">
          <a:xfrm>
            <a:off x="5066702" y="1883478"/>
            <a:ext cx="1942057" cy="217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ostat všechny na palubu: Vzdělávací program pro začínající leadery - Blog  Knihovny ČZU">
            <a:extLst>
              <a:ext uri="{FF2B5EF4-FFF2-40B4-BE49-F238E27FC236}">
                <a16:creationId xmlns:a16="http://schemas.microsoft.com/office/drawing/2014/main" id="{A10AC2E4-6A8F-4013-AC8A-44EA61083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 t="26039" r="41715" b="4220"/>
          <a:stretch/>
        </p:blipFill>
        <p:spPr bwMode="auto">
          <a:xfrm>
            <a:off x="678576" y="1935916"/>
            <a:ext cx="1990711" cy="211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66AFD33-01F4-49AA-AF17-76FE7DE0F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Aktuální osobnosti českého knihovnictví</a:t>
            </a:r>
            <a:endParaRPr lang="cs-CZ" dirty="0"/>
          </a:p>
        </p:txBody>
      </p:sp>
      <p:pic>
        <p:nvPicPr>
          <p:cNvPr id="28" name="Obrázek 28" descr="Obsah obrázku muž, osoba, zeď, vázanka&#10;&#10;Popis vygenerovaný s velmi vysokou mírou spolehlivosti">
            <a:extLst>
              <a:ext uri="{FF2B5EF4-FFF2-40B4-BE49-F238E27FC236}">
                <a16:creationId xmlns:a16="http://schemas.microsoft.com/office/drawing/2014/main" id="{E2894F75-01E0-4075-9754-3FB0F97DB3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143" t="106" r="7967" b="-853"/>
          <a:stretch/>
        </p:blipFill>
        <p:spPr>
          <a:xfrm>
            <a:off x="7137170" y="1942260"/>
            <a:ext cx="1871505" cy="209766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EC21894-2514-48AA-89FA-C78EA9F58849}"/>
              </a:ext>
            </a:extLst>
          </p:cNvPr>
          <p:cNvSpPr txBox="1"/>
          <p:nvPr/>
        </p:nvSpPr>
        <p:spPr>
          <a:xfrm>
            <a:off x="1168400" y="3773947"/>
            <a:ext cx="141584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 dirty="0">
                <a:solidFill>
                  <a:schemeClr val="bg1"/>
                </a:solidFill>
              </a:rPr>
              <a:t>Hana Landová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3F454F7-C7A3-4113-BC39-F2D7208E2865}"/>
              </a:ext>
            </a:extLst>
          </p:cNvPr>
          <p:cNvSpPr txBox="1"/>
          <p:nvPr/>
        </p:nvSpPr>
        <p:spPr>
          <a:xfrm>
            <a:off x="3847690" y="3782141"/>
            <a:ext cx="965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 dirty="0">
                <a:solidFill>
                  <a:schemeClr val="bg1"/>
                </a:solidFill>
              </a:rPr>
              <a:t>Jan Kříž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C2F723B-629D-42BC-8531-A25650D85C97}"/>
              </a:ext>
            </a:extLst>
          </p:cNvPr>
          <p:cNvSpPr txBox="1"/>
          <p:nvPr/>
        </p:nvSpPr>
        <p:spPr>
          <a:xfrm>
            <a:off x="5068530" y="3773948"/>
            <a:ext cx="1940230" cy="2851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 dirty="0">
                <a:solidFill>
                  <a:schemeClr val="bg1"/>
                </a:solidFill>
              </a:rPr>
              <a:t>Radka Římanová</a:t>
            </a:r>
            <a:endParaRPr lang="cs-CZ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FB415D6-79FA-4285-A31A-E9E25C8ADC4E}"/>
              </a:ext>
            </a:extLst>
          </p:cNvPr>
          <p:cNvSpPr txBox="1"/>
          <p:nvPr/>
        </p:nvSpPr>
        <p:spPr>
          <a:xfrm>
            <a:off x="9665110" y="3782140"/>
            <a:ext cx="129294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 dirty="0">
                <a:solidFill>
                  <a:schemeClr val="bg1"/>
                </a:solidFill>
              </a:rPr>
              <a:t>Josef Moravec</a:t>
            </a:r>
            <a:endParaRPr lang="cs-CZ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348BFB9F-5121-4379-895E-B8902DB57C62}"/>
              </a:ext>
            </a:extLst>
          </p:cNvPr>
          <p:cNvSpPr txBox="1"/>
          <p:nvPr/>
        </p:nvSpPr>
        <p:spPr>
          <a:xfrm>
            <a:off x="668743" y="5968181"/>
            <a:ext cx="2025295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 dirty="0"/>
              <a:t>Markéta Bočková</a:t>
            </a:r>
            <a:endParaRPr lang="cs-CZ" dirty="0">
              <a:cs typeface="Calibri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8C1F81EB-D630-4D47-8CFB-66350EEC5A3D}"/>
              </a:ext>
            </a:extLst>
          </p:cNvPr>
          <p:cNvSpPr txBox="1"/>
          <p:nvPr/>
        </p:nvSpPr>
        <p:spPr>
          <a:xfrm>
            <a:off x="2856272" y="5928848"/>
            <a:ext cx="2030357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 dirty="0"/>
              <a:t>Zuzana Hájková</a:t>
            </a:r>
            <a:endParaRPr lang="cs-CZ" dirty="0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CF439215-85D5-44C7-9867-FEB382B3683A}"/>
              </a:ext>
            </a:extLst>
          </p:cNvPr>
          <p:cNvSpPr txBox="1"/>
          <p:nvPr/>
        </p:nvSpPr>
        <p:spPr>
          <a:xfrm>
            <a:off x="7583256" y="3751494"/>
            <a:ext cx="13748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 dirty="0">
                <a:solidFill>
                  <a:schemeClr val="bg1"/>
                </a:solidFill>
              </a:rPr>
              <a:t>Michal Denár</a:t>
            </a:r>
            <a:endParaRPr lang="cs-CZ" dirty="0"/>
          </a:p>
        </p:txBody>
      </p:sp>
      <p:pic>
        <p:nvPicPr>
          <p:cNvPr id="2066" name="Picture 18" descr="Jiří Pavlik">
            <a:extLst>
              <a:ext uri="{FF2B5EF4-FFF2-40B4-BE49-F238E27FC236}">
                <a16:creationId xmlns:a16="http://schemas.microsoft.com/office/drawing/2014/main" id="{703CFFD9-5605-434E-A9D1-F049BF5AE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863" y="4185728"/>
            <a:ext cx="1985620" cy="198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ovéPole 32">
            <a:extLst>
              <a:ext uri="{FF2B5EF4-FFF2-40B4-BE49-F238E27FC236}">
                <a16:creationId xmlns:a16="http://schemas.microsoft.com/office/drawing/2014/main" id="{D7764774-B6FC-4812-98B9-39A19C59C3F6}"/>
              </a:ext>
            </a:extLst>
          </p:cNvPr>
          <p:cNvSpPr txBox="1"/>
          <p:nvPr/>
        </p:nvSpPr>
        <p:spPr>
          <a:xfrm>
            <a:off x="6032814" y="5891157"/>
            <a:ext cx="965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 dirty="0">
                <a:solidFill>
                  <a:schemeClr val="bg1"/>
                </a:solidFill>
              </a:rPr>
              <a:t>Jiří </a:t>
            </a:r>
            <a:r>
              <a:rPr lang="cs-CZ" sz="1200" dirty="0" err="1">
                <a:solidFill>
                  <a:schemeClr val="bg1"/>
                </a:solidFill>
              </a:rPr>
              <a:t>Pavík</a:t>
            </a:r>
            <a:endParaRPr lang="cs-CZ" dirty="0"/>
          </a:p>
        </p:txBody>
      </p:sp>
      <p:pic>
        <p:nvPicPr>
          <p:cNvPr id="2068" name="Picture 20" descr="Seminář nabídl zkušenosti s digitalizací dokumentů paměťových institucí |  Zlínský kraj">
            <a:extLst>
              <a:ext uri="{FF2B5EF4-FFF2-40B4-BE49-F238E27FC236}">
                <a16:creationId xmlns:a16="http://schemas.microsoft.com/office/drawing/2014/main" id="{3824010B-1FC4-4484-B2DE-5796FA0631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3" t="19390" r="41306" b="44791"/>
          <a:stretch/>
        </p:blipFill>
        <p:spPr bwMode="auto">
          <a:xfrm>
            <a:off x="7129671" y="4114410"/>
            <a:ext cx="1879004" cy="207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ovéPole 34">
            <a:extLst>
              <a:ext uri="{FF2B5EF4-FFF2-40B4-BE49-F238E27FC236}">
                <a16:creationId xmlns:a16="http://schemas.microsoft.com/office/drawing/2014/main" id="{BDB2610D-A8A0-47E6-A259-151C3C8B73B5}"/>
              </a:ext>
            </a:extLst>
          </p:cNvPr>
          <p:cNvSpPr txBox="1"/>
          <p:nvPr/>
        </p:nvSpPr>
        <p:spPr>
          <a:xfrm>
            <a:off x="7583256" y="5891701"/>
            <a:ext cx="13748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 dirty="0" err="1">
                <a:solidFill>
                  <a:schemeClr val="bg1"/>
                </a:solidFill>
              </a:rPr>
              <a:t>MichalIndrák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7265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691743-63F8-4BD7-A26F-23057080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Další osobnosti českého knihovnictví</a:t>
            </a:r>
            <a:endParaRPr lang="cs-CZ"/>
          </a:p>
        </p:txBody>
      </p:sp>
      <p:pic>
        <p:nvPicPr>
          <p:cNvPr id="4" name="Obrázek 4" descr="Obsah obrázku osoba, strom, vsedě, muž&#10;&#10;Popis vygenerovaný s velmi vysokou mírou spolehlivosti">
            <a:extLst>
              <a:ext uri="{FF2B5EF4-FFF2-40B4-BE49-F238E27FC236}">
                <a16:creationId xmlns:a16="http://schemas.microsoft.com/office/drawing/2014/main" id="{0CD8B3FB-D182-484C-99D4-3582BBE68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286" y="2553417"/>
            <a:ext cx="4687426" cy="263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811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4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CBCC0E0-8C6C-4F18-944E-0C3B33AA1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349982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</a:rPr>
              <a:t>...a ještě jeden </a:t>
            </a:r>
            <a:r>
              <a:rPr lang="en-US" sz="6600">
                <a:solidFill>
                  <a:srgbClr val="FFFFFF"/>
                </a:solidFill>
              </a:rPr>
              <a:t>knihovník</a:t>
            </a:r>
            <a:endParaRPr lang="en-US" sz="6600">
              <a:solidFill>
                <a:srgbClr val="FFFFFF"/>
              </a:solidFill>
              <a:cs typeface="Calibri Light"/>
            </a:endParaRPr>
          </a:p>
        </p:txBody>
      </p:sp>
      <p:pic>
        <p:nvPicPr>
          <p:cNvPr id="4" name="Obrázek 4" descr="Obsah obrázku hudba, zeď, osoba, držení&#10;&#10;Popis vygenerovaný s velmi vysokou mírou spolehlivosti">
            <a:extLst>
              <a:ext uri="{FF2B5EF4-FFF2-40B4-BE49-F238E27FC236}">
                <a16:creationId xmlns:a16="http://schemas.microsoft.com/office/drawing/2014/main" id="{C42473EF-3EA0-4EA4-A216-020E4764FA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79" r="15329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12" name="Rectangle 16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382309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21D4B1-4402-4366-B7E4-05846197F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Knihovník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D2CF07-8028-4A35-A808-B8E690797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cs-CZ">
                <a:ea typeface="+mn-lt"/>
                <a:cs typeface="+mn-lt"/>
              </a:rPr>
              <a:t>pracovník knihovny</a:t>
            </a:r>
            <a:endParaRPr lang="cs-CZ">
              <a:cs typeface="Calibri" panose="020F0502020204030204"/>
            </a:endParaRPr>
          </a:p>
          <a:p>
            <a:r>
              <a:rPr lang="cs-CZ">
                <a:ea typeface="+mn-lt"/>
                <a:cs typeface="+mn-lt"/>
              </a:rPr>
              <a:t>vykonávající odborné knihovnické práce</a:t>
            </a:r>
            <a:endParaRPr lang="cs-CZ"/>
          </a:p>
          <a:p>
            <a:pPr marL="804545" lvl="1" indent="-356870"/>
            <a:r>
              <a:rPr lang="cs-CZ">
                <a:ea typeface="+mn-lt"/>
                <a:cs typeface="+mn-lt"/>
              </a:rPr>
              <a:t>výběr, zpracování, organizování, vyhledávání dokumentů</a:t>
            </a:r>
            <a:endParaRPr lang="cs-CZ">
              <a:cs typeface="Calibri"/>
            </a:endParaRPr>
          </a:p>
          <a:p>
            <a:pPr marL="804545" lvl="1" indent="-356870"/>
            <a:r>
              <a:rPr lang="cs-CZ">
                <a:ea typeface="+mn-lt"/>
                <a:cs typeface="+mn-lt"/>
              </a:rPr>
              <a:t>zpřístupňování/dodávání dokumentů a informací uživatelům knihovny</a:t>
            </a:r>
            <a:endParaRPr lang="cs-CZ">
              <a:cs typeface="Calibri" panose="020F0502020204030204"/>
            </a:endParaRPr>
          </a:p>
          <a:p>
            <a:pPr marL="804545" lvl="1" indent="-356870"/>
            <a:r>
              <a:rPr lang="cs-CZ">
                <a:ea typeface="+mn-lt"/>
                <a:cs typeface="+mn-lt"/>
              </a:rPr>
              <a:t>technologie</a:t>
            </a:r>
            <a:endParaRPr lang="cs-CZ">
              <a:cs typeface="Calibri" panose="020F0502020204030204"/>
            </a:endParaRPr>
          </a:p>
          <a:p>
            <a:pPr marL="804545" lvl="1" indent="-356870"/>
            <a:r>
              <a:rPr lang="cs-CZ">
                <a:ea typeface="+mn-lt"/>
                <a:cs typeface="+mn-lt"/>
              </a:rPr>
              <a:t>...</a:t>
            </a:r>
            <a:endParaRPr lang="cs-CZ">
              <a:cs typeface="Calibri" panose="020F0502020204030204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30989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A4CD5CB-D209-4D70-8CA4-629731C59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80774C8-7058-4B1C-A224-A2ABE1E69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>
                <a:solidFill>
                  <a:schemeClr val="tx1">
                    <a:lumMod val="85000"/>
                    <a:lumOff val="15000"/>
                  </a:schemeClr>
                </a:solidFill>
              </a:rPr>
              <a:t>Ideální knihovník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8F39CA97-496C-477F-A257-E2FD443F6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477" y="640081"/>
            <a:ext cx="4877260" cy="505415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6A2BAE-B461-4B55-8E1F-0722ABDD1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4C27B90-DF2B-4D00-BA07-18ED774CD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3ACC25-C262-417A-8AA9-0641C772B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426908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E99C47-BB02-464A-81A8-6D1F0AC61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Knihovnické činnosti</a:t>
            </a:r>
            <a:endParaRPr lang="cs-CZ"/>
          </a:p>
        </p:txBody>
      </p:sp>
      <p:pic>
        <p:nvPicPr>
          <p:cNvPr id="4" name="Obrázek 4" descr="Obsah obrázku kniha, police, knihovna, interiér&#10;&#10;Popis vygenerovaný s velmi vysokou mírou spolehlivosti">
            <a:extLst>
              <a:ext uri="{FF2B5EF4-FFF2-40B4-BE49-F238E27FC236}">
                <a16:creationId xmlns:a16="http://schemas.microsoft.com/office/drawing/2014/main" id="{3A2F6A16-6A7E-4D74-A514-243C93E22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6274" y="1956816"/>
            <a:ext cx="5124577" cy="369712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8DD5A62-B1E1-42DB-9E18-6BD08CF0D7E0}"/>
              </a:ext>
            </a:extLst>
          </p:cNvPr>
          <p:cNvSpPr txBox="1"/>
          <p:nvPr/>
        </p:nvSpPr>
        <p:spPr>
          <a:xfrm>
            <a:off x="3413433" y="5740400"/>
            <a:ext cx="512752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hlinkClick r:id="rId3"/>
              </a:rPr>
              <a:t>http://vimeo.com/37176303</a:t>
            </a: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502250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174EBD-FE5F-4ADB-A77A-55A909FCF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  <a:hlinkClick r:id="rId2"/>
              </a:rPr>
              <a:t>Národní soustava kvalifikací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1034FE-AE72-4C6B-93BD-940767B33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31826"/>
          </a:xfrm>
        </p:spPr>
        <p:txBody>
          <a:bodyPr vert="horz" lIns="0" tIns="45720" rIns="0" bIns="45720" rtlCol="0" anchor="t">
            <a:normAutofit fontScale="85000" lnSpcReduction="20000"/>
          </a:bodyPr>
          <a:lstStyle/>
          <a:p>
            <a:r>
              <a:rPr lang="cs-CZ">
                <a:ea typeface="+mn-lt"/>
                <a:cs typeface="+mn-lt"/>
              </a:rPr>
              <a:t>registr národních kvalifikací</a:t>
            </a:r>
            <a:endParaRPr lang="cs-CZ">
              <a:cs typeface="Calibri" panose="020F0502020204030204"/>
            </a:endParaRPr>
          </a:p>
          <a:p>
            <a:r>
              <a:rPr lang="cs-CZ">
                <a:ea typeface="+mn-lt"/>
                <a:cs typeface="+mn-lt"/>
              </a:rPr>
              <a:t>garantuje stát</a:t>
            </a:r>
            <a:endParaRPr lang="cs-CZ"/>
          </a:p>
          <a:p>
            <a:pPr marL="804545" lvl="1" indent="-356870"/>
            <a:r>
              <a:rPr lang="cs-CZ">
                <a:ea typeface="+mn-lt"/>
                <a:cs typeface="+mn-lt"/>
              </a:rPr>
              <a:t>zákon č. 179/2006 Sb., o ověřování a uznávání výsledků dalšího vzdělávání a o změně některých zákonů</a:t>
            </a:r>
            <a:endParaRPr lang="cs-CZ">
              <a:cs typeface="Calibri"/>
            </a:endParaRPr>
          </a:p>
          <a:p>
            <a:r>
              <a:rPr lang="cs-CZ">
                <a:ea typeface="+mn-lt"/>
                <a:cs typeface="+mn-lt"/>
              </a:rPr>
              <a:t>certifikace (certifikační autorita)</a:t>
            </a:r>
            <a:endParaRPr lang="cs-CZ"/>
          </a:p>
          <a:p>
            <a:pPr marL="804545" lvl="1" indent="-356870"/>
            <a:r>
              <a:rPr lang="cs-CZ">
                <a:ea typeface="+mn-lt"/>
                <a:cs typeface="+mn-lt"/>
              </a:rPr>
              <a:t>zisk certifikátu – finanční náročnost</a:t>
            </a:r>
            <a:endParaRPr lang="cs-CZ">
              <a:cs typeface="Calibri"/>
            </a:endParaRPr>
          </a:p>
          <a:p>
            <a:pPr marL="804545" lvl="1" indent="-356870"/>
            <a:r>
              <a:rPr lang="cs-CZ">
                <a:ea typeface="+mn-lt"/>
                <a:cs typeface="+mn-lt"/>
              </a:rPr>
              <a:t>uplatnění???</a:t>
            </a:r>
            <a:endParaRPr lang="cs-CZ">
              <a:cs typeface="Calibri" panose="020F0502020204030204"/>
            </a:endParaRPr>
          </a:p>
          <a:p>
            <a:pPr marL="804545" lvl="1" indent="-356870"/>
            <a:r>
              <a:rPr lang="cs-CZ">
                <a:ea typeface="+mn-lt"/>
                <a:cs typeface="+mn-lt"/>
              </a:rPr>
              <a:t>vsrovnávání se zahraničím</a:t>
            </a:r>
            <a:endParaRPr lang="cs-CZ">
              <a:cs typeface="Calibri" panose="020F0502020204030204"/>
            </a:endParaRPr>
          </a:p>
          <a:p>
            <a:r>
              <a:rPr lang="cs-CZ">
                <a:ea typeface="+mn-lt"/>
                <a:cs typeface="+mn-lt"/>
              </a:rPr>
              <a:t>kvalifikační a hodnotící standard</a:t>
            </a:r>
            <a:endParaRPr lang="cs-CZ"/>
          </a:p>
          <a:p>
            <a:r>
              <a:rPr lang="cs-CZ">
                <a:ea typeface="+mn-lt"/>
                <a:cs typeface="+mn-lt"/>
              </a:rPr>
              <a:t>vazba na </a:t>
            </a:r>
            <a:r>
              <a:rPr lang="cs-CZ" dirty="0">
                <a:ea typeface="+mn-lt"/>
                <a:cs typeface="+mn-lt"/>
                <a:hlinkClick r:id="rId3"/>
              </a:rPr>
              <a:t>Národní soustavu povolání</a:t>
            </a:r>
            <a:endParaRPr lang="cs-CZ"/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68548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11362E-BEDF-488F-8175-9EE833D5B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Knihovnické kvalifikace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2F2863-F271-4184-956C-4B24123B0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 fontScale="70000" lnSpcReduction="20000"/>
          </a:bodyPr>
          <a:lstStyle/>
          <a:p>
            <a:r>
              <a:rPr lang="cs-CZ" dirty="0">
                <a:ea typeface="+mn-lt"/>
                <a:cs typeface="+mn-lt"/>
                <a:hlinkClick r:id="rId2"/>
              </a:rPr>
              <a:t>Knihovník akvizitér</a:t>
            </a:r>
            <a:endParaRPr lang="cs-CZ" dirty="0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  <a:hlinkClick r:id="rId3"/>
              </a:rPr>
              <a:t>Knihovník katalogizátor</a:t>
            </a:r>
            <a:endParaRPr lang="cs-CZ">
              <a:cs typeface="Calibri" panose="020F0502020204030204"/>
            </a:endParaRPr>
          </a:p>
          <a:p>
            <a:r>
              <a:rPr lang="cs-CZ" dirty="0">
                <a:ea typeface="+mn-lt"/>
                <a:cs typeface="+mn-lt"/>
                <a:hlinkClick r:id="rId4"/>
              </a:rPr>
              <a:t>Knihovník pracovník správy fondů</a:t>
            </a:r>
            <a:endParaRPr lang="cs-CZ" dirty="0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  <a:hlinkClick r:id="rId5"/>
              </a:rPr>
              <a:t>Referenční knihovník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  <a:hlinkClick r:id="rId6"/>
              </a:rPr>
              <a:t>Knihovník v přímých službách</a:t>
            </a:r>
            <a:endParaRPr lang="cs-CZ"/>
          </a:p>
          <a:p>
            <a:r>
              <a:rPr lang="cs-CZ" dirty="0">
                <a:ea typeface="+mn-lt"/>
                <a:cs typeface="+mn-lt"/>
                <a:hlinkClick r:id="rId7"/>
              </a:rPr>
              <a:t>Knihovník v knihovně pro děti</a:t>
            </a:r>
            <a:endParaRPr lang="cs-CZ"/>
          </a:p>
          <a:p>
            <a:r>
              <a:rPr lang="cs-CZ" dirty="0">
                <a:cs typeface="Calibri"/>
                <a:hlinkClick r:id="rId8"/>
              </a:rPr>
              <a:t>Knihovník specialista správce digitální knihovny</a:t>
            </a:r>
          </a:p>
          <a:p>
            <a:r>
              <a:rPr lang="cs-CZ" dirty="0">
                <a:cs typeface="Calibri"/>
                <a:hlinkClick r:id="rId9"/>
              </a:rPr>
              <a:t>Samostatný systémový knihovník</a:t>
            </a:r>
          </a:p>
          <a:p>
            <a:r>
              <a:rPr lang="cs-CZ" dirty="0">
                <a:cs typeface="Calibri"/>
                <a:hlinkClick r:id="rId10"/>
              </a:rPr>
              <a:t>další kvalifikace &gt;&gt;&gt;</a:t>
            </a:r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8318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EB0C04-DDC4-44E1-9D17-A7D1AEE7F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Obsah kurzu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C00298-CE51-42C6-BA9A-8F895E130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64600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cs-CZ" dirty="0">
                <a:ea typeface="+mn-lt"/>
                <a:cs typeface="+mn-lt"/>
              </a:rPr>
              <a:t>Systém knihoven</a:t>
            </a:r>
            <a:endParaRPr lang="cs-CZ" dirty="0">
              <a:cs typeface="Calibri" panose="020F0502020204030204"/>
            </a:endParaRP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rozdělení knihoven, funkce knihoven, rozdílné potřeby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</a:rPr>
              <a:t>Knihovnické procesy</a:t>
            </a:r>
            <a:endParaRPr lang="cs-CZ" dirty="0"/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akvizice, katalogizace, proces půjčování, digitalizace, ochrana fondu, využití technologií,...</a:t>
            </a:r>
            <a:endParaRPr lang="cs-CZ" dirty="0">
              <a:cs typeface="Calibri"/>
            </a:endParaRPr>
          </a:p>
          <a:p>
            <a:r>
              <a:rPr lang="cs-CZ" dirty="0">
                <a:ea typeface="+mn-lt"/>
                <a:cs typeface="+mn-lt"/>
              </a:rPr>
              <a:t>Knihovnické a informační služby,  </a:t>
            </a:r>
            <a:endParaRPr lang="cs-CZ"/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výpůjční, reprografické, rešeršní, meziknihovní,…</a:t>
            </a: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informační vzdělávání, regionální funkce,... </a:t>
            </a:r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36845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1688FC2-6DAA-431F-B629-8F009989F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88" y="516835"/>
            <a:ext cx="3084844" cy="2103875"/>
          </a:xfrm>
        </p:spPr>
        <p:txBody>
          <a:bodyPr>
            <a:normAutofit/>
          </a:bodyPr>
          <a:lstStyle/>
          <a:p>
            <a:r>
              <a:rPr lang="cs-CZ" sz="3600">
                <a:solidFill>
                  <a:srgbClr val="FFFFFF"/>
                </a:solidFill>
                <a:cs typeface="Calibri Light"/>
              </a:rPr>
              <a:t>Knihovník akvizitér</a:t>
            </a:r>
            <a:endParaRPr lang="cs-CZ" sz="3600">
              <a:solidFill>
                <a:srgbClr val="FFFFFF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5DB6CA-E4A4-436E-99E3-FC1A487B2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en-US" sz="1500">
                <a:solidFill>
                  <a:srgbClr val="FFFFFF"/>
                </a:solidFill>
                <a:cs typeface="Calibri"/>
              </a:rPr>
              <a:t>ukázka kvalifikace na NSK</a:t>
            </a:r>
          </a:p>
        </p:txBody>
      </p:sp>
      <p:pic>
        <p:nvPicPr>
          <p:cNvPr id="4" name="Obrázek 4" descr="Obsah obrázku snímek obrazovky&#10;&#10;Popis vygenerovaný s velmi vysokou mírou spolehlivosti">
            <a:extLst>
              <a:ext uri="{FF2B5EF4-FFF2-40B4-BE49-F238E27FC236}">
                <a16:creationId xmlns:a16="http://schemas.microsoft.com/office/drawing/2014/main" id="{7A1E2521-CB56-447B-8F28-FD3784E99C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9677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336173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E0D571E8-5533-4DA1-AA2A-CB09DAAFDD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7469" b="82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17" name="Straight Connector 19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2184FF93-7890-4669-94A7-F0EE5DA0A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  <a:cs typeface="Calibri Light"/>
              </a:rPr>
              <a:t>Problémy NSK</a:t>
            </a:r>
            <a:endParaRPr lang="cs-CZ">
              <a:solidFill>
                <a:schemeClr val="tx1"/>
              </a:solidFill>
            </a:endParaRPr>
          </a:p>
        </p:txBody>
      </p:sp>
      <p:sp>
        <p:nvSpPr>
          <p:cNvPr id="18" name="Rectangle 21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103968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DD82D3-D002-45B0-B16A-82B3DA4EF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75B4ACB-D319-4644-9BD9-ABF44D0A3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3565" y="813795"/>
            <a:ext cx="7648073" cy="5225627"/>
          </a:xfrm>
        </p:spPr>
        <p:txBody>
          <a:bodyPr anchor="ctr">
            <a:normAutofit/>
          </a:bodyPr>
          <a:lstStyle/>
          <a:p>
            <a:r>
              <a:rPr lang="cs-CZ" sz="6600">
                <a:cs typeface="Calibri Light"/>
              </a:rPr>
              <a:t>Znáte nějaké knihovnické profese?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09C252-16FE-4557-AD6D-BB5CA7734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42053" y="1570271"/>
            <a:ext cx="0" cy="3200400"/>
          </a:xfrm>
          <a:prstGeom prst="line">
            <a:avLst/>
          </a:prstGeom>
          <a:ln w="31750">
            <a:solidFill>
              <a:schemeClr val="accent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>
            <a:extLst>
              <a:ext uri="{FF2B5EF4-FFF2-40B4-BE49-F238E27FC236}">
                <a16:creationId xmlns:a16="http://schemas.microsoft.com/office/drawing/2014/main" id="{0E76CF6C-2020-4354-ACE4-14C8E64599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7352" y="2249992"/>
            <a:ext cx="1905000" cy="1905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C15B19B-E7BB-4060-B12F-3CDA8EF16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336792"/>
            <a:ext cx="12188825" cy="52120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29213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CF81D86-BDBA-477C-B7DD-8D359BB99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17933BB-42AA-4F5E-9767-4F0258886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cs-CZ" dirty="0">
                <a:cs typeface="Calibri Light"/>
              </a:rPr>
              <a:t>A DAY IN THE LIFE</a:t>
            </a:r>
            <a:endParaRPr lang="cs-CZ" dirty="0"/>
          </a:p>
        </p:txBody>
      </p:sp>
      <p:pic>
        <p:nvPicPr>
          <p:cNvPr id="4" name="Obrázek 4" descr="Obsah obrázku kniha, text&#10;&#10;Popis vygenerovaný s vysokou mírou spolehlivosti">
            <a:extLst>
              <a:ext uri="{FF2B5EF4-FFF2-40B4-BE49-F238E27FC236}">
                <a16:creationId xmlns:a16="http://schemas.microsoft.com/office/drawing/2014/main" id="{7A13B745-8410-4023-8844-149AFDD271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7363"/>
          <a:stretch/>
        </p:blipFill>
        <p:spPr>
          <a:xfrm>
            <a:off x="633999" y="640081"/>
            <a:ext cx="4001315" cy="531440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65F3E9C-EF11-4F8F-A621-399C7A3E6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DD3501-FF31-4A43-ABD1-DC8024C9C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 vert="horz" lIns="0" tIns="45720" rIns="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cs-CZ" dirty="0">
                <a:ea typeface="+mn-lt"/>
                <a:cs typeface="+mn-lt"/>
              </a:rPr>
              <a:t>SHONTZ, Priscilla K., Richard A. MURRAY (</a:t>
            </a:r>
            <a:r>
              <a:rPr lang="cs-CZ" dirty="0" err="1">
                <a:ea typeface="+mn-lt"/>
                <a:cs typeface="+mn-lt"/>
              </a:rPr>
              <a:t>eds</a:t>
            </a:r>
            <a:r>
              <a:rPr lang="cs-CZ" dirty="0">
                <a:ea typeface="+mn-lt"/>
                <a:cs typeface="+mn-lt"/>
              </a:rPr>
              <a:t>). </a:t>
            </a:r>
            <a:r>
              <a:rPr lang="cs-CZ" i="1" dirty="0">
                <a:ea typeface="+mn-lt"/>
                <a:cs typeface="+mn-lt"/>
              </a:rPr>
              <a:t>A </a:t>
            </a:r>
            <a:r>
              <a:rPr lang="cs-CZ" i="1" dirty="0" err="1">
                <a:ea typeface="+mn-lt"/>
                <a:cs typeface="+mn-lt"/>
              </a:rPr>
              <a:t>day</a:t>
            </a:r>
            <a:r>
              <a:rPr lang="cs-CZ" i="1" dirty="0">
                <a:ea typeface="+mn-lt"/>
                <a:cs typeface="+mn-lt"/>
              </a:rPr>
              <a:t> in </a:t>
            </a:r>
            <a:r>
              <a:rPr lang="cs-CZ" i="1" dirty="0" err="1">
                <a:ea typeface="+mn-lt"/>
                <a:cs typeface="+mn-lt"/>
              </a:rPr>
              <a:t>the</a:t>
            </a:r>
            <a:r>
              <a:rPr lang="cs-CZ" i="1" dirty="0">
                <a:ea typeface="+mn-lt"/>
                <a:cs typeface="+mn-lt"/>
              </a:rPr>
              <a:t> </a:t>
            </a:r>
            <a:r>
              <a:rPr lang="cs-CZ" i="1" dirty="0" err="1">
                <a:ea typeface="+mn-lt"/>
                <a:cs typeface="+mn-lt"/>
              </a:rPr>
              <a:t>life</a:t>
            </a:r>
            <a:r>
              <a:rPr lang="cs-CZ" dirty="0">
                <a:ea typeface="+mn-lt"/>
                <a:cs typeface="+mn-lt"/>
              </a:rPr>
              <a:t>: </a:t>
            </a:r>
            <a:r>
              <a:rPr lang="cs-CZ" i="1" dirty="0" err="1">
                <a:ea typeface="+mn-lt"/>
                <a:cs typeface="+mn-lt"/>
              </a:rPr>
              <a:t>career</a:t>
            </a:r>
            <a:r>
              <a:rPr lang="cs-CZ" i="1" dirty="0">
                <a:ea typeface="+mn-lt"/>
                <a:cs typeface="+mn-lt"/>
              </a:rPr>
              <a:t> </a:t>
            </a:r>
            <a:r>
              <a:rPr lang="cs-CZ" i="1" dirty="0" err="1">
                <a:ea typeface="+mn-lt"/>
                <a:cs typeface="+mn-lt"/>
              </a:rPr>
              <a:t>options</a:t>
            </a:r>
            <a:r>
              <a:rPr lang="cs-CZ" i="1" dirty="0">
                <a:ea typeface="+mn-lt"/>
                <a:cs typeface="+mn-lt"/>
              </a:rPr>
              <a:t> in </a:t>
            </a:r>
            <a:r>
              <a:rPr lang="cs-CZ" i="1" dirty="0" err="1">
                <a:ea typeface="+mn-lt"/>
                <a:cs typeface="+mn-lt"/>
              </a:rPr>
              <a:t>library</a:t>
            </a:r>
            <a:r>
              <a:rPr lang="cs-CZ" i="1" dirty="0">
                <a:ea typeface="+mn-lt"/>
                <a:cs typeface="+mn-lt"/>
              </a:rPr>
              <a:t> and </a:t>
            </a:r>
            <a:r>
              <a:rPr lang="cs-CZ" i="1" dirty="0" err="1">
                <a:ea typeface="+mn-lt"/>
                <a:cs typeface="+mn-lt"/>
              </a:rPr>
              <a:t>information</a:t>
            </a:r>
            <a:r>
              <a:rPr lang="cs-CZ" i="1" dirty="0">
                <a:ea typeface="+mn-lt"/>
                <a:cs typeface="+mn-lt"/>
              </a:rPr>
              <a:t> science</a:t>
            </a:r>
            <a:r>
              <a:rPr lang="cs-CZ" dirty="0">
                <a:ea typeface="+mn-lt"/>
                <a:cs typeface="+mn-lt"/>
              </a:rPr>
              <a:t>. London: </a:t>
            </a:r>
            <a:r>
              <a:rPr lang="cs-CZ" dirty="0" err="1">
                <a:ea typeface="+mn-lt"/>
                <a:cs typeface="+mn-lt"/>
              </a:rPr>
              <a:t>Libraries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Unlimited</a:t>
            </a:r>
            <a:r>
              <a:rPr lang="cs-CZ" dirty="0">
                <a:ea typeface="+mn-lt"/>
                <a:cs typeface="+mn-lt"/>
              </a:rPr>
              <a:t>, c2007. 443 s. ISBN 15-915-8364-0.</a:t>
            </a:r>
            <a:endParaRPr lang="cs-CZ" dirty="0">
              <a:cs typeface="Calibri"/>
            </a:endParaRPr>
          </a:p>
          <a:p>
            <a:pPr>
              <a:buChar char="Ø"/>
            </a:pPr>
            <a:r>
              <a:rPr lang="cs-CZ" sz="3000" dirty="0">
                <a:ea typeface="+mn-lt"/>
                <a:cs typeface="+mn-lt"/>
                <a:hlinkClick r:id="rId3"/>
              </a:rPr>
              <a:t>seznam povolání</a:t>
            </a:r>
            <a:r>
              <a:rPr lang="cs-CZ" sz="3000" dirty="0">
                <a:ea typeface="+mn-lt"/>
                <a:cs typeface="+mn-lt"/>
              </a:rPr>
              <a:t> v oblasti knihovnictví a informační vědy</a:t>
            </a:r>
            <a:endParaRPr lang="cs-CZ" sz="3000" dirty="0">
              <a:cs typeface="Calibri" panose="020F0502020204030204"/>
            </a:endParaRPr>
          </a:p>
          <a:p>
            <a:pPr>
              <a:buChar char="Ø"/>
            </a:pPr>
            <a:r>
              <a:rPr lang="cs-CZ" sz="3000" dirty="0">
                <a:ea typeface="+mn-lt"/>
                <a:cs typeface="+mn-lt"/>
              </a:rPr>
              <a:t>rozděleno dle typů knihoven</a:t>
            </a:r>
            <a:endParaRPr lang="cs-CZ" sz="3000" dirty="0">
              <a:cs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AA064E-5F6E-4024-BC28-EDDC3DFC7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B29638-4838-4B9B-B9DB-96E542BAF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760384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F012DB-B65B-4F1F-A65C-3F1F94C45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a typeface="+mj-lt"/>
                <a:cs typeface="+mj-lt"/>
              </a:rPr>
              <a:t>Vybraná knihovnická povolání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7267D9-3B16-4641-AC10-FC17B7FC2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054" y="1956816"/>
            <a:ext cx="3315110" cy="4264600"/>
          </a:xfrm>
        </p:spPr>
        <p:txBody>
          <a:bodyPr vert="horz" lIns="0" tIns="45720" rIns="0" bIns="45720" rtlCol="0" anchor="t">
            <a:noAutofit/>
          </a:bodyPr>
          <a:lstStyle/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adult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services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librarian</a:t>
            </a:r>
            <a:endParaRPr lang="cs-CZ" sz="1800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teen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librarian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children‘s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librarian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multimedia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librarian</a:t>
            </a:r>
            <a:endParaRPr lang="cs-CZ" sz="1800" dirty="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err="1">
                <a:ea typeface="+mn-lt"/>
                <a:cs typeface="+mn-lt"/>
              </a:rPr>
              <a:t>electronic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services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librarian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err="1">
                <a:ea typeface="+mn-lt"/>
                <a:cs typeface="+mn-lt"/>
              </a:rPr>
              <a:t>technical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services</a:t>
            </a:r>
            <a:r>
              <a:rPr lang="cs-CZ" sz="1800" dirty="0">
                <a:ea typeface="+mn-lt"/>
                <a:cs typeface="+mn-lt"/>
              </a:rPr>
              <a:t> manager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internet </a:t>
            </a:r>
            <a:r>
              <a:rPr lang="cs-CZ" sz="1800" err="1">
                <a:ea typeface="+mn-lt"/>
                <a:cs typeface="+mn-lt"/>
              </a:rPr>
              <a:t>trainer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web marketing </a:t>
            </a:r>
            <a:r>
              <a:rPr lang="cs-CZ" sz="1800" err="1">
                <a:ea typeface="+mn-lt"/>
                <a:cs typeface="+mn-lt"/>
              </a:rPr>
              <a:t>coordinator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err="1">
                <a:ea typeface="+mn-lt"/>
                <a:cs typeface="+mn-lt"/>
              </a:rPr>
              <a:t>project</a:t>
            </a:r>
            <a:r>
              <a:rPr lang="cs-CZ" sz="1800" dirty="0">
                <a:ea typeface="+mn-lt"/>
                <a:cs typeface="+mn-lt"/>
              </a:rPr>
              <a:t> manager/</a:t>
            </a:r>
            <a:r>
              <a:rPr lang="cs-CZ" sz="1800" err="1">
                <a:ea typeface="+mn-lt"/>
                <a:cs typeface="+mn-lt"/>
              </a:rPr>
              <a:t>coordinator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err="1">
                <a:ea typeface="+mn-lt"/>
                <a:cs typeface="+mn-lt"/>
              </a:rPr>
              <a:t>information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architect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err="1">
                <a:ea typeface="+mn-lt"/>
                <a:cs typeface="+mn-lt"/>
              </a:rPr>
              <a:t>librarian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for</a:t>
            </a:r>
            <a:r>
              <a:rPr lang="cs-CZ" sz="1800" dirty="0">
                <a:ea typeface="+mn-lt"/>
                <a:cs typeface="+mn-lt"/>
              </a:rPr>
              <a:t> blind and </a:t>
            </a:r>
            <a:r>
              <a:rPr lang="cs-CZ" sz="1800" err="1">
                <a:ea typeface="+mn-lt"/>
                <a:cs typeface="+mn-lt"/>
              </a:rPr>
              <a:t>disabled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err="1">
                <a:ea typeface="+mn-lt"/>
                <a:cs typeface="+mn-lt"/>
              </a:rPr>
              <a:t>human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resource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librarian</a:t>
            </a:r>
            <a:endParaRPr lang="cs-CZ" sz="1800" err="1">
              <a:cs typeface="Calibri"/>
            </a:endParaRP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9329C94E-483A-40BA-9640-4C2B4212AFFA}"/>
              </a:ext>
            </a:extLst>
          </p:cNvPr>
          <p:cNvSpPr txBox="1">
            <a:spLocks/>
          </p:cNvSpPr>
          <p:nvPr/>
        </p:nvSpPr>
        <p:spPr>
          <a:xfrm>
            <a:off x="5698776" y="1945345"/>
            <a:ext cx="3749368" cy="428098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q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4863" indent="-357188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tabLst>
                <a:tab pos="804863" algn="l"/>
              </a:tabLst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62050" indent="-265113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52538" indent="-182563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35100" indent="-182563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reference </a:t>
            </a:r>
            <a:r>
              <a:rPr lang="cs-CZ" sz="1800" dirty="0" err="1">
                <a:ea typeface="+mn-lt"/>
                <a:cs typeface="+mn-lt"/>
              </a:rPr>
              <a:t>librarian</a:t>
            </a:r>
            <a:endParaRPr lang="cs-CZ" dirty="0" err="1"/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curriculum </a:t>
            </a:r>
            <a:r>
              <a:rPr lang="cs-CZ" sz="1800" dirty="0" err="1">
                <a:ea typeface="+mn-lt"/>
                <a:cs typeface="+mn-lt"/>
              </a:rPr>
              <a:t>specialist</a:t>
            </a:r>
            <a:endParaRPr lang="cs-CZ" dirty="0" err="1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metadata </a:t>
            </a:r>
            <a:r>
              <a:rPr lang="cs-CZ" sz="1800" dirty="0" err="1">
                <a:ea typeface="+mn-lt"/>
                <a:cs typeface="+mn-lt"/>
              </a:rPr>
              <a:t>specialist</a:t>
            </a:r>
            <a:endParaRPr lang="cs-CZ" dirty="0" err="1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technology </a:t>
            </a:r>
            <a:r>
              <a:rPr lang="cs-CZ" sz="1800" dirty="0" err="1">
                <a:ea typeface="+mn-lt"/>
                <a:cs typeface="+mn-lt"/>
              </a:rPr>
              <a:t>librarian</a:t>
            </a:r>
            <a:endParaRPr lang="cs-CZ" dirty="0" err="1">
              <a:ea typeface="+mn-lt"/>
              <a:cs typeface="+mn-lt"/>
            </a:endParaRPr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e-</a:t>
            </a:r>
            <a:r>
              <a:rPr lang="cs-CZ" sz="1800" dirty="0" err="1">
                <a:ea typeface="+mn-lt"/>
                <a:cs typeface="+mn-lt"/>
              </a:rPr>
              <a:t>periodicals</a:t>
            </a:r>
            <a:r>
              <a:rPr lang="cs-CZ" sz="1800" dirty="0">
                <a:ea typeface="+mn-lt"/>
                <a:cs typeface="+mn-lt"/>
              </a:rPr>
              <a:t> manager</a:t>
            </a:r>
            <a:endParaRPr lang="cs-CZ" dirty="0">
              <a:ea typeface="+mn-lt"/>
              <a:cs typeface="+mn-lt"/>
            </a:endParaRPr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learning </a:t>
            </a:r>
            <a:r>
              <a:rPr lang="cs-CZ" sz="1800" dirty="0" err="1">
                <a:ea typeface="+mn-lt"/>
                <a:cs typeface="+mn-lt"/>
              </a:rPr>
              <a:t>resource</a:t>
            </a:r>
            <a:r>
              <a:rPr lang="cs-CZ" sz="1800" dirty="0">
                <a:ea typeface="+mn-lt"/>
                <a:cs typeface="+mn-lt"/>
              </a:rPr>
              <a:t> manager</a:t>
            </a:r>
            <a:endParaRPr lang="cs-CZ" dirty="0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medical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specialist</a:t>
            </a:r>
            <a:endParaRPr lang="cs-CZ" dirty="0" err="1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rights</a:t>
            </a:r>
            <a:r>
              <a:rPr lang="cs-CZ" sz="1800" dirty="0">
                <a:ea typeface="+mn-lt"/>
                <a:cs typeface="+mn-lt"/>
              </a:rPr>
              <a:t> and </a:t>
            </a:r>
            <a:r>
              <a:rPr lang="cs-CZ" sz="1800" dirty="0" err="1">
                <a:ea typeface="+mn-lt"/>
                <a:cs typeface="+mn-lt"/>
              </a:rPr>
              <a:t>permission</a:t>
            </a:r>
            <a:r>
              <a:rPr lang="cs-CZ" sz="1800" dirty="0">
                <a:ea typeface="+mn-lt"/>
                <a:cs typeface="+mn-lt"/>
              </a:rPr>
              <a:t> manager</a:t>
            </a:r>
            <a:endParaRPr lang="cs-CZ" dirty="0">
              <a:ea typeface="+mn-lt"/>
              <a:cs typeface="+mn-lt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knowledge</a:t>
            </a:r>
            <a:r>
              <a:rPr lang="cs-CZ" sz="1800" dirty="0">
                <a:ea typeface="+mn-lt"/>
                <a:cs typeface="+mn-lt"/>
              </a:rPr>
              <a:t> managment </a:t>
            </a:r>
            <a:r>
              <a:rPr lang="cs-CZ" sz="1800" dirty="0" err="1">
                <a:ea typeface="+mn-lt"/>
                <a:cs typeface="+mn-lt"/>
              </a:rPr>
              <a:t>specialist</a:t>
            </a:r>
            <a:endParaRPr lang="cs-CZ" dirty="0" err="1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community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evangelist</a:t>
            </a:r>
            <a:endParaRPr lang="cs-CZ" dirty="0" err="1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technical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evangelist</a:t>
            </a:r>
            <a:endParaRPr lang="cs-CZ" dirty="0" err="1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...</a:t>
            </a:r>
            <a:endParaRPr lang="cs-CZ" dirty="0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endParaRPr lang="cs-CZ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43430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378462-31A3-48ED-8888-A073B9AD7440}"/>
              </a:ext>
            </a:extLst>
          </p:cNvPr>
          <p:cNvSpPr txBox="1">
            <a:spLocks noChangeArrowheads="1"/>
          </p:cNvSpPr>
          <p:nvPr/>
        </p:nvSpPr>
        <p:spPr>
          <a:xfrm>
            <a:off x="2914552" y="3169980"/>
            <a:ext cx="6399213" cy="719137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cs-CZ" altLang="cs-CZ" sz="4400" b="1" dirty="0"/>
              <a:t>Děkuji Vám za pozornost</a:t>
            </a:r>
            <a:endParaRPr lang="en-US" altLang="cs-CZ" sz="4400" b="1" dirty="0"/>
          </a:p>
        </p:txBody>
      </p:sp>
      <p:pic>
        <p:nvPicPr>
          <p:cNvPr id="5" name="Picture 8" descr="billboard">
            <a:extLst>
              <a:ext uri="{FF2B5EF4-FFF2-40B4-BE49-F238E27FC236}">
                <a16:creationId xmlns:a16="http://schemas.microsoft.com/office/drawing/2014/main" id="{3C5B7E2B-A3F4-44B1-9841-313436A4A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2074" y="759470"/>
            <a:ext cx="2664965" cy="2389024"/>
          </a:xfrm>
          <a:prstGeom prst="rect">
            <a:avLst/>
          </a:prstGeom>
          <a:noFill/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7506599A-4E98-4421-B4A1-59954E265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0174" y="5153015"/>
            <a:ext cx="39608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cs-CZ" altLang="cs-CZ" sz="2000" b="1" dirty="0">
                <a:latin typeface="Verdana" pitchFamily="34" charset="0"/>
              </a:rPr>
              <a:t>Martin Krčál</a:t>
            </a:r>
          </a:p>
          <a:p>
            <a:pPr algn="r" eaLnBrk="1" hangingPunct="1"/>
            <a:r>
              <a:rPr lang="cs-CZ" altLang="cs-CZ" sz="2000" b="1" dirty="0">
                <a:latin typeface="Verdana" pitchFamily="34" charset="0"/>
              </a:rPr>
              <a:t>krcal@phil.muni.cz</a:t>
            </a:r>
          </a:p>
        </p:txBody>
      </p:sp>
      <p:pic>
        <p:nvPicPr>
          <p:cNvPr id="7" name="Picture 2" descr="VÃ½sledek obrÃ¡zku pro logo kisk">
            <a:extLst>
              <a:ext uri="{FF2B5EF4-FFF2-40B4-BE49-F238E27FC236}">
                <a16:creationId xmlns:a16="http://schemas.microsoft.com/office/drawing/2014/main" id="{DC677115-BC36-467E-96F0-F86E86DD6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31" y="5217679"/>
            <a:ext cx="2696948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BA2FAAA-B10D-4B41-A615-9133F0CBBA58}"/>
              </a:ext>
            </a:extLst>
          </p:cNvPr>
          <p:cNvSpPr txBox="1"/>
          <p:nvPr/>
        </p:nvSpPr>
        <p:spPr>
          <a:xfrm>
            <a:off x="873231" y="5700830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Filozofická fakulta Masarykovy univerzity</a:t>
            </a:r>
          </a:p>
        </p:txBody>
      </p:sp>
    </p:spTree>
    <p:extLst>
      <p:ext uri="{BB962C8B-B14F-4D97-AF65-F5344CB8AC3E}">
        <p14:creationId xmlns:p14="http://schemas.microsoft.com/office/powerpoint/2010/main" val="2807731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0FE8A7-2F69-4986-B7D1-B4461AAF2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Obsah kurzu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08BF12-CB30-47EE-8F19-0763BA79A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cs-CZ" dirty="0">
                <a:ea typeface="+mn-lt"/>
                <a:cs typeface="+mn-lt"/>
              </a:rPr>
              <a:t>Typologie dokumentů</a:t>
            </a:r>
            <a:endParaRPr lang="cs-CZ" dirty="0">
              <a:cs typeface="Calibri" panose="020F0502020204030204"/>
            </a:endParaRP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rozdělení dokumentů a jejich identifikace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</a:rPr>
              <a:t>Veřejné knihovny a jejich funkce</a:t>
            </a:r>
            <a:endParaRPr lang="cs-CZ" dirty="0"/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k čemu jsou veřejné knihovny, jaká je jejich role ve společnosti, čím jsou specifické např. základní, akademické, podnikové...</a:t>
            </a:r>
            <a:endParaRPr lang="cs-CZ">
              <a:cs typeface="Calibri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181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1">
            <a:extLst>
              <a:ext uri="{FF2B5EF4-FFF2-40B4-BE49-F238E27FC236}">
                <a16:creationId xmlns:a16="http://schemas.microsoft.com/office/drawing/2014/main" id="{5CF81D86-BDBA-477C-B7DD-8D359BB99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0FC88A7-EDDF-4787-9A4C-18B4FB34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9947" y="634946"/>
            <a:ext cx="6574972" cy="1450757"/>
          </a:xfrm>
        </p:spPr>
        <p:txBody>
          <a:bodyPr>
            <a:normAutofit/>
          </a:bodyPr>
          <a:lstStyle/>
          <a:p>
            <a:r>
              <a:rPr lang="cs-CZ" dirty="0">
                <a:cs typeface="Calibri Light"/>
              </a:rPr>
              <a:t>Učebnice ke studiu</a:t>
            </a:r>
            <a:endParaRPr lang="cs-CZ" dirty="0"/>
          </a:p>
        </p:txBody>
      </p:sp>
      <p:pic>
        <p:nvPicPr>
          <p:cNvPr id="4" name="Obrázek 4" descr="Obsah obrázku snímek obrazovky&#10;&#10;Popis vygenerovaný s velmi vysokou mírou spolehlivosti">
            <a:extLst>
              <a:ext uri="{FF2B5EF4-FFF2-40B4-BE49-F238E27FC236}">
                <a16:creationId xmlns:a16="http://schemas.microsoft.com/office/drawing/2014/main" id="{C97BB40B-D61B-494B-BB01-EB003A8502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6" r="-2" b="10646"/>
          <a:stretch/>
        </p:blipFill>
        <p:spPr>
          <a:xfrm>
            <a:off x="535387" y="989705"/>
            <a:ext cx="3795127" cy="5045465"/>
          </a:xfrm>
          <a:prstGeom prst="rect">
            <a:avLst/>
          </a:prstGeom>
        </p:spPr>
      </p:pic>
      <p:cxnSp>
        <p:nvCxnSpPr>
          <p:cNvPr id="32" name="Straight Connector 23">
            <a:extLst>
              <a:ext uri="{FF2B5EF4-FFF2-40B4-BE49-F238E27FC236}">
                <a16:creationId xmlns:a16="http://schemas.microsoft.com/office/drawing/2014/main" id="{C65F3E9C-EF11-4F8F-A621-399C7A3E6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E04CAD-5DF4-4538-AD94-30E5B61FD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270632"/>
            <a:ext cx="6574973" cy="3974980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cs-CZ" sz="2400" b="1" dirty="0">
                <a:solidFill>
                  <a:schemeClr val="accent2"/>
                </a:solidFill>
                <a:ea typeface="+mn-lt"/>
                <a:cs typeface="+mn-lt"/>
              </a:rPr>
              <a:t>Knihovnické fondy, procesy a služby</a:t>
            </a:r>
            <a:endParaRPr lang="cs-CZ" sz="2400" dirty="0">
              <a:solidFill>
                <a:schemeClr val="accent2"/>
              </a:solidFill>
              <a:cs typeface="Calibri" panose="020F0502020204030204"/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cs-CZ" sz="1800" b="1" dirty="0">
                <a:ea typeface="+mn-lt"/>
                <a:cs typeface="+mn-lt"/>
              </a:rPr>
              <a:t>Autoři: </a:t>
            </a:r>
            <a:r>
              <a:rPr lang="cs-CZ" sz="1800" dirty="0">
                <a:ea typeface="+mn-lt"/>
                <a:cs typeface="+mn-lt"/>
              </a:rPr>
              <a:t>Martin Krčál, Pavla Kovářová, Pavlína Mazáčová, Iva Zadražilová a Klára Masařová</a:t>
            </a:r>
            <a:endParaRPr lang="cs-CZ" sz="1800" dirty="0">
              <a:cs typeface="Calibri" panose="020F0502020204030204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cs-CZ" sz="1800" b="1" dirty="0">
                <a:ea typeface="+mn-lt"/>
                <a:cs typeface="+mn-lt"/>
              </a:rPr>
              <a:t>Místo: </a:t>
            </a:r>
            <a:r>
              <a:rPr lang="cs-CZ" sz="1800" dirty="0">
                <a:ea typeface="+mn-lt"/>
                <a:cs typeface="+mn-lt"/>
              </a:rPr>
              <a:t>Brno</a:t>
            </a:r>
            <a:endParaRPr lang="cs-CZ" sz="1800" dirty="0">
              <a:cs typeface="Calibri" panose="020F0502020204030204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cs-CZ" sz="1800" b="1" dirty="0">
                <a:ea typeface="+mn-lt"/>
                <a:cs typeface="+mn-lt"/>
              </a:rPr>
              <a:t>Vydavatel: </a:t>
            </a:r>
            <a:r>
              <a:rPr lang="cs-CZ" sz="1800" dirty="0">
                <a:ea typeface="+mn-lt"/>
                <a:cs typeface="+mn-lt"/>
              </a:rPr>
              <a:t>Citace.com</a:t>
            </a:r>
            <a:endParaRPr lang="cs-CZ" sz="1800" dirty="0">
              <a:cs typeface="Calibri" panose="020F0502020204030204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cs-CZ" sz="1800" b="1" dirty="0">
                <a:ea typeface="+mn-lt"/>
                <a:cs typeface="+mn-lt"/>
              </a:rPr>
              <a:t>Rok vydání: </a:t>
            </a:r>
            <a:r>
              <a:rPr lang="cs-CZ" sz="1800" dirty="0">
                <a:ea typeface="+mn-lt"/>
                <a:cs typeface="+mn-lt"/>
              </a:rPr>
              <a:t>2018</a:t>
            </a:r>
            <a:endParaRPr lang="cs-CZ" sz="1800" dirty="0">
              <a:cs typeface="Calibri" panose="020F0502020204030204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cs-CZ" sz="1800" b="1" dirty="0">
                <a:ea typeface="+mn-lt"/>
                <a:cs typeface="+mn-lt"/>
              </a:rPr>
              <a:t>Stran: </a:t>
            </a:r>
            <a:r>
              <a:rPr lang="cs-CZ" sz="1800" dirty="0">
                <a:ea typeface="+mn-lt"/>
                <a:cs typeface="+mn-lt"/>
              </a:rPr>
              <a:t>127</a:t>
            </a:r>
            <a:endParaRPr lang="cs-CZ" sz="1800" dirty="0">
              <a:cs typeface="Calibri" panose="020F0502020204030204"/>
            </a:endParaRPr>
          </a:p>
          <a:p>
            <a:pPr marL="0" indent="0">
              <a:buNone/>
            </a:pPr>
            <a:r>
              <a:rPr lang="cs-CZ" sz="1800" b="1" dirty="0">
                <a:ea typeface="+mn-lt"/>
                <a:cs typeface="+mn-lt"/>
              </a:rPr>
              <a:t>Kde koupit:</a:t>
            </a:r>
            <a:endParaRPr lang="cs-CZ" sz="1800" b="1" dirty="0">
              <a:cs typeface="Calibri" panose="020F0502020204030204"/>
            </a:endParaRPr>
          </a:p>
          <a:p>
            <a:pPr marL="283210" indent="-283210">
              <a:spcBef>
                <a:spcPts val="800"/>
              </a:spcBef>
              <a:spcAft>
                <a:spcPts val="0"/>
              </a:spcAft>
              <a:buChar char="Ø"/>
            </a:pPr>
            <a:r>
              <a:rPr lang="cs-CZ" sz="1600" dirty="0">
                <a:ea typeface="+mn-lt"/>
                <a:cs typeface="+mn-lt"/>
              </a:rPr>
              <a:t>na sekretariátu </a:t>
            </a:r>
            <a:r>
              <a:rPr lang="cs-CZ" sz="1600" dirty="0" err="1">
                <a:ea typeface="+mn-lt"/>
                <a:cs typeface="+mn-lt"/>
              </a:rPr>
              <a:t>KISKu</a:t>
            </a:r>
            <a:r>
              <a:rPr lang="cs-CZ" sz="1600" dirty="0">
                <a:ea typeface="+mn-lt"/>
                <a:cs typeface="+mn-lt"/>
              </a:rPr>
              <a:t> (Alice Lukavská)</a:t>
            </a:r>
            <a:endParaRPr lang="cs-CZ" sz="1600" dirty="0">
              <a:cs typeface="Calibri" panose="020F0502020204030204"/>
            </a:endParaRPr>
          </a:p>
          <a:p>
            <a:pPr marL="285750" indent="-285750">
              <a:spcBef>
                <a:spcPts val="800"/>
              </a:spcBef>
              <a:spcAft>
                <a:spcPts val="0"/>
              </a:spcAft>
              <a:buChar char="Ø"/>
            </a:pPr>
            <a:r>
              <a:rPr lang="cs-CZ" sz="1600" dirty="0">
                <a:ea typeface="+mn-lt"/>
                <a:cs typeface="+mn-lt"/>
              </a:rPr>
              <a:t>E-shop T-</a:t>
            </a:r>
            <a:r>
              <a:rPr lang="cs-CZ" sz="1600" dirty="0" err="1">
                <a:ea typeface="+mn-lt"/>
                <a:cs typeface="+mn-lt"/>
              </a:rPr>
              <a:t>shock</a:t>
            </a:r>
            <a:r>
              <a:rPr lang="cs-CZ" sz="1600" dirty="0">
                <a:ea typeface="+mn-lt"/>
                <a:cs typeface="+mn-lt"/>
              </a:rPr>
              <a:t> (</a:t>
            </a:r>
            <a:r>
              <a:rPr lang="cs-CZ" sz="1600" dirty="0">
                <a:ea typeface="+mn-lt"/>
                <a:cs typeface="+mn-lt"/>
                <a:hlinkClick r:id="rId3"/>
              </a:rPr>
              <a:t>https://vydavatelstvi.citace.com/</a:t>
            </a:r>
            <a:r>
              <a:rPr lang="cs-CZ" sz="1600" dirty="0" err="1">
                <a:ea typeface="+mn-lt"/>
                <a:cs typeface="+mn-lt"/>
                <a:hlinkClick r:id="rId3"/>
              </a:rPr>
              <a:t>cs</a:t>
            </a:r>
            <a:r>
              <a:rPr lang="cs-CZ" sz="1600" dirty="0">
                <a:ea typeface="+mn-lt"/>
                <a:cs typeface="+mn-lt"/>
                <a:hlinkClick r:id="rId3"/>
              </a:rPr>
              <a:t>/)</a:t>
            </a:r>
            <a:endParaRPr lang="cs-CZ" sz="1600" dirty="0">
              <a:cs typeface="Calibri" panose="020F0502020204030204"/>
            </a:endParaRPr>
          </a:p>
          <a:p>
            <a:endParaRPr lang="en-US" sz="1800" dirty="0">
              <a:cs typeface="Calibri" panose="020F0502020204030204"/>
            </a:endParaRPr>
          </a:p>
        </p:txBody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id="{88AA064E-5F6E-4024-BC28-EDDC3DFC7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id="{03B29638-4838-4B9B-B9DB-96E542BAF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09398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E970D3-FAD8-4464-9D59-856CB9BC3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Další doporučená literatura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A21AA4-2016-4039-A9F8-4BB00A921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1731" y="1956816"/>
            <a:ext cx="9107948" cy="4223632"/>
          </a:xfrm>
        </p:spPr>
        <p:txBody>
          <a:bodyPr vert="horz" lIns="0" tIns="45720" rIns="0" bIns="45720" rtlCol="0" anchor="t">
            <a:noAutofit/>
          </a:bodyPr>
          <a:lstStyle/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cs-CZ" sz="1900" dirty="0">
                <a:ea typeface="+mn-lt"/>
                <a:cs typeface="+mn-lt"/>
              </a:rPr>
              <a:t>DILHOFOVÁ, Adéla, Monika KRATOCHVÍLOVÁ a Jan LIDMILA. 2013. </a:t>
            </a:r>
            <a:r>
              <a:rPr lang="cs-CZ" sz="1900" i="1" dirty="0">
                <a:ea typeface="+mn-lt"/>
                <a:cs typeface="+mn-lt"/>
              </a:rPr>
              <a:t>Příručka pro knihovníky veřejných knihoven</a:t>
            </a:r>
            <a:r>
              <a:rPr lang="cs-CZ" sz="1900" dirty="0">
                <a:ea typeface="+mn-lt"/>
                <a:cs typeface="+mn-lt"/>
              </a:rPr>
              <a:t>. Vyd. 1. Brno: Moravská zemská knihovna, 59 s. ISBN 978-807-0511-992. Dostupné také z: </a:t>
            </a:r>
            <a:r>
              <a:rPr lang="cs-CZ" sz="1900" dirty="0">
                <a:ea typeface="+mn-lt"/>
                <a:cs typeface="+mn-lt"/>
                <a:hlinkClick r:id="rId2"/>
              </a:rPr>
              <a:t>http://www.mzk.cz/pro-knihovny/vzdelavani-knihovniku/prirucka-pro-knihovniky</a:t>
            </a:r>
            <a:endParaRPr lang="cs-CZ" sz="1900"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1900" dirty="0">
                <a:ea typeface="+mn-lt"/>
                <a:cs typeface="+mn-lt"/>
              </a:rPr>
              <a:t>KOONTZ, Christie a Barbara GUBBIN. 2012. </a:t>
            </a:r>
            <a:r>
              <a:rPr lang="cs-CZ" sz="1900" i="1" dirty="0">
                <a:ea typeface="+mn-lt"/>
                <a:cs typeface="+mn-lt"/>
              </a:rPr>
              <a:t>Služby veřejných knihoven: směrnice IFLA</a:t>
            </a:r>
            <a:r>
              <a:rPr lang="cs-CZ" sz="1900" dirty="0">
                <a:ea typeface="+mn-lt"/>
                <a:cs typeface="+mn-lt"/>
              </a:rPr>
              <a:t>. </a:t>
            </a:r>
            <a:br>
              <a:rPr lang="cs-CZ" sz="1900" dirty="0">
                <a:ea typeface="+mn-lt"/>
                <a:cs typeface="+mn-lt"/>
              </a:rPr>
            </a:br>
            <a:r>
              <a:rPr lang="cs-CZ" sz="1900" dirty="0">
                <a:ea typeface="+mn-lt"/>
                <a:cs typeface="+mn-lt"/>
              </a:rPr>
              <a:t>2., zcela </a:t>
            </a:r>
            <a:r>
              <a:rPr lang="cs-CZ" sz="1900" dirty="0" err="1">
                <a:ea typeface="+mn-lt"/>
                <a:cs typeface="+mn-lt"/>
              </a:rPr>
              <a:t>přeprac</a:t>
            </a:r>
            <a:r>
              <a:rPr lang="cs-CZ" sz="1900" dirty="0">
                <a:ea typeface="+mn-lt"/>
                <a:cs typeface="+mn-lt"/>
              </a:rPr>
              <a:t>. vyd. Praha: Národní knihovna České republiky - Knihovnický institut, 203 s. ISBN 9788070506127. Dostupné také z: </a:t>
            </a:r>
            <a:r>
              <a:rPr lang="cs-CZ" sz="1900" dirty="0">
                <a:ea typeface="+mn-lt"/>
                <a:cs typeface="+mn-lt"/>
                <a:hlinkClick r:id="rId3"/>
              </a:rPr>
              <a:t>http://www.ifla.org/files/assets/hq/publications/series/147-cs.pdf</a:t>
            </a:r>
            <a:endParaRPr lang="cs-CZ" sz="1900"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1900" dirty="0">
                <a:ea typeface="+mn-lt"/>
                <a:cs typeface="+mn-lt"/>
              </a:rPr>
              <a:t>CEJPEK, Jiří. 2005. </a:t>
            </a:r>
            <a:r>
              <a:rPr lang="cs-CZ" sz="1900" i="1" dirty="0">
                <a:ea typeface="+mn-lt"/>
                <a:cs typeface="+mn-lt"/>
              </a:rPr>
              <a:t>Proměny let devadesátých: knihovnictví na prahu informačního věku - děje, myšlenky a názory</a:t>
            </a:r>
            <a:r>
              <a:rPr lang="cs-CZ" sz="1900" dirty="0">
                <a:ea typeface="+mn-lt"/>
                <a:cs typeface="+mn-lt"/>
              </a:rPr>
              <a:t>. Praha: Svaz knihovníků a informačních pracovníků ČR, 79 s. Aktuality SKIP. ISBN 80-858-5115-6.</a:t>
            </a:r>
            <a:endParaRPr lang="cs-CZ" sz="1900" dirty="0">
              <a:cs typeface="Calibri"/>
            </a:endParaRPr>
          </a:p>
          <a:p>
            <a:endParaRPr lang="cs-CZ" dirty="0">
              <a:cs typeface="Calibri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021161E1-7F78-4807-B2F8-6B8A4A82A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217" y="2002503"/>
            <a:ext cx="913375" cy="400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76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D9BFCD-59DC-434A-9AEA-857CCAD8F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Další zdroje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B75266-AE52-4495-8AEF-DDA55507B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cs-CZ" dirty="0">
                <a:ea typeface="+mn-lt"/>
                <a:cs typeface="+mn-lt"/>
                <a:hlinkClick r:id="rId2"/>
              </a:rPr>
              <a:t>Informace pro knihovny</a:t>
            </a:r>
            <a:endParaRPr lang="cs-CZ" dirty="0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  <a:hlinkClick r:id="rId3"/>
              </a:rPr>
              <a:t>Koncepce.knihovna.cz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  <a:hlinkClick r:id="rId4"/>
              </a:rPr>
              <a:t>Knihovní zákon</a:t>
            </a:r>
            <a:endParaRPr lang="cs-CZ" dirty="0"/>
          </a:p>
          <a:p>
            <a:r>
              <a:rPr lang="cs-CZ" dirty="0">
                <a:ea typeface="+mn-lt"/>
                <a:cs typeface="+mn-lt"/>
                <a:hlinkClick r:id="rId5"/>
              </a:rPr>
              <a:t>Autorský zákon</a:t>
            </a:r>
            <a:endParaRPr lang="cs-CZ" dirty="0"/>
          </a:p>
          <a:p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2874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b7f8b434fd4ef7d5c132c24b958dc9ac10f08"/>
</p:tagLst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1008</Words>
  <Application>Microsoft Office PowerPoint</Application>
  <PresentationFormat>Širokoúhlá obrazovka</PresentationFormat>
  <Paragraphs>207</Paragraphs>
  <Slides>55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61" baseType="lpstr">
      <vt:lpstr>Arial</vt:lpstr>
      <vt:lpstr>Calibri</vt:lpstr>
      <vt:lpstr>Calibri Light</vt:lpstr>
      <vt:lpstr>Verdana</vt:lpstr>
      <vt:lpstr>Wingdings</vt:lpstr>
      <vt:lpstr>Retrospektiva</vt:lpstr>
      <vt:lpstr>Co je knihovna?</vt:lpstr>
      <vt:lpstr>Harmonogram kurzu</vt:lpstr>
      <vt:lpstr>Podmínky ukončení</vt:lpstr>
      <vt:lpstr>Obsah kurzu</vt:lpstr>
      <vt:lpstr>Obsah kurzu</vt:lpstr>
      <vt:lpstr>Obsah kurzu</vt:lpstr>
      <vt:lpstr>Učebnice ke studiu</vt:lpstr>
      <vt:lpstr>Další doporučená literatura</vt:lpstr>
      <vt:lpstr>Další zdroje</vt:lpstr>
      <vt:lpstr>Úkol #1 - Fotovýzkum</vt:lpstr>
      <vt:lpstr>Úkol #1 - odevzdání</vt:lpstr>
      <vt:lpstr>PROLEGOMENA OBORU aneb Proč jet do Křižanova</vt:lpstr>
      <vt:lpstr>Co je knihovna?</vt:lpstr>
      <vt:lpstr>Moravská zemská knihovna v Brně</vt:lpstr>
      <vt:lpstr>Národní technická knihovna v Praze</vt:lpstr>
      <vt:lpstr>Ústřední knihovna FF MU</vt:lpstr>
      <vt:lpstr>Národní knihovna  - Klementinum</vt:lpstr>
      <vt:lpstr>Knihovna obce Kujavy</vt:lpstr>
      <vt:lpstr>Městská knihovna  Česká Třebová</vt:lpstr>
      <vt:lpstr>Městská knihovna  Česká Třebová</vt:lpstr>
      <vt:lpstr>Knihovna Cesty domů</vt:lpstr>
      <vt:lpstr>Digitalniknihovna.cz</vt:lpstr>
      <vt:lpstr>Knihovny.cz</vt:lpstr>
      <vt:lpstr>Bibliobus</vt:lpstr>
      <vt:lpstr>...a tohle taky měla být knihovna</vt:lpstr>
      <vt:lpstr>Knihovna Na Křižovatce</vt:lpstr>
      <vt:lpstr>Knihovna Na Křižovatce v novém</vt:lpstr>
      <vt:lpstr>Prezentace aplikace PowerPoint</vt:lpstr>
      <vt:lpstr>Charakteristika knihovny</vt:lpstr>
      <vt:lpstr>Informační systém knihovny</vt:lpstr>
      <vt:lpstr>Knihovník</vt:lpstr>
      <vt:lpstr>Librarian v Googlu</vt:lpstr>
      <vt:lpstr>Prezentace aplikace PowerPoint</vt:lpstr>
      <vt:lpstr>Prezentace aplikace PowerPoint</vt:lpstr>
      <vt:lpstr>Prezentace aplikace PowerPoint</vt:lpstr>
      <vt:lpstr>Prezentace aplikace PowerPoint</vt:lpstr>
      <vt:lpstr>České knihovnické legendy</vt:lpstr>
      <vt:lpstr>České knihovnické legendy</vt:lpstr>
      <vt:lpstr>Aktuální osobnosti českého knihovnictví</vt:lpstr>
      <vt:lpstr>Aktuální osobnosti českého knihovnictví</vt:lpstr>
      <vt:lpstr>Aktuální osobnosti českého knihovnictví</vt:lpstr>
      <vt:lpstr>Aktuální osobnosti českého knihovnictví</vt:lpstr>
      <vt:lpstr>Další osobnosti českého knihovnictví</vt:lpstr>
      <vt:lpstr>...a ještě jeden knihovník</vt:lpstr>
      <vt:lpstr>Knihovník</vt:lpstr>
      <vt:lpstr>Ideální knihovník</vt:lpstr>
      <vt:lpstr>Knihovnické činnosti</vt:lpstr>
      <vt:lpstr>Národní soustava kvalifikací</vt:lpstr>
      <vt:lpstr>Knihovnické kvalifikace</vt:lpstr>
      <vt:lpstr>Knihovník akvizitér</vt:lpstr>
      <vt:lpstr>Problémy NSK</vt:lpstr>
      <vt:lpstr>Znáte nějaké knihovnické profese?</vt:lpstr>
      <vt:lpstr>A DAY IN THE LIFE</vt:lpstr>
      <vt:lpstr>Vybraná knihovnická povolání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 je knihovna?</dc:title>
  <dc:creator>Martin Krčál</dc:creator>
  <cp:lastModifiedBy>Martin Krčál</cp:lastModifiedBy>
  <cp:revision>6</cp:revision>
  <dcterms:created xsi:type="dcterms:W3CDTF">2020-10-08T09:42:37Z</dcterms:created>
  <dcterms:modified xsi:type="dcterms:W3CDTF">2021-09-16T12:22:46Z</dcterms:modified>
</cp:coreProperties>
</file>