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  <p:sldMasterId id="2147483694" r:id="rId2"/>
    <p:sldMasterId id="2147483696" r:id="rId3"/>
  </p:sldMasterIdLst>
  <p:notesMasterIdLst>
    <p:notesMasterId r:id="rId90"/>
  </p:notesMasterIdLst>
  <p:handoutMasterIdLst>
    <p:handoutMasterId r:id="rId91"/>
  </p:handoutMasterIdLst>
  <p:sldIdLst>
    <p:sldId id="256" r:id="rId4"/>
    <p:sldId id="257" r:id="rId5"/>
    <p:sldId id="319" r:id="rId6"/>
    <p:sldId id="320" r:id="rId7"/>
    <p:sldId id="281" r:id="rId8"/>
    <p:sldId id="334" r:id="rId9"/>
    <p:sldId id="371" r:id="rId10"/>
    <p:sldId id="329" r:id="rId11"/>
    <p:sldId id="370" r:id="rId12"/>
    <p:sldId id="380" r:id="rId13"/>
    <p:sldId id="345" r:id="rId14"/>
    <p:sldId id="333" r:id="rId15"/>
    <p:sldId id="327" r:id="rId16"/>
    <p:sldId id="354" r:id="rId17"/>
    <p:sldId id="332" r:id="rId18"/>
    <p:sldId id="381" r:id="rId19"/>
    <p:sldId id="369" r:id="rId20"/>
    <p:sldId id="310" r:id="rId21"/>
    <p:sldId id="348" r:id="rId22"/>
    <p:sldId id="330" r:id="rId23"/>
    <p:sldId id="284" r:id="rId24"/>
    <p:sldId id="349" r:id="rId25"/>
    <p:sldId id="285" r:id="rId26"/>
    <p:sldId id="326" r:id="rId27"/>
    <p:sldId id="266" r:id="rId28"/>
    <p:sldId id="271" r:id="rId29"/>
    <p:sldId id="272" r:id="rId30"/>
    <p:sldId id="268" r:id="rId31"/>
    <p:sldId id="274" r:id="rId32"/>
    <p:sldId id="341" r:id="rId33"/>
    <p:sldId id="259" r:id="rId34"/>
    <p:sldId id="318" r:id="rId35"/>
    <p:sldId id="321" r:id="rId36"/>
    <p:sldId id="322" r:id="rId37"/>
    <p:sldId id="311" r:id="rId38"/>
    <p:sldId id="379" r:id="rId39"/>
    <p:sldId id="377" r:id="rId40"/>
    <p:sldId id="261" r:id="rId41"/>
    <p:sldId id="262" r:id="rId42"/>
    <p:sldId id="382" r:id="rId43"/>
    <p:sldId id="324" r:id="rId44"/>
    <p:sldId id="313" r:id="rId45"/>
    <p:sldId id="355" r:id="rId46"/>
    <p:sldId id="263" r:id="rId47"/>
    <p:sldId id="364" r:id="rId48"/>
    <p:sldId id="373" r:id="rId49"/>
    <p:sldId id="356" r:id="rId50"/>
    <p:sldId id="352" r:id="rId51"/>
    <p:sldId id="314" r:id="rId52"/>
    <p:sldId id="357" r:id="rId53"/>
    <p:sldId id="366" r:id="rId54"/>
    <p:sldId id="385" r:id="rId55"/>
    <p:sldId id="288" r:id="rId56"/>
    <p:sldId id="287" r:id="rId57"/>
    <p:sldId id="384" r:id="rId58"/>
    <p:sldId id="290" r:id="rId59"/>
    <p:sldId id="292" r:id="rId60"/>
    <p:sldId id="336" r:id="rId61"/>
    <p:sldId id="337" r:id="rId62"/>
    <p:sldId id="296" r:id="rId63"/>
    <p:sldId id="376" r:id="rId64"/>
    <p:sldId id="363" r:id="rId65"/>
    <p:sldId id="312" r:id="rId66"/>
    <p:sldId id="315" r:id="rId67"/>
    <p:sldId id="351" r:id="rId68"/>
    <p:sldId id="299" r:id="rId69"/>
    <p:sldId id="342" r:id="rId70"/>
    <p:sldId id="343" r:id="rId71"/>
    <p:sldId id="344" r:id="rId72"/>
    <p:sldId id="298" r:id="rId73"/>
    <p:sldId id="386" r:id="rId74"/>
    <p:sldId id="339" r:id="rId75"/>
    <p:sldId id="358" r:id="rId76"/>
    <p:sldId id="359" r:id="rId77"/>
    <p:sldId id="360" r:id="rId78"/>
    <p:sldId id="375" r:id="rId79"/>
    <p:sldId id="340" r:id="rId80"/>
    <p:sldId id="361" r:id="rId81"/>
    <p:sldId id="389" r:id="rId82"/>
    <p:sldId id="362" r:id="rId83"/>
    <p:sldId id="387" r:id="rId84"/>
    <p:sldId id="388" r:id="rId85"/>
    <p:sldId id="368" r:id="rId86"/>
    <p:sldId id="353" r:id="rId87"/>
    <p:sldId id="325" r:id="rId88"/>
    <p:sldId id="309" r:id="rId89"/>
  </p:sldIdLst>
  <p:sldSz cx="9144000" cy="6858000" type="screen4x3"/>
  <p:notesSz cx="6858000" cy="9144000"/>
  <p:embeddedFontLst>
    <p:embeddedFont>
      <p:font typeface="Open Sans" panose="020B0604020202020204" charset="0"/>
      <p:regular r:id="rId92"/>
      <p:bold r:id="rId93"/>
      <p:italic r:id="rId94"/>
      <p:boldItalic r:id="rId95"/>
    </p:embeddedFont>
    <p:embeddedFont>
      <p:font typeface="Source Code Pro" panose="020B0604020202020204" charset="0"/>
      <p:regular r:id="rId96"/>
      <p:bold r:id="rId97"/>
      <p:italic r:id="rId98"/>
      <p:boldItalic r:id="rId99"/>
    </p:embeddedFont>
    <p:embeddedFont>
      <p:font typeface="Lato" panose="020B0604020202020204" charset="0"/>
      <p:regular r:id="rId100"/>
      <p:bold r:id="rId101"/>
      <p:italic r:id="rId102"/>
      <p:boldItalic r:id="rId103"/>
    </p:embeddedFont>
    <p:embeddedFont>
      <p:font typeface="Calibri" panose="020F0502020204030204" pitchFamily="34" charset="0"/>
      <p:regular r:id="rId104"/>
      <p:bold r:id="rId105"/>
      <p:italic r:id="rId106"/>
      <p:boldItalic r:id="rId107"/>
    </p:embeddedFont>
    <p:embeddedFont>
      <p:font typeface="Raleway" panose="020B0604020202020204" charset="-18"/>
      <p:regular r:id="rId108"/>
      <p:bold r:id="rId109"/>
      <p:italic r:id="rId110"/>
      <p:boldItalic r:id="rId111"/>
    </p:embeddedFont>
    <p:embeddedFont>
      <p:font typeface="Cambria" panose="02040503050406030204" pitchFamily="18" charset="0"/>
      <p:regular r:id="rId112"/>
      <p:bold r:id="rId113"/>
      <p:italic r:id="rId114"/>
      <p:boldItalic r:id="rId1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9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40"/>
    </p:cViewPr>
  </p:sorter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viewProps" Target="viewProp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font" Target="fonts/font21.fntdata"/><Relationship Id="rId16" Type="http://schemas.openxmlformats.org/officeDocument/2006/relationships/slide" Target="slides/slide13.xml"/><Relationship Id="rId107" Type="http://schemas.openxmlformats.org/officeDocument/2006/relationships/font" Target="fonts/font16.fntdata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font" Target="fonts/font11.fntdata"/><Relationship Id="rId5" Type="http://schemas.openxmlformats.org/officeDocument/2006/relationships/slide" Target="slides/slide2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4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font" Target="fonts/font22.fntdata"/><Relationship Id="rId118" Type="http://schemas.openxmlformats.org/officeDocument/2006/relationships/theme" Target="theme/theme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font" Target="fonts/font12.fntdata"/><Relationship Id="rId108" Type="http://schemas.openxmlformats.org/officeDocument/2006/relationships/font" Target="fonts/font17.fntdata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handoutMaster" Target="handoutMasters/handout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font" Target="fonts/font23.fntdata"/><Relationship Id="rId119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font" Target="fonts/font18.fntdata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font" Target="fonts/font19.fntdata"/><Relationship Id="rId115" Type="http://schemas.openxmlformats.org/officeDocument/2006/relationships/font" Target="fonts/font24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font" Target="fonts/font20.fntdata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5AFCF-510C-4A8F-B0CA-57D3F348F606}" type="datetimeFigureOut">
              <a:rPr lang="cs-CZ" smtClean="0"/>
              <a:t>14.12.2021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CF8A2-A517-4B24-92BE-665A9E38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073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102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0" name="Google Shape;31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3391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11" name="Google Shape;61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2" name="Google Shape;61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226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15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781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36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926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6456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4722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" name="Google Shape;27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659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Google Shape;32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476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9" name="Google Shape;73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1907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912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9" name="Google Shape;75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055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9" name="Google Shape;111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9632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9" name="Google Shape;46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167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5" name="Google Shape;5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40686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66" name="Google Shape;56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87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1" name="Google Shape;50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17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82" name="Google Shape;58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825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1817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915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87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8057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81676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335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8789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Google Shape;3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772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9" name="Google Shape;4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8621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8" name="Google Shape;4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51814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8" name="Google Shape;4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cs-CZ" dirty="0" smtClean="0"/>
              <a:t>opravit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16451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8" name="Google Shape;4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5374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0811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" name="Google Shape;4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39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29144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" name="Google Shape;4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2539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273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4356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a3598935_1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a3598935_1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2359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" name="Google Shape;4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731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00" name="Google Shape;200;p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01" name="Google Shape;201;p8:notes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404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9a7b17a56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9a7b17a56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6009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8" name="Google Shape;77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05968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8310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3" name="Google Shape;80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600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1" name="Google Shape;68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77778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6" name="Google Shape;79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28396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5" name="Google Shape;98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0332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1" name="Google Shape;84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3816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1" name="Google Shape;88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4164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6" name="Google Shape;44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3103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6" name="Google Shape;4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63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37" name="Google Shape;93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8" name="Google Shape;938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4705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238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7468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28" name="Google Shape;428;p2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429" name="Google Shape;429;p26:notes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605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2872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6" name="Google Shape;4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6808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5" name="Google Shape;98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0103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4" name="Google Shape;85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logo</a:t>
            </a:r>
            <a:endParaRPr/>
          </a:p>
        </p:txBody>
      </p:sp>
      <p:sp>
        <p:nvSpPr>
          <p:cNvPr id="855" name="Google Shape;855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5436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6" name="Google Shape;86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logo</a:t>
            </a:r>
            <a:endParaRPr/>
          </a:p>
        </p:txBody>
      </p:sp>
      <p:sp>
        <p:nvSpPr>
          <p:cNvPr id="867" name="Google Shape;86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3247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78" name="Google Shape;87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logo</a:t>
            </a:r>
            <a:endParaRPr/>
          </a:p>
        </p:txBody>
      </p:sp>
      <p:sp>
        <p:nvSpPr>
          <p:cNvPr id="879" name="Google Shape;879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4304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5" name="Google Shape;96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8114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9883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63419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9a3598935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9a3598935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0074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6819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upravím si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54732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60712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63446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77120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58844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3" name="Google Shape;104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784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3" name="Google Shape;104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4655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9" name="Google Shape;113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0978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9" name="Google Shape;116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873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:notes"/>
          <p:cNvSpPr txBox="1">
            <a:spLocks noGrp="1"/>
          </p:cNvSpPr>
          <p:nvPr>
            <p:ph type="body" idx="1"/>
          </p:nvPr>
        </p:nvSpPr>
        <p:spPr>
          <a:xfrm>
            <a:off x="987425" y="3228975"/>
            <a:ext cx="7899400" cy="3059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1044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98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29200" y="1700769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6666"/>
            <a:ext cx="8520600" cy="97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958433"/>
            <a:ext cx="8520600" cy="413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082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Google Shape;89;p14"/>
          <p:cNvCxnSpPr/>
          <p:nvPr/>
        </p:nvCxnSpPr>
        <p:spPr>
          <a:xfrm>
            <a:off x="2477724" y="55420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" name="Google Shape;90;p14"/>
          <p:cNvCxnSpPr/>
          <p:nvPr/>
        </p:nvCxnSpPr>
        <p:spPr>
          <a:xfrm>
            <a:off x="2477724" y="632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" name="Google Shape;91;p14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2400250" y="767933"/>
            <a:ext cx="63216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2410112" y="2127701"/>
            <a:ext cx="63216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15"/>
          <p:cNvCxnSpPr/>
          <p:nvPr/>
        </p:nvCxnSpPr>
        <p:spPr>
          <a:xfrm>
            <a:off x="2477724" y="55420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15"/>
          <p:cNvCxnSpPr/>
          <p:nvPr/>
        </p:nvCxnSpPr>
        <p:spPr>
          <a:xfrm>
            <a:off x="2477724" y="632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" name="Google Shape;98;p15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2371725" y="840300"/>
            <a:ext cx="63315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2390267" y="4317933"/>
            <a:ext cx="63315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16"/>
          <p:cNvCxnSpPr/>
          <p:nvPr/>
        </p:nvCxnSpPr>
        <p:spPr>
          <a:xfrm>
            <a:off x="425200" y="55420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" name="Google Shape;104;p16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406425" y="2409100"/>
            <a:ext cx="82968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Google Shape;108;p17"/>
          <p:cNvCxnSpPr/>
          <p:nvPr/>
        </p:nvCxnSpPr>
        <p:spPr>
          <a:xfrm>
            <a:off x="2477724" y="55420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" name="Google Shape;109;p17"/>
          <p:cNvCxnSpPr/>
          <p:nvPr/>
        </p:nvCxnSpPr>
        <p:spPr>
          <a:xfrm>
            <a:off x="2477724" y="632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" name="Google Shape;110;p17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2400250" y="767933"/>
            <a:ext cx="63216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2400303" y="2136900"/>
            <a:ext cx="30714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2"/>
          </p:nvPr>
        </p:nvSpPr>
        <p:spPr>
          <a:xfrm>
            <a:off x="5650572" y="2136900"/>
            <a:ext cx="30714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Google Shape;119;p19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319500" y="1248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319500" y="2462405"/>
            <a:ext cx="2808000" cy="3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20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283103" y="949521"/>
            <a:ext cx="6244200" cy="51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>
            <a:off x="4572000" y="167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" name="Google Shape;129;p21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265500" y="1863133"/>
            <a:ext cx="40452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1"/>
          </p:nvPr>
        </p:nvSpPr>
        <p:spPr>
          <a:xfrm>
            <a:off x="265500" y="3647161"/>
            <a:ext cx="40452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Google Shape;135;p22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6" name="Google Shape;136;p22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7" name="Google Shape;137;p22"/>
          <p:cNvSpPr txBox="1">
            <a:spLocks noGrp="1"/>
          </p:cNvSpPr>
          <p:nvPr>
            <p:ph type="body" idx="1"/>
          </p:nvPr>
        </p:nvSpPr>
        <p:spPr>
          <a:xfrm>
            <a:off x="328017" y="5634700"/>
            <a:ext cx="8388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Google Shape;140;p23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1" name="Google Shape;141;p23"/>
          <p:cNvCxnSpPr/>
          <p:nvPr/>
        </p:nvCxnSpPr>
        <p:spPr>
          <a:xfrm>
            <a:off x="425200" y="55420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2" name="Google Shape;142;p23"/>
          <p:cNvSpPr txBox="1">
            <a:spLocks noGrp="1"/>
          </p:cNvSpPr>
          <p:nvPr>
            <p:ph type="title" hasCustomPrompt="1"/>
          </p:nvPr>
        </p:nvSpPr>
        <p:spPr>
          <a:xfrm>
            <a:off x="853950" y="1739800"/>
            <a:ext cx="7436100" cy="20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853950" y="3892600"/>
            <a:ext cx="74361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Google Shape;235;p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Google Shape;241;p3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" name="Google Shape;243;p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4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2" name="Google Shape;252;p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p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5" name="Google Shape;255;p42"/>
          <p:cNvCxnSpPr/>
          <p:nvPr/>
        </p:nvCxnSpPr>
        <p:spPr>
          <a:xfrm>
            <a:off x="429200" y="1700768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56" name="Google Shape;256;p42"/>
          <p:cNvSpPr txBox="1">
            <a:spLocks noGrp="1"/>
          </p:cNvSpPr>
          <p:nvPr>
            <p:ph type="title"/>
          </p:nvPr>
        </p:nvSpPr>
        <p:spPr>
          <a:xfrm>
            <a:off x="311700" y="496666"/>
            <a:ext cx="85206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Google Shape;257;p42"/>
          <p:cNvSpPr txBox="1">
            <a:spLocks noGrp="1"/>
          </p:cNvSpPr>
          <p:nvPr>
            <p:ph type="body" idx="1"/>
          </p:nvPr>
        </p:nvSpPr>
        <p:spPr>
          <a:xfrm>
            <a:off x="311700" y="1958433"/>
            <a:ext cx="8520600" cy="41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4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4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4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4" name="Google Shape;264;p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Google Shape;267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p4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Google Shape;269;p4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Google Shape;270;p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Google Shape;274;p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5" name="Google Shape;275;p4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45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Google Shape;277;p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Google Shape;278;p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Google Shape;279;p4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4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4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4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4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Google Shape;290;p4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Google Shape;291;p4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Google Shape;292;p4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4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Google Shape;294;p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7" name="Google Shape;297;p48"/>
          <p:cNvSpPr txBox="1">
            <a:spLocks noGrp="1"/>
          </p:cNvSpPr>
          <p:nvPr>
            <p:ph type="body" idx="1"/>
          </p:nvPr>
        </p:nvSpPr>
        <p:spPr>
          <a:xfrm rot="5400000">
            <a:off x="2308949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8" name="Google Shape;298;p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9" name="Google Shape;299;p4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p4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9"/>
          <p:cNvSpPr txBox="1">
            <a:spLocks noGrp="1"/>
          </p:cNvSpPr>
          <p:nvPr>
            <p:ph type="title"/>
          </p:nvPr>
        </p:nvSpPr>
        <p:spPr>
          <a:xfrm rot="5400000">
            <a:off x="4732349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3" name="Google Shape;303;p49"/>
          <p:cNvSpPr txBox="1">
            <a:spLocks noGrp="1"/>
          </p:cNvSpPr>
          <p:nvPr>
            <p:ph type="body" idx="1"/>
          </p:nvPr>
        </p:nvSpPr>
        <p:spPr>
          <a:xfrm rot="5400000">
            <a:off x="541349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4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p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" name="Google Shape;306;p4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2400250" y="767933"/>
            <a:ext cx="63216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2410112" y="2127701"/>
            <a:ext cx="63216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hyperlink" Target="http://novyfonograf.cz/en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sounds.bl.uk/" TargetMode="External"/><Relationship Id="rId13" Type="http://schemas.openxmlformats.org/officeDocument/2006/relationships/hyperlink" Target="https://www.discogs.com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www.loc.gov/jukebox/" TargetMode="External"/><Relationship Id="rId12" Type="http://schemas.openxmlformats.org/officeDocument/2006/relationships/hyperlink" Target="https://adp.library.ucsb.ed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azzdisco.org/" TargetMode="External"/><Relationship Id="rId11" Type="http://schemas.openxmlformats.org/officeDocument/2006/relationships/hyperlink" Target="http://cylinders.library.ucsb.edu/index.php" TargetMode="External"/><Relationship Id="rId5" Type="http://schemas.openxmlformats.org/officeDocument/2006/relationships/hyperlink" Target="https://classical-discography.org/search.php?reset=on" TargetMode="External"/><Relationship Id="rId10" Type="http://schemas.openxmlformats.org/officeDocument/2006/relationships/hyperlink" Target="https://www.dnb.de/DE/DMA/dma_node.html" TargetMode="External"/><Relationship Id="rId4" Type="http://schemas.openxmlformats.org/officeDocument/2006/relationships/hyperlink" Target="https://trove.nla.gov.au/music?q=" TargetMode="External"/><Relationship Id="rId9" Type="http://schemas.openxmlformats.org/officeDocument/2006/relationships/hyperlink" Target="http://phonogrammarchiv.at/" TargetMode="External"/><Relationship Id="rId1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novyfonograf.cz/tymy/pracovni-tym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google.cz/search?q=obr%C3%A1zky+zvukov%C3%A9+nosi%C4%8De&amp;espv=2&amp;biw=1280&amp;bih=939&amp;tbm=isch&amp;tbo=u&amp;source=univ&amp;sa=X&amp;ei=WAX_VMzVJcfwUPWggogN&amp;ved=0CEYQ7Ak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sH5D50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archive.org/details/recordedsoundinczechland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novyfonograf.cz/publikace/recorded-sound-in-czech-lands-1900-1946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gramatika_etiket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rodnifonoteka.cz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hyperlink" Target="http://audioteka.com/cz/audiobook/rozhlasova-historie-1923-2013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novyfonograf.cz/standardy/manipulace-s-historickymi-zvukovymi-nosici-a-jejich-ochrana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novyfonograf.cz/standardy/zachyceni-verohodneho-obrazu-etiket-gramofonovych-desek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visk.nkp.cz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ukr.knihovna.cz/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jekt.narodnifonoteka.cz/home/publikace-1" TargetMode="External"/><Relationship Id="rId5" Type="http://schemas.openxmlformats.org/officeDocument/2006/relationships/hyperlink" Target="https://novyfonograf.cz/" TargetMode="External"/><Relationship Id="rId4" Type="http://schemas.openxmlformats.org/officeDocument/2006/relationships/hyperlink" Target="https://www.narodnifonoteka.cz/" TargetMode="External"/><Relationship Id="rId9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mailto:iva.horova@techlib.cz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/>
          <p:cNvSpPr txBox="1">
            <a:spLocks noGrp="1"/>
          </p:cNvSpPr>
          <p:nvPr>
            <p:ph type="ctrTitle"/>
          </p:nvPr>
        </p:nvSpPr>
        <p:spPr>
          <a:xfrm>
            <a:off x="971550" y="2458065"/>
            <a:ext cx="7345500" cy="199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cs-CZ" sz="4000" b="1" dirty="0" smtClean="0">
                <a:solidFill>
                  <a:srgbClr val="FF0000"/>
                </a:solidFill>
              </a:rPr>
              <a:t>Zvukové kulturní dědictví a jak se o ně staráme v ČR?</a:t>
            </a:r>
            <a:r>
              <a:rPr lang="cs-CZ" sz="3200" dirty="0" smtClean="0">
                <a:solidFill>
                  <a:srgbClr val="FF0000"/>
                </a:solidFill>
              </a:rPr>
              <a:t/>
            </a:r>
            <a:br>
              <a:rPr lang="cs-CZ" sz="3200" dirty="0" smtClean="0">
                <a:solidFill>
                  <a:srgbClr val="FF0000"/>
                </a:solidFill>
              </a:rPr>
            </a:br>
            <a:r>
              <a:rPr lang="cs-CZ" sz="3200" dirty="0" smtClean="0">
                <a:solidFill>
                  <a:srgbClr val="FF0000"/>
                </a:solidFill>
              </a:rPr>
              <a:t/>
            </a:r>
            <a:br>
              <a:rPr lang="cs-CZ" sz="3200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cs-CZ" sz="2800" b="1" dirty="0" smtClean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800" b="1" dirty="0" smtClean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800" b="1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50"/>
          <p:cNvSpPr txBox="1">
            <a:spLocks noGrp="1"/>
          </p:cNvSpPr>
          <p:nvPr>
            <p:ph type="subTitle" idx="1"/>
          </p:nvPr>
        </p:nvSpPr>
        <p:spPr>
          <a:xfrm>
            <a:off x="971550" y="3362632"/>
            <a:ext cx="7356476" cy="237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endParaRPr sz="2000" b="1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sz="2000" b="1" dirty="0" err="1" smtClean="0">
                <a:latin typeface="Open Sans"/>
                <a:ea typeface="Open Sans"/>
                <a:cs typeface="Open Sans"/>
                <a:sym typeface="Open Sans"/>
              </a:rPr>
              <a:t>PhDr</a:t>
            </a:r>
            <a:r>
              <a:rPr lang="en-US" sz="2000" b="1" dirty="0">
                <a:latin typeface="Open Sans"/>
                <a:ea typeface="Open Sans"/>
                <a:cs typeface="Open Sans"/>
                <a:sym typeface="Open Sans"/>
              </a:rPr>
              <a:t>. Iva Horová                 </a:t>
            </a:r>
            <a:r>
              <a:rPr lang="en-US" sz="2000" b="1" dirty="0" smtClean="0">
                <a:latin typeface="Open Sans"/>
                <a:ea typeface="Open Sans"/>
                <a:cs typeface="Open Sans"/>
                <a:sym typeface="Open Sans"/>
              </a:rPr>
              <a:t>      </a:t>
            </a:r>
            <a:endParaRPr dirty="0"/>
          </a:p>
          <a:p>
            <a:pPr marL="0" lvl="0" indent="0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                     </a:t>
            </a:r>
          </a:p>
          <a:p>
            <a:pPr marL="0" lvl="0" indent="0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                   Národní technická knihovna</a:t>
            </a:r>
            <a:r>
              <a:rPr lang="en-US" sz="1800" dirty="0">
                <a:latin typeface="Open Sans"/>
                <a:ea typeface="Open Sans"/>
                <a:cs typeface="Open Sans"/>
                <a:sym typeface="Open Sans"/>
              </a:rPr>
              <a:t>		</a:t>
            </a:r>
            <a:endParaRPr lang="cs-CZ"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lang="cs-CZ" sz="18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                                      M</a:t>
            </a:r>
            <a:r>
              <a:rPr lang="en-US" sz="1800" dirty="0" smtClean="0">
                <a:latin typeface="Open Sans"/>
                <a:ea typeface="Open Sans"/>
                <a:cs typeface="Open Sans"/>
                <a:sym typeface="Open Sans"/>
              </a:rPr>
              <a:t>U </a:t>
            </a:r>
            <a:r>
              <a:rPr lang="en-US" sz="1800" dirty="0">
                <a:latin typeface="Open Sans"/>
                <a:ea typeface="Open Sans"/>
                <a:cs typeface="Open Sans"/>
                <a:sym typeface="Open Sans"/>
              </a:rPr>
              <a:t>KISK, </a:t>
            </a: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15</a:t>
            </a:r>
            <a:r>
              <a:rPr lang="en-US" sz="1800" dirty="0" smtClean="0">
                <a:latin typeface="Open Sans"/>
                <a:ea typeface="Open Sans"/>
                <a:cs typeface="Open Sans"/>
                <a:sym typeface="Open Sans"/>
              </a:rPr>
              <a:t>. 1</a:t>
            </a: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-US" sz="1800" dirty="0" smtClean="0">
                <a:latin typeface="Open Sans"/>
                <a:ea typeface="Open Sans"/>
                <a:cs typeface="Open Sans"/>
                <a:sym typeface="Open Sans"/>
              </a:rPr>
              <a:t>. 20</a:t>
            </a: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21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14" name="Google Shape;314;p50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315" name="Google Shape;315;p50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6" name="Google Shape;316;p50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317" name="Google Shape;317;p50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18" name="Google Shape;318;p50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319" name="Google Shape;319;p50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0" name="Google Shape;320;p50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21" name="Google Shape;321;p50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322" name="Google Shape;322;p50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3" name="Google Shape;323;p50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24" name="Google Shape;324;p50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25" name="Google Shape;325;p50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29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216" name="Google Shape;216;p29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7" name="Google Shape;217;p29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218" name="Google Shape;218;p29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19" name="Google Shape;219;p29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220" name="Google Shape;220;p29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1" name="Google Shape;221;p29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2" name="Google Shape;222;p29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223" name="Google Shape;223;p29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4" name="Google Shape;224;p29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225" name="Google Shape;225;p29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6" name="Google Shape;226;p29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Historie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zvuku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29"/>
          <p:cNvSpPr/>
          <p:nvPr/>
        </p:nvSpPr>
        <p:spPr>
          <a:xfrm>
            <a:off x="971550" y="2636850"/>
            <a:ext cx="7800900" cy="3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 b="1" i="0" u="none" strike="noStrike" cap="none" dirty="0" err="1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Kdo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a </a:t>
            </a:r>
            <a:r>
              <a:rPr lang="en-US" sz="3200" b="1" i="0" u="none" strike="noStrike" cap="none" dirty="0" err="1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kdy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vynalezl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záznam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zvuku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?</a:t>
            </a:r>
            <a:endParaRPr sz="3200" b="1" i="0" u="none" strike="noStrike" cap="none" dirty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3200" b="1" i="0" u="none" strike="noStrike" cap="none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  K jakému původně </a:t>
            </a:r>
            <a:r>
              <a:rPr lang="en-US" sz="3200" b="1" i="0" u="none" strike="noStrike" cap="none" dirty="0" err="1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účel</a:t>
            </a:r>
            <a:r>
              <a:rPr lang="cs-CZ" sz="3200" b="1" i="0" u="none" strike="noStrike" cap="none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</a:t>
            </a:r>
            <a:r>
              <a:rPr lang="en-US" sz="3200" b="1" i="0" u="none" strike="noStrike" cap="none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?</a:t>
            </a:r>
            <a:endParaRPr lang="cs-CZ" sz="3200" b="1" i="0" u="none" strike="noStrike" cap="none" dirty="0" smtClean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3200" b="1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</a:t>
            </a:r>
            <a:r>
              <a:rPr lang="cs-CZ" sz="3200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jak se nazývají první přehrávače?</a:t>
            </a:r>
            <a:endParaRPr lang="cs-CZ" sz="3200" b="1" i="0" u="none" strike="noStrike" cap="none" dirty="0" smtClean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lvl="3">
              <a:spcBef>
                <a:spcPts val="1000"/>
              </a:spcBef>
              <a:buClr>
                <a:srgbClr val="CE3736"/>
              </a:buClr>
              <a:buSzPts val="1800"/>
            </a:pPr>
            <a:endParaRPr sz="3200" b="1" i="0" u="none" strike="noStrike" cap="none" dirty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p29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591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5" name="Google Shape;615;p70"/>
          <p:cNvSpPr txBox="1">
            <a:spLocks noGrp="1"/>
          </p:cNvSpPr>
          <p:nvPr>
            <p:ph type="body" idx="1"/>
          </p:nvPr>
        </p:nvSpPr>
        <p:spPr>
          <a:xfrm>
            <a:off x="152400" y="5181600"/>
            <a:ext cx="9020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b="1" dirty="0" err="1"/>
              <a:t>fonautograf</a:t>
            </a:r>
            <a:r>
              <a:rPr lang="en-US" sz="2200" b="1" dirty="0"/>
              <a:t> </a:t>
            </a:r>
            <a:r>
              <a:rPr lang="en-US" sz="2200" dirty="0"/>
              <a:t>- </a:t>
            </a:r>
            <a:r>
              <a:rPr lang="en-US" sz="2200" dirty="0" err="1"/>
              <a:t>patentovaný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Francii</a:t>
            </a:r>
            <a:r>
              <a:rPr lang="en-US" sz="2200" dirty="0"/>
              <a:t> 25. 3. 1857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 err="1"/>
              <a:t>vytvářel</a:t>
            </a:r>
            <a:r>
              <a:rPr lang="en-US" sz="2200" dirty="0"/>
              <a:t> </a:t>
            </a:r>
            <a:r>
              <a:rPr lang="en-US" sz="2200" dirty="0" err="1"/>
              <a:t>jen</a:t>
            </a:r>
            <a:r>
              <a:rPr lang="en-US" sz="2200" dirty="0"/>
              <a:t> </a:t>
            </a:r>
            <a:r>
              <a:rPr lang="en-US" sz="2200" dirty="0" err="1"/>
              <a:t>vizuální</a:t>
            </a:r>
            <a:r>
              <a:rPr lang="en-US" sz="2200" dirty="0"/>
              <a:t> </a:t>
            </a:r>
            <a:r>
              <a:rPr lang="en-US" sz="2200" dirty="0" err="1"/>
              <a:t>obraz</a:t>
            </a:r>
            <a:r>
              <a:rPr lang="en-US" sz="2200" dirty="0"/>
              <a:t> </a:t>
            </a:r>
            <a:r>
              <a:rPr lang="en-US" sz="2200" dirty="0" err="1"/>
              <a:t>zvuku</a:t>
            </a:r>
            <a:r>
              <a:rPr lang="en-US" sz="2200" dirty="0"/>
              <a:t>, </a:t>
            </a:r>
            <a:r>
              <a:rPr lang="en-US" sz="2200" dirty="0" err="1"/>
              <a:t>nedokázal</a:t>
            </a:r>
            <a:r>
              <a:rPr lang="en-US" sz="2200" dirty="0"/>
              <a:t> </a:t>
            </a:r>
            <a:r>
              <a:rPr lang="en-US" sz="2200" dirty="0" err="1"/>
              <a:t>zpětně</a:t>
            </a:r>
            <a:r>
              <a:rPr lang="en-US" sz="2200" dirty="0"/>
              <a:t> </a:t>
            </a:r>
            <a:r>
              <a:rPr lang="en-US" sz="2200" dirty="0" err="1"/>
              <a:t>nahrávku</a:t>
            </a:r>
            <a:r>
              <a:rPr lang="en-US" sz="2200" dirty="0"/>
              <a:t> </a:t>
            </a:r>
            <a:r>
              <a:rPr lang="en-US" sz="2200" dirty="0" err="1"/>
              <a:t>přehrát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/>
              <a:t>(</a:t>
            </a:r>
            <a:r>
              <a:rPr lang="en-US" sz="2200" dirty="0" err="1" smtClean="0"/>
              <a:t>na</a:t>
            </a:r>
            <a:r>
              <a:rPr lang="cs-CZ" sz="2200" dirty="0" smtClean="0"/>
              <a:t> </a:t>
            </a:r>
            <a:r>
              <a:rPr lang="en-US" sz="2200" dirty="0" err="1" smtClean="0"/>
              <a:t>rozdíl</a:t>
            </a:r>
            <a:r>
              <a:rPr lang="en-US" sz="2200" dirty="0" smtClean="0"/>
              <a:t> </a:t>
            </a:r>
            <a:r>
              <a:rPr lang="en-US" sz="2200" dirty="0"/>
              <a:t>od </a:t>
            </a:r>
            <a:r>
              <a:rPr lang="en-US" sz="2200" dirty="0" err="1"/>
              <a:t>Edisonova</a:t>
            </a:r>
            <a:r>
              <a:rPr lang="en-US" sz="2200" dirty="0"/>
              <a:t> </a:t>
            </a:r>
            <a:r>
              <a:rPr lang="en-US" sz="2200" dirty="0" err="1"/>
              <a:t>fonografu</a:t>
            </a:r>
            <a:r>
              <a:rPr lang="en-US" sz="2200" dirty="0"/>
              <a:t> z r. 1877)</a:t>
            </a:r>
            <a:endParaRPr sz="2200" dirty="0"/>
          </a:p>
        </p:txBody>
      </p:sp>
      <p:pic>
        <p:nvPicPr>
          <p:cNvPr id="616" name="Google Shape;616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5" y="14300"/>
            <a:ext cx="9144000" cy="5143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587342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30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237" name="Google Shape;237;p30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8" name="Google Shape;238;p30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239" name="Google Shape;239;p30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40" name="Google Shape;240;p30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241" name="Google Shape;241;p30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2" name="Google Shape;242;p30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43" name="Google Shape;243;p30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244" name="Google Shape;244;p30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5" name="Google Shape;245;p30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246" name="Google Shape;246;p30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7" name="Google Shape;247;p30"/>
          <p:cNvSpPr/>
          <p:nvPr/>
        </p:nvSpPr>
        <p:spPr>
          <a:xfrm>
            <a:off x="971550" y="1844675"/>
            <a:ext cx="734536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Stručně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historie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zvuku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(1)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30"/>
          <p:cNvSpPr/>
          <p:nvPr/>
        </p:nvSpPr>
        <p:spPr>
          <a:xfrm>
            <a:off x="971550" y="2484449"/>
            <a:ext cx="7605600" cy="296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114300">
              <a:spcBef>
                <a:spcPts val="1000"/>
              </a:spcBef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 </a:t>
            </a:r>
            <a:r>
              <a:rPr lang="cs-CZ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1877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první 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záznam a reprodukce 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zvuku: T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A. Edison vynalezl 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fonografické medium – váleček</a:t>
            </a:r>
          </a:p>
          <a:p>
            <a:pPr indent="-114300">
              <a:spcBef>
                <a:spcPts val="1000"/>
              </a:spcBef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0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1888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Emil </a:t>
            </a:r>
            <a:r>
              <a:rPr lang="cs-CZ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Berliner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– vynalezl 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plochou desku </a:t>
            </a:r>
            <a:endParaRPr lang="cs-CZ" sz="2000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000" b="1" i="0" u="none" strike="noStrike" cap="none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1" i="0" u="none" strike="noStrike" cap="none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1891</a:t>
            </a:r>
            <a:r>
              <a:rPr lang="en-US" sz="2000" b="0" i="0" u="none" strike="noStrike" cap="none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první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známá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nahrávka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na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fonoválečku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na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českém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území</a:t>
            </a:r>
            <a:endParaRPr sz="2000" b="0" i="0" u="none" strike="noStrike" cap="none" dirty="0">
              <a:solidFill>
                <a:srgbClr val="42424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000" b="1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1" i="0" u="none" strike="noStrike" cap="none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1901</a:t>
            </a:r>
            <a:r>
              <a:rPr lang="en-US" sz="2000" b="0" i="0" u="none" strike="noStrike" cap="none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první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známá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nahrávka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na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gramofonové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desce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v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českém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jazyce</a:t>
            </a:r>
            <a:endParaRPr sz="2000" b="0" i="0" u="none" strike="noStrike" cap="none" dirty="0">
              <a:solidFill>
                <a:srgbClr val="42424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000" b="1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1" i="0" u="none" strike="noStrike" cap="none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1923</a:t>
            </a:r>
            <a:r>
              <a:rPr lang="en-US" sz="2000" b="0" i="0" u="none" strike="noStrike" cap="none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první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vysílání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Českého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rozhlasu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(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Radiojournalu</a:t>
            </a:r>
            <a:r>
              <a:rPr lang="en-US" sz="2000" b="0" i="0" u="none" strike="noStrike" cap="none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)</a:t>
            </a:r>
            <a:endParaRPr sz="2000" b="0" i="0" u="none" strike="noStrike" cap="none" dirty="0">
              <a:solidFill>
                <a:srgbClr val="42424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2000" b="0" i="0" u="none" strike="noStrike" cap="none" dirty="0" smtClean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pic>
        <p:nvPicPr>
          <p:cNvPr id="249" name="Google Shape;249;p30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79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L4nXrCkunNsy7WKz4W5K7I_aH63c9Edgzf3usiaeg_zS2JDZ1QZbGpCB_ZI3ToJMSQkSEgvWOFN0pZpn0LvrPaqVZdrWbaUJ2x35zZ1-lYLuD9n9YZZ5uc08_PUfUiY5A-0ZyW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58429"/>
            <a:ext cx="91821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7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30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237" name="Google Shape;237;p30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8" name="Google Shape;238;p30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239" name="Google Shape;239;p30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40" name="Google Shape;240;p30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241" name="Google Shape;241;p30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2" name="Google Shape;242;p30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43" name="Google Shape;243;p30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244" name="Google Shape;244;p30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5" name="Google Shape;245;p30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246" name="Google Shape;246;p30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7" name="Google Shape;247;p30"/>
          <p:cNvSpPr/>
          <p:nvPr/>
        </p:nvSpPr>
        <p:spPr>
          <a:xfrm>
            <a:off x="971550" y="1844675"/>
            <a:ext cx="734536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Stručně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historie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zvuku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30"/>
          <p:cNvSpPr/>
          <p:nvPr/>
        </p:nvSpPr>
        <p:spPr>
          <a:xfrm>
            <a:off x="971550" y="2484450"/>
            <a:ext cx="7605600" cy="29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1910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první myšlenky o národní fonotéce – prof. J. Zubatý</a:t>
            </a:r>
          </a:p>
          <a:p>
            <a:pPr marL="285750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1928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– 1934 úsilí 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ČAVU </a:t>
            </a:r>
            <a:r>
              <a:rPr lang="en-US" sz="2000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vybudovat</a:t>
            </a:r>
            <a:r>
              <a:rPr lang="en-US" sz="2000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"</a:t>
            </a:r>
            <a:r>
              <a:rPr lang="en-US" sz="2000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velký</a:t>
            </a:r>
            <a:r>
              <a:rPr lang="en-US" sz="2000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US" sz="2000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všestranný</a:t>
            </a:r>
            <a:r>
              <a:rPr lang="en-US" sz="2000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</a:t>
            </a:r>
            <a:r>
              <a:rPr lang="en-US" sz="2000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obecně</a:t>
            </a:r>
            <a:r>
              <a:rPr lang="en-US" sz="2000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užitečný</a:t>
            </a:r>
            <a:r>
              <a:rPr lang="en-US" sz="2000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archiv</a:t>
            </a:r>
            <a:r>
              <a:rPr lang="en-US" sz="2000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gramofonický</a:t>
            </a:r>
            <a:r>
              <a:rPr lang="en-US" sz="2000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</a:t>
            </a:r>
            <a:r>
              <a:rPr lang="en-US" sz="2000" dirty="0" err="1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fonografický</a:t>
            </a:r>
            <a:r>
              <a:rPr lang="en-US" sz="2000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„</a:t>
            </a:r>
            <a:r>
              <a:rPr lang="cs-CZ" sz="2000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  <a:p>
            <a:pPr lvl="0" fontAlgn="base">
              <a:lnSpc>
                <a:spcPct val="150000"/>
              </a:lnSpc>
            </a:pPr>
            <a:r>
              <a:rPr lang="cs-CZ" sz="2000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cs-CZ" sz="2000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– 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základem archivu 506 matric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1930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založena </a:t>
            </a:r>
            <a:r>
              <a:rPr lang="cs-CZ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ESTA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</a:t>
            </a:r>
            <a:r>
              <a:rPr lang="cs-CZ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Ultraphon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= první ryze česká gramofonová vydavatelství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rozvoj gramofonového průmyslu před 1. sv. válkou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endParaRPr sz="20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pic>
        <p:nvPicPr>
          <p:cNvPr id="249" name="Google Shape;249;p30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235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32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262" name="Google Shape;262;p32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" name="Google Shape;263;p32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264" name="Google Shape;264;p32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65" name="Google Shape;265;p32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266" name="Google Shape;266;p3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7" name="Google Shape;267;p3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8" name="Google Shape;268;p32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269" name="Google Shape;269;p3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0" name="Google Shape;270;p3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271" name="Google Shape;271;p32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2" name="Google Shape;272;p32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Stručně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historie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zvuku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3" name="Google Shape;273;p32"/>
          <p:cNvSpPr/>
          <p:nvPr/>
        </p:nvSpPr>
        <p:spPr>
          <a:xfrm>
            <a:off x="971550" y="2492375"/>
            <a:ext cx="7345500" cy="412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342900">
              <a:spcBef>
                <a:spcPts val="100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2000" b="1" i="0" u="none" strike="noStrike" cap="none" dirty="0" smtClean="0">
                <a:solidFill>
                  <a:srgbClr val="424242"/>
                </a:solidFill>
                <a:sym typeface="Arial"/>
              </a:rPr>
              <a:t>1946</a:t>
            </a:r>
            <a:r>
              <a:rPr lang="cs-CZ" sz="2000" b="0" i="0" u="none" strike="noStrike" cap="none" dirty="0" smtClean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424242"/>
                </a:solidFill>
                <a:sym typeface="Arial"/>
              </a:rPr>
              <a:t>po</a:t>
            </a:r>
            <a:r>
              <a:rPr lang="en-US" sz="2000" b="0" i="0" u="none" strike="noStrike" cap="none" dirty="0" smtClean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424242"/>
                </a:solidFill>
                <a:sym typeface="Arial"/>
              </a:rPr>
              <a:t>znárodnění</a:t>
            </a:r>
            <a:r>
              <a:rPr lang="cs-CZ" sz="2000" b="0" i="0" u="none" strike="noStrike" cap="none" dirty="0" smtClean="0">
                <a:solidFill>
                  <a:srgbClr val="424242"/>
                </a:solidFill>
                <a:sym typeface="Arial"/>
              </a:rPr>
              <a:t>:</a:t>
            </a:r>
            <a:r>
              <a:rPr lang="en-US" sz="2000" b="0" i="0" u="none" strike="noStrike" cap="none" dirty="0" smtClean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1" i="0" u="none" strike="noStrike" cap="none" dirty="0" smtClean="0">
                <a:solidFill>
                  <a:srgbClr val="424242"/>
                </a:solidFill>
                <a:sym typeface="Arial"/>
              </a:rPr>
              <a:t>SUPRAPHON</a:t>
            </a:r>
            <a:r>
              <a:rPr lang="cs-CZ" sz="2000" b="0" i="0" u="none" strike="noStrike" cap="none" dirty="0" smtClean="0">
                <a:solidFill>
                  <a:srgbClr val="424242"/>
                </a:solidFill>
                <a:sym typeface="Arial"/>
              </a:rPr>
              <a:t>, 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Gramofonové závody</a:t>
            </a:r>
            <a:endParaRPr lang="cs-CZ" sz="2000" b="0" i="0" u="none" strike="noStrike" cap="none" dirty="0" smtClean="0">
              <a:solidFill>
                <a:srgbClr val="424242"/>
              </a:solidFill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2000" dirty="0" smtClean="0">
                <a:solidFill>
                  <a:srgbClr val="424242"/>
                </a:solidFill>
              </a:rPr>
              <a:t>PANTON, Opus</a:t>
            </a:r>
          </a:p>
          <a:p>
            <a:pPr marL="914400" lvl="1" indent="-342900">
              <a:spcBef>
                <a:spcPts val="100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Archiv ČAV přechoval historické matrice až do r. 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2002</a:t>
            </a:r>
            <a:endParaRPr lang="cs-CZ" sz="2000" dirty="0" smtClean="0">
              <a:solidFill>
                <a:srgbClr val="424242"/>
              </a:solidFill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2000" dirty="0">
                <a:solidFill>
                  <a:srgbClr val="424242"/>
                </a:solidFill>
              </a:rPr>
              <a:t>n</a:t>
            </a:r>
            <a:r>
              <a:rPr lang="cs-CZ" sz="2000" b="0" i="0" u="none" strike="noStrike" cap="none" dirty="0" smtClean="0">
                <a:solidFill>
                  <a:srgbClr val="424242"/>
                </a:solidFill>
                <a:sym typeface="Arial"/>
              </a:rPr>
              <a:t>ové technologie a nosiče</a:t>
            </a:r>
            <a:endParaRPr sz="2000" b="0" i="0" u="none" strike="noStrike" cap="none" dirty="0">
              <a:solidFill>
                <a:srgbClr val="424242"/>
              </a:solidFill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stále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chybí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instituce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typu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Národní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zvukový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archiv</a:t>
            </a:r>
            <a:endParaRPr sz="2000" b="0" i="0" u="none" strike="noStrike" cap="none" dirty="0">
              <a:solidFill>
                <a:srgbClr val="424242"/>
              </a:solidFill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pokusy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v 90.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letech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20.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století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neúspěšné</a:t>
            </a:r>
            <a:endParaRPr sz="2000" b="0" i="0" u="none" strike="noStrike" cap="none" dirty="0">
              <a:solidFill>
                <a:srgbClr val="424242"/>
              </a:solidFill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2000" b="0" i="0" u="none" strike="noStrike" cap="none" dirty="0" err="1" smtClean="0">
                <a:solidFill>
                  <a:srgbClr val="424242"/>
                </a:solidFill>
                <a:sym typeface="Arial"/>
              </a:rPr>
              <a:t>znovu</a:t>
            </a:r>
            <a:r>
              <a:rPr lang="cs-CZ" sz="2000" b="0" i="0" u="none" strike="noStrike" cap="none" dirty="0" smtClean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424242"/>
                </a:solidFill>
                <a:sym typeface="Arial"/>
              </a:rPr>
              <a:t>oživen</a:t>
            </a:r>
            <a:r>
              <a:rPr lang="cs-CZ" sz="2000" b="0" i="0" u="none" strike="noStrike" cap="none" dirty="0" smtClean="0">
                <a:solidFill>
                  <a:srgbClr val="424242"/>
                </a:solidFill>
                <a:sym typeface="Arial"/>
              </a:rPr>
              <a:t>o</a:t>
            </a:r>
            <a:r>
              <a:rPr lang="en-US" sz="2000" b="0" i="0" u="none" strike="noStrike" cap="none" dirty="0" smtClean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s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příchodem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Virtuální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424242"/>
                </a:solidFill>
                <a:sym typeface="Arial"/>
              </a:rPr>
              <a:t>národní</a:t>
            </a:r>
            <a:r>
              <a:rPr lang="en-US" sz="2000" b="0" i="0" u="none" strike="noStrike" cap="none" dirty="0">
                <a:solidFill>
                  <a:srgbClr val="424242"/>
                </a:solidFill>
                <a:sym typeface="Arial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424242"/>
                </a:solidFill>
                <a:sym typeface="Arial"/>
              </a:rPr>
              <a:t>fonotéky</a:t>
            </a:r>
            <a:endParaRPr sz="2000" b="0" i="0" u="none" strike="noStrike" cap="none" dirty="0">
              <a:solidFill>
                <a:srgbClr val="424242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4" name="Google Shape;274;p32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8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29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216" name="Google Shape;216;p29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7" name="Google Shape;217;p29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218" name="Google Shape;218;p29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19" name="Google Shape;219;p29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220" name="Google Shape;220;p29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1" name="Google Shape;221;p29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2" name="Google Shape;222;p29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223" name="Google Shape;223;p29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4" name="Google Shape;224;p29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225" name="Google Shape;225;p29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6" name="Google Shape;226;p29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Historie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zvuku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29"/>
          <p:cNvSpPr/>
          <p:nvPr/>
        </p:nvSpPr>
        <p:spPr>
          <a:xfrm>
            <a:off x="971550" y="2636850"/>
            <a:ext cx="7800900" cy="3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cs-CZ" sz="3200" b="1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</a:t>
            </a:r>
            <a:r>
              <a:rPr lang="cs-CZ" sz="3200" b="1" i="0" u="none" strike="noStrike" cap="none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ak se nazývá střed desky</a:t>
            </a:r>
            <a:r>
              <a:rPr lang="en-US" sz="3200" b="1" i="0" u="none" strike="noStrike" cap="none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?</a:t>
            </a:r>
            <a:endParaRPr sz="3200" b="1" i="0" u="none" strike="noStrike" cap="none" dirty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3200" b="1" i="0" u="none" strike="noStrike" cap="none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 Podle čeho lze jednoznačně       	identifikovat </a:t>
            </a:r>
            <a:r>
              <a:rPr lang="cs-CZ" sz="3200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desku </a:t>
            </a:r>
            <a:r>
              <a:rPr lang="en-US" sz="3200" b="1" i="0" u="none" strike="noStrike" cap="none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?</a:t>
            </a:r>
            <a:endParaRPr lang="cs-CZ" sz="3200" b="1" i="0" u="none" strike="noStrike" cap="none" dirty="0" smtClean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endParaRPr lang="cs-CZ" sz="3200" b="1" i="0" u="none" strike="noStrike" cap="none" dirty="0" smtClean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lvl="3">
              <a:spcBef>
                <a:spcPts val="1000"/>
              </a:spcBef>
              <a:buClr>
                <a:srgbClr val="CE3736"/>
              </a:buClr>
              <a:buSzPts val="1800"/>
            </a:pPr>
            <a:r>
              <a:rPr lang="cs-CZ" sz="3200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</a:t>
            </a:r>
            <a:endParaRPr sz="3200" b="1" i="0" u="none" strike="noStrike" cap="none" dirty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p29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894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30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237" name="Google Shape;237;p30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8" name="Google Shape;238;p30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239" name="Google Shape;239;p30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40" name="Google Shape;240;p30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241" name="Google Shape;241;p30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2" name="Google Shape;242;p30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43" name="Google Shape;243;p30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244" name="Google Shape;244;p30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5" name="Google Shape;245;p30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246" name="Google Shape;246;p30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7" name="Google Shape;247;p30"/>
          <p:cNvSpPr/>
          <p:nvPr/>
        </p:nvSpPr>
        <p:spPr>
          <a:xfrm>
            <a:off x="971550" y="1603375"/>
            <a:ext cx="7345363" cy="59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Etikety 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30"/>
          <p:cNvSpPr/>
          <p:nvPr/>
        </p:nvSpPr>
        <p:spPr>
          <a:xfrm>
            <a:off x="6732765" y="7360640"/>
            <a:ext cx="2986287" cy="100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pic>
        <p:nvPicPr>
          <p:cNvPr id="249" name="Google Shape;249;p30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gramodesky - Supraphon SP 45 (pozůstalost) (3) | Auk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gramodesky - Supraphon SP 45 (pozůstalost) (3) | Aukr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šelakové desky - šelak - gramofonové desky - gramodesky - velký výběr - Hud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01" y="2067578"/>
            <a:ext cx="6838385" cy="45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745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311700" y="268066"/>
            <a:ext cx="8520600" cy="74465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Kde</a:t>
            </a:r>
            <a:r>
              <a:rPr lang="en-GB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b="1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domov</a:t>
            </a:r>
            <a:r>
              <a:rPr lang="en-GB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můj</a:t>
            </a:r>
            <a:r>
              <a:rPr lang="en-GB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z </a:t>
            </a:r>
            <a:r>
              <a:rPr lang="en-GB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roku</a:t>
            </a:r>
            <a:r>
              <a:rPr lang="en-GB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1901</a:t>
            </a:r>
          </a:p>
        </p:txBody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311700" y="1806025"/>
            <a:ext cx="4002300" cy="413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Název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: </a:t>
            </a:r>
            <a:r>
              <a:rPr lang="en-GB" sz="22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Kde</a:t>
            </a:r>
            <a:r>
              <a:rPr lang="en-GB" sz="2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2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domov</a:t>
            </a:r>
            <a:r>
              <a:rPr lang="en-GB" sz="2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2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můj</a:t>
            </a:r>
            <a:endParaRPr lang="en-GB" sz="22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Interpret: Franz 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Pacal</a:t>
            </a:r>
            <a:endParaRPr lang="en-GB" sz="2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Místo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: 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Vídeň</a:t>
            </a:r>
            <a:endParaRPr lang="en-GB" sz="2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Vydavatel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: Berliner 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Matrice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: </a:t>
            </a:r>
            <a:r>
              <a:rPr lang="en-GB" sz="2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72640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Rozměr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: 17,5 cm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Rok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: </a:t>
            </a:r>
            <a:r>
              <a:rPr lang="en-GB" sz="2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1901</a:t>
            </a:r>
            <a:endParaRPr lang="en-GB" sz="22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</p:txBody>
      </p:sp>
      <p:sp>
        <p:nvSpPr>
          <p:cNvPr id="376" name="Shape 376"/>
          <p:cNvSpPr txBox="1"/>
          <p:nvPr/>
        </p:nvSpPr>
        <p:spPr>
          <a:xfrm>
            <a:off x="271650" y="6162600"/>
            <a:ext cx="8600700" cy="69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latin typeface="Courier New"/>
                <a:ea typeface="Courier New"/>
                <a:cs typeface="Courier New"/>
                <a:sym typeface="Courier New"/>
              </a:rPr>
              <a:t>Soukromý archiv Gabriela Gössela</a:t>
            </a:r>
          </a:p>
        </p:txBody>
      </p:sp>
      <p:pic>
        <p:nvPicPr>
          <p:cNvPr id="377" name="Shape 377" descr="Screenshot 2016-11-04 08.15.30.png"/>
          <p:cNvPicPr preferRelativeResize="0"/>
          <p:nvPr/>
        </p:nvPicPr>
        <p:blipFill rotWithShape="1">
          <a:blip r:embed="rId5">
            <a:alphaModFix/>
          </a:blip>
          <a:srcRect l="1380"/>
          <a:stretch/>
        </p:blipFill>
        <p:spPr>
          <a:xfrm>
            <a:off x="4440300" y="1989789"/>
            <a:ext cx="4106200" cy="406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eb44e8f1521884c4f7f53dd36d085d3e707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3700" y="993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9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33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282" name="Google Shape;282;p33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" name="Google Shape;283;p33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284" name="Google Shape;284;p33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85" name="Google Shape;285;p33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286" name="Google Shape;286;p3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7" name="Google Shape;287;p3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8" name="Google Shape;288;p33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289" name="Google Shape;289;p3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0" name="Google Shape;290;p3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291" name="Google Shape;291;p33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2" name="Google Shape;292;p33"/>
          <p:cNvSpPr/>
          <p:nvPr/>
        </p:nvSpPr>
        <p:spPr>
          <a:xfrm>
            <a:off x="971550" y="1579602"/>
            <a:ext cx="7345500" cy="912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Proč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uchovávat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chránit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zvukové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nosiče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3" name="Google Shape;293;p33"/>
          <p:cNvSpPr/>
          <p:nvPr/>
        </p:nvSpPr>
        <p:spPr>
          <a:xfrm>
            <a:off x="971550" y="2379405"/>
            <a:ext cx="7345500" cy="404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fyzická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degradace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nosičů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= </a:t>
            </a:r>
            <a:r>
              <a:rPr lang="en-US" sz="2000" b="1" i="0" u="none" strike="noStrike" cap="none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ztráta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obsahu</a:t>
            </a:r>
            <a:endParaRPr lang="cs-CZ" sz="2000" b="1" i="0" u="none" strike="noStrike" cap="none" dirty="0" smtClean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</a:pPr>
            <a:endParaRPr sz="1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▪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zastarávání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technického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vybavení</a:t>
            </a: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řadu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neexistuje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původní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reprodukční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zařízení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jiné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potřebné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komponenty</a:t>
            </a: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Vědomosti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odcházejí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odborníky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oboru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endParaRPr lang="cs-CZ"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30200">
              <a:spcBef>
                <a:spcPts val="1000"/>
              </a:spcBef>
              <a:buClr>
                <a:schemeClr val="dk1"/>
              </a:buClr>
              <a:buSzPts val="1600"/>
              <a:buFont typeface="Open Sans"/>
              <a:buChar char="○"/>
            </a:pP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sběratelé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fandové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opraváři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technici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POZNÁNÍ LIDSKÉ KULTURY, HISTORIE, atd.</a:t>
            </a:r>
          </a:p>
          <a:p>
            <a:pPr indent="-114300">
              <a:spcBef>
                <a:spcPts val="360"/>
              </a:spcBef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je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důležité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je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zachovat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cs-CZ" sz="20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nahrávky</a:t>
            </a:r>
            <a:r>
              <a:rPr lang="en-GB" sz="20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pro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budoucí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b="1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generace</a:t>
            </a:r>
            <a:endParaRPr lang="cs-CZ" sz="2000" b="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000" b="1" i="0" u="none" strike="noStrike" cap="none" dirty="0" err="1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ochrana</a:t>
            </a:r>
            <a:r>
              <a:rPr lang="en-US" sz="2000" b="1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000" b="1" i="0" u="none" strike="noStrike" cap="none" dirty="0" err="1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záchrana</a:t>
            </a:r>
            <a:r>
              <a:rPr lang="en-US" sz="2000" b="1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národního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kulturního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dědictví</a:t>
            </a:r>
            <a:endParaRPr lang="cs-CZ" sz="2000" b="1" i="0" u="none" strike="noStrike" cap="none" dirty="0" smtClean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0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SOUČÁST EVROPSKÉHO KULTRUNÍHO KONTEXTU</a:t>
            </a:r>
            <a:endParaRPr sz="20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4" name="Google Shape;294;p33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102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51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332" name="Google Shape;332;p51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3" name="Google Shape;333;p51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334" name="Google Shape;334;p51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35" name="Google Shape;335;p51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336" name="Google Shape;336;p51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37" name="Google Shape;337;p51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38" name="Google Shape;338;p51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339" name="Google Shape;339;p51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0" name="Google Shape;340;p51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41" name="Google Shape;341;p51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2" name="Google Shape;342;p51"/>
          <p:cNvSpPr/>
          <p:nvPr/>
        </p:nvSpPr>
        <p:spPr>
          <a:xfrm>
            <a:off x="971550" y="1844675"/>
            <a:ext cx="734536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Obsah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přednášky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" name="Google Shape;343;p51"/>
          <p:cNvSpPr/>
          <p:nvPr/>
        </p:nvSpPr>
        <p:spPr>
          <a:xfrm>
            <a:off x="989154" y="2581136"/>
            <a:ext cx="7345365" cy="36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Terminologie, druhy nosičů zvuku, historie zvuku.</a:t>
            </a:r>
          </a:p>
          <a:p>
            <a:pPr marL="7429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Základní zásady péče. </a:t>
            </a:r>
          </a:p>
          <a:p>
            <a:pPr marL="7429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Digitalizace a zpřístupňování.</a:t>
            </a:r>
          </a:p>
          <a:p>
            <a:pPr marL="7429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Jak to vypadá v zahraničí.</a:t>
            </a: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ktuální situace v ČR.</a:t>
            </a:r>
          </a:p>
          <a:p>
            <a:pPr marL="7429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Významné výstupy.</a:t>
            </a:r>
            <a:endParaRPr lang="cs-CZ" sz="2000" b="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00100" lvl="4" indent="-342900">
              <a:lnSpc>
                <a:spcPct val="115000"/>
              </a:lnSpc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Portál Národní fonotéka. </a:t>
            </a: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Projekt Nový fonograf.</a:t>
            </a:r>
          </a:p>
          <a:p>
            <a:pPr marL="45720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4" name="Google Shape;344;p51"/>
          <p:cNvSpPr txBox="1"/>
          <p:nvPr/>
        </p:nvSpPr>
        <p:spPr>
          <a:xfrm>
            <a:off x="-468560" y="220486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51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35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325" name="Google Shape;325;p35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6" name="Google Shape;326;p35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327" name="Google Shape;327;p35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28" name="Google Shape;328;p35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329" name="Google Shape;329;p35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30" name="Google Shape;330;p35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31" name="Google Shape;331;p35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332" name="Google Shape;332;p35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33" name="Google Shape;333;p35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34" name="Google Shape;334;p35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5" name="Google Shape;335;p35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Důležité faktory komplexní péče o ZD</a:t>
            </a:r>
            <a:endParaRPr sz="2400" b="1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p35"/>
          <p:cNvSpPr/>
          <p:nvPr/>
        </p:nvSpPr>
        <p:spPr>
          <a:xfrm>
            <a:off x="971550" y="2492375"/>
            <a:ext cx="7345500" cy="422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stav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evidence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katalogizace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podmínky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skladování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omezit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ohrožující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činitele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přehrávací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technika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kvalifikované/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poučené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pečující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osoby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nutnost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pravidelných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kontrol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stavu a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obsahu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nároky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pracovní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kapacity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 finance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ochrana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dostupnost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digitalizace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redigitalizace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jediná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cesta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trvalé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záchraně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7" name="Google Shape;337;p35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13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78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742" name="Google Shape;742;p78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3" name="Google Shape;743;p78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744" name="Google Shape;744;p78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745" name="Google Shape;745;p78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746" name="Google Shape;746;p78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7" name="Google Shape;747;p78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48" name="Google Shape;748;p78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749" name="Google Shape;749;p78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50" name="Google Shape;750;p78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751" name="Google Shape;751;p78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52" name="Google Shape;752;p78"/>
          <p:cNvSpPr/>
          <p:nvPr/>
        </p:nvSpPr>
        <p:spPr>
          <a:xfrm>
            <a:off x="971550" y="1844675"/>
            <a:ext cx="734536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Zásady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ochrany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digitalizace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(1)</a:t>
            </a:r>
            <a:endParaRPr sz="18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3" name="Google Shape;753;p78"/>
          <p:cNvSpPr/>
          <p:nvPr/>
        </p:nvSpPr>
        <p:spPr>
          <a:xfrm>
            <a:off x="971550" y="2569825"/>
            <a:ext cx="7813800" cy="45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AutoNum type="arabicPeriod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ochrana fyzických nosičů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AutoNum type="arabicPeriod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ochrana digitálnách dat 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Technický</a:t>
            </a:r>
            <a:r>
              <a:rPr lang="en-US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standard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IASA TC03</a:t>
            </a:r>
            <a:r>
              <a:rPr lang="en-US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(Technical Committee, The safeguarding of the Audio Heritage: Ethics, Principles and Preservation Strategy)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Fyzická</a:t>
            </a:r>
            <a:r>
              <a:rPr lang="en-US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ochrana:</a:t>
            </a:r>
            <a:endParaRPr sz="18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skladování - podmínky, specifika jednotlivých nosičů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očista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obaly, stavění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manipulace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transport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4" name="Google Shape;754;p78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4975" y="4226450"/>
            <a:ext cx="850375" cy="85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261" y="-381196"/>
            <a:ext cx="10160522" cy="762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79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oogle Shape;761;p79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762" name="Google Shape;762;p79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3" name="Google Shape;763;p79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764" name="Google Shape;764;p79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765" name="Google Shape;765;p79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766" name="Google Shape;766;p79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67" name="Google Shape;767;p79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68" name="Google Shape;768;p79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769" name="Google Shape;769;p79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70" name="Google Shape;770;p79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771" name="Google Shape;771;p79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79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Zásady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ochrany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digitalizace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(2)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3" name="Google Shape;773;p79"/>
          <p:cNvSpPr/>
          <p:nvPr/>
        </p:nvSpPr>
        <p:spPr>
          <a:xfrm>
            <a:off x="971550" y="2369699"/>
            <a:ext cx="7813800" cy="412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000" b="1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Návrh</a:t>
            </a:r>
            <a:r>
              <a:rPr lang="en-US" sz="20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modelového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řešení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dlouhodobé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uchovávání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vybraných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typů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zvukových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dokumentů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paměťových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institucích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České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republiky</a:t>
            </a: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</a:pP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Novotná</a:t>
            </a:r>
            <a:r>
              <a:rPr lang="cs-CZ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Helena. </a:t>
            </a: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Brno,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2018</a:t>
            </a: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Diplomová práce. </a:t>
            </a: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Masarykova univerzita, Filozofická fakulta. Vedoucí práce Michal Hora.</a:t>
            </a:r>
            <a:endParaRPr lang="cs-CZ" sz="2000" b="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0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METODIK</a:t>
            </a:r>
            <a:r>
              <a:rPr lang="cs-CZ" sz="20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Y: </a:t>
            </a: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(více viz dále)</a:t>
            </a:r>
            <a:r>
              <a:rPr lang="en-US" sz="200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endParaRPr lang="cs-CZ" sz="200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Manipulace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historickými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nosiči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jejich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ochrana</a:t>
            </a:r>
            <a:endParaRPr lang="cs-CZ" sz="2000" b="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Digitalizace etiket gramofonových desek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Digitalizace fonografických válečků</a:t>
            </a:r>
          </a:p>
          <a:p>
            <a: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</a:pP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74" name="Google Shape;774;p79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8" cy="1136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1" name="Google Shape;1121;p100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1122" name="Google Shape;1122;p100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3" name="Google Shape;1123;p100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1124" name="Google Shape;1124;p100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25" name="Google Shape;1125;p100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1126" name="Google Shape;1126;p100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7" name="Google Shape;1127;p100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28" name="Google Shape;1128;p100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1129" name="Google Shape;1129;p100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0" name="Google Shape;1130;p100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131" name="Google Shape;1131;p100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2" name="Google Shape;1132;p100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Základy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digitalizace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Z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3" name="Google Shape;1133;p100"/>
          <p:cNvSpPr/>
          <p:nvPr/>
        </p:nvSpPr>
        <p:spPr>
          <a:xfrm>
            <a:off x="971550" y="2636850"/>
            <a:ext cx="7440600" cy="3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vlastní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proces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digitalizace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– workflow</a:t>
            </a:r>
            <a:r>
              <a:rPr lang="cs-CZ" sz="1800" b="0" i="0" u="none" strike="noStrike" cap="none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přístroje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Standardy procesu a vhodný SW</a:t>
            </a:r>
            <a:endParaRPr lang="cs-CZ" sz="1800" b="0" i="0" u="none" strike="noStrike" cap="none" dirty="0" smtClea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v</a:t>
            </a: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ytváření standardního počtu kopií (master, uživatelská, archivní)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popisná, t</a:t>
            </a:r>
            <a:r>
              <a:rPr lang="cs-CZ" sz="1800" b="0" i="0" u="none" strike="noStrike" cap="none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echnická, strukturální a administrativní </a:t>
            </a:r>
            <a:r>
              <a:rPr lang="cs-CZ" sz="1800" b="0" i="0" u="none" strike="noStrike" cap="none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metadata</a:t>
            </a:r>
            <a:endParaRPr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dirty="0" err="1"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1800" b="0" i="0" u="none" strike="noStrike" cap="none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epozitáře</a:t>
            </a: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800" b="0" i="0" u="none" strike="noStrike" cap="none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dlouhodobé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uložení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dat</a:t>
            </a:r>
            <a:endParaRPr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cs-CZ" sz="1800" b="0" i="0" u="none" strike="noStrike" cap="none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bsahová a </a:t>
            </a:r>
            <a:r>
              <a:rPr lang="en-US" sz="1800" b="0" i="0" u="none" strike="noStrike" cap="none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bitová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ochrana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b="0" i="0" u="none" strike="noStrike" cap="none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digitální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kurátorství</a:t>
            </a:r>
            <a:endParaRPr lang="cs-CZ" sz="1800" b="0" i="0" u="none" strike="noStrike" cap="none" dirty="0" smtClea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42900">
              <a:buSzPts val="1800"/>
              <a:buFont typeface="Arial"/>
              <a:buChar char="○"/>
            </a:pP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semináře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v NTK: Michal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Konečný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  <a:p>
            <a:pPr marL="914400" lvl="1" indent="-342900">
              <a:buSzPts val="1800"/>
              <a:buFont typeface="Arial"/>
              <a:buChar char="○"/>
            </a:pP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2019 v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rámci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AKM: Bertram Lyons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 b="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výzkum je součástí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projekt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sng" strike="noStrike" cap="none" dirty="0" err="1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Nový</a:t>
            </a:r>
            <a:r>
              <a:rPr lang="en-US" sz="1800" b="1" i="0" u="sng" strike="noStrike" cap="none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 </a:t>
            </a:r>
            <a:r>
              <a:rPr lang="en-US" sz="1800" b="1" i="0" u="sng" strike="noStrike" cap="none" dirty="0" err="1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fonograf</a:t>
            </a:r>
            <a:r>
              <a:rPr lang="en-US" sz="1800" b="1" i="0" u="sng" strike="noStrike" cap="none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 </a:t>
            </a:r>
            <a:endParaRPr sz="18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34" name="Google Shape;1134;p100"/>
          <p:cNvPicPr preferRelativeResize="0"/>
          <p:nvPr/>
        </p:nvPicPr>
        <p:blipFill rotWithShape="1">
          <a:blip r:embed="rId5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65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44992" y="4726205"/>
            <a:ext cx="1133475" cy="142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563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60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472" name="Google Shape;472;p60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3" name="Google Shape;473;p60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474" name="Google Shape;474;p60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75" name="Google Shape;475;p60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476" name="Google Shape;476;p60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7" name="Google Shape;477;p60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8" name="Google Shape;478;p60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479" name="Google Shape;479;p60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0" name="Google Shape;480;p60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81" name="Google Shape;481;p60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2" name="Google Shape;482;p60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Situace v zahraničí</a:t>
            </a:r>
            <a:endParaRPr sz="2400" b="1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3" name="Google Shape;483;p60"/>
          <p:cNvSpPr/>
          <p:nvPr/>
        </p:nvSpPr>
        <p:spPr>
          <a:xfrm>
            <a:off x="971550" y="2349910"/>
            <a:ext cx="7547400" cy="435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rozvíjí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státech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“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rozvojových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” 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Afrika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apod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mezinárodní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odborné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asociace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národní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spolky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velké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instituce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týmy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odborníků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(British Library,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Phonogramm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Archiv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Austrálie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Afrika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existence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velkých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projektů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(Save our Sound, …)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dotováno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státem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součástí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běžné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činnosti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digitalizace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velkém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rozměru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velká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pozornost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věnována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orální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historii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výměny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odborníků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mezi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zeměmi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stáže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projekty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podporované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/dotované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ze strany států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sz="2200" b="0" i="0" u="none" strike="noStrike" cap="none" dirty="0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4" name="Google Shape;484;p60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65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548" name="Google Shape;548;p65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9" name="Google Shape;549;p65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550" name="Google Shape;550;p65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51" name="Google Shape;551;p65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552" name="Google Shape;552;p65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3" name="Google Shape;553;p65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4" name="Google Shape;554;p65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555" name="Google Shape;555;p65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6" name="Google Shape;556;p65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557" name="Google Shape;557;p65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58" name="Google Shape;558;p65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Příklady asociací apod.</a:t>
            </a:r>
            <a:endParaRPr sz="2400" b="1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9" name="Google Shape;559;p65"/>
          <p:cNvSpPr/>
          <p:nvPr/>
        </p:nvSpPr>
        <p:spPr>
          <a:xfrm>
            <a:off x="290475" y="2354125"/>
            <a:ext cx="8562900" cy="42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0" name="Google Shape;560;p65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513" y="2436950"/>
            <a:ext cx="856297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6388" y="4124584"/>
            <a:ext cx="7121575" cy="9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0636" y="5308198"/>
            <a:ext cx="3508437" cy="11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66"/>
          <p:cNvSpPr txBox="1">
            <a:spLocks noGrp="1"/>
          </p:cNvSpPr>
          <p:nvPr>
            <p:ph type="title"/>
          </p:nvPr>
        </p:nvSpPr>
        <p:spPr>
          <a:xfrm>
            <a:off x="352875" y="767925"/>
            <a:ext cx="8368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IASA - Discography Committee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9" name="Google Shape;569;p66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570" name="Google Shape;57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323" y="4849470"/>
            <a:ext cx="1425000" cy="14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8998" y="1491000"/>
            <a:ext cx="6322873" cy="473602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6"/>
          <p:cNvSpPr txBox="1"/>
          <p:nvPr/>
        </p:nvSpPr>
        <p:spPr>
          <a:xfrm>
            <a:off x="247450" y="6480925"/>
            <a:ext cx="8507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https://www.iasa-web.org/international-bibliography-discographies-worldwide-collaborative-project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62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504" name="Google Shape;504;p62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5" name="Google Shape;505;p62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506" name="Google Shape;506;p62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07" name="Google Shape;507;p62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508" name="Google Shape;508;p6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09" name="Google Shape;509;p6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10" name="Google Shape;510;p62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511" name="Google Shape;511;p6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12" name="Google Shape;512;p6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513" name="Google Shape;513;p62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4" name="Google Shape;514;p62"/>
          <p:cNvSpPr/>
          <p:nvPr/>
        </p:nvSpPr>
        <p:spPr>
          <a:xfrm>
            <a:off x="971550" y="1465299"/>
            <a:ext cx="7345500" cy="84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Příklady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dobré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praxe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zahraničí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5" name="Google Shape;515;p62"/>
          <p:cNvSpPr/>
          <p:nvPr/>
        </p:nvSpPr>
        <p:spPr>
          <a:xfrm>
            <a:off x="971550" y="2009850"/>
            <a:ext cx="8048400" cy="48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600"/>
              <a:buFont typeface="Noto Sans Symbols"/>
              <a:buChar char="▪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1600" b="1" i="0" u="sng" strike="noStrike" cap="none" dirty="0" smtClean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Trove </a:t>
            </a:r>
            <a:r>
              <a:rPr lang="en-US" sz="1600" b="1" i="0" u="sng" strike="noStrike" cap="none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- National Library of </a:t>
            </a:r>
            <a:r>
              <a:rPr lang="en-US" sz="1600" b="1" i="0" u="sng" strike="noStrike" cap="none" dirty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4"/>
              </a:rPr>
              <a:t>Australia</a:t>
            </a:r>
            <a:endParaRPr sz="1600" b="1" i="0" u="none" strike="noStrike" cap="none" dirty="0">
              <a:solidFill>
                <a:srgbClr val="0097A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rgbClr val="0097A7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1600" b="1" i="0" u="sng" strike="noStrike" cap="none" dirty="0" smtClean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5"/>
              </a:rPr>
              <a:t>Classical </a:t>
            </a:r>
            <a:r>
              <a:rPr lang="en-US" sz="1600" b="1" i="0" u="sng" strike="noStrike" cap="none" dirty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5"/>
              </a:rPr>
              <a:t>Discography</a:t>
            </a:r>
            <a:r>
              <a:rPr lang="en-US" sz="16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cs-CZ" sz="1600" b="0" i="0" u="none" strike="noStrike" cap="none" dirty="0" smtClean="0">
              <a:solidFill>
                <a:schemeClr val="dk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600"/>
              <a:buFont typeface="Noto Sans Symbols"/>
              <a:buChar char="▪"/>
            </a:pPr>
            <a:r>
              <a:rPr lang="cs-CZ" sz="1600" b="1" i="0" strike="noStrike" cap="none" dirty="0" smtClean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6"/>
              </a:rPr>
              <a:t>  </a:t>
            </a:r>
            <a:r>
              <a:rPr lang="en-US" sz="1600" b="1" i="0" u="sng" strike="noStrike" cap="none" dirty="0" smtClean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6"/>
              </a:rPr>
              <a:t>Jazz </a:t>
            </a:r>
            <a:r>
              <a:rPr lang="en-US" sz="1600" b="1" i="0" u="sng" strike="noStrike" cap="none" dirty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6"/>
              </a:rPr>
              <a:t>Discography Project</a:t>
            </a:r>
            <a:r>
              <a:rPr lang="en-US" sz="1600" b="0" i="0" u="none" strike="noStrike" cap="none" dirty="0">
                <a:solidFill>
                  <a:srgbClr val="0097A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0" i="0" u="none" strike="noStrike" cap="none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cs-CZ" sz="1600" b="0" i="0" u="none" strike="noStrike" cap="none" dirty="0" smtClean="0">
              <a:solidFill>
                <a:schemeClr val="dk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1600" b="1" i="0" u="sng" strike="noStrike" cap="none" dirty="0" smtClean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7"/>
              </a:rPr>
              <a:t>National</a:t>
            </a:r>
            <a:r>
              <a:rPr lang="en-US" sz="1600" b="1" i="0" u="sng" strike="noStrike" cap="none" dirty="0" smtClean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 </a:t>
            </a:r>
            <a:r>
              <a:rPr lang="en-US" sz="1600" b="1" i="0" u="sng" strike="noStrike" cap="none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Jukebox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1600" b="0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Knihovna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0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Kongresu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- Library of </a:t>
            </a:r>
            <a:r>
              <a:rPr lang="en-US" sz="1600" b="0" i="1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Congress</a:t>
            </a:r>
            <a:endParaRPr lang="cs-CZ" sz="1600" b="0" i="1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600"/>
              <a:buFont typeface="Noto Sans Symbols"/>
              <a:buChar char="▪"/>
            </a:pPr>
            <a:r>
              <a:rPr lang="cs-CZ" sz="1600" b="1" i="0" u="sng" strike="noStrike" cap="none" dirty="0" smtClean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8"/>
              </a:rPr>
              <a:t> </a:t>
            </a:r>
            <a:r>
              <a:rPr lang="en-US" sz="1600" b="1" i="0" u="sng" strike="noStrike" cap="none" dirty="0" smtClean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8"/>
              </a:rPr>
              <a:t>British</a:t>
            </a:r>
            <a:r>
              <a:rPr lang="en-US" sz="1600" b="1" i="0" u="sng" strike="noStrike" cap="none" dirty="0" smtClean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 </a:t>
            </a:r>
            <a:r>
              <a:rPr lang="en-US" sz="1600" b="1" i="0" u="sng" strike="noStrike" cap="none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Library </a:t>
            </a:r>
            <a:r>
              <a:rPr lang="en-US" sz="1600" b="1" i="0" u="sng" strike="noStrike" cap="none" dirty="0" smtClean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Sounds</a:t>
            </a:r>
            <a:endParaRPr lang="cs-CZ" sz="1600" b="1" i="0" u="sng" strike="noStrike" cap="none" dirty="0" smtClean="0">
              <a:solidFill>
                <a:schemeClr val="hlink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indent="-101600">
              <a:spcBef>
                <a:spcPts val="1000"/>
              </a:spcBef>
              <a:buClr>
                <a:srgbClr val="CE3736"/>
              </a:buClr>
              <a:buSzPts val="1600"/>
              <a:buFont typeface="Noto Sans Symbols"/>
              <a:buChar char="▪"/>
            </a:pPr>
            <a:r>
              <a:rPr lang="en-US" b="1" dirty="0">
                <a:solidFill>
                  <a:srgbClr val="0097A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Das </a:t>
            </a:r>
            <a:r>
              <a:rPr lang="en-US" sz="1600" b="1" u="sng" dirty="0" err="1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Phonogrammarchiv</a:t>
            </a:r>
            <a:r>
              <a:rPr lang="en-US" sz="16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lvl="0" indent="-101600">
              <a:spcBef>
                <a:spcPts val="1000"/>
              </a:spcBef>
              <a:buClr>
                <a:srgbClr val="CE3736"/>
              </a:buClr>
              <a:buSzPts val="1600"/>
              <a:buFont typeface="Noto Sans Symbols"/>
              <a:buChar char="▪"/>
            </a:pPr>
            <a:r>
              <a:rPr lang="cs-CZ" sz="1600" b="1" u="sng" dirty="0" smtClean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 </a:t>
            </a:r>
            <a:r>
              <a:rPr lang="en-US" sz="1600" b="1" u="sng" dirty="0" smtClean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Das </a:t>
            </a:r>
            <a:r>
              <a:rPr lang="en-US" sz="1600" b="1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Deutsche </a:t>
            </a:r>
            <a:r>
              <a:rPr lang="en-US" sz="1600" b="1" u="sng" dirty="0" err="1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Musikarchiv</a:t>
            </a:r>
            <a:r>
              <a:rPr lang="en-US" sz="1600" b="1" dirty="0">
                <a:solidFill>
                  <a:srgbClr val="0097A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en-US" sz="1600" dirty="0">
              <a:latin typeface="Open Sans"/>
              <a:ea typeface="Open Sans"/>
              <a:cs typeface="Open Sans"/>
              <a:sym typeface="Open Sans"/>
            </a:endParaRPr>
          </a:p>
          <a:p>
            <a:pPr lvl="0" indent="-101600">
              <a:spcBef>
                <a:spcPts val="1000"/>
              </a:spcBef>
              <a:buClr>
                <a:srgbClr val="CE3736"/>
              </a:buClr>
              <a:buSzPts val="1600"/>
              <a:buFont typeface="Noto Sans Symbols"/>
              <a:buChar char="▪"/>
            </a:pPr>
            <a:r>
              <a:rPr lang="en-US" sz="16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u="sng" dirty="0" smtClean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11"/>
              </a:rPr>
              <a:t>UCSB </a:t>
            </a:r>
            <a:r>
              <a:rPr lang="en-US" sz="1600" b="1" u="sng" dirty="0" err="1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1"/>
              </a:rPr>
              <a:t>Cylindar</a:t>
            </a:r>
            <a:r>
              <a:rPr lang="en-US" sz="1600" b="1" u="sng" dirty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11"/>
              </a:rPr>
              <a:t> Audio Archive </a:t>
            </a:r>
            <a:r>
              <a:rPr lang="en-US" sz="1600" dirty="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-</a:t>
            </a:r>
          </a:p>
          <a:p>
            <a:pPr lvl="0" indent="-101600">
              <a:spcBef>
                <a:spcPts val="1000"/>
              </a:spcBef>
              <a:buClr>
                <a:srgbClr val="CE3736"/>
              </a:buClr>
              <a:buSzPts val="1600"/>
              <a:buFont typeface="Noto Sans Symbols"/>
              <a:buChar char="▪"/>
            </a:pPr>
            <a:r>
              <a:rPr lang="en-US" sz="1600" dirty="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u="sng" dirty="0" smtClean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2"/>
              </a:rPr>
              <a:t>DAHR</a:t>
            </a:r>
            <a:r>
              <a:rPr lang="en-US" sz="1600" b="1" u="sng" dirty="0" smtClean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12"/>
              </a:rPr>
              <a:t> </a:t>
            </a:r>
            <a:r>
              <a:rPr lang="en-US" sz="1600" b="1" u="sng" dirty="0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  <a:hlinkClick r:id="rId12"/>
              </a:rPr>
              <a:t>– Discography of American Historical Recordings</a:t>
            </a:r>
            <a:endParaRPr lang="en-US" sz="1600" b="1" dirty="0">
              <a:solidFill>
                <a:srgbClr val="0097A7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indent="-101600">
              <a:spcBef>
                <a:spcPts val="1000"/>
              </a:spcBef>
              <a:buClr>
                <a:srgbClr val="CE3736"/>
              </a:buClr>
              <a:buSzPts val="1600"/>
              <a:buFont typeface="Noto Sans Symbols"/>
              <a:buChar char="▪"/>
            </a:pPr>
            <a:r>
              <a:rPr lang="cs-CZ" sz="1600" b="1" dirty="0" smtClean="0">
                <a:solidFill>
                  <a:srgbClr val="0097A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dirty="0" smtClean="0">
                <a:solidFill>
                  <a:srgbClr val="0097A7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lang="en-US" sz="1600" b="1" dirty="0" err="1">
                <a:solidFill>
                  <a:schemeClr val="hlink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Lindström</a:t>
            </a:r>
            <a:r>
              <a:rPr lang="en-US" sz="1600" b="1" dirty="0">
                <a:solidFill>
                  <a:srgbClr val="0097A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dirty="0" smtClean="0">
                <a:solidFill>
                  <a:srgbClr val="0097A7"/>
                </a:solidFill>
                <a:latin typeface="Open Sans"/>
                <a:ea typeface="Open Sans"/>
                <a:cs typeface="Open Sans"/>
                <a:sym typeface="Open Sans"/>
              </a:rPr>
              <a:t>Project</a:t>
            </a:r>
            <a:endParaRPr lang="cs-CZ" sz="1600" b="1" dirty="0" smtClean="0">
              <a:solidFill>
                <a:srgbClr val="0097A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indent="-101600">
              <a:spcBef>
                <a:spcPts val="1000"/>
              </a:spcBef>
              <a:buClr>
                <a:srgbClr val="CE3736"/>
              </a:buClr>
              <a:buSzPts val="1600"/>
              <a:buFont typeface="Noto Sans Symbols"/>
              <a:buChar char="▪"/>
            </a:pPr>
            <a:r>
              <a:rPr lang="en-US" sz="1600" b="1" dirty="0">
                <a:solidFill>
                  <a:srgbClr val="0097A7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3"/>
              </a:rPr>
              <a:t>DISCOGS</a:t>
            </a:r>
            <a:r>
              <a:rPr lang="en-US" sz="1600" b="1" dirty="0">
                <a:solidFill>
                  <a:srgbClr val="0097A7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komerční</a:t>
            </a:r>
            <a:r>
              <a:rPr lang="en-US" sz="1600" dirty="0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dirty="0" err="1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zprostředkování</a:t>
            </a:r>
            <a:r>
              <a:rPr lang="en-US" sz="1600" dirty="0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prodeje</a:t>
            </a:r>
            <a:r>
              <a:rPr lang="en-US" sz="1600" dirty="0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dirty="0" err="1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celosvětová</a:t>
            </a:r>
            <a:r>
              <a:rPr lang="en-US" sz="1600" dirty="0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produkce</a:t>
            </a:r>
            <a:r>
              <a:rPr lang="en-US" sz="1600" dirty="0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dirty="0" err="1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včetně</a:t>
            </a:r>
            <a:r>
              <a:rPr lang="en-US" sz="1600" dirty="0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nahrávek</a:t>
            </a:r>
            <a:r>
              <a:rPr lang="en-US" sz="1600" dirty="0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československých</a:t>
            </a:r>
            <a:r>
              <a:rPr lang="en-US" sz="1600" dirty="0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dirty="0" err="1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dobrá</a:t>
            </a:r>
            <a:r>
              <a:rPr lang="en-US" sz="1600" dirty="0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struktura</a:t>
            </a:r>
            <a:endParaRPr lang="cs-CZ" sz="1600" b="1" i="0" u="sng" strike="noStrike" cap="none" dirty="0" smtClean="0">
              <a:solidFill>
                <a:schemeClr val="hlink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600"/>
              <a:buFont typeface="Noto Sans Symbols"/>
              <a:buChar char="▪"/>
            </a:pPr>
            <a:endParaRPr sz="16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6" name="Google Shape;516;p62"/>
          <p:cNvPicPr preferRelativeResize="0"/>
          <p:nvPr/>
        </p:nvPicPr>
        <p:blipFill rotWithShape="1">
          <a:blip r:embed="rId1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8"/>
          <p:cNvSpPr txBox="1">
            <a:spLocks noGrp="1"/>
          </p:cNvSpPr>
          <p:nvPr>
            <p:ph type="title"/>
          </p:nvPr>
        </p:nvSpPr>
        <p:spPr>
          <a:xfrm>
            <a:off x="398900" y="767925"/>
            <a:ext cx="8647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Internet Archive - Great 78 Project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5" name="Google Shape;585;p68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586" name="Google Shape;58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125" y="4736975"/>
            <a:ext cx="1558899" cy="15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0125" y="1491774"/>
            <a:ext cx="6251750" cy="467057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8"/>
          <p:cNvSpPr txBox="1"/>
          <p:nvPr/>
        </p:nvSpPr>
        <p:spPr>
          <a:xfrm>
            <a:off x="306375" y="6404725"/>
            <a:ext cx="45483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http://great78.archive.org/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52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352" name="Google Shape;352;p52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3" name="Google Shape;353;p52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354" name="Google Shape;354;p52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55" name="Google Shape;355;p52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356" name="Google Shape;356;p5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5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58" name="Google Shape;358;p52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359" name="Google Shape;359;p5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0" name="Google Shape;360;p5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61" name="Google Shape;361;p52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2" name="Google Shape;362;p52"/>
          <p:cNvSpPr/>
          <p:nvPr/>
        </p:nvSpPr>
        <p:spPr>
          <a:xfrm>
            <a:off x="971550" y="1579603"/>
            <a:ext cx="7345500" cy="625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Terminologie a pojmy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3" name="Google Shape;363;p52"/>
          <p:cNvSpPr/>
          <p:nvPr/>
        </p:nvSpPr>
        <p:spPr>
          <a:xfrm>
            <a:off x="971550" y="2074606"/>
            <a:ext cx="7345500" cy="422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0200" lvl="0" indent="-3810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„</a:t>
            </a:r>
            <a:r>
              <a:rPr lang="en-GB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Národní</a:t>
            </a:r>
            <a:r>
              <a:rPr lang="en-GB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fonotéka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“</a:t>
            </a:r>
          </a:p>
          <a:p>
            <a:pPr marL="330200" lvl="0" indent="-3810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portál</a:t>
            </a:r>
            <a:endParaRPr lang="en-GB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330200" indent="-3810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virtuální</a:t>
            </a:r>
            <a:r>
              <a:rPr lang="en-GB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fonotéka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/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digitální</a:t>
            </a:r>
            <a:r>
              <a:rPr lang="en-GB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archiv / knihovna /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fonotéka</a:t>
            </a:r>
            <a:endParaRPr lang="cs-CZ" sz="1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330200" lvl="0" indent="-3810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paměťové instituce / soukromé 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subjekty</a:t>
            </a:r>
            <a:endParaRPr lang="en-GB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285750" lvl="1" indent="-28575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a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gregátor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, sklízení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zvukový</a:t>
            </a:r>
            <a:r>
              <a:rPr lang="en-GB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záznam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/ nahrávka / dokument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etiketa / váleček atd.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e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vidence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/</a:t>
            </a:r>
            <a:r>
              <a:rPr lang="en-GB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popis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/</a:t>
            </a:r>
            <a:r>
              <a:rPr lang="en-GB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katalogizace</a:t>
            </a:r>
            <a:endParaRPr lang="cs-CZ" sz="1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285750" lvl="0" indent="-28575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matriční číslo / objednací číslo</a:t>
            </a:r>
            <a:endParaRPr lang="cs-CZ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285750" lvl="0" indent="-28575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bibliografický</a:t>
            </a:r>
            <a:r>
              <a:rPr lang="en-GB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záznam</a:t>
            </a:r>
            <a:r>
              <a:rPr lang="en-GB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–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bibliografie</a:t>
            </a:r>
            <a:endParaRPr lang="cs-CZ" sz="1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285750" lvl="0" indent="-28575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diskografický</a:t>
            </a:r>
            <a:r>
              <a:rPr lang="en-GB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záznam</a:t>
            </a:r>
            <a:r>
              <a:rPr lang="en-GB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– </a:t>
            </a:r>
            <a:r>
              <a:rPr lang="en-GB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diskografie</a:t>
            </a:r>
            <a:endParaRPr lang="cs-CZ" sz="1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285750" lvl="0" indent="-28575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souborný katalog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kurátor / sbírka / fond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364" name="Google Shape;364;p52"/>
          <p:cNvSpPr txBox="1"/>
          <p:nvPr/>
        </p:nvSpPr>
        <p:spPr>
          <a:xfrm>
            <a:off x="-468560" y="220486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52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8" cy="1136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4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53"/>
          <p:cNvGrpSpPr/>
          <p:nvPr/>
        </p:nvGrpSpPr>
        <p:grpSpPr>
          <a:xfrm>
            <a:off x="611188" y="188913"/>
            <a:ext cx="7800975" cy="1390729"/>
            <a:chOff x="385" y="119"/>
            <a:chExt cx="4914" cy="876"/>
          </a:xfrm>
        </p:grpSpPr>
        <p:pic>
          <p:nvPicPr>
            <p:cNvPr id="373" name="Google Shape;373;p53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4" name="Google Shape;374;p53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375" name="Google Shape;375;p53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76" name="Google Shape;376;p53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377" name="Google Shape;377;p5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8" name="Google Shape;378;p5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9" name="Google Shape;379;p53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380" name="Google Shape;380;p5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5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82" name="Google Shape;382;p53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53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cs-CZ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remisy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53"/>
          <p:cNvSpPr/>
          <p:nvPr/>
        </p:nvSpPr>
        <p:spPr>
          <a:xfrm>
            <a:off x="971550" y="2608275"/>
            <a:ext cx="8072400" cy="3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>
              <a:spcBef>
                <a:spcPts val="360"/>
              </a:spcBef>
              <a:buClr>
                <a:schemeClr val="dk1"/>
              </a:buClr>
              <a:buSzPts val="1800"/>
              <a:buChar char="•"/>
            </a:pPr>
            <a:r>
              <a:rPr lang="en-US" sz="2000" b="1" dirty="0" err="1"/>
              <a:t>Zvukové</a:t>
            </a:r>
            <a:r>
              <a:rPr lang="en-US" sz="2000" b="1" dirty="0"/>
              <a:t> </a:t>
            </a:r>
            <a:r>
              <a:rPr lang="en-US" sz="2000" b="1" dirty="0" err="1"/>
              <a:t>kulturní</a:t>
            </a:r>
            <a:r>
              <a:rPr lang="en-US" sz="2000" b="1" dirty="0"/>
              <a:t> </a:t>
            </a:r>
            <a:r>
              <a:rPr lang="en-US" sz="2000" b="1" dirty="0" err="1"/>
              <a:t>dědictví</a:t>
            </a:r>
            <a:r>
              <a:rPr lang="en-US" sz="2000" b="1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území</a:t>
            </a:r>
            <a:r>
              <a:rPr lang="en-US" sz="2000" dirty="0"/>
              <a:t> </a:t>
            </a:r>
            <a:r>
              <a:rPr lang="en-US" sz="2000" dirty="0" err="1"/>
              <a:t>České</a:t>
            </a:r>
            <a:r>
              <a:rPr lang="en-US" sz="2000" dirty="0"/>
              <a:t> </a:t>
            </a:r>
            <a:r>
              <a:rPr lang="en-US" sz="2000" dirty="0" err="1"/>
              <a:t>republiky</a:t>
            </a:r>
            <a:r>
              <a:rPr lang="en-US" sz="2000" dirty="0"/>
              <a:t> </a:t>
            </a:r>
            <a:r>
              <a:rPr lang="en-US" sz="2000" dirty="0" err="1"/>
              <a:t>více</a:t>
            </a:r>
            <a:r>
              <a:rPr lang="en-US" sz="2000" dirty="0"/>
              <a:t> </a:t>
            </a:r>
            <a:r>
              <a:rPr lang="en-US" sz="2000" dirty="0" err="1"/>
              <a:t>než</a:t>
            </a:r>
            <a:r>
              <a:rPr lang="en-US" sz="2000" dirty="0"/>
              <a:t> </a:t>
            </a:r>
            <a:r>
              <a:rPr lang="en-US" sz="2000" b="1" dirty="0"/>
              <a:t>120 let. </a:t>
            </a:r>
          </a:p>
          <a:p>
            <a:pPr marL="114300" lvl="0">
              <a:spcBef>
                <a:spcPts val="360"/>
              </a:spcBef>
              <a:buSzPts val="1800"/>
            </a:pPr>
            <a:endParaRPr lang="en-US" sz="900" b="1" dirty="0"/>
          </a:p>
          <a:p>
            <a:pPr marL="457200" lvl="0" indent="-342900">
              <a:spcBef>
                <a:spcPts val="360"/>
              </a:spcBef>
              <a:buClr>
                <a:schemeClr val="dk1"/>
              </a:buClr>
              <a:buSzPts val="1800"/>
              <a:buChar char="•"/>
            </a:pPr>
            <a:r>
              <a:rPr lang="en-US" sz="2000" dirty="0" err="1"/>
              <a:t>Jeho</a:t>
            </a:r>
            <a:r>
              <a:rPr lang="en-US" sz="2000" dirty="0"/>
              <a:t> </a:t>
            </a:r>
            <a:r>
              <a:rPr lang="en-US" sz="2000" b="1" dirty="0" err="1"/>
              <a:t>ochranu</a:t>
            </a:r>
            <a:r>
              <a:rPr lang="en-US" sz="2000" dirty="0"/>
              <a:t>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zajistit</a:t>
            </a:r>
            <a:r>
              <a:rPr lang="en-US" sz="2000" dirty="0"/>
              <a:t> </a:t>
            </a:r>
            <a:r>
              <a:rPr lang="en-US" sz="2000" b="1" dirty="0" err="1"/>
              <a:t>digitalizací</a:t>
            </a:r>
            <a:r>
              <a:rPr lang="en-US" sz="2000" dirty="0"/>
              <a:t>, ale bez </a:t>
            </a:r>
            <a:r>
              <a:rPr lang="en-US" sz="2000" dirty="0" err="1"/>
              <a:t>předem</a:t>
            </a:r>
            <a:r>
              <a:rPr lang="en-US" sz="2000" dirty="0"/>
              <a:t> </a:t>
            </a:r>
            <a:r>
              <a:rPr lang="en-US" sz="2000" dirty="0" err="1"/>
              <a:t>uskutečněné</a:t>
            </a:r>
            <a:r>
              <a:rPr lang="en-US" sz="2000" dirty="0"/>
              <a:t> </a:t>
            </a:r>
            <a:r>
              <a:rPr lang="en-US" sz="2000" dirty="0" err="1"/>
              <a:t>kvalitní</a:t>
            </a:r>
            <a:r>
              <a:rPr lang="en-US" sz="2000" dirty="0"/>
              <a:t> </a:t>
            </a:r>
            <a:r>
              <a:rPr lang="en-US" sz="2000" b="1" dirty="0"/>
              <a:t>evidence</a:t>
            </a:r>
            <a:r>
              <a:rPr lang="en-US" sz="2000" dirty="0"/>
              <a:t> </a:t>
            </a:r>
            <a:r>
              <a:rPr lang="en-US" sz="2000" dirty="0" err="1"/>
              <a:t>nelze</a:t>
            </a:r>
            <a:r>
              <a:rPr lang="en-US" sz="2000" dirty="0"/>
              <a:t> </a:t>
            </a:r>
            <a:r>
              <a:rPr lang="en-US" sz="2000" dirty="0" err="1"/>
              <a:t>přistoupit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kvalifikovanému</a:t>
            </a:r>
            <a:r>
              <a:rPr lang="en-US" sz="2000" dirty="0"/>
              <a:t> </a:t>
            </a:r>
            <a:r>
              <a:rPr lang="en-US" sz="2000" dirty="0" err="1"/>
              <a:t>výběru</a:t>
            </a:r>
            <a:r>
              <a:rPr lang="en-US" sz="2000" dirty="0"/>
              <a:t>. </a:t>
            </a:r>
          </a:p>
          <a:p>
            <a:pPr marL="457200" lvl="0" indent="-228600">
              <a:spcBef>
                <a:spcPts val="360"/>
              </a:spcBef>
              <a:buClr>
                <a:schemeClr val="dk1"/>
              </a:buClr>
              <a:buSzPts val="1800"/>
            </a:pPr>
            <a:endParaRPr lang="en-US" sz="900" dirty="0"/>
          </a:p>
          <a:p>
            <a:pPr marL="457200" lvl="0" indent="-342900">
              <a:spcBef>
                <a:spcPts val="360"/>
              </a:spcBef>
              <a:buClr>
                <a:schemeClr val="dk1"/>
              </a:buClr>
              <a:buSzPts val="1800"/>
              <a:buChar char="•"/>
            </a:pPr>
            <a:r>
              <a:rPr lang="en-US" sz="2000" dirty="0" err="1"/>
              <a:t>Tyto</a:t>
            </a:r>
            <a:r>
              <a:rPr lang="en-US" sz="2000" dirty="0"/>
              <a:t> </a:t>
            </a:r>
            <a:r>
              <a:rPr lang="en-US" sz="2000" dirty="0" err="1"/>
              <a:t>kroky</a:t>
            </a:r>
            <a:r>
              <a:rPr lang="en-US" sz="2000" dirty="0"/>
              <a:t> </a:t>
            </a:r>
            <a:r>
              <a:rPr lang="en-US" sz="2000" dirty="0" err="1"/>
              <a:t>musí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</a:t>
            </a:r>
            <a:r>
              <a:rPr lang="en-US" sz="2000" b="1" dirty="0" err="1"/>
              <a:t>koncepční</a:t>
            </a:r>
            <a:r>
              <a:rPr lang="en-US" sz="2000" dirty="0"/>
              <a:t> a </a:t>
            </a:r>
            <a:r>
              <a:rPr lang="en-US" sz="2000" b="1" dirty="0" err="1"/>
              <a:t>koordinované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b="1" dirty="0" err="1"/>
              <a:t>všech</a:t>
            </a:r>
            <a:r>
              <a:rPr lang="en-US" sz="2000" b="1" dirty="0"/>
              <a:t> </a:t>
            </a:r>
            <a:r>
              <a:rPr lang="en-US" sz="2000" b="1" dirty="0" err="1"/>
              <a:t>úrovních</a:t>
            </a:r>
            <a:r>
              <a:rPr lang="en-US" sz="2000" dirty="0"/>
              <a:t>, </a:t>
            </a:r>
            <a:r>
              <a:rPr lang="en-US" sz="2000" dirty="0" err="1"/>
              <a:t>včetně</a:t>
            </a:r>
            <a:r>
              <a:rPr lang="en-US" sz="2000" dirty="0"/>
              <a:t> </a:t>
            </a:r>
            <a:r>
              <a:rPr lang="en-US" sz="2000" dirty="0" err="1"/>
              <a:t>národní</a:t>
            </a:r>
            <a:r>
              <a:rPr lang="en-US" sz="2000" dirty="0"/>
              <a:t>. </a:t>
            </a:r>
          </a:p>
          <a:p>
            <a:pPr marL="457200" lvl="0" indent="-228600">
              <a:spcBef>
                <a:spcPts val="360"/>
              </a:spcBef>
              <a:buClr>
                <a:schemeClr val="dk1"/>
              </a:buClr>
              <a:buSzPts val="1800"/>
            </a:pPr>
            <a:endParaRPr lang="en-US" sz="900" dirty="0"/>
          </a:p>
          <a:p>
            <a:pPr marL="457200" lvl="0" indent="-342900">
              <a:spcBef>
                <a:spcPts val="360"/>
              </a:spcBef>
              <a:buClr>
                <a:schemeClr val="dk1"/>
              </a:buClr>
              <a:buSzPts val="1800"/>
              <a:buChar char="•"/>
            </a:pPr>
            <a:r>
              <a:rPr lang="en-US" sz="2000" dirty="0"/>
              <a:t>Bez </a:t>
            </a:r>
            <a:r>
              <a:rPr lang="en-US" sz="2000" b="1" dirty="0" err="1"/>
              <a:t>finančního</a:t>
            </a:r>
            <a:r>
              <a:rPr lang="en-US" sz="2000" dirty="0"/>
              <a:t> a </a:t>
            </a:r>
            <a:r>
              <a:rPr lang="en-US" sz="2000" dirty="0" err="1"/>
              <a:t>personálního</a:t>
            </a:r>
            <a:r>
              <a:rPr lang="en-US" sz="2000" dirty="0"/>
              <a:t> </a:t>
            </a:r>
            <a:r>
              <a:rPr lang="en-US" sz="2000" dirty="0" err="1"/>
              <a:t>zajištění</a:t>
            </a:r>
            <a:r>
              <a:rPr lang="en-US" sz="2000" dirty="0"/>
              <a:t> </a:t>
            </a:r>
            <a:r>
              <a:rPr lang="en-US" sz="2000" dirty="0" err="1"/>
              <a:t>toto</a:t>
            </a:r>
            <a:r>
              <a:rPr lang="en-US" sz="2000" dirty="0"/>
              <a:t> </a:t>
            </a:r>
            <a:r>
              <a:rPr lang="en-US" sz="2000" dirty="0" err="1"/>
              <a:t>nelze</a:t>
            </a:r>
            <a:r>
              <a:rPr lang="en-US" sz="2000" dirty="0"/>
              <a:t> </a:t>
            </a:r>
            <a:r>
              <a:rPr lang="en-US" sz="2000" dirty="0" err="1"/>
              <a:t>uskutečnit</a:t>
            </a:r>
            <a:r>
              <a:rPr lang="en-US" sz="2000" dirty="0"/>
              <a:t> </a:t>
            </a:r>
            <a:r>
              <a:rPr lang="cs-CZ" sz="2000" dirty="0" smtClean="0"/>
              <a:t>a</a:t>
            </a:r>
            <a:r>
              <a:rPr lang="en-US" sz="2000" dirty="0" smtClean="0"/>
              <a:t> </a:t>
            </a:r>
            <a:r>
              <a:rPr lang="en-US" sz="2000" dirty="0" err="1"/>
              <a:t>hrozí</a:t>
            </a:r>
            <a:r>
              <a:rPr lang="en-US" sz="2000" dirty="0"/>
              <a:t> </a:t>
            </a:r>
            <a:r>
              <a:rPr lang="en-US" sz="2000" b="1" dirty="0" err="1"/>
              <a:t>nenávratný</a:t>
            </a:r>
            <a:r>
              <a:rPr lang="en-US" sz="2000" b="1" dirty="0"/>
              <a:t> </a:t>
            </a:r>
            <a:r>
              <a:rPr lang="en-US" sz="2000" b="1" dirty="0" err="1"/>
              <a:t>zánik</a:t>
            </a:r>
            <a:r>
              <a:rPr lang="en-US" sz="2000" dirty="0"/>
              <a:t> </a:t>
            </a:r>
            <a:r>
              <a:rPr lang="en-US" sz="2000" dirty="0" err="1"/>
              <a:t>obsahu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85" name="Google Shape;385;p53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8" cy="1136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629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53"/>
          <p:cNvGrpSpPr/>
          <p:nvPr/>
        </p:nvGrpSpPr>
        <p:grpSpPr>
          <a:xfrm>
            <a:off x="611188" y="188913"/>
            <a:ext cx="7800975" cy="1390729"/>
            <a:chOff x="385" y="119"/>
            <a:chExt cx="4914" cy="876"/>
          </a:xfrm>
        </p:grpSpPr>
        <p:pic>
          <p:nvPicPr>
            <p:cNvPr id="373" name="Google Shape;373;p53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4" name="Google Shape;374;p53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375" name="Google Shape;375;p53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76" name="Google Shape;376;p53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377" name="Google Shape;377;p5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8" name="Google Shape;378;p5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9" name="Google Shape;379;p53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380" name="Google Shape;380;p5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5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82" name="Google Shape;382;p53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53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Péče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zvuk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ČR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53"/>
          <p:cNvSpPr/>
          <p:nvPr/>
        </p:nvSpPr>
        <p:spPr>
          <a:xfrm>
            <a:off x="971550" y="2608275"/>
            <a:ext cx="8072400" cy="3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800" b="0" i="0" u="none" strike="noStrike" cap="none" dirty="0">
                <a:solidFill>
                  <a:srgbClr val="000000"/>
                </a:solidFill>
                <a:sym typeface="Arial"/>
              </a:rPr>
              <a:t>  </a:t>
            </a:r>
            <a:r>
              <a:rPr lang="en-US" sz="2800" b="1" i="0" u="none" strike="noStrike" cap="none" dirty="0" err="1">
                <a:solidFill>
                  <a:srgbClr val="00B050"/>
                </a:solidFill>
                <a:sym typeface="Arial"/>
              </a:rPr>
              <a:t>Která</a:t>
            </a:r>
            <a:r>
              <a:rPr lang="en-US" sz="2800" b="1" i="0" u="none" strike="noStrike" cap="none" dirty="0">
                <a:solidFill>
                  <a:srgbClr val="00B05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B050"/>
                </a:solidFill>
                <a:sym typeface="Arial"/>
              </a:rPr>
              <a:t>instituce</a:t>
            </a:r>
            <a:r>
              <a:rPr lang="en-US" sz="2800" b="1" i="0" u="none" strike="noStrike" cap="none" dirty="0">
                <a:solidFill>
                  <a:srgbClr val="00B050"/>
                </a:solidFill>
                <a:sym typeface="Arial"/>
              </a:rPr>
              <a:t> v ČR </a:t>
            </a:r>
            <a:r>
              <a:rPr lang="cs-CZ" sz="2800" b="1" i="0" u="none" strike="noStrike" cap="none" dirty="0" smtClean="0">
                <a:solidFill>
                  <a:srgbClr val="00B050"/>
                </a:solidFill>
                <a:sym typeface="Arial"/>
              </a:rPr>
              <a:t>nyní </a:t>
            </a:r>
            <a:r>
              <a:rPr lang="en-US" sz="2800" b="1" i="0" u="none" strike="noStrike" cap="none" dirty="0" err="1" smtClean="0">
                <a:solidFill>
                  <a:srgbClr val="00B050"/>
                </a:solidFill>
                <a:sym typeface="Arial"/>
              </a:rPr>
              <a:t>pečuje</a:t>
            </a:r>
            <a:r>
              <a:rPr lang="en-US" sz="2800" b="1" i="0" u="none" strike="noStrike" cap="none" dirty="0" smtClean="0">
                <a:solidFill>
                  <a:srgbClr val="00B050"/>
                </a:solidFill>
                <a:sym typeface="Arial"/>
              </a:rPr>
              <a:t> </a:t>
            </a:r>
            <a:r>
              <a:rPr lang="en-US" sz="2800" b="1" i="0" u="none" strike="noStrike" cap="none" dirty="0">
                <a:solidFill>
                  <a:srgbClr val="00B050"/>
                </a:solidFill>
                <a:sym typeface="Arial"/>
              </a:rPr>
              <a:t>o </a:t>
            </a:r>
            <a:r>
              <a:rPr lang="en-US" sz="2800" b="1" i="0" u="none" strike="noStrike" cap="none" dirty="0" err="1">
                <a:solidFill>
                  <a:srgbClr val="00B050"/>
                </a:solidFill>
                <a:sym typeface="Arial"/>
              </a:rPr>
              <a:t>zvukové</a:t>
            </a:r>
            <a:r>
              <a:rPr lang="en-US" sz="2800" b="1" i="0" u="none" strike="noStrike" cap="none" dirty="0">
                <a:solidFill>
                  <a:srgbClr val="00B05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B050"/>
                </a:solidFill>
                <a:sym typeface="Arial"/>
              </a:rPr>
              <a:t>nosiče</a:t>
            </a:r>
            <a:r>
              <a:rPr lang="en-US" sz="2800" b="1" i="0" u="none" strike="noStrike" cap="none" dirty="0" smtClean="0">
                <a:solidFill>
                  <a:srgbClr val="00B050"/>
                </a:solidFill>
                <a:sym typeface="Arial"/>
              </a:rPr>
              <a:t>/</a:t>
            </a:r>
            <a:r>
              <a:rPr lang="en-US" sz="2800" b="1" i="0" u="none" strike="noStrike" cap="none" dirty="0" err="1" smtClean="0">
                <a:solidFill>
                  <a:srgbClr val="00B050"/>
                </a:solidFill>
                <a:sym typeface="Arial"/>
              </a:rPr>
              <a:t>dokumenty</a:t>
            </a:r>
            <a:r>
              <a:rPr lang="cs-CZ" sz="2800" b="1" i="0" u="none" strike="noStrike" cap="none" dirty="0" smtClean="0">
                <a:solidFill>
                  <a:srgbClr val="00B050"/>
                </a:solidFill>
                <a:sym typeface="Arial"/>
              </a:rPr>
              <a:t>/sbírky</a:t>
            </a:r>
            <a:r>
              <a:rPr lang="en-US" sz="2800" b="1" i="0" u="none" strike="noStrike" cap="none" dirty="0" smtClean="0">
                <a:solidFill>
                  <a:srgbClr val="00B050"/>
                </a:solidFill>
                <a:sym typeface="Arial"/>
              </a:rPr>
              <a:t>?</a:t>
            </a:r>
            <a:endParaRPr sz="2800" b="1" i="0" u="none" strike="noStrike" cap="none" dirty="0">
              <a:solidFill>
                <a:srgbClr val="00B05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800" b="1" i="0" u="none" strike="noStrike" cap="none" dirty="0">
              <a:solidFill>
                <a:srgbClr val="C00000"/>
              </a:solidFill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800" b="0" i="0" u="none" strike="noStrike" cap="none" dirty="0">
                <a:solidFill>
                  <a:srgbClr val="000000"/>
                </a:solidFill>
                <a:sym typeface="Arial"/>
              </a:rPr>
              <a:t>  </a:t>
            </a:r>
            <a:r>
              <a:rPr lang="en-US" sz="2800" b="1" i="0" u="none" strike="noStrike" cap="none" dirty="0" err="1">
                <a:solidFill>
                  <a:srgbClr val="00B050"/>
                </a:solidFill>
                <a:sym typeface="Arial"/>
              </a:rPr>
              <a:t>Kdo</a:t>
            </a:r>
            <a:r>
              <a:rPr lang="en-US" sz="2800" b="1" i="0" u="none" strike="noStrike" cap="none" dirty="0">
                <a:solidFill>
                  <a:srgbClr val="00B050"/>
                </a:solidFill>
                <a:sym typeface="Arial"/>
              </a:rPr>
              <a:t> by to </a:t>
            </a:r>
            <a:r>
              <a:rPr lang="en-US" sz="2800" b="1" i="0" u="none" strike="noStrike" cap="none" dirty="0" err="1">
                <a:solidFill>
                  <a:srgbClr val="00B050"/>
                </a:solidFill>
                <a:sym typeface="Arial"/>
              </a:rPr>
              <a:t>měl</a:t>
            </a:r>
            <a:r>
              <a:rPr lang="en-US" sz="2800" b="1" i="0" u="none" strike="noStrike" cap="none" dirty="0">
                <a:solidFill>
                  <a:srgbClr val="00B05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B050"/>
                </a:solidFill>
                <a:sym typeface="Arial"/>
              </a:rPr>
              <a:t>dělat</a:t>
            </a:r>
            <a:r>
              <a:rPr lang="en-US" sz="2800" b="1" i="0" u="none" strike="noStrike" cap="none" dirty="0">
                <a:solidFill>
                  <a:srgbClr val="00B050"/>
                </a:solidFill>
                <a:sym typeface="Arial"/>
              </a:rPr>
              <a:t>?</a:t>
            </a:r>
            <a:endParaRPr sz="2800" b="1" i="0" u="none" strike="noStrike" cap="none" dirty="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5" name="Google Shape;385;p53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8" cy="1136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53"/>
          <p:cNvGrpSpPr/>
          <p:nvPr/>
        </p:nvGrpSpPr>
        <p:grpSpPr>
          <a:xfrm>
            <a:off x="611188" y="188913"/>
            <a:ext cx="7800975" cy="1390729"/>
            <a:chOff x="385" y="119"/>
            <a:chExt cx="4914" cy="876"/>
          </a:xfrm>
        </p:grpSpPr>
        <p:pic>
          <p:nvPicPr>
            <p:cNvPr id="373" name="Google Shape;373;p53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4" name="Google Shape;374;p53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375" name="Google Shape;375;p53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76" name="Google Shape;376;p53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377" name="Google Shape;377;p5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8" name="Google Shape;378;p5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9" name="Google Shape;379;p53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380" name="Google Shape;380;p5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5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82" name="Google Shape;382;p53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53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Péče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zvuk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ČR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- otázky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53"/>
          <p:cNvSpPr/>
          <p:nvPr/>
        </p:nvSpPr>
        <p:spPr>
          <a:xfrm>
            <a:off x="971550" y="2492376"/>
            <a:ext cx="8072400" cy="41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?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obdoba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Národní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knihovny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, 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-</a:t>
            </a:r>
            <a:r>
              <a:rPr lang="en-GB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muzea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, -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galerie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,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      -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archivu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, -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filmového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archivu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…</a:t>
            </a:r>
          </a:p>
          <a:p>
            <a:pPr marL="457200" lvl="0" indent="-3937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ARCHIVNÍ FUNKCE !?</a:t>
            </a:r>
          </a:p>
          <a:p>
            <a:pPr marL="457200" lvl="0" indent="-393700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? </a:t>
            </a:r>
            <a:r>
              <a:rPr lang="en-GB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Kooperace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mezi institucemi?</a:t>
            </a:r>
          </a:p>
          <a:p>
            <a:pPr marL="457200" lvl="0" indent="-393700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?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koncepce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na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národní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úrovni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? </a:t>
            </a:r>
          </a:p>
          <a:p>
            <a:pPr marL="457200" lvl="0" indent="-393700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?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metodiky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,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standardy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?</a:t>
            </a:r>
            <a:endParaRPr lang="cs-CZ" sz="20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457200" lvl="0" indent="-393700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? Best </a:t>
            </a:r>
            <a:r>
              <a:rPr lang="cs-CZ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practice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?</a:t>
            </a:r>
            <a:endParaRPr lang="en-GB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lvl="0">
              <a:lnSpc>
                <a:spcPct val="120000"/>
              </a:lnSpc>
              <a:spcBef>
                <a:spcPts val="600"/>
              </a:spcBef>
            </a:pPr>
            <a:endParaRPr lang="en-GB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</p:txBody>
      </p:sp>
      <p:pic>
        <p:nvPicPr>
          <p:cNvPr id="385" name="Google Shape;385;p53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8" cy="1136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984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52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352" name="Google Shape;352;p52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3" name="Google Shape;353;p52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354" name="Google Shape;354;p52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55" name="Google Shape;355;p52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356" name="Google Shape;356;p5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5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58" name="Google Shape;358;p52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359" name="Google Shape;359;p5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0" name="Google Shape;360;p5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61" name="Google Shape;361;p52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2" name="Google Shape;362;p52"/>
          <p:cNvSpPr/>
          <p:nvPr/>
        </p:nvSpPr>
        <p:spPr>
          <a:xfrm>
            <a:off x="971550" y="1579602"/>
            <a:ext cx="7345500" cy="912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„Národní fonotéka“ - obsah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3" name="Google Shape;363;p52"/>
          <p:cNvSpPr/>
          <p:nvPr/>
        </p:nvSpPr>
        <p:spPr>
          <a:xfrm>
            <a:off x="971550" y="2369573"/>
            <a:ext cx="7345500" cy="392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2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Hudb</a:t>
            </a:r>
            <a:r>
              <a:rPr lang="cs-CZ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a</a:t>
            </a:r>
          </a:p>
          <a:p>
            <a:pPr marL="457200" lvl="2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M</a:t>
            </a:r>
            <a:r>
              <a:rPr lang="en-GB" sz="2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luvené</a:t>
            </a:r>
            <a:r>
              <a:rPr lang="en-GB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slovo</a:t>
            </a:r>
            <a:endParaRPr lang="en-GB"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457200" lvl="2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Jazyk</a:t>
            </a:r>
            <a:endParaRPr lang="en-GB"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457200" lvl="2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Literatur</a:t>
            </a:r>
            <a:r>
              <a:rPr lang="cs-CZ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a</a:t>
            </a:r>
            <a:endParaRPr lang="en-GB"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457200" lvl="2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Divadlo</a:t>
            </a:r>
            <a:endParaRPr lang="en-GB"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457200" lvl="2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T</a:t>
            </a:r>
            <a:r>
              <a:rPr lang="cs-CZ" sz="2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anec</a:t>
            </a:r>
            <a:endParaRPr lang="cs-CZ" sz="24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457200" lvl="2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T</a:t>
            </a:r>
            <a:r>
              <a:rPr lang="en-GB" sz="2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radice</a:t>
            </a:r>
            <a:endParaRPr lang="en-GB"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lvl="2">
              <a:lnSpc>
                <a:spcPct val="96000"/>
              </a:lnSpc>
              <a:buSzPct val="100000"/>
            </a:pPr>
            <a:endParaRPr lang="en-GB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364" name="Google Shape;364;p52"/>
          <p:cNvSpPr txBox="1"/>
          <p:nvPr/>
        </p:nvSpPr>
        <p:spPr>
          <a:xfrm>
            <a:off x="-468560" y="220486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52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8" cy="1136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524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52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352" name="Google Shape;352;p52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3" name="Google Shape;353;p52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354" name="Google Shape;354;p52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55" name="Google Shape;355;p52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356" name="Google Shape;356;p5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5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58" name="Google Shape;358;p52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359" name="Google Shape;359;p5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0" name="Google Shape;360;p5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61" name="Google Shape;361;p52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2" name="Google Shape;362;p52"/>
          <p:cNvSpPr/>
          <p:nvPr/>
        </p:nvSpPr>
        <p:spPr>
          <a:xfrm>
            <a:off x="971550" y="1579602"/>
            <a:ext cx="7345500" cy="912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 čemu tento obsah poslouží 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3" name="Google Shape;363;p52"/>
          <p:cNvSpPr/>
          <p:nvPr/>
        </p:nvSpPr>
        <p:spPr>
          <a:xfrm>
            <a:off x="971550" y="2290915"/>
            <a:ext cx="7345500" cy="400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2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H</a:t>
            </a:r>
            <a:r>
              <a:rPr lang="cs-CZ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istorie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(muzikologie, teatrologie atd.)</a:t>
            </a:r>
          </a:p>
          <a:p>
            <a:pPr marL="342900" lvl="2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Dějiny a vývoj interpretace</a:t>
            </a:r>
            <a:endParaRPr lang="cs-CZ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342900" lvl="2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Estetika, dobový vkus, preference</a:t>
            </a:r>
          </a:p>
          <a:p>
            <a:pPr marL="342900" lvl="2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Obrazové umění – etikety desek, </a:t>
            </a:r>
            <a:r>
              <a:rPr lang="cs-CZ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fonopohlednice</a:t>
            </a:r>
            <a:endParaRPr lang="cs-CZ" sz="20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342900" lvl="2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Historie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a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vývoj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technologií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a zvukového průmyslu</a:t>
            </a:r>
            <a:endParaRPr lang="cs-CZ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342900" lvl="2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Vývoj technik zvukového záznamu</a:t>
            </a:r>
            <a:endParaRPr lang="en-GB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342900" lvl="2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Tradice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, kultura jazyka, identita národa….</a:t>
            </a:r>
          </a:p>
          <a:p>
            <a:pPr marL="342900" lvl="2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Ekonomické a sociologické aspekty</a:t>
            </a:r>
          </a:p>
          <a:p>
            <a:pPr lvl="2">
              <a:lnSpc>
                <a:spcPct val="150000"/>
              </a:lnSpc>
              <a:buSzPct val="100000"/>
            </a:pPr>
            <a:endParaRPr lang="en-GB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364" name="Google Shape;364;p52"/>
          <p:cNvSpPr txBox="1"/>
          <p:nvPr/>
        </p:nvSpPr>
        <p:spPr>
          <a:xfrm>
            <a:off x="-468560" y="220486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52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8" cy="1136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189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201300" y="304900"/>
            <a:ext cx="2918700" cy="10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imes New Roman"/>
              <a:buNone/>
            </a:pPr>
            <a:r>
              <a:rPr lang="en-GB" sz="24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Co </a:t>
            </a:r>
            <a:r>
              <a:rPr lang="en-GB" sz="24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vše</a:t>
            </a:r>
            <a:r>
              <a:rPr lang="en-GB" sz="24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je </a:t>
            </a:r>
            <a:r>
              <a:rPr lang="en-GB" sz="24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třeba</a:t>
            </a:r>
            <a:r>
              <a:rPr lang="en-GB" sz="24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řešit</a:t>
            </a:r>
            <a:endParaRPr lang="en-GB" sz="2400" b="1" dirty="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imes New Roman"/>
              <a:buNone/>
            </a:pPr>
            <a:r>
              <a:rPr lang="en-GB" sz="2600" b="1" dirty="0" smtClean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lang="en-GB" sz="2600" b="1" dirty="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40" name="Shape 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249" y="550025"/>
            <a:ext cx="6179101" cy="4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/>
          <p:nvPr/>
        </p:nvSpPr>
        <p:spPr>
          <a:xfrm>
            <a:off x="225650" y="2207500"/>
            <a:ext cx="1569900" cy="451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 dirty="0" err="1"/>
              <a:t>knihovny</a:t>
            </a:r>
            <a:endParaRPr lang="en-GB" sz="1800" dirty="0"/>
          </a:p>
        </p:txBody>
      </p:sp>
      <p:sp>
        <p:nvSpPr>
          <p:cNvPr id="442" name="Shape 442"/>
          <p:cNvSpPr/>
          <p:nvPr/>
        </p:nvSpPr>
        <p:spPr>
          <a:xfrm>
            <a:off x="225650" y="2658700"/>
            <a:ext cx="1569900" cy="451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  archivy</a:t>
            </a:r>
          </a:p>
        </p:txBody>
      </p:sp>
      <p:sp>
        <p:nvSpPr>
          <p:cNvPr id="443" name="Shape 443"/>
          <p:cNvSpPr/>
          <p:nvPr/>
        </p:nvSpPr>
        <p:spPr>
          <a:xfrm>
            <a:off x="225650" y="3109900"/>
            <a:ext cx="1569900" cy="451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  muzea</a:t>
            </a:r>
          </a:p>
        </p:txBody>
      </p:sp>
      <p:sp>
        <p:nvSpPr>
          <p:cNvPr id="444" name="Shape 444"/>
          <p:cNvSpPr/>
          <p:nvPr/>
        </p:nvSpPr>
        <p:spPr>
          <a:xfrm>
            <a:off x="225650" y="3561100"/>
            <a:ext cx="1569900" cy="451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   školy</a:t>
            </a:r>
          </a:p>
        </p:txBody>
      </p:sp>
      <p:sp>
        <p:nvSpPr>
          <p:cNvPr id="445" name="Shape 445"/>
          <p:cNvSpPr txBox="1"/>
          <p:nvPr/>
        </p:nvSpPr>
        <p:spPr>
          <a:xfrm>
            <a:off x="201300" y="4993599"/>
            <a:ext cx="2918700" cy="114362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cs-CZ" sz="1600" dirty="0" err="1"/>
              <a:t>p</a:t>
            </a:r>
            <a:r>
              <a:rPr lang="en-GB" sz="1600" dirty="0" err="1" smtClean="0"/>
              <a:t>raxe</a:t>
            </a:r>
            <a:endParaRPr lang="cs-CZ" sz="1600" dirty="0" smtClean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cs-CZ" sz="1600" dirty="0" smtClean="0"/>
              <a:t>rekvalifikace</a:t>
            </a:r>
            <a:endParaRPr lang="en-GB" sz="1600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GB" sz="1600" dirty="0" err="1" smtClean="0"/>
              <a:t>nové</a:t>
            </a:r>
            <a:r>
              <a:rPr lang="en-GB" sz="1600" dirty="0" smtClean="0"/>
              <a:t> </a:t>
            </a:r>
            <a:r>
              <a:rPr lang="en-GB" sz="1600" dirty="0" err="1"/>
              <a:t>obory</a:t>
            </a:r>
            <a:r>
              <a:rPr lang="en-GB" sz="1600" dirty="0"/>
              <a:t> -&gt; </a:t>
            </a:r>
            <a:r>
              <a:rPr lang="en-GB" sz="1600" dirty="0" err="1"/>
              <a:t>nové</a:t>
            </a:r>
            <a:r>
              <a:rPr lang="en-GB" sz="1600" dirty="0"/>
              <a:t> </a:t>
            </a:r>
            <a:r>
              <a:rPr lang="en-GB" sz="1600" dirty="0" err="1"/>
              <a:t>profese</a:t>
            </a:r>
            <a:endParaRPr lang="en-GB" sz="1600" dirty="0"/>
          </a:p>
        </p:txBody>
      </p:sp>
      <p:sp>
        <p:nvSpPr>
          <p:cNvPr id="446" name="Shape 446"/>
          <p:cNvSpPr/>
          <p:nvPr/>
        </p:nvSpPr>
        <p:spPr>
          <a:xfrm>
            <a:off x="3694275" y="5731646"/>
            <a:ext cx="2781300" cy="40557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 dirty="0" err="1"/>
              <a:t>akce</a:t>
            </a:r>
            <a:r>
              <a:rPr lang="en-GB" sz="1800" dirty="0"/>
              <a:t>, </a:t>
            </a:r>
            <a:r>
              <a:rPr lang="en-GB" sz="1800" dirty="0" err="1"/>
              <a:t>konference</a:t>
            </a:r>
            <a:endParaRPr lang="en-GB" sz="1800" dirty="0"/>
          </a:p>
        </p:txBody>
      </p:sp>
      <p:sp>
        <p:nvSpPr>
          <p:cNvPr id="447" name="Shape 447"/>
          <p:cNvSpPr/>
          <p:nvPr/>
        </p:nvSpPr>
        <p:spPr>
          <a:xfrm>
            <a:off x="3694275" y="5358581"/>
            <a:ext cx="1932300" cy="37362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 dirty="0" err="1"/>
              <a:t>publikování</a:t>
            </a:r>
            <a:endParaRPr lang="en-GB" sz="1800" dirty="0"/>
          </a:p>
        </p:txBody>
      </p:sp>
      <p:sp>
        <p:nvSpPr>
          <p:cNvPr id="448" name="Shape 448"/>
          <p:cNvSpPr/>
          <p:nvPr/>
        </p:nvSpPr>
        <p:spPr>
          <a:xfrm>
            <a:off x="3694262" y="4897400"/>
            <a:ext cx="1569900" cy="461181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 dirty="0" err="1"/>
              <a:t>projekty</a:t>
            </a:r>
            <a:endParaRPr lang="en-GB" sz="1800" dirty="0"/>
          </a:p>
        </p:txBody>
      </p:sp>
      <p:sp>
        <p:nvSpPr>
          <p:cNvPr id="449" name="Shape 449"/>
          <p:cNvSpPr/>
          <p:nvPr/>
        </p:nvSpPr>
        <p:spPr>
          <a:xfrm>
            <a:off x="3733512" y="6121600"/>
            <a:ext cx="1569900" cy="38869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 dirty="0" err="1"/>
              <a:t>výzkum</a:t>
            </a:r>
            <a:endParaRPr lang="en-GB" sz="1800" dirty="0"/>
          </a:p>
        </p:txBody>
      </p:sp>
      <p:sp>
        <p:nvSpPr>
          <p:cNvPr id="450" name="Shape 450"/>
          <p:cNvSpPr txBox="1"/>
          <p:nvPr/>
        </p:nvSpPr>
        <p:spPr>
          <a:xfrm>
            <a:off x="6965925" y="5121425"/>
            <a:ext cx="1720800" cy="10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1" name="Shape 451"/>
          <p:cNvSpPr/>
          <p:nvPr/>
        </p:nvSpPr>
        <p:spPr>
          <a:xfrm>
            <a:off x="6760100" y="5121425"/>
            <a:ext cx="1657800" cy="1275275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-GB" sz="1600" dirty="0"/>
              <a:t>v </a:t>
            </a:r>
            <a:r>
              <a:rPr lang="en-GB" sz="1600" dirty="0" err="1"/>
              <a:t>zahraničí</a:t>
            </a:r>
            <a:endParaRPr lang="en-GB" sz="1600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GB" sz="1600" dirty="0"/>
              <a:t>v ČR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GB" sz="1600" dirty="0" err="1"/>
              <a:t>propagační</a:t>
            </a:r>
            <a:endParaRPr lang="en-GB" sz="1600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GB" sz="1600" dirty="0" err="1"/>
              <a:t>informační</a:t>
            </a:r>
            <a:endParaRPr lang="en-GB" sz="1600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GB" sz="1600" dirty="0" err="1"/>
              <a:t>odborné</a:t>
            </a:r>
            <a:endParaRPr lang="en-GB" sz="1600" dirty="0"/>
          </a:p>
        </p:txBody>
      </p:sp>
      <p:sp>
        <p:nvSpPr>
          <p:cNvPr id="452" name="Shape 452"/>
          <p:cNvSpPr/>
          <p:nvPr/>
        </p:nvSpPr>
        <p:spPr>
          <a:xfrm>
            <a:off x="5310775" y="3232550"/>
            <a:ext cx="1806000" cy="500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Zlatý fond</a:t>
            </a:r>
          </a:p>
        </p:txBody>
      </p:sp>
      <p:sp>
        <p:nvSpPr>
          <p:cNvPr id="453" name="Shape 453"/>
          <p:cNvSpPr/>
          <p:nvPr/>
        </p:nvSpPr>
        <p:spPr>
          <a:xfrm>
            <a:off x="7269300" y="3247525"/>
            <a:ext cx="1569900" cy="451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SW, HW</a:t>
            </a:r>
          </a:p>
        </p:txBody>
      </p:sp>
      <p:sp>
        <p:nvSpPr>
          <p:cNvPr id="454" name="Shape 454"/>
          <p:cNvSpPr/>
          <p:nvPr/>
        </p:nvSpPr>
        <p:spPr>
          <a:xfrm>
            <a:off x="6632350" y="1604100"/>
            <a:ext cx="1412700" cy="1108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uložiště</a:t>
            </a:r>
          </a:p>
        </p:txBody>
      </p:sp>
      <p:cxnSp>
        <p:nvCxnSpPr>
          <p:cNvPr id="455" name="Shape 455"/>
          <p:cNvCxnSpPr>
            <a:endCxn id="441" idx="6"/>
          </p:cNvCxnSpPr>
          <p:nvPr/>
        </p:nvCxnSpPr>
        <p:spPr>
          <a:xfrm rot="5400000" flipH="1">
            <a:off x="1162550" y="3066100"/>
            <a:ext cx="1903500" cy="6375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6" name="Shape 456"/>
          <p:cNvCxnSpPr>
            <a:stCxn id="444" idx="4"/>
          </p:cNvCxnSpPr>
          <p:nvPr/>
        </p:nvCxnSpPr>
        <p:spPr>
          <a:xfrm rot="-5400000" flipH="1">
            <a:off x="520100" y="4502800"/>
            <a:ext cx="981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7" name="Shape 457"/>
          <p:cNvCxnSpPr>
            <a:stCxn id="440" idx="2"/>
            <a:endCxn id="448" idx="0"/>
          </p:cNvCxnSpPr>
          <p:nvPr/>
        </p:nvCxnSpPr>
        <p:spPr>
          <a:xfrm rot="5400000">
            <a:off x="4534531" y="4752131"/>
            <a:ext cx="89950" cy="20058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8" name="Shape 458"/>
          <p:cNvCxnSpPr/>
          <p:nvPr/>
        </p:nvCxnSpPr>
        <p:spPr>
          <a:xfrm>
            <a:off x="6475575" y="6121600"/>
            <a:ext cx="274500" cy="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9" name="Shape 459"/>
          <p:cNvCxnSpPr>
            <a:endCxn id="452" idx="4"/>
          </p:cNvCxnSpPr>
          <p:nvPr/>
        </p:nvCxnSpPr>
        <p:spPr>
          <a:xfrm rot="10800000">
            <a:off x="6213775" y="3732950"/>
            <a:ext cx="267000" cy="60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0" name="Shape 460"/>
          <p:cNvCxnSpPr>
            <a:stCxn id="453" idx="4"/>
          </p:cNvCxnSpPr>
          <p:nvPr/>
        </p:nvCxnSpPr>
        <p:spPr>
          <a:xfrm flipH="1">
            <a:off x="7366650" y="3698725"/>
            <a:ext cx="687600" cy="83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1" name="Shape 461"/>
          <p:cNvCxnSpPr>
            <a:endCxn id="454" idx="3"/>
          </p:cNvCxnSpPr>
          <p:nvPr/>
        </p:nvCxnSpPr>
        <p:spPr>
          <a:xfrm rot="10800000" flipH="1">
            <a:off x="6139635" y="2550520"/>
            <a:ext cx="699600" cy="68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2" name="Shape 462"/>
          <p:cNvCxnSpPr>
            <a:endCxn id="454" idx="5"/>
          </p:cNvCxnSpPr>
          <p:nvPr/>
        </p:nvCxnSpPr>
        <p:spPr>
          <a:xfrm rot="10800000">
            <a:off x="7838164" y="2550519"/>
            <a:ext cx="275700" cy="72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3" name="Shape 463"/>
          <p:cNvCxnSpPr>
            <a:endCxn id="454" idx="2"/>
          </p:cNvCxnSpPr>
          <p:nvPr/>
        </p:nvCxnSpPr>
        <p:spPr>
          <a:xfrm>
            <a:off x="5782750" y="2063100"/>
            <a:ext cx="849600" cy="9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4" name="Shape 464"/>
          <p:cNvCxnSpPr/>
          <p:nvPr/>
        </p:nvCxnSpPr>
        <p:spPr>
          <a:xfrm>
            <a:off x="4765725" y="3080300"/>
            <a:ext cx="1002600" cy="136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65" name="Shape 465"/>
          <p:cNvSpPr txBox="1"/>
          <p:nvPr/>
        </p:nvSpPr>
        <p:spPr>
          <a:xfrm>
            <a:off x="5630350" y="129725"/>
            <a:ext cx="3448200" cy="6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3000" b="1">
                <a:latin typeface="Courier New"/>
                <a:ea typeface="Courier New"/>
                <a:cs typeface="Courier New"/>
                <a:sym typeface="Courier New"/>
              </a:rPr>
              <a:t>Schéma problematiky</a:t>
            </a:r>
          </a:p>
        </p:txBody>
      </p:sp>
    </p:spTree>
    <p:extLst>
      <p:ext uri="{BB962C8B-B14F-4D97-AF65-F5344CB8AC3E}">
        <p14:creationId xmlns:p14="http://schemas.microsoft.com/office/powerpoint/2010/main" val="968397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Clr>
                <a:srgbClr val="CE3736"/>
              </a:buClr>
              <a:buSzPts val="1800"/>
            </a:pPr>
            <a:endParaRPr lang="cs-CZ" b="1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>
              <a:spcBef>
                <a:spcPts val="0"/>
              </a:spcBef>
              <a:buClr>
                <a:srgbClr val="CE3736"/>
              </a:buClr>
              <a:buSzPts val="1800"/>
            </a:pPr>
            <a:r>
              <a:rPr lang="cs-CZ" sz="2400" b="1" dirty="0" smtClean="0">
                <a:latin typeface="Open Sans"/>
                <a:ea typeface="Open Sans"/>
                <a:cs typeface="Open Sans"/>
                <a:sym typeface="Open Sans"/>
              </a:rPr>
              <a:t>Sbírky / Fondy: </a:t>
            </a:r>
          </a:p>
          <a:p>
            <a:pPr marL="285750" indent="-285750">
              <a:spcBef>
                <a:spcPts val="0"/>
              </a:spcBef>
              <a:buClr>
                <a:srgbClr val="CE3736"/>
              </a:buClr>
              <a:buSzPts val="1800"/>
            </a:pPr>
            <a:endParaRPr lang="cs-CZ" sz="1000" b="1" dirty="0">
              <a:latin typeface="Open Sans"/>
              <a:ea typeface="Open Sans"/>
              <a:cs typeface="Open Sans"/>
              <a:sym typeface="Open Sans"/>
            </a:endParaRPr>
          </a:p>
          <a:p>
            <a:pPr lvl="1" indent="-342900">
              <a:lnSpc>
                <a:spcPct val="115000"/>
              </a:lnSpc>
              <a:spcBef>
                <a:spcPts val="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Archiv Českého rozhlasu</a:t>
            </a:r>
          </a:p>
          <a:p>
            <a:pPr lvl="1" indent="-342900">
              <a:lnSpc>
                <a:spcPct val="115000"/>
              </a:lnSpc>
              <a:spcBef>
                <a:spcPts val="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Supraphon</a:t>
            </a:r>
          </a:p>
          <a:p>
            <a:pPr lvl="1" indent="-342900">
              <a:lnSpc>
                <a:spcPct val="115000"/>
              </a:lnSpc>
              <a:spcBef>
                <a:spcPts val="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České muzeum hudby -  NM</a:t>
            </a:r>
          </a:p>
          <a:p>
            <a:pPr lvl="1" indent="-342900">
              <a:lnSpc>
                <a:spcPct val="115000"/>
              </a:lnSpc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Soukromá sbírka G. </a:t>
            </a:r>
            <a:r>
              <a:rPr lang="cs-CZ" sz="1800" dirty="0" err="1">
                <a:latin typeface="Open Sans"/>
                <a:ea typeface="Open Sans"/>
                <a:cs typeface="Open Sans"/>
                <a:sym typeface="Open Sans"/>
              </a:rPr>
              <a:t>Goeesela</a:t>
            </a:r>
            <a:endParaRPr lang="cs-CZ" sz="1800" dirty="0">
              <a:latin typeface="Open Sans"/>
              <a:ea typeface="Open Sans"/>
              <a:cs typeface="Open Sans"/>
              <a:sym typeface="Open Sans"/>
            </a:endParaRPr>
          </a:p>
          <a:p>
            <a:pPr lvl="1" indent="-342900">
              <a:lnSpc>
                <a:spcPct val="115000"/>
              </a:lnSpc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Archiv města Ústí nad Labem (</a:t>
            </a:r>
            <a:r>
              <a:rPr lang="cs-CZ" sz="1800" dirty="0" err="1">
                <a:latin typeface="Open Sans"/>
                <a:ea typeface="Open Sans"/>
                <a:cs typeface="Open Sans"/>
                <a:sym typeface="Open Sans"/>
              </a:rPr>
              <a:t>Keiserova</a:t>
            </a: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 sbírka)</a:t>
            </a:r>
          </a:p>
          <a:p>
            <a:pPr lvl="1" indent="-342900">
              <a:lnSpc>
                <a:spcPct val="115000"/>
              </a:lnSpc>
              <a:spcBef>
                <a:spcPts val="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AMU, JAMU</a:t>
            </a:r>
          </a:p>
          <a:p>
            <a:pPr lvl="1" indent="-342900">
              <a:lnSpc>
                <a:spcPct val="115000"/>
              </a:lnSpc>
              <a:spcBef>
                <a:spcPts val="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KJM a MZK v Brně</a:t>
            </a:r>
          </a:p>
          <a:p>
            <a:pPr lvl="1" indent="-342900">
              <a:lnSpc>
                <a:spcPct val="115000"/>
              </a:lnSpc>
              <a:spcBef>
                <a:spcPts val="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Národní technické muzeum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533400" lvl="1" indent="0">
              <a:buClr>
                <a:srgbClr val="CE3736"/>
              </a:buClr>
              <a:buSzPts val="1800"/>
              <a:buNone/>
            </a:pPr>
            <a:endParaRPr lang="cs-CZ" sz="1800" b="1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>
              <a:spcBef>
                <a:spcPts val="0"/>
              </a:spcBef>
              <a:buClr>
                <a:srgbClr val="CE3736"/>
              </a:buClr>
              <a:buSzPts val="1800"/>
            </a:pPr>
            <a:r>
              <a:rPr lang="cs-CZ" b="1" dirty="0" smtClean="0">
                <a:latin typeface="Open Sans"/>
                <a:ea typeface="Open Sans"/>
                <a:cs typeface="Open Sans"/>
                <a:sym typeface="Open Sans"/>
              </a:rPr>
              <a:t>Osobnosti: </a:t>
            </a:r>
          </a:p>
          <a:p>
            <a:pPr marL="285750" indent="-285750">
              <a:spcBef>
                <a:spcPts val="0"/>
              </a:spcBef>
              <a:buClr>
                <a:srgbClr val="CE3736"/>
              </a:buClr>
              <a:buSzPts val="1800"/>
            </a:pPr>
            <a:endParaRPr lang="cs-CZ" b="1" dirty="0">
              <a:latin typeface="Open Sans"/>
              <a:ea typeface="Open Sans"/>
              <a:cs typeface="Open Sans"/>
              <a:sym typeface="Open Sans"/>
            </a:endParaRPr>
          </a:p>
          <a:p>
            <a:pPr lvl="1" indent="-342900">
              <a:lnSpc>
                <a:spcPct val="115000"/>
              </a:lnSpc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Gabriel </a:t>
            </a:r>
            <a:r>
              <a:rPr lang="cs-CZ" sz="2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Gössel</a:t>
            </a:r>
            <a:endParaRPr lang="cs-CZ" sz="2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lvl="1" indent="-342900">
              <a:lnSpc>
                <a:spcPct val="115000"/>
              </a:lnSpc>
              <a:spcBef>
                <a:spcPts val="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Filip Šír</a:t>
            </a:r>
          </a:p>
          <a:p>
            <a:pPr lvl="1" indent="-342900">
              <a:lnSpc>
                <a:spcPct val="115000"/>
              </a:lnSpc>
              <a:spcBef>
                <a:spcPts val="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Helena Novotná </a:t>
            </a:r>
          </a:p>
          <a:p>
            <a:pPr lvl="1" indent="-342900">
              <a:lnSpc>
                <a:spcPct val="115000"/>
              </a:lnSpc>
              <a:spcBef>
                <a:spcPts val="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Iva </a:t>
            </a:r>
            <a:r>
              <a:rPr lang="cs-CZ" sz="2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Horová</a:t>
            </a:r>
          </a:p>
          <a:p>
            <a:pPr marL="571500" lvl="1" indent="0">
              <a:lnSpc>
                <a:spcPct val="115000"/>
              </a:lnSpc>
              <a:spcBef>
                <a:spcPts val="0"/>
              </a:spcBef>
              <a:buClr>
                <a:srgbClr val="CE3736"/>
              </a:buClr>
              <a:buSzPts val="1800"/>
              <a:buNone/>
            </a:pP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  <a:hlinkClick r:id="rId2"/>
              </a:rPr>
              <a:t>https://novyfonograf.cz/tymy/pracovni-tym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  <a:hlinkClick r:id="rId2"/>
              </a:rPr>
              <a:t>/</a:t>
            </a:r>
            <a:endParaRPr lang="cs-CZ" sz="20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lvl="1" indent="-342900">
              <a:lnSpc>
                <a:spcPct val="115000"/>
              </a:lnSpc>
              <a:spcBef>
                <a:spcPts val="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endParaRPr lang="cs-CZ" sz="2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grpSp>
        <p:nvGrpSpPr>
          <p:cNvPr id="5" name="Google Shape;304;p34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6" name="Google Shape;305;p34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oogle Shape;306;p34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8" name="Google Shape;307;p34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" name="Google Shape;308;p34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14" name="Google Shape;309;p34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" name="Google Shape;310;p34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" name="Google Shape;311;p34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12" name="Google Shape;312;p34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" name="Google Shape;313;p34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1" name="Google Shape;314;p34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" name="Google Shape;317;p34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13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54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392" name="Google Shape;392;p54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3" name="Google Shape;393;p54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394" name="Google Shape;394;p54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95" name="Google Shape;395;p54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396" name="Google Shape;396;p54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7" name="Google Shape;397;p54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98" name="Google Shape;398;p54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399" name="Google Shape;399;p54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00" name="Google Shape;400;p54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01" name="Google Shape;401;p54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2" name="Google Shape;402;p54"/>
          <p:cNvSpPr/>
          <p:nvPr/>
        </p:nvSpPr>
        <p:spPr>
          <a:xfrm>
            <a:off x="971550" y="1844675"/>
            <a:ext cx="5610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Aktuální situace v ČR - negativa</a:t>
            </a:r>
            <a:endParaRPr sz="2400" b="1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p54"/>
          <p:cNvSpPr/>
          <p:nvPr/>
        </p:nvSpPr>
        <p:spPr>
          <a:xfrm>
            <a:off x="971550" y="2636838"/>
            <a:ext cx="7345363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 ČR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neexistuje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kompletní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evidence o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domácí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produkci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soupis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všech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institucí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spravujících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kompletní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informace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stavu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fondů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stavu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jejich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zpracování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souborné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diskografické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publikace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evidence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již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digitalizovaných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záznamů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koordinační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centrum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všech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aktivit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jednotlivých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institucí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finanční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účelová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podpora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státu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nemůžeme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měřit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zahraničím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nemáme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zdigitalizováno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zapojit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se do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projektů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Europeana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Sounds)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4" name="Google Shape;404;p54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923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55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413" name="Google Shape;413;p55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4" name="Google Shape;414;p55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415" name="Google Shape;415;p55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16" name="Google Shape;416;p55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417" name="Google Shape;417;p55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18" name="Google Shape;418;p55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19" name="Google Shape;419;p55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420" name="Google Shape;420;p55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1" name="Google Shape;421;p55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22" name="Google Shape;422;p55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3" name="Google Shape;423;p55"/>
          <p:cNvSpPr/>
          <p:nvPr/>
        </p:nvSpPr>
        <p:spPr>
          <a:xfrm>
            <a:off x="929413" y="1812952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ituace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pomalu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zlepšuje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" name="Google Shape;424;p55"/>
          <p:cNvSpPr/>
          <p:nvPr/>
        </p:nvSpPr>
        <p:spPr>
          <a:xfrm>
            <a:off x="971550" y="2460652"/>
            <a:ext cx="7605600" cy="40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Státní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kulturní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politika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cs-CZ" sz="1800" b="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Koncepce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rozvoje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2015-20</a:t>
            </a: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zejména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2020 – 25 (27)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zastoupení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ÚKR</a:t>
            </a:r>
            <a:endParaRPr lang="cs-CZ" sz="1800" b="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Návrh koncepce pro ochranu, digitalizaci a zpřístupňování….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dotační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programy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výuka,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semináře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aj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vzdělávací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akce</a:t>
            </a:r>
            <a:endParaRPr lang="cs-CZ"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š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pičkové digitalizační pracoviště v Národním muzeu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silné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kontakty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zahraničím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(konference, osobní….)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etodiky, průzkumy sbírek, projekty, zpřístupnění 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5" name="Google Shape;425;p55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6"/>
          <p:cNvSpPr txBox="1">
            <a:spLocks noGrp="1"/>
          </p:cNvSpPr>
          <p:nvPr>
            <p:ph type="title"/>
          </p:nvPr>
        </p:nvSpPr>
        <p:spPr>
          <a:xfrm>
            <a:off x="589450" y="767925"/>
            <a:ext cx="81327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Státní</a:t>
            </a:r>
            <a:r>
              <a:rPr lang="en-US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kulturní</a:t>
            </a:r>
            <a:r>
              <a:rPr lang="en-US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politika</a:t>
            </a:r>
            <a:r>
              <a:rPr lang="en-US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2015-2020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431" name="Google Shape;431;p56"/>
          <p:cNvSpPr txBox="1">
            <a:spLocks noGrp="1"/>
          </p:cNvSpPr>
          <p:nvPr>
            <p:ph type="body" idx="1"/>
          </p:nvPr>
        </p:nvSpPr>
        <p:spPr>
          <a:xfrm>
            <a:off x="589450" y="1462275"/>
            <a:ext cx="8457300" cy="44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3.3.2.A: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Koncepce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ochrany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zpřístupnění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zvukových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dokumentů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jako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významné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součásti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kulturního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dědictví</a:t>
            </a:r>
            <a:endParaRPr sz="2000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800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3.3.2.B: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Vybudování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metodického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digitalizačního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centra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záchranu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zvukových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dokumentů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Moravské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zemské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knihovně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Brně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spolupráci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Národním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muzeem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(ČMH)</a:t>
            </a:r>
            <a:endParaRPr sz="800" b="1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3.3.2.C: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Zajistit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dlouhodobé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úložiště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uchování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zpřístupnění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zvukových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dat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rámci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resortního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LTP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systému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Ministerstva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kultury</a:t>
            </a:r>
            <a:endParaRPr sz="2000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800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3.3.2.D: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Provozovat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rozvíjet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portál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Virtuální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národní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fonotéka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(role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sektorového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agregátora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2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2" name="Google Shape;432;p56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433" name="Google Shape;433;p56"/>
          <p:cNvSpPr txBox="1"/>
          <p:nvPr/>
        </p:nvSpPr>
        <p:spPr>
          <a:xfrm>
            <a:off x="589450" y="6288425"/>
            <a:ext cx="82407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(Plán implementace Státní kulturní politiky, 2015, s. 47-48)</a:t>
            </a:r>
            <a:endParaRPr sz="1100" b="0" i="1" u="none" strike="noStrike" cap="none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52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352" name="Google Shape;352;p52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3" name="Google Shape;353;p52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354" name="Google Shape;354;p52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55" name="Google Shape;355;p52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356" name="Google Shape;356;p5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5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58" name="Google Shape;358;p52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359" name="Google Shape;359;p5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0" name="Google Shape;360;p5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61" name="Google Shape;361;p52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2" name="Google Shape;362;p52"/>
          <p:cNvSpPr/>
          <p:nvPr/>
        </p:nvSpPr>
        <p:spPr>
          <a:xfrm>
            <a:off x="971550" y="1579602"/>
            <a:ext cx="7345500" cy="912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„Národní fonotéka“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3" name="Google Shape;363;p52"/>
          <p:cNvSpPr/>
          <p:nvPr/>
        </p:nvSpPr>
        <p:spPr>
          <a:xfrm>
            <a:off x="971550" y="2379405"/>
            <a:ext cx="7345500" cy="392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93700" lvl="0" indent="-457200">
              <a:lnSpc>
                <a:spcPct val="96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bibliotéka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-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filmotéka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–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artotéka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– </a:t>
            </a:r>
            <a:r>
              <a:rPr lang="en-GB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fonotéka</a:t>
            </a:r>
            <a:endParaRPr lang="cs-CZ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lvl="0">
              <a:lnSpc>
                <a:spcPct val="96000"/>
              </a:lnSpc>
              <a:buSzPct val="100000"/>
            </a:pPr>
            <a:endParaRPr lang="en-GB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393700" lvl="0" indent="-457200">
              <a:lnSpc>
                <a:spcPct val="96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nosiče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všech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typů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:</a:t>
            </a:r>
          </a:p>
          <a:p>
            <a:pPr lvl="1">
              <a:lnSpc>
                <a:spcPct val="96000"/>
              </a:lnSpc>
              <a:buSzPct val="100000"/>
            </a:pP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f</a:t>
            </a:r>
            <a:r>
              <a:rPr lang="en-GB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onograf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y 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(</a:t>
            </a:r>
            <a:r>
              <a:rPr lang="en-GB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válečky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),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magnetické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pásy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, 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gramofonové desky, 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CD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,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audiokazety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,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minidisky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…</a:t>
            </a:r>
            <a:endParaRPr lang="cs-CZ" sz="20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lvl="1">
              <a:lnSpc>
                <a:spcPct val="96000"/>
              </a:lnSpc>
              <a:buSzPct val="100000"/>
            </a:pPr>
            <a:endParaRPr lang="en-GB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342900" lvl="1" indent="-342900">
              <a:lnSpc>
                <a:spcPct val="96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ve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formátu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analog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i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digital 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(</a:t>
            </a:r>
            <a:r>
              <a:rPr lang="cs-CZ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digital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born)</a:t>
            </a:r>
            <a:endParaRPr lang="en-GB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457200" lvl="0">
              <a:lnSpc>
                <a:spcPct val="96000"/>
              </a:lnSpc>
            </a:pPr>
            <a:endParaRPr lang="en-GB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457200" lvl="0" indent="-457200">
              <a:lnSpc>
                <a:spcPct val="96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důležitá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jsou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i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  <a:hlinkClick r:id="rId4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technická</a:t>
            </a:r>
            <a:r>
              <a:rPr lang="en-GB" sz="20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zařízení</a:t>
            </a:r>
            <a:endParaRPr lang="en-GB" sz="20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  <a:hlinkClick r:id="rId4"/>
            </a:endParaRPr>
          </a:p>
          <a:p>
            <a:pPr marL="457200" lvl="0" indent="-457200">
              <a:lnSpc>
                <a:spcPct val="96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jde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o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zvukové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dokumenty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se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vztahem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k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území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ČR,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částečně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i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ze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mbria"/>
              </a:rPr>
              <a:t>Slovenska</a:t>
            </a:r>
            <a:endParaRPr lang="en-GB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364" name="Google Shape;364;p52"/>
          <p:cNvSpPr txBox="1"/>
          <p:nvPr/>
        </p:nvSpPr>
        <p:spPr>
          <a:xfrm>
            <a:off x="-468560" y="220486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52"/>
          <p:cNvPicPr preferRelativeResize="0"/>
          <p:nvPr/>
        </p:nvPicPr>
        <p:blipFill rotWithShape="1">
          <a:blip r:embed="rId5">
            <a:alphaModFix/>
          </a:blip>
          <a:srcRect l="15200" t="3801" r="16758" b="10779"/>
          <a:stretch/>
        </p:blipFill>
        <p:spPr>
          <a:xfrm>
            <a:off x="7062442" y="188925"/>
            <a:ext cx="1514838" cy="1136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2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6"/>
          <p:cNvSpPr txBox="1">
            <a:spLocks noGrp="1"/>
          </p:cNvSpPr>
          <p:nvPr>
            <p:ph type="title"/>
          </p:nvPr>
        </p:nvSpPr>
        <p:spPr>
          <a:xfrm>
            <a:off x="589450" y="767925"/>
            <a:ext cx="81327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Státní</a:t>
            </a:r>
            <a:r>
              <a:rPr lang="en-US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kulturní</a:t>
            </a:r>
            <a:r>
              <a:rPr lang="en-US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politika</a:t>
            </a:r>
            <a:r>
              <a:rPr lang="en-US" dirty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2020</a:t>
            </a:r>
            <a:r>
              <a:rPr lang="cs-CZ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- 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431" name="Google Shape;431;p56"/>
          <p:cNvSpPr txBox="1">
            <a:spLocks noGrp="1"/>
          </p:cNvSpPr>
          <p:nvPr>
            <p:ph type="body" idx="1"/>
          </p:nvPr>
        </p:nvSpPr>
        <p:spPr>
          <a:xfrm>
            <a:off x="589450" y="1462275"/>
            <a:ext cx="8457300" cy="44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3.3.2.A: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Koncepce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ochrany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zpřístupnění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zvukových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dokumentů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jako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významné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součásti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kulturního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dědictví</a:t>
            </a:r>
            <a:endParaRPr sz="2000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800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3.3.2.B: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Vybudování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metodického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digitalizačního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centra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záchranu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zvukových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dokumentů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Moravské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zemské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knihovně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Brně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spolupráci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Národním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muzeem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(ČMH)</a:t>
            </a:r>
            <a:endParaRPr sz="800" b="1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3.3.2.C: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Zajistit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dlouhodobé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úložiště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uchování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zpřístupnění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zvukových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dat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rámci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resortního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LTP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systému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Ministerstva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kultury</a:t>
            </a:r>
            <a:endParaRPr sz="2000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800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3.3.2.D: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Provozovat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rozvíjet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portál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Virtuální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národní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fonotéka</a:t>
            </a:r>
            <a:r>
              <a:rPr lang="en-US" sz="2000" b="1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(role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sektorového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agregátora</a:t>
            </a:r>
            <a:r>
              <a:rPr lang="en-US" sz="2000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2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2" name="Google Shape;432;p56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433" name="Google Shape;433;p56"/>
          <p:cNvSpPr txBox="1"/>
          <p:nvPr/>
        </p:nvSpPr>
        <p:spPr>
          <a:xfrm>
            <a:off x="589450" y="6288425"/>
            <a:ext cx="82407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(Plán implementace Státní kulturní politiky, 2015, s. 47-48)</a:t>
            </a:r>
            <a:endParaRPr sz="1100" b="0" i="1" u="none" strike="noStrike" cap="none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699184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6"/>
          <p:cNvSpPr txBox="1">
            <a:spLocks noGrp="1"/>
          </p:cNvSpPr>
          <p:nvPr>
            <p:ph type="title"/>
          </p:nvPr>
        </p:nvSpPr>
        <p:spPr>
          <a:xfrm>
            <a:off x="589450" y="767925"/>
            <a:ext cx="81327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s-CZ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Koncepce rozvoje knihoven </a:t>
            </a:r>
            <a:r>
              <a:rPr lang="en-US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202</a:t>
            </a:r>
            <a:r>
              <a:rPr lang="cs-CZ" dirty="0" smtClean="0">
                <a:solidFill>
                  <a:srgbClr val="42424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 – 27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431" name="Google Shape;431;p56"/>
          <p:cNvSpPr txBox="1">
            <a:spLocks noGrp="1"/>
          </p:cNvSpPr>
          <p:nvPr>
            <p:ph type="body" idx="1"/>
          </p:nvPr>
        </p:nvSpPr>
        <p:spPr>
          <a:xfrm>
            <a:off x="589450" y="1462275"/>
            <a:ext cx="8457300" cy="44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000" b="1" dirty="0" smtClean="0">
                <a:latin typeface="Open Sans"/>
                <a:ea typeface="Open Sans"/>
                <a:cs typeface="Open Sans"/>
                <a:sym typeface="Open Sans"/>
              </a:rPr>
              <a:t>Priorita č. 4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000" dirty="0" smtClean="0">
                <a:latin typeface="Open Sans"/>
                <a:ea typeface="Open Sans"/>
                <a:cs typeface="Open Sans"/>
                <a:sym typeface="Open Sans"/>
              </a:rPr>
              <a:t>Podpora trvalého uchování a zpřístupnění tradičních textových dokumentů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000" b="1" dirty="0" smtClean="0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lang="cs-CZ" sz="20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1000" dirty="0" smtClean="0">
                <a:latin typeface="Open Sans"/>
                <a:ea typeface="Open Sans"/>
                <a:cs typeface="Open Sans"/>
                <a:sym typeface="Open Sans"/>
              </a:rPr>
              <a:t>Viz bod 6:</a:t>
            </a:r>
          </a:p>
          <a:p>
            <a:pPr marL="0" lvl="0" indent="0">
              <a:buNone/>
            </a:pPr>
            <a:r>
              <a:rPr lang="cs-CZ" sz="2000" b="1" dirty="0" smtClean="0"/>
              <a:t>Samostatná </a:t>
            </a:r>
            <a:r>
              <a:rPr lang="cs-CZ" sz="2000" b="1" dirty="0"/>
              <a:t>část koncepce – ochrana zvukových dokumentů ohrožených degradací nosiče </a:t>
            </a:r>
            <a:endParaRPr lang="cs-CZ" sz="2000" b="1" dirty="0" smtClean="0"/>
          </a:p>
          <a:p>
            <a:pPr marL="0" lvl="0" indent="0">
              <a:buNone/>
            </a:pPr>
            <a:endParaRPr lang="cs-CZ" sz="1000" b="1" dirty="0" smtClean="0"/>
          </a:p>
          <a:p>
            <a:pPr marL="0" indent="0">
              <a:buNone/>
            </a:pPr>
            <a:r>
              <a:rPr lang="cs-CZ" b="1" dirty="0"/>
              <a:t>Implementace Koncepce rozvoje knihoven ČR na léta 2021- 2027 s výhledem do roku 2030</a:t>
            </a:r>
            <a:endParaRPr lang="cs-CZ" dirty="0"/>
          </a:p>
          <a:p>
            <a:pPr marL="0" lvl="0" indent="0">
              <a:buNone/>
            </a:pPr>
            <a:r>
              <a:rPr lang="cs-CZ" sz="2200" b="1" dirty="0" smtClean="0">
                <a:solidFill>
                  <a:srgbClr val="FF0000"/>
                </a:solidFill>
              </a:rPr>
              <a:t>Vybudovat </a:t>
            </a:r>
            <a:r>
              <a:rPr lang="cs-CZ" sz="2200" b="1" dirty="0">
                <a:solidFill>
                  <a:srgbClr val="FF0000"/>
                </a:solidFill>
              </a:rPr>
              <a:t>Národní zvukové centrum s cílem zajistit finanční a organizační podporu oblasti zpracování, digitalizace a ochrany zvukových dokumentů </a:t>
            </a:r>
            <a:endParaRPr lang="cs-CZ" sz="2200" b="1" dirty="0" smtClean="0">
              <a:solidFill>
                <a:srgbClr val="FF0000"/>
              </a:solidFill>
            </a:endParaRPr>
          </a:p>
        </p:txBody>
      </p:sp>
      <p:sp>
        <p:nvSpPr>
          <p:cNvPr id="432" name="Google Shape;432;p56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433" name="Google Shape;433;p56"/>
          <p:cNvSpPr txBox="1"/>
          <p:nvPr/>
        </p:nvSpPr>
        <p:spPr>
          <a:xfrm>
            <a:off x="589450" y="6288425"/>
            <a:ext cx="82407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100"/>
            </a:pPr>
            <a:r>
              <a:rPr lang="en-US" sz="1100" dirty="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https://www.ukr.knihovna.cz/koncepce-rozvoje-knihoven-cr-na-leta-2017-2020</a:t>
            </a:r>
            <a:r>
              <a:rPr lang="en-US" sz="1100" dirty="0" smtClean="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/</a:t>
            </a:r>
            <a:endParaRPr sz="1100" b="0" i="1" u="none" strike="noStrike" cap="none" dirty="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65723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xfrm>
            <a:off x="158025" y="496675"/>
            <a:ext cx="8785800" cy="11896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Koncepce</a:t>
            </a:r>
            <a:r>
              <a:rPr lang="en-GB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ochrany</a:t>
            </a:r>
            <a:r>
              <a:rPr lang="en-GB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, </a:t>
            </a:r>
            <a:r>
              <a:rPr lang="en-GB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digitalizace</a:t>
            </a:r>
            <a:r>
              <a:rPr lang="en-GB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a </a:t>
            </a:r>
            <a:r>
              <a:rPr lang="en-GB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zpřístupňování</a:t>
            </a:r>
            <a:r>
              <a:rPr lang="en-GB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zvukových</a:t>
            </a:r>
            <a:r>
              <a:rPr lang="en-GB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dokumentů</a:t>
            </a:r>
            <a:r>
              <a:rPr lang="en-GB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v </a:t>
            </a:r>
            <a:r>
              <a:rPr lang="en-GB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paměťových</a:t>
            </a:r>
            <a:r>
              <a:rPr lang="en-GB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institucích</a:t>
            </a:r>
            <a:r>
              <a:rPr lang="en-GB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ČR</a:t>
            </a:r>
            <a:r>
              <a:rPr lang="cs-CZ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/>
            </a:r>
            <a:br>
              <a:rPr lang="cs-CZ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</a:br>
            <a:r>
              <a:rPr lang="cs-CZ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r. 2015</a:t>
            </a:r>
            <a:endParaRPr lang="en-GB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</p:txBody>
      </p:sp>
      <p:sp>
        <p:nvSpPr>
          <p:cNvPr id="545" name="Shape 545"/>
          <p:cNvSpPr txBox="1"/>
          <p:nvPr/>
        </p:nvSpPr>
        <p:spPr>
          <a:xfrm>
            <a:off x="578217" y="5411650"/>
            <a:ext cx="8233500" cy="11020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>
              <a:spcBef>
                <a:spcPts val="1000"/>
              </a:spcBef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GÖSSEL, Gabriel, Iva HOROVÁ, Michal INDRÁK, Filip ŠÍR, Michal ŠKOPÍK a Petr ŽABIČKA. </a:t>
            </a:r>
            <a:r>
              <a:rPr lang="en-GB" b="1" dirty="0" err="1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Návrh</a:t>
            </a:r>
            <a:r>
              <a:rPr lang="en-GB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b="1" dirty="0" err="1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Koncepce</a:t>
            </a:r>
            <a:r>
              <a:rPr lang="en-GB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pro </a:t>
            </a:r>
            <a:r>
              <a:rPr lang="en-GB" b="1" dirty="0" err="1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ochranu</a:t>
            </a:r>
            <a:r>
              <a:rPr lang="en-GB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a </a:t>
            </a:r>
            <a:r>
              <a:rPr lang="en-GB" b="1" dirty="0" err="1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zpřístupňování</a:t>
            </a:r>
            <a:r>
              <a:rPr lang="en-GB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b="1" dirty="0" err="1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zvukových</a:t>
            </a:r>
            <a:r>
              <a:rPr lang="en-GB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b="1" dirty="0" err="1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dokumentů</a:t>
            </a:r>
            <a:r>
              <a:rPr lang="en-GB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v ČR. 2015. 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dostupná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u="sng" dirty="0" err="1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portále</a:t>
            </a:r>
            <a:r>
              <a:rPr lang="en-US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 NF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46" name="Shape 546"/>
          <p:cNvSpPr txBox="1"/>
          <p:nvPr/>
        </p:nvSpPr>
        <p:spPr>
          <a:xfrm>
            <a:off x="679000" y="2385575"/>
            <a:ext cx="7822200" cy="29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rtl="0">
              <a:lnSpc>
                <a:spcPct val="138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typy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nosičů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a 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hrozby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degradace</a:t>
            </a:r>
            <a:endParaRPr lang="en-GB" sz="2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  <a:p>
            <a:pPr marL="457200" lvl="0" indent="-368300" rtl="0">
              <a:lnSpc>
                <a:spcPct val="138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historie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zvuku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a 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snah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o “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Národní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fonotéku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”</a:t>
            </a:r>
          </a:p>
          <a:p>
            <a:pPr marL="457200" lvl="0" indent="-368300" rtl="0">
              <a:lnSpc>
                <a:spcPct val="138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evidence a 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průzkumy</a:t>
            </a:r>
            <a:endParaRPr lang="en-GB" sz="2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  <a:p>
            <a:pPr marL="457200" lvl="0" indent="-368300" rtl="0">
              <a:lnSpc>
                <a:spcPct val="138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aktéři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a 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spolupráce</a:t>
            </a:r>
            <a:endParaRPr lang="en-GB" sz="2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  <a:p>
            <a:pPr marL="457200" lvl="0" indent="-368300" rtl="0">
              <a:lnSpc>
                <a:spcPct val="138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edukace</a:t>
            </a:r>
            <a:endParaRPr lang="en-GB" sz="2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  <a:p>
            <a:pPr marL="457200" lvl="0" indent="-3683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digitalizace</a:t>
            </a:r>
            <a:r>
              <a:rPr lang="en-GB" sz="2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a </a:t>
            </a:r>
            <a:r>
              <a:rPr lang="en-GB" sz="2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technologie</a:t>
            </a:r>
            <a:endParaRPr lang="en-GB" sz="2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</p:txBody>
      </p:sp>
      <p:sp>
        <p:nvSpPr>
          <p:cNvPr id="547" name="Shape 547"/>
          <p:cNvSpPr txBox="1"/>
          <p:nvPr/>
        </p:nvSpPr>
        <p:spPr>
          <a:xfrm>
            <a:off x="407400" y="1779000"/>
            <a:ext cx="1439400" cy="51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Obsah</a:t>
            </a:r>
            <a:r>
              <a:rPr lang="en-GB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1729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57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440" name="Google Shape;440;p57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1" name="Google Shape;441;p57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442" name="Google Shape;442;p57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43" name="Google Shape;443;p57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444" name="Google Shape;444;p57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5" name="Google Shape;445;p57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46" name="Google Shape;446;p57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447" name="Google Shape;447;p57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8" name="Google Shape;448;p57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49" name="Google Shape;449;p57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0" name="Google Shape;450;p57"/>
          <p:cNvSpPr/>
          <p:nvPr/>
        </p:nvSpPr>
        <p:spPr>
          <a:xfrm>
            <a:off x="971550" y="1579602"/>
            <a:ext cx="7345500" cy="912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 obsahu Koncepce 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1" name="Google Shape;451;p57"/>
          <p:cNvSpPr/>
          <p:nvPr/>
        </p:nvSpPr>
        <p:spPr>
          <a:xfrm>
            <a:off x="929413" y="2323514"/>
            <a:ext cx="7345500" cy="42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cs-CZ" sz="20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aktéři </a:t>
            </a:r>
            <a:r>
              <a:rPr lang="cs-CZ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 spolupráce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árodní úroveň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instituce </a:t>
            </a: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všech typů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soukromé a komerční subjekty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různé 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profese:</a:t>
            </a:r>
          </a:p>
          <a:p>
            <a:pPr lvl="2" fontAlgn="base"/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</a:t>
            </a:r>
            <a:r>
              <a:rPr lang="cs-CZ" sz="2000" i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muzikologové, knihovníci, archiváři, historikové, IT 	specialisté, zvukaři, vydavatelé …..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endParaRPr lang="cs-CZ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fontAlgn="base"/>
            <a:r>
              <a:rPr lang="cs-CZ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edukace: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převzetí znalostí starší generace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výchova nových 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odborníků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ové profese 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ová kurikula</a:t>
            </a:r>
            <a:endParaRPr lang="cs-CZ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cs-CZ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sz="20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highlight>
                <a:schemeClr val="lt1"/>
              </a:highlight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mbri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pic>
        <p:nvPicPr>
          <p:cNvPr id="452" name="Google Shape;452;p57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827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57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440" name="Google Shape;440;p57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1" name="Google Shape;441;p57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442" name="Google Shape;442;p57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43" name="Google Shape;443;p57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444" name="Google Shape;444;p57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5" name="Google Shape;445;p57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46" name="Google Shape;446;p57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447" name="Google Shape;447;p57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8" name="Google Shape;448;p57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49" name="Google Shape;449;p57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0" name="Google Shape;450;p57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Výstupy (1) 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1" name="Google Shape;451;p57"/>
          <p:cNvSpPr/>
          <p:nvPr/>
        </p:nvSpPr>
        <p:spPr>
          <a:xfrm>
            <a:off x="971550" y="2372675"/>
            <a:ext cx="7345500" cy="42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Publikace</a:t>
            </a:r>
            <a:r>
              <a:rPr lang="cs-CZ" sz="18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marL="8572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i="0" strike="noStrike" cap="none" dirty="0" err="1" smtClean="0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Český</a:t>
            </a:r>
            <a:r>
              <a:rPr lang="en-US" sz="1800" b="1" i="0" strike="noStrike" cap="none" dirty="0" smtClean="0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strike="noStrike" cap="none" dirty="0" err="1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katalog</a:t>
            </a:r>
            <a:r>
              <a:rPr lang="en-US" sz="1800" b="1" i="0" strike="noStrike" cap="none" dirty="0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strike="noStrike" cap="none" dirty="0" err="1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nahrávek</a:t>
            </a:r>
            <a:r>
              <a:rPr lang="en-US" sz="1800" b="1" i="0" strike="noStrike" cap="none" dirty="0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...ESTA 1930-1946</a:t>
            </a:r>
            <a:endParaRPr sz="1800" b="1" i="0" strike="noStrike" cap="none" dirty="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i="0" strike="noStrike" cap="none" dirty="0" err="1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Gramatika</a:t>
            </a:r>
            <a:r>
              <a:rPr lang="en-US" sz="1800" b="1" i="0" strike="noStrike" cap="none" dirty="0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strike="noStrike" cap="none" dirty="0" err="1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etiket</a:t>
            </a:r>
            <a:r>
              <a:rPr lang="en-US" sz="1800" b="1" i="0" strike="noStrike" cap="none" dirty="0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strike="noStrike" cap="none" dirty="0" err="1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gramofonových</a:t>
            </a:r>
            <a:r>
              <a:rPr lang="en-US" sz="1800" b="1" i="0" strike="noStrike" cap="none" dirty="0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strike="noStrike" cap="none" dirty="0" err="1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desek</a:t>
            </a:r>
            <a:endParaRPr sz="1800" b="1" i="0" strike="noStrike" cap="none" dirty="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i="0" strike="noStrike" cap="none" dirty="0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Recorded Sound in Czech Lands </a:t>
            </a:r>
            <a:r>
              <a:rPr lang="en-US" sz="1800" b="1" i="0" strike="noStrike" cap="none" dirty="0" smtClean="0">
                <a:solidFill>
                  <a:srgbClr val="00B05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1900-1946</a:t>
            </a:r>
            <a:endParaRPr lang="cs-CZ" sz="1800" b="1" i="0" strike="noStrike" cap="none" dirty="0" smtClean="0">
              <a:solidFill>
                <a:srgbClr val="00B05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  <a:hlinkClick r:id="rId4"/>
            </a:endParaRPr>
          </a:p>
          <a:p>
            <a:pPr marL="857250" lvl="1" indent="-285750"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Sto plus jedna etiketa: nahrávky na gramodeskách z éry mechanického záznamu zvuku </a:t>
            </a:r>
            <a:r>
              <a:rPr lang="cs-CZ" sz="1800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1900-1926</a:t>
            </a:r>
          </a:p>
          <a:p>
            <a:pPr marL="857250" lvl="1" indent="-285750"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Bohemia on </a:t>
            </a:r>
            <a:r>
              <a:rPr lang="cs-CZ" sz="1800" b="1" dirty="0" err="1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Records</a:t>
            </a:r>
            <a:r>
              <a:rPr lang="cs-CZ" sz="1800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/ Krajané </a:t>
            </a:r>
            <a:r>
              <a:rPr lang="cs-CZ" sz="1800" b="1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za velkou </a:t>
            </a:r>
            <a:r>
              <a:rPr lang="cs-CZ" sz="1800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louží</a:t>
            </a:r>
          </a:p>
          <a:p>
            <a:pPr marL="857250" lvl="1" indent="-285750">
              <a:buClr>
                <a:srgbClr val="CE3736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1800" b="1" u="sng" strike="noStrike" cap="none" dirty="0" smtClean="0">
                <a:solidFill>
                  <a:srgbClr val="00B050"/>
                </a:solidFill>
                <a:highlight>
                  <a:schemeClr val="lt1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Sto plus dv</a:t>
            </a:r>
            <a:r>
              <a:rPr lang="cs-CZ" sz="1800" b="1" u="sng" dirty="0" smtClean="0">
                <a:solidFill>
                  <a:srgbClr val="00B050"/>
                </a:solidFill>
                <a:highlight>
                  <a:schemeClr val="lt1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ě </a:t>
            </a:r>
            <a:r>
              <a:rPr lang="cs-CZ" sz="1800" b="1" u="sng" dirty="0" smtClean="0">
                <a:solidFill>
                  <a:srgbClr val="00B050"/>
                </a:solidFill>
                <a:highlight>
                  <a:schemeClr val="lt1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etikety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cs-CZ" sz="2000" b="1" i="0" u="none" strike="noStrike" cap="none" dirty="0" smtClean="0">
                <a:solidFill>
                  <a:srgbClr val="000000"/>
                </a:solidFill>
                <a:highlight>
                  <a:schemeClr val="lt1"/>
                </a:highlight>
                <a:latin typeface="Cambria"/>
                <a:ea typeface="Cambria"/>
                <a:cs typeface="Cambria"/>
                <a:sym typeface="Cambria"/>
              </a:rPr>
              <a:t>Články:</a:t>
            </a:r>
            <a:endParaRPr sz="2000" b="1" i="0" u="none" strike="noStrike" cap="none" dirty="0">
              <a:solidFill>
                <a:srgbClr val="000000"/>
              </a:solidFill>
              <a:highlight>
                <a:schemeClr val="lt1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2" name="Google Shape;452;p57"/>
          <p:cNvPicPr preferRelativeResize="0"/>
          <p:nvPr/>
        </p:nvPicPr>
        <p:blipFill rotWithShape="1">
          <a:blip r:embed="rId5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311700" y="496666"/>
            <a:ext cx="8520600" cy="97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000" b="1" dirty="0">
                <a:latin typeface="Courier New"/>
                <a:ea typeface="Courier New"/>
                <a:cs typeface="Courier New"/>
                <a:sym typeface="Courier New"/>
              </a:rPr>
              <a:t>Recorded Sound in the Czech Lands, 1900 - 1946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11700" y="1622323"/>
            <a:ext cx="4882800" cy="43825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1000"/>
              </a:spcAft>
              <a:buNone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Určena především </a:t>
            </a: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pracovníkům 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paměťových institucí, průvodce </a:t>
            </a: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světem etiket historických gramofonových desek. </a:t>
            </a:r>
            <a:endParaRPr lang="cs-CZ" sz="1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>
              <a:spcAft>
                <a:spcPts val="1000"/>
              </a:spcAft>
              <a:buNone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Obsahuje </a:t>
            </a: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soupis základních identifikačních znaků, jako jsou matriční, objednací či katalogová čísla a jejich časový řád. </a:t>
            </a:r>
            <a:endParaRPr lang="cs-CZ" sz="1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>
              <a:spcAft>
                <a:spcPts val="1000"/>
              </a:spcAft>
              <a:buNone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Zařazeny </a:t>
            </a: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jsou především 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firmy</a:t>
            </a: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které v letech 1900-1946 nahrávaly snímky s českými umělci, bylo je možné zakoupit na domácím trhu, či se s nimi v pozdější době setkávat také ve fondech a kolekcích paměťových institucí. </a:t>
            </a:r>
            <a:endParaRPr lang="cs-CZ" sz="1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>
              <a:spcAft>
                <a:spcPts val="1000"/>
              </a:spcAft>
              <a:buNone/>
            </a:pPr>
            <a:r>
              <a:rPr lang="en-GB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/>
            </a:r>
            <a:br>
              <a:rPr lang="en-GB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</a:br>
            <a:endParaRPr lang="en-GB" sz="1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</p:txBody>
      </p:sp>
      <p:pic>
        <p:nvPicPr>
          <p:cNvPr id="578" name="Shape 578" descr="recorded.jpg" title="record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850" y="1529725"/>
            <a:ext cx="3349775" cy="4231978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Shape 579"/>
          <p:cNvSpPr txBox="1"/>
          <p:nvPr/>
        </p:nvSpPr>
        <p:spPr>
          <a:xfrm>
            <a:off x="79000" y="5816762"/>
            <a:ext cx="9064800" cy="835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0800" lvl="0" indent="0" rtl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-GB" b="1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  <a:hlinkClick r:id="rId4"/>
              </a:rPr>
              <a:t>GÖSSEL, Gabriel a ŠÍR, Filip. </a:t>
            </a:r>
            <a:r>
              <a:rPr lang="en-GB" b="1" i="1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  <a:hlinkClick r:id="rId4"/>
              </a:rPr>
              <a:t>Recorded sound in Czech Lands 1900-1946</a:t>
            </a:r>
            <a:r>
              <a:rPr lang="en-GB" b="1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  <a:hlinkClick r:id="rId4"/>
              </a:rPr>
              <a:t>. 1. edition. Brno: The Moravian Library, 2016. 205 </a:t>
            </a:r>
            <a:r>
              <a:rPr lang="en-GB" b="1" dirty="0" err="1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  <a:hlinkClick r:id="rId4"/>
              </a:rPr>
              <a:t>stran</a:t>
            </a:r>
            <a:r>
              <a:rPr lang="en-GB" b="1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  <a:hlinkClick r:id="rId4"/>
              </a:rPr>
              <a:t>. ISBN 978-80-7051-218-0.</a:t>
            </a:r>
            <a:endParaRPr lang="en-GB" b="1" dirty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234871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311700" y="496666"/>
            <a:ext cx="8520600" cy="97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-CZ" sz="4000" b="1" dirty="0" smtClean="0">
                <a:latin typeface="Courier New"/>
                <a:ea typeface="Courier New"/>
                <a:cs typeface="Courier New"/>
                <a:sym typeface="Courier New"/>
              </a:rPr>
              <a:t>Gramatika etiket gramofonových desek</a:t>
            </a:r>
            <a:endParaRPr lang="en-GB" sz="4000" b="1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11700" y="1911025"/>
            <a:ext cx="4882800" cy="409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Je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prvním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uceleným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příspěvkem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k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mapování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historie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zvukového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průmyslu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na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území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českých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zemí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resp.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Československé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republiky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. </a:t>
            </a:r>
            <a:endParaRPr lang="cs-CZ" sz="20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Přináší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údaje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excerpované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z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dobového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tisku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,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odborných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publikací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a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firemních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katalogů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,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poznatky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získané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zkoumáním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fyzicky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nalezených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gramodesek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a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dalších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zdrojů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>.</a:t>
            </a:r>
            <a:endParaRPr lang="cs-CZ" sz="20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  <a:t/>
            </a:r>
            <a:b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ourier New"/>
              </a:rPr>
            </a:br>
            <a:endParaRPr lang="en-GB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</p:txBody>
      </p:sp>
      <p:sp>
        <p:nvSpPr>
          <p:cNvPr id="579" name="Shape 579"/>
          <p:cNvSpPr txBox="1"/>
          <p:nvPr/>
        </p:nvSpPr>
        <p:spPr>
          <a:xfrm>
            <a:off x="79000" y="5417574"/>
            <a:ext cx="9064800" cy="12349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0800" lvl="0">
              <a:lnSpc>
                <a:spcPct val="115000"/>
              </a:lnSpc>
              <a:spcBef>
                <a:spcPts val="1600"/>
              </a:spcBef>
            </a:pPr>
            <a:r>
              <a:rPr lang="cs-CZ" b="1" u="sng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3"/>
              </a:rPr>
              <a:t>GÖSSEL, Gabriel a Filip ŠÍR. </a:t>
            </a:r>
            <a:r>
              <a:rPr lang="cs-CZ" b="1" i="1" u="sng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3"/>
              </a:rPr>
              <a:t>Gramatika etiket gramofonových desek: pomůcka pro katalogizaci historických desek z let 1900-1946</a:t>
            </a:r>
            <a:r>
              <a:rPr lang="cs-CZ" b="1" u="sng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3"/>
              </a:rPr>
              <a:t>. Praha: Národní muzeum, 2016. 80 stran. ISBN 978-80-7036-517-5</a:t>
            </a:r>
            <a:r>
              <a:rPr lang="cs-CZ" b="1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3"/>
              </a:rPr>
              <a:t>.</a:t>
            </a:r>
            <a:endParaRPr lang="en-GB" sz="950" b="1" dirty="0">
              <a:solidFill>
                <a:srgbClr val="212063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ourier New"/>
            </a:endParaRPr>
          </a:p>
        </p:txBody>
      </p:sp>
      <p:pic>
        <p:nvPicPr>
          <p:cNvPr id="2050" name="Picture 2" descr="https://novyfonograf.cz/wp-content/uploads/2018/06/gramatika-3-300x2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23" y="1939714"/>
            <a:ext cx="2857500" cy="287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625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2238875" y="767925"/>
            <a:ext cx="66813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Digitální knihovna Kramerius + zvuk</a:t>
            </a: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800" y="1615136"/>
            <a:ext cx="7132049" cy="4448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/>
        </p:nvSpPr>
        <p:spPr>
          <a:xfrm>
            <a:off x="412425" y="6398450"/>
            <a:ext cx="54912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http://zvuk.nm.cz/</a:t>
            </a:r>
            <a:endParaRPr/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425" y="433319"/>
            <a:ext cx="1726777" cy="84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826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57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440" name="Google Shape;440;p57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1" name="Google Shape;441;p57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442" name="Google Shape;442;p57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43" name="Google Shape;443;p57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444" name="Google Shape;444;p57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5" name="Google Shape;445;p57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46" name="Google Shape;446;p57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447" name="Google Shape;447;p57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8" name="Google Shape;448;p57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49" name="Google Shape;449;p57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0" name="Google Shape;450;p57"/>
          <p:cNvSpPr/>
          <p:nvPr/>
        </p:nvSpPr>
        <p:spPr>
          <a:xfrm>
            <a:off x="971550" y="1520319"/>
            <a:ext cx="7345500" cy="77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Výstupy (2)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1" name="Google Shape;451;p57"/>
          <p:cNvSpPr/>
          <p:nvPr/>
        </p:nvSpPr>
        <p:spPr>
          <a:xfrm>
            <a:off x="971550" y="2294976"/>
            <a:ext cx="7345500" cy="43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3" indent="-285750">
              <a:buSzPts val="2400"/>
              <a:buFont typeface="Arial" panose="020B0604020202020204" pitchFamily="34" charset="0"/>
              <a:buChar char="•"/>
            </a:pPr>
            <a:r>
              <a:rPr lang="cs-CZ" sz="22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Průzkumy:</a:t>
            </a:r>
          </a:p>
          <a:p>
            <a:pPr marL="285750" lvl="4" indent="-285750">
              <a:buSzPts val="2400"/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 studenty KISK od r. 2013</a:t>
            </a:r>
          </a:p>
          <a:p>
            <a:pPr marL="285750" lvl="4" indent="-285750">
              <a:buSzPts val="2400"/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zaměřeno na kraje, zjišťování existence nosičů</a:t>
            </a:r>
          </a:p>
          <a:p>
            <a:pPr marL="285750" lvl="4" indent="-285750">
              <a:buSzPts val="24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ostupně další kola upřesňování</a:t>
            </a:r>
          </a:p>
          <a:p>
            <a:pPr marL="285750" lvl="4" indent="-285750">
              <a:buSzPts val="24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ozšiřování dotazů</a:t>
            </a:r>
          </a:p>
          <a:p>
            <a:pPr>
              <a:buSzPts val="2400"/>
            </a:pPr>
            <a:endParaRPr lang="cs-CZ" sz="1000" b="1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cs-CZ" sz="22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Projekty – </a:t>
            </a:r>
            <a:r>
              <a:rPr lang="cs-CZ" sz="22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viz dále</a:t>
            </a:r>
          </a:p>
          <a:p>
            <a:pPr lvl="1">
              <a:buSzPts val="2400"/>
            </a:pPr>
            <a:endParaRPr sz="1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Konference – </a:t>
            </a:r>
            <a:r>
              <a:rPr lang="cs-CZ" sz="22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Prezentace </a:t>
            </a:r>
            <a:r>
              <a:rPr lang="cs-CZ" sz="22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cs-CZ" sz="18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IASA</a:t>
            </a:r>
            <a:r>
              <a:rPr lang="cs-CZ" sz="18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ARSC)</a:t>
            </a:r>
            <a:endParaRPr lang="cs-CZ"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</a:t>
            </a: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omácí </a:t>
            </a:r>
            <a:r>
              <a:rPr lang="cs-CZ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konference, semináře – cykly </a:t>
            </a: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apod.</a:t>
            </a: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endParaRPr lang="cs-CZ" sz="20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Metodiky – </a:t>
            </a: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viz dále</a:t>
            </a:r>
            <a:endParaRPr lang="cs-CZ"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2400"/>
            </a:pPr>
            <a:endParaRPr sz="2000" b="0" i="0" u="none" strike="noStrike" cap="none" dirty="0">
              <a:solidFill>
                <a:srgbClr val="000000"/>
              </a:solidFill>
              <a:highlight>
                <a:schemeClr val="lt1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2" name="Google Shape;452;p57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4370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Ukázka výsledků průzkumu</a:t>
            </a:r>
            <a:endParaRPr sz="3200" dirty="0">
              <a:solidFill>
                <a:schemeClr val="tx1"/>
              </a:solidFill>
            </a:endParaRPr>
          </a:p>
        </p:txBody>
      </p:sp>
      <p:pic>
        <p:nvPicPr>
          <p:cNvPr id="204" name="Google Shape;20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439" y="1130710"/>
            <a:ext cx="7993626" cy="5613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517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oogle Shape;683;p75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684" name="Google Shape;684;p75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5" name="Google Shape;685;p75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686" name="Google Shape;686;p75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87" name="Google Shape;687;p75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688" name="Google Shape;688;p75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9" name="Google Shape;689;p75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90" name="Google Shape;690;p75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691" name="Google Shape;691;p75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92" name="Google Shape;692;p75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693" name="Google Shape;693;p75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4" name="Google Shape;694;p75"/>
          <p:cNvSpPr/>
          <p:nvPr/>
        </p:nvSpPr>
        <p:spPr>
          <a:xfrm>
            <a:off x="971550" y="1717718"/>
            <a:ext cx="7345500" cy="75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Typologie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nosičů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– podle záznamu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5" name="Google Shape;695;p75"/>
          <p:cNvSpPr/>
          <p:nvPr/>
        </p:nvSpPr>
        <p:spPr>
          <a:xfrm>
            <a:off x="971550" y="2241755"/>
            <a:ext cx="7800900" cy="462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Základní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způsoby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analogového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záznamu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zvuku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:</a:t>
            </a: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mechanický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záznam</a:t>
            </a: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na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fonografické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válečky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různorodé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formáty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gramofonových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desek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další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méně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obvyklé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formáty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záznamu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užívané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například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v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hracích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strojcích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)</a:t>
            </a: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optický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záznam</a:t>
            </a: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/>
              <a:buChar char="○"/>
            </a:pP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byl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využíván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především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ve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filmovém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průmyslu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,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pro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samotný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zvukový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záznam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pouze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výjimečně</a:t>
            </a: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magnetický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záznam</a:t>
            </a: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Arial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záznam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drátu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všechny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druhy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magnetofonových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pásů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analogové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magnetofonové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kazety</a:t>
            </a:r>
            <a:endParaRPr sz="1800" b="0" i="0" u="none" strike="noStrike" cap="none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</p:txBody>
      </p:sp>
      <p:pic>
        <p:nvPicPr>
          <p:cNvPr id="696" name="Google Shape;696;p75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>
            <a:spLocks noGrp="1"/>
          </p:cNvSpPr>
          <p:nvPr>
            <p:ph type="title"/>
          </p:nvPr>
        </p:nvSpPr>
        <p:spPr>
          <a:xfrm>
            <a:off x="717755" y="767933"/>
            <a:ext cx="8004095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DKRVO - </a:t>
            </a:r>
            <a:r>
              <a:rPr lang="en-GB" sz="32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vědecké</a:t>
            </a:r>
            <a:r>
              <a:rPr lang="en-GB" sz="3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32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projekty</a:t>
            </a:r>
            <a:r>
              <a:rPr lang="en-GB" sz="3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v NM</a:t>
            </a:r>
            <a:endParaRPr sz="32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97" name="Google Shape;197;p27"/>
          <p:cNvSpPr txBox="1">
            <a:spLocks noGrp="1"/>
          </p:cNvSpPr>
          <p:nvPr>
            <p:ph type="body" idx="1"/>
          </p:nvPr>
        </p:nvSpPr>
        <p:spPr>
          <a:xfrm>
            <a:off x="2410100" y="1615125"/>
            <a:ext cx="6321600" cy="45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2017/44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Průzkum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fondu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Českého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muzea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hudby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se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zaměřením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na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českou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produkci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standardních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gramofonových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desek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o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velikosti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30 cm do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roku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1946 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(Filip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Šír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)</a:t>
            </a:r>
            <a:endParaRPr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2017/45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Výzkum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produkce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zvukového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průmyslu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pro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krajany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ve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Spojených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státech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amerických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(Filip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Šír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)</a:t>
            </a:r>
            <a:endParaRPr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2017/46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Průzkum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fondu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magnetofonových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pásů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z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fondu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Českého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muzea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hudby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se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zaměřením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na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elektroakustickou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tvorbu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do </a:t>
            </a:r>
            <a:r>
              <a:rPr lang="en-GB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roku</a:t>
            </a:r>
            <a:r>
              <a:rPr lang="en-GB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1989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(Petr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Ferenc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)</a:t>
            </a:r>
            <a:endParaRPr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Výsledky</a:t>
            </a:r>
            <a:r>
              <a:rPr lang="cs-CZ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:</a:t>
            </a:r>
            <a:r>
              <a:rPr lang="en-GB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články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,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databáze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,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monografie</a:t>
            </a:r>
            <a:r>
              <a:rPr lang="en-GB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, </a:t>
            </a:r>
            <a:r>
              <a:rPr lang="en-GB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Raleway"/>
              </a:rPr>
              <a:t>workshopy</a:t>
            </a:r>
            <a:endParaRPr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Raleway"/>
            </a:endParaRPr>
          </a:p>
        </p:txBody>
      </p:sp>
      <p:sp>
        <p:nvSpPr>
          <p:cNvPr id="198" name="Google Shape;198;p2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75" y="5404469"/>
            <a:ext cx="1726777" cy="84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9018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80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781" name="Google Shape;781;p80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2" name="Google Shape;782;p80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783" name="Google Shape;783;p80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784" name="Google Shape;784;p80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785" name="Google Shape;785;p80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86" name="Google Shape;786;p80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87" name="Google Shape;787;p80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788" name="Google Shape;788;p80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89" name="Google Shape;789;p80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790" name="Google Shape;790;p80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1" name="Google Shape;791;p80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Virtuální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árodní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fonotéka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stručná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historie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2" name="Google Shape;792;p80"/>
          <p:cNvSpPr/>
          <p:nvPr/>
        </p:nvSpPr>
        <p:spPr>
          <a:xfrm>
            <a:off x="971550" y="2492375"/>
            <a:ext cx="7605600" cy="3928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konec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90. let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České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muzeum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hudby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Národní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muzeum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 +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Moravská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zemská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Brně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neúspěšné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granty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stále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scházelo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schází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):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národní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instituce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zvuk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=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standardy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metodologie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….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komplexní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přehled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zvukových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sbírkách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+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institucích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evidence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probíhající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digitalizace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2012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VNF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vznikla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Moravské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zemské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knihovně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2015–2016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nedostatek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pracovních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finančních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kapacit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2017 - VNF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přemístěna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Národní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technické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knihovny</a:t>
            </a:r>
            <a:endParaRPr lang="cs-CZ" sz="18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2020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- přejmenována na </a:t>
            </a:r>
            <a:r>
              <a:rPr lang="cs-CZ" sz="18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Národní fonotéka</a:t>
            </a:r>
            <a:endParaRPr sz="18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93" name="Google Shape;793;p80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78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53"/>
          <p:cNvGrpSpPr/>
          <p:nvPr/>
        </p:nvGrpSpPr>
        <p:grpSpPr>
          <a:xfrm>
            <a:off x="611188" y="188913"/>
            <a:ext cx="7800975" cy="1390729"/>
            <a:chOff x="385" y="119"/>
            <a:chExt cx="4914" cy="876"/>
          </a:xfrm>
        </p:grpSpPr>
        <p:pic>
          <p:nvPicPr>
            <p:cNvPr id="373" name="Google Shape;373;p53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4" name="Google Shape;374;p53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375" name="Google Shape;375;p53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76" name="Google Shape;376;p53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377" name="Google Shape;377;p5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8" name="Google Shape;378;p5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9" name="Google Shape;379;p53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380" name="Google Shape;380;p5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5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82" name="Google Shape;382;p53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53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Dostupnost nahrávek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 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ČR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53"/>
          <p:cNvSpPr/>
          <p:nvPr/>
        </p:nvSpPr>
        <p:spPr>
          <a:xfrm>
            <a:off x="971550" y="2608275"/>
            <a:ext cx="8072400" cy="3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800" b="0" i="0" u="none" strike="noStrike" cap="none" dirty="0">
                <a:solidFill>
                  <a:srgbClr val="000000"/>
                </a:solidFill>
                <a:sym typeface="Arial"/>
              </a:rPr>
              <a:t>  </a:t>
            </a:r>
            <a:r>
              <a:rPr lang="cs-CZ" sz="2800" b="1" dirty="0" smtClean="0">
                <a:solidFill>
                  <a:srgbClr val="00B050"/>
                </a:solidFill>
              </a:rPr>
              <a:t>Jaké </a:t>
            </a:r>
            <a:r>
              <a:rPr lang="cs-CZ" sz="2800" b="1" i="0" u="none" strike="noStrike" cap="none" dirty="0" smtClean="0">
                <a:solidFill>
                  <a:srgbClr val="00B050"/>
                </a:solidFill>
                <a:sym typeface="Arial"/>
              </a:rPr>
              <a:t>znáte možnosti přístupu k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800" b="1" dirty="0">
                <a:solidFill>
                  <a:srgbClr val="00B050"/>
                </a:solidFill>
              </a:rPr>
              <a:t>a</a:t>
            </a:r>
            <a:r>
              <a:rPr lang="cs-CZ" sz="2800" b="1" dirty="0" smtClean="0">
                <a:solidFill>
                  <a:srgbClr val="00B050"/>
                </a:solidFill>
              </a:rPr>
              <a:t>) k informacím (katalog/databáze)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800" b="1" dirty="0">
                <a:solidFill>
                  <a:srgbClr val="00B050"/>
                </a:solidFill>
              </a:rPr>
              <a:t>b</a:t>
            </a:r>
            <a:r>
              <a:rPr lang="cs-CZ" sz="2800" b="1" i="0" u="none" strike="noStrike" cap="none" dirty="0" smtClean="0">
                <a:solidFill>
                  <a:srgbClr val="00B050"/>
                </a:solidFill>
                <a:sym typeface="Arial"/>
              </a:rPr>
              <a:t>) k obsahu</a:t>
            </a:r>
            <a:r>
              <a:rPr lang="en-US" sz="2800" b="1" i="0" u="none" strike="noStrike" cap="none" dirty="0" smtClean="0">
                <a:solidFill>
                  <a:srgbClr val="00B050"/>
                </a:solidFill>
                <a:sym typeface="Arial"/>
              </a:rPr>
              <a:t> </a:t>
            </a:r>
            <a:r>
              <a:rPr lang="cs-CZ" sz="2800" b="1" i="0" u="none" strike="noStrike" cap="none" dirty="0" smtClean="0">
                <a:solidFill>
                  <a:srgbClr val="00B050"/>
                </a:solidFill>
                <a:sym typeface="Arial"/>
              </a:rPr>
              <a:t>(možnost poslechu)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5" name="Google Shape;385;p53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8" cy="1136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068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5" name="Google Shape;805;p82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806" name="Google Shape;806;p82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7" name="Google Shape;807;p82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808" name="Google Shape;808;p82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809" name="Google Shape;809;p82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810" name="Google Shape;810;p8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11" name="Google Shape;811;p8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12" name="Google Shape;812;p82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813" name="Google Shape;813;p8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14" name="Google Shape;814;p8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815" name="Google Shape;815;p82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6" name="Google Shape;816;p82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 je </a:t>
            </a:r>
            <a:r>
              <a:rPr lang="cs-CZ" sz="240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(v</a:t>
            </a:r>
            <a:r>
              <a:rPr lang="en-US" sz="240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irtuální</a:t>
            </a:r>
            <a:r>
              <a:rPr lang="cs-CZ" sz="240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r>
              <a:rPr lang="en-US" sz="240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2400" b="1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árodní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fonotéka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7" name="Google Shape;817;p82"/>
          <p:cNvSpPr/>
          <p:nvPr/>
        </p:nvSpPr>
        <p:spPr>
          <a:xfrm>
            <a:off x="971550" y="2484450"/>
            <a:ext cx="76056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webový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port</a:t>
            </a:r>
            <a:r>
              <a:rPr lang="cs-CZ" sz="18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á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cs-CZ" sz="18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– brána do světa zvuku.CZ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Jádro tvoří</a:t>
            </a: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specializovaná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databáze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poskytující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informace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o: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42900">
              <a:spcBef>
                <a:spcPts val="100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1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existenci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umístění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formátu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zvukových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záznamů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online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přístup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bez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jakýchkoliv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omezení</a:t>
            </a:r>
            <a:endParaRPr sz="18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vzniká sklízením z různých zdrojů z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obsahuje informace o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všech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typech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nosičů</a:t>
            </a: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různým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typem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obsahu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hudba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slovo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zvuky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spojuje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různé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tvůrce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metadat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sz="1800" b="0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knihovny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archivy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nahrávací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soukromé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instituce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jednotlivce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18" name="Google Shape;818;p82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8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b="1" dirty="0">
                <a:solidFill>
                  <a:srgbClr val="CE3736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https://www.narodnifonoteka.cz</a:t>
            </a:r>
            <a:r>
              <a:rPr lang="en-US" sz="2800" b="1" dirty="0" smtClean="0">
                <a:solidFill>
                  <a:srgbClr val="CE3736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/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799" name="Google Shape;799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265099"/>
            <a:ext cx="8839200" cy="524385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93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988" name="Google Shape;988;p93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9" name="Google Shape;989;p93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990" name="Google Shape;990;p93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91" name="Google Shape;991;p93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992" name="Google Shape;992;p9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3" name="Google Shape;993;p9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94" name="Google Shape;994;p93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995" name="Google Shape;995;p9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6" name="Google Shape;996;p9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997" name="Google Shape;997;p93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8" name="Google Shape;998;p93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Portál 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NF – 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vstupní strana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9" name="Google Shape;999;p93"/>
          <p:cNvSpPr/>
          <p:nvPr/>
        </p:nvSpPr>
        <p:spPr>
          <a:xfrm>
            <a:off x="971550" y="2636850"/>
            <a:ext cx="7862400" cy="358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0" name="Google Shape;1000;p93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/>
          <p:cNvPicPr/>
          <p:nvPr/>
        </p:nvPicPr>
        <p:blipFill>
          <a:blip r:embed="rId5"/>
          <a:stretch>
            <a:fillRect/>
          </a:stretch>
        </p:blipFill>
        <p:spPr>
          <a:xfrm>
            <a:off x="872455" y="1717718"/>
            <a:ext cx="7539708" cy="46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464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84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844" name="Google Shape;844;p84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5" name="Google Shape;845;p84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846" name="Google Shape;846;p84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847" name="Google Shape;847;p84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848" name="Google Shape;848;p84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49" name="Google Shape;849;p84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50" name="Google Shape;850;p84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851" name="Google Shape;851;p84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52" name="Google Shape;852;p84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853" name="Google Shape;853;p84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4" name="Google Shape;854;p84"/>
          <p:cNvSpPr/>
          <p:nvPr/>
        </p:nvSpPr>
        <p:spPr>
          <a:xfrm>
            <a:off x="971550" y="17684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Instituce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přispívající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NF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5" name="Google Shape;855;p84"/>
          <p:cNvSpPr/>
          <p:nvPr/>
        </p:nvSpPr>
        <p:spPr>
          <a:xfrm>
            <a:off x="971550" y="2468075"/>
            <a:ext cx="7605600" cy="4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sklízíme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data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25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institucí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knihovny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celkem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19)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Jiřího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Mahena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Brně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(53 000 z.)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města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Hradce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Králové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(48 600 z.)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Městská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Praze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(45 800 z.)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Moravská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zemská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(34 400 z.)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Národní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knihovna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ČR (27 300 z.)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další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instituce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Národní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muzeum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(7 800 z.)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Česká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televize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Archiv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(10 400 z.)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Český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rozhlas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Radiotéka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(984 z.)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Audioteka.cz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Supraphon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(25 700 z.)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56" name="Google Shape;856;p84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86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884" name="Google Shape;884;p86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5" name="Google Shape;885;p86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886" name="Google Shape;886;p86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887" name="Google Shape;887;p86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888" name="Google Shape;888;p86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89" name="Google Shape;889;p86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90" name="Google Shape;890;p86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891" name="Google Shape;891;p86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92" name="Google Shape;892;p86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893" name="Google Shape;893;p86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94" name="Google Shape;894;p86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Portál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NF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jak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funguje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5" name="Google Shape;895;p86"/>
          <p:cNvSpPr/>
          <p:nvPr/>
        </p:nvSpPr>
        <p:spPr>
          <a:xfrm>
            <a:off x="971550" y="2636850"/>
            <a:ext cx="76056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volně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dostupný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open source software 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VuFind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cs-CZ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harvesting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sklízení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řevážně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využitím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OAI-PMH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příp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jednorázová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dávka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založeno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MARC 21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(XML)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unikátní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systémové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číslo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záznamu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deduplikace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importovaných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zobrazovaných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záznamů</a:t>
            </a:r>
            <a:endParaRPr lang="cs-CZ" sz="1800" b="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zpřístupnění 1x s uvedením všech vlastníků 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96" name="Google Shape;896;p86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4375" y="3813175"/>
            <a:ext cx="3349625" cy="3349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42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450" name="Google Shape;450;p42" descr="NTK_logoGI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1" name="Google Shape;451;p42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452" name="Google Shape;452;p42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53" name="Google Shape;453;p42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454" name="Google Shape;454;p4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5" name="Google Shape;455;p4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56" name="Google Shape;456;p42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457" name="Google Shape;457;p4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8" name="Google Shape;458;p4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59" name="Google Shape;459;p42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0" name="Google Shape;460;p42"/>
          <p:cNvSpPr/>
          <p:nvPr/>
        </p:nvSpPr>
        <p:spPr>
          <a:xfrm>
            <a:off x="1014756" y="1852113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Portál NF - s</a:t>
            </a:r>
            <a:r>
              <a:rPr lang="en-US" sz="2400" b="1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polupráce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dodavateli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1" name="Google Shape;461;p42"/>
          <p:cNvPicPr preferRelativeResize="0"/>
          <p:nvPr/>
        </p:nvPicPr>
        <p:blipFill rotWithShape="1">
          <a:blip r:embed="rId5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2"/>
          <p:cNvSpPr/>
          <p:nvPr/>
        </p:nvSpPr>
        <p:spPr>
          <a:xfrm>
            <a:off x="971550" y="2636850"/>
            <a:ext cx="76056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smlouva o spolupráci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d. pravidelně přispívá do VNF svými záznamy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d. zodpovídá za obsahovou i formální správnost předávaných dat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společné dolaďování sporných údajů, zobrazení apod.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údaj o dostupnosti primárního dokumentu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4589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3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469" name="Google Shape;469;p43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0" name="Google Shape;470;p43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471" name="Google Shape;471;p43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72" name="Google Shape;472;p43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473" name="Google Shape;473;p4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4" name="Google Shape;474;p4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5" name="Google Shape;475;p43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476" name="Google Shape;476;p4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7" name="Google Shape;477;p4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78" name="Google Shape;478;p43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9" name="Google Shape;479;p43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cs-CZ" sz="2400" b="1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ortál</a:t>
            </a:r>
            <a:r>
              <a:rPr lang="cs-CZ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NF</a:t>
            </a:r>
            <a:r>
              <a:rPr lang="cs-CZ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– proč je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jedinečn</a:t>
            </a:r>
            <a:r>
              <a:rPr lang="cs-CZ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ý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0" name="Google Shape;480;p43"/>
          <p:cNvSpPr/>
          <p:nvPr/>
        </p:nvSpPr>
        <p:spPr>
          <a:xfrm>
            <a:off x="971550" y="2636850"/>
            <a:ext cx="7605600" cy="4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souborný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katalog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zvuku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České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republice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neobsahuje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hudbu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ale “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orální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historii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”,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rozhlasové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vysílání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zvuky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spojuje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různé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tvůrce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metadat</a:t>
            </a:r>
            <a:r>
              <a:rPr lang="cs-CZ" sz="18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cs-CZ" sz="1800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různá kvalita záznamů</a:t>
            </a:r>
            <a:r>
              <a:rPr lang="cs-CZ" sz="18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nejen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katalog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ale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též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místo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poslech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přehrávání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vybraných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nahrávek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(v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souladu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copyrightem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!)</a:t>
            </a:r>
            <a:endParaRPr sz="18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obohacení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bibliografických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záznamů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aktivní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odkazy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digitalizovanou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verzi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 e-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shopů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web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vlastníka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záznamu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další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příbuzné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relevantní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weby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1" name="Google Shape;481;p43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0924" y="5028674"/>
            <a:ext cx="1591349" cy="182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31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29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216" name="Google Shape;216;p29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7" name="Google Shape;217;p29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218" name="Google Shape;218;p29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19" name="Google Shape;219;p29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220" name="Google Shape;220;p29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1" name="Google Shape;221;p29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2" name="Google Shape;222;p29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223" name="Google Shape;223;p29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4" name="Google Shape;224;p29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225" name="Google Shape;225;p29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6" name="Google Shape;226;p29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Historie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zvuku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29"/>
          <p:cNvSpPr/>
          <p:nvPr/>
        </p:nvSpPr>
        <p:spPr>
          <a:xfrm>
            <a:off x="971550" y="2636850"/>
            <a:ext cx="7800900" cy="3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cs-CZ" sz="3200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Jak se jmenuje nejstarší záznamové   médium?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3200" b="1" i="0" u="none" strike="noStrike" cap="none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cs-CZ" sz="3200" b="1" i="0" u="none" strike="noStrike" cap="none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Z čeho se </a:t>
            </a:r>
            <a:r>
              <a:rPr lang="cs-CZ" sz="3200" b="1" i="0" u="none" strike="noStrike" cap="none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obvykle vyrábělo</a:t>
            </a:r>
            <a:r>
              <a:rPr lang="cs-CZ" sz="3200" b="1" i="0" u="none" strike="noStrike" cap="none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?</a:t>
            </a:r>
          </a:p>
          <a:p>
            <a:pPr lvl="3">
              <a:spcBef>
                <a:spcPts val="1000"/>
              </a:spcBef>
              <a:buClr>
                <a:srgbClr val="CE3736"/>
              </a:buClr>
              <a:buSzPts val="1800"/>
            </a:pPr>
            <a:r>
              <a:rPr lang="cs-CZ" sz="3200" b="1" dirty="0" smtClean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sz="3200" b="1" i="0" u="none" strike="noStrike" cap="none" dirty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p29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3925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9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Návštěvnost máme i ze světa...</a:t>
            </a:r>
            <a:endParaRPr/>
          </a:p>
        </p:txBody>
      </p:sp>
      <p:sp>
        <p:nvSpPr>
          <p:cNvPr id="941" name="Google Shape;941;p9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942" name="Google Shape;942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69838"/>
            <a:ext cx="9144000" cy="50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6.googleusercontent.com/79d38u9uTonvwDw9gyANL5NOuAPLMndtSbdLICwAt78JFMVEpszVYqNjWbKC-2OJrQqoRDXS0_Kz0ezSI1spDVtYequl-a33je2vQCBxJWtqrf7LcLDcxEjdJwRYHkRP4wYVe9VuQCg-wFUe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6" y="157316"/>
            <a:ext cx="8988425" cy="670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Shape 5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0999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8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Shape 5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624" y="124204"/>
            <a:ext cx="2131622" cy="43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Shape 51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2723"/>
          <a:stretch/>
        </p:blipFill>
        <p:spPr>
          <a:xfrm>
            <a:off x="152400" y="833575"/>
            <a:ext cx="8895027" cy="5648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6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2"/>
              </a:buClr>
              <a:buSzPts val="2800"/>
            </a:pPr>
            <a:r>
              <a:rPr lang="cs-CZ" b="1" dirty="0" smtClean="0"/>
              <a:t>Supraphon</a:t>
            </a:r>
            <a:endParaRPr dirty="0"/>
          </a:p>
        </p:txBody>
      </p:sp>
      <p:sp>
        <p:nvSpPr>
          <p:cNvPr id="432" name="Google Shape;432;p39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8229600" cy="438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3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-CZ" sz="2000" dirty="0" smtClean="0"/>
              <a:t>Vlastní historicky významný a rozsáhlý archiv…</a:t>
            </a:r>
          </a:p>
          <a:p>
            <a:pPr marL="203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cs-CZ" sz="2000" dirty="0" smtClean="0"/>
          </a:p>
          <a:p>
            <a:pPr marL="203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-CZ" sz="2000" dirty="0" smtClean="0"/>
              <a:t>Pokus o zpřístupnění: Digitální Archiv v NTK</a:t>
            </a:r>
            <a:endParaRPr sz="2000" dirty="0"/>
          </a:p>
          <a:p>
            <a:pPr marL="203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None/>
            </a:pPr>
            <a:endParaRPr sz="2800" dirty="0"/>
          </a:p>
        </p:txBody>
      </p:sp>
      <p:pic>
        <p:nvPicPr>
          <p:cNvPr id="433" name="Google Shape;433;p39" descr="Logo slu&amp;zcaron;by archiv Supraphon v NT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6042" y="2725738"/>
            <a:ext cx="6086475" cy="333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35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3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469" name="Google Shape;469;p43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0" name="Google Shape;470;p43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471" name="Google Shape;471;p43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72" name="Google Shape;472;p43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473" name="Google Shape;473;p4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4" name="Google Shape;474;p4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5" name="Google Shape;475;p43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476" name="Google Shape;476;p4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7" name="Google Shape;477;p4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78" name="Google Shape;478;p43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9" name="Google Shape;479;p43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cs-CZ" sz="2400" b="1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árodní</a:t>
            </a:r>
            <a:r>
              <a:rPr lang="cs-CZ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fonotéka nové </a:t>
            </a:r>
            <a:r>
              <a:rPr lang="cs-CZ" sz="24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generace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0" name="Google Shape;480;p43"/>
          <p:cNvSpPr/>
          <p:nvPr/>
        </p:nvSpPr>
        <p:spPr>
          <a:xfrm>
            <a:off x="971550" y="2636850"/>
            <a:ext cx="7605600" cy="4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nový grafický design a barevnost</a:t>
            </a:r>
          </a:p>
          <a:p>
            <a:pPr lvl="3" indent="-114300">
              <a:spcBef>
                <a:spcPts val="360"/>
              </a:spcBef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ové logo</a:t>
            </a:r>
          </a:p>
          <a:p>
            <a:pPr lvl="3" indent="-114300">
              <a:spcBef>
                <a:spcPts val="360"/>
              </a:spcBef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ové součásti portálu</a:t>
            </a:r>
          </a:p>
          <a:p>
            <a:pPr lvl="3" indent="-114300">
              <a:spcBef>
                <a:spcPts val="360"/>
              </a:spcBef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ové zapojení dat</a:t>
            </a:r>
          </a:p>
          <a:p>
            <a:pPr lvl="3" indent="-114300">
              <a:spcBef>
                <a:spcPts val="360"/>
              </a:spcBef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cs-CZ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ové SW řešení</a:t>
            </a:r>
          </a:p>
          <a:p>
            <a:pPr lvl="3" indent="-114300">
              <a:spcBef>
                <a:spcPts val="360"/>
              </a:spcBef>
              <a:buClr>
                <a:srgbClr val="CE3736"/>
              </a:buClr>
              <a:buSzPts val="1800"/>
              <a:buFont typeface="Noto Sans Symbols"/>
              <a:buChar char="▪"/>
            </a:pPr>
            <a:endParaRPr lang="cs-CZ" sz="2000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Zvyšování poslechových nabídek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přehrávání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20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digi</a:t>
            </a:r>
            <a:r>
              <a:rPr lang="cs-CZ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nahrávek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(v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souladu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copyrightem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!)</a:t>
            </a:r>
            <a:endParaRPr sz="20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1" name="Google Shape;481;p43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3287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93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988" name="Google Shape;988;p93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9" name="Google Shape;989;p93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990" name="Google Shape;990;p93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91" name="Google Shape;991;p93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992" name="Google Shape;992;p9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3" name="Google Shape;993;p9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94" name="Google Shape;994;p93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995" name="Google Shape;995;p9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6" name="Google Shape;996;p9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997" name="Google Shape;997;p93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8" name="Google Shape;998;p93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Portál 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NF 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projekt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VISK 1 -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rok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9" name="Google Shape;999;p93"/>
          <p:cNvSpPr/>
          <p:nvPr/>
        </p:nvSpPr>
        <p:spPr>
          <a:xfrm>
            <a:off x="971550" y="2636850"/>
            <a:ext cx="7862400" cy="358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semináře a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přednášk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cs-CZ" sz="1800" b="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Tvorba nového webu portálu a jeho nasazení</a:t>
            </a:r>
          </a:p>
          <a:p>
            <a:pPr marL="0" marR="0" lvl="0" indent="-1143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Zapojení původních dat do nového portálu</a:t>
            </a:r>
          </a:p>
          <a:p>
            <a:pPr marL="0" marR="0" lvl="0" indent="-1143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Zapojení nových součástí portálu:</a:t>
            </a:r>
          </a:p>
          <a:p>
            <a:pPr lvl="3" indent="-114300">
              <a:lnSpc>
                <a:spcPct val="150000"/>
              </a:lnSpc>
              <a:spcBef>
                <a:spcPts val="360"/>
              </a:spcBef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referenční databáze: </a:t>
            </a:r>
            <a:r>
              <a:rPr lang="en-US" sz="18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metodiky</a:t>
            </a:r>
            <a:r>
              <a:rPr lang="en-US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infozdroje</a:t>
            </a:r>
            <a:r>
              <a:rPr lang="en-US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kontakty</a:t>
            </a:r>
            <a:r>
              <a:rPr lang="en-US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články</a:t>
            </a:r>
            <a:r>
              <a:rPr lang="en-US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...)</a:t>
            </a:r>
            <a:endParaRPr lang="cs-CZ" sz="1800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4" indent="-114300">
              <a:lnSpc>
                <a:spcPct val="150000"/>
              </a:lnSpc>
              <a:spcBef>
                <a:spcPts val="360"/>
              </a:spcBef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terminologický slovník</a:t>
            </a:r>
          </a:p>
          <a:p>
            <a:pPr lvl="5" indent="-114300">
              <a:lnSpc>
                <a:spcPct val="150000"/>
              </a:lnSpc>
              <a:spcBef>
                <a:spcPts val="360"/>
              </a:spcBef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adresář: asociace, instituce	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0" name="Google Shape;1000;p93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39"/>
          <p:cNvPicPr preferRelativeResize="0"/>
          <p:nvPr/>
        </p:nvPicPr>
        <p:blipFill rotWithShape="1">
          <a:blip r:embed="rId3">
            <a:alphaModFix/>
          </a:blip>
          <a:srcRect b="86714"/>
          <a:stretch/>
        </p:blipFill>
        <p:spPr>
          <a:xfrm>
            <a:off x="0" y="900825"/>
            <a:ext cx="9144000" cy="5056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0716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41"/>
          <p:cNvPicPr preferRelativeResize="0"/>
          <p:nvPr/>
        </p:nvPicPr>
        <p:blipFill rotWithShape="1">
          <a:blip r:embed="rId3">
            <a:alphaModFix/>
          </a:blip>
          <a:srcRect t="26795" b="63065"/>
          <a:stretch/>
        </p:blipFill>
        <p:spPr>
          <a:xfrm>
            <a:off x="0" y="1444762"/>
            <a:ext cx="9144000" cy="3858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886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43"/>
          <p:cNvPicPr preferRelativeResize="0"/>
          <p:nvPr/>
        </p:nvPicPr>
        <p:blipFill rotWithShape="1">
          <a:blip r:embed="rId3">
            <a:alphaModFix/>
          </a:blip>
          <a:srcRect t="53400" b="32949"/>
          <a:stretch/>
        </p:blipFill>
        <p:spPr>
          <a:xfrm>
            <a:off x="0" y="920825"/>
            <a:ext cx="9144000" cy="5195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20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Clr>
                <a:srgbClr val="CE3736"/>
              </a:buClr>
              <a:buSzPts val="1800"/>
            </a:pPr>
            <a:endParaRPr lang="cs-CZ" b="1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>
              <a:spcBef>
                <a:spcPts val="0"/>
              </a:spcBef>
              <a:buClr>
                <a:srgbClr val="CE3736"/>
              </a:buClr>
              <a:buSzPts val="1800"/>
            </a:pPr>
            <a:r>
              <a:rPr lang="cs-CZ" b="1" dirty="0" smtClean="0">
                <a:latin typeface="Open Sans"/>
                <a:ea typeface="Open Sans"/>
                <a:cs typeface="Open Sans"/>
                <a:sym typeface="Open Sans"/>
              </a:rPr>
              <a:t>Historické</a:t>
            </a:r>
            <a:r>
              <a:rPr lang="cs-CZ" b="1" dirty="0">
                <a:latin typeface="Open Sans"/>
                <a:ea typeface="Open Sans"/>
                <a:cs typeface="Open Sans"/>
                <a:sym typeface="Open Sans"/>
              </a:rPr>
              <a:t>: </a:t>
            </a:r>
            <a:endParaRPr lang="cs-CZ" b="1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>
              <a:spcBef>
                <a:spcPts val="0"/>
              </a:spcBef>
              <a:buClr>
                <a:srgbClr val="CE3736"/>
              </a:buClr>
              <a:buSzPts val="1800"/>
            </a:pPr>
            <a:endParaRPr lang="cs-CZ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742950" lvl="2" indent="-285750">
              <a:buClr>
                <a:srgbClr val="CE3736"/>
              </a:buClr>
              <a:buSzPts val="1800"/>
            </a:pPr>
            <a:r>
              <a:rPr lang="cs-CZ" sz="2800" dirty="0" err="1" smtClean="0">
                <a:latin typeface="Open Sans"/>
                <a:ea typeface="Open Sans"/>
                <a:cs typeface="Open Sans"/>
                <a:sym typeface="Open Sans"/>
              </a:rPr>
              <a:t>fonoválečky</a:t>
            </a:r>
            <a:endParaRPr lang="cs-CZ" sz="2800" dirty="0">
              <a:latin typeface="Open Sans"/>
              <a:ea typeface="Open Sans"/>
              <a:cs typeface="Open Sans"/>
              <a:sym typeface="Open Sans"/>
            </a:endParaRPr>
          </a:p>
          <a:p>
            <a:pPr marL="742950" lvl="2" indent="-285750">
              <a:buClr>
                <a:srgbClr val="CE3736"/>
              </a:buClr>
              <a:buSzPts val="1800"/>
            </a:pPr>
            <a:r>
              <a:rPr lang="cs-CZ" sz="2800" dirty="0" smtClean="0">
                <a:latin typeface="Open Sans"/>
                <a:ea typeface="Open Sans"/>
                <a:cs typeface="Open Sans"/>
                <a:sym typeface="Open Sans"/>
              </a:rPr>
              <a:t>„</a:t>
            </a:r>
            <a:r>
              <a:rPr lang="cs-CZ" sz="2800" dirty="0" err="1" smtClean="0">
                <a:latin typeface="Open Sans"/>
                <a:ea typeface="Open Sans"/>
                <a:cs typeface="Open Sans"/>
                <a:sym typeface="Open Sans"/>
              </a:rPr>
              <a:t>berlinerky</a:t>
            </a:r>
            <a:r>
              <a:rPr lang="cs-CZ" sz="2800" dirty="0" smtClean="0"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lang="cs-CZ" sz="2800" dirty="0">
              <a:latin typeface="Open Sans"/>
              <a:ea typeface="Open Sans"/>
              <a:cs typeface="Open Sans"/>
              <a:sym typeface="Open Sans"/>
            </a:endParaRPr>
          </a:p>
          <a:p>
            <a:pPr marL="742950" lvl="2" indent="-285750">
              <a:buClr>
                <a:srgbClr val="CE3736"/>
              </a:buClr>
              <a:buSzPts val="1800"/>
            </a:pPr>
            <a:r>
              <a:rPr lang="cs-CZ" sz="2800" dirty="0" err="1">
                <a:latin typeface="Open Sans"/>
                <a:ea typeface="Open Sans"/>
                <a:cs typeface="Open Sans"/>
                <a:sym typeface="Open Sans"/>
              </a:rPr>
              <a:t>drátofony</a:t>
            </a:r>
            <a:endParaRPr lang="cs-CZ" sz="2800" dirty="0">
              <a:latin typeface="Open Sans"/>
              <a:ea typeface="Open Sans"/>
              <a:cs typeface="Open Sans"/>
              <a:sym typeface="Open Sans"/>
            </a:endParaRPr>
          </a:p>
          <a:p>
            <a:pPr marL="742950" lvl="2" indent="-285750">
              <a:buClr>
                <a:srgbClr val="CE3736"/>
              </a:buClr>
              <a:buSzPts val="1800"/>
            </a:pPr>
            <a:r>
              <a:rPr lang="cs-CZ" sz="2800" dirty="0">
                <a:latin typeface="Open Sans"/>
                <a:ea typeface="Open Sans"/>
                <a:cs typeface="Open Sans"/>
                <a:sym typeface="Open Sans"/>
              </a:rPr>
              <a:t>šelakové desky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533400" lvl="1" indent="0">
              <a:buClr>
                <a:srgbClr val="CE3736"/>
              </a:buClr>
              <a:buSzPts val="1800"/>
              <a:buNone/>
            </a:pPr>
            <a:endParaRPr lang="cs-CZ" sz="1800" b="1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>
              <a:spcBef>
                <a:spcPts val="0"/>
              </a:spcBef>
              <a:buClr>
                <a:srgbClr val="CE3736"/>
              </a:buClr>
              <a:buSzPts val="1800"/>
            </a:pPr>
            <a:r>
              <a:rPr lang="cs-CZ" b="1" dirty="0" smtClean="0">
                <a:latin typeface="Open Sans"/>
                <a:ea typeface="Open Sans"/>
                <a:cs typeface="Open Sans"/>
                <a:sym typeface="Open Sans"/>
              </a:rPr>
              <a:t>Novodobé: </a:t>
            </a:r>
          </a:p>
          <a:p>
            <a:pPr marL="285750" indent="-285750">
              <a:spcBef>
                <a:spcPts val="0"/>
              </a:spcBef>
              <a:buClr>
                <a:srgbClr val="CE3736"/>
              </a:buClr>
              <a:buSzPts val="1800"/>
            </a:pPr>
            <a:endParaRPr lang="cs-CZ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742950" lvl="2" indent="-285750">
              <a:buClr>
                <a:srgbClr val="CE3736"/>
              </a:buClr>
              <a:buSzPts val="1800"/>
            </a:pPr>
            <a:r>
              <a:rPr lang="cs-CZ" sz="2800" dirty="0" smtClean="0">
                <a:latin typeface="Open Sans"/>
                <a:ea typeface="Open Sans"/>
                <a:cs typeface="Open Sans"/>
                <a:sym typeface="Open Sans"/>
              </a:rPr>
              <a:t>vinylové desky</a:t>
            </a:r>
          </a:p>
          <a:p>
            <a:pPr marL="742950" lvl="2" indent="-285750">
              <a:buClr>
                <a:srgbClr val="CE3736"/>
              </a:buClr>
              <a:buSzPts val="1800"/>
            </a:pPr>
            <a:r>
              <a:rPr lang="cs-CZ" sz="2800" dirty="0">
                <a:latin typeface="Open Sans"/>
                <a:ea typeface="Open Sans"/>
                <a:cs typeface="Open Sans"/>
                <a:sym typeface="Open Sans"/>
              </a:rPr>
              <a:t>k</a:t>
            </a:r>
            <a:r>
              <a:rPr lang="cs-CZ" sz="2800" dirty="0" smtClean="0">
                <a:latin typeface="Open Sans"/>
                <a:ea typeface="Open Sans"/>
                <a:cs typeface="Open Sans"/>
                <a:sym typeface="Open Sans"/>
              </a:rPr>
              <a:t>ompaktní disky</a:t>
            </a:r>
          </a:p>
          <a:p>
            <a:pPr marL="742950" lvl="2" indent="-285750">
              <a:buClr>
                <a:srgbClr val="CE3736"/>
              </a:buClr>
              <a:buSzPts val="1800"/>
            </a:pPr>
            <a:r>
              <a:rPr lang="cs-CZ" sz="2800" dirty="0"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cs-CZ" sz="2800" dirty="0" smtClean="0">
                <a:latin typeface="Open Sans"/>
                <a:ea typeface="Open Sans"/>
                <a:cs typeface="Open Sans"/>
                <a:sym typeface="Open Sans"/>
              </a:rPr>
              <a:t>ásy</a:t>
            </a:r>
          </a:p>
          <a:p>
            <a:pPr marL="742950" lvl="2" indent="-285750">
              <a:buClr>
                <a:srgbClr val="CE3736"/>
              </a:buClr>
              <a:buSzPts val="1800"/>
            </a:pPr>
            <a:r>
              <a:rPr lang="cs-CZ" sz="2800" dirty="0">
                <a:latin typeface="Open Sans"/>
                <a:ea typeface="Open Sans"/>
                <a:cs typeface="Open Sans"/>
                <a:sym typeface="Open Sans"/>
              </a:rPr>
              <a:t>k</a:t>
            </a:r>
            <a:r>
              <a:rPr lang="cs-CZ" sz="2800" dirty="0" smtClean="0">
                <a:latin typeface="Open Sans"/>
                <a:ea typeface="Open Sans"/>
                <a:cs typeface="Open Sans"/>
                <a:sym typeface="Open Sans"/>
              </a:rPr>
              <a:t>azety </a:t>
            </a:r>
          </a:p>
        </p:txBody>
      </p:sp>
      <p:grpSp>
        <p:nvGrpSpPr>
          <p:cNvPr id="5" name="Google Shape;304;p34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6" name="Google Shape;305;p34" descr="NTK_logoGIF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oogle Shape;306;p34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8" name="Google Shape;307;p34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" name="Google Shape;308;p34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14" name="Google Shape;309;p34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" name="Google Shape;310;p34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" name="Google Shape;311;p34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12" name="Google Shape;312;p34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" name="Google Shape;313;p34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1" name="Google Shape;314;p34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" name="Google Shape;317;p34"/>
          <p:cNvPicPr preferRelativeResize="0"/>
          <p:nvPr/>
        </p:nvPicPr>
        <p:blipFill rotWithShape="1">
          <a:blip r:embed="rId3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5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92"/>
          <p:cNvGrpSpPr/>
          <p:nvPr/>
        </p:nvGrpSpPr>
        <p:grpSpPr>
          <a:xfrm>
            <a:off x="611188" y="188913"/>
            <a:ext cx="7800975" cy="1390689"/>
            <a:chOff x="385" y="119"/>
            <a:chExt cx="4914" cy="876"/>
          </a:xfrm>
        </p:grpSpPr>
        <p:pic>
          <p:nvPicPr>
            <p:cNvPr id="968" name="Google Shape;968;p92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9" name="Google Shape;969;p92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970" name="Google Shape;970;p92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71" name="Google Shape;971;p92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972" name="Google Shape;972;p9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73" name="Google Shape;973;p9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74" name="Google Shape;974;p92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975" name="Google Shape;975;p92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76" name="Google Shape;976;p92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977" name="Google Shape;977;p92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78" name="Google Shape;978;p92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Portál 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NF 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současnost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9" name="Google Shape;979;p92"/>
          <p:cNvSpPr/>
          <p:nvPr/>
        </p:nvSpPr>
        <p:spPr>
          <a:xfrm>
            <a:off x="971550" y="2636838"/>
            <a:ext cx="73455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pracovní úvazek hrazen v NTK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rozvoj díky 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dotac</a:t>
            </a:r>
            <a:r>
              <a:rPr lang="cs-CZ" sz="1800" b="0" i="0" u="none" strike="noStrike" cap="none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ím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projektu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VISK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lang="cs-CZ" sz="1800" b="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 celý rok 2021 stagnace, problémy = katalog je nedostupný</a:t>
            </a:r>
            <a:endParaRPr lang="cs-CZ" sz="1800" b="0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indent="-114300">
              <a:spcBef>
                <a:spcPts val="1000"/>
              </a:spcBef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Plány: </a:t>
            </a:r>
            <a:endParaRPr lang="en-US"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42900">
              <a:spcBef>
                <a:spcPts val="1000"/>
              </a:spcBef>
              <a:buClr>
                <a:srgbClr val="FF9900"/>
              </a:buClr>
              <a:buSzPts val="1800"/>
              <a:buFont typeface="Noto Sans Symbols"/>
              <a:buChar char="○"/>
            </a:pPr>
            <a:r>
              <a:rPr lang="en-US" sz="180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Český</a:t>
            </a:r>
            <a:r>
              <a:rPr lang="en-US" sz="18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rozhlas</a:t>
            </a:r>
            <a:r>
              <a:rPr lang="en-US" sz="18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180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celý</a:t>
            </a:r>
            <a:r>
              <a:rPr lang="en-US" sz="18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zvukový</a:t>
            </a:r>
            <a:r>
              <a:rPr lang="en-US" sz="18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archiv</a:t>
            </a:r>
            <a:endParaRPr lang="en-US" sz="18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42900">
              <a:spcBef>
                <a:spcPts val="100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en-US" sz="1800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Supraphon</a:t>
            </a:r>
            <a:r>
              <a:rPr lang="en-US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 </a:t>
            </a:r>
            <a:r>
              <a:rPr lang="en-US" sz="18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celý</a:t>
            </a:r>
            <a:r>
              <a:rPr lang="en-US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zvukový</a:t>
            </a:r>
            <a:r>
              <a:rPr lang="en-US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archive</a:t>
            </a:r>
            <a:endParaRPr lang="cs-CZ"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42900">
              <a:spcBef>
                <a:spcPts val="1000"/>
              </a:spcBef>
              <a:buClr>
                <a:srgbClr val="CE3736"/>
              </a:buClr>
              <a:buSzPts val="1800"/>
              <a:buFont typeface="Noto Sans Symbols"/>
              <a:buChar char="○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HIS, </a:t>
            </a:r>
            <a:r>
              <a:rPr lang="en-US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IDU</a:t>
            </a:r>
            <a:r>
              <a:rPr lang="en-US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AMU, </a:t>
            </a:r>
            <a:r>
              <a:rPr lang="en-US" sz="18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presidentský</a:t>
            </a:r>
            <a:r>
              <a:rPr lang="en-US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archiv</a:t>
            </a:r>
            <a:r>
              <a:rPr lang="en-US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…..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NTK se dále nemůže o portál starat, hledá nástupce</a:t>
            </a:r>
          </a:p>
          <a:p>
            <a: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</a:pPr>
            <a:endParaRPr lang="cs-CZ" sz="1800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</a:pPr>
            <a:r>
              <a:rPr lang="cs-CZ" sz="1800" b="1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J</a:t>
            </a:r>
            <a:r>
              <a:rPr lang="cs-CZ" sz="1800" b="1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edná se o další </a:t>
            </a:r>
            <a:r>
              <a:rPr lang="cs-CZ" sz="1800" b="1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existenci </a:t>
            </a:r>
            <a:r>
              <a:rPr lang="cs-CZ" sz="1800" b="1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 budoucnost portálu, a nejen jeho….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0" name="Google Shape;980;p92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53"/>
          <p:cNvGrpSpPr/>
          <p:nvPr/>
        </p:nvGrpSpPr>
        <p:grpSpPr>
          <a:xfrm>
            <a:off x="611188" y="188913"/>
            <a:ext cx="7800975" cy="1390729"/>
            <a:chOff x="385" y="119"/>
            <a:chExt cx="4914" cy="876"/>
          </a:xfrm>
        </p:grpSpPr>
        <p:pic>
          <p:nvPicPr>
            <p:cNvPr id="373" name="Google Shape;373;p53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3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4" name="Google Shape;374;p53"/>
            <p:cNvGrpSpPr/>
            <p:nvPr/>
          </p:nvGrpSpPr>
          <p:grpSpPr>
            <a:xfrm>
              <a:off x="499" y="836"/>
              <a:ext cx="4800" cy="123"/>
              <a:chOff x="521" y="1175"/>
              <a:chExt cx="4800" cy="123"/>
            </a:xfrm>
          </p:grpSpPr>
          <p:cxnSp>
            <p:nvCxnSpPr>
              <p:cNvPr id="375" name="Google Shape;375;p53"/>
              <p:cNvCxnSpPr/>
              <p:nvPr/>
            </p:nvCxnSpPr>
            <p:spPr>
              <a:xfrm>
                <a:off x="521" y="1298"/>
                <a:ext cx="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76" name="Google Shape;376;p53"/>
              <p:cNvGrpSpPr/>
              <p:nvPr/>
            </p:nvGrpSpPr>
            <p:grpSpPr>
              <a:xfrm>
                <a:off x="612" y="1229"/>
                <a:ext cx="51" cy="8"/>
                <a:chOff x="612" y="1229"/>
                <a:chExt cx="51" cy="8"/>
              </a:xfrm>
            </p:grpSpPr>
            <p:cxnSp>
              <p:nvCxnSpPr>
                <p:cNvPr id="377" name="Google Shape;377;p5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8" name="Google Shape;378;p5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9" name="Google Shape;379;p53"/>
              <p:cNvGrpSpPr/>
              <p:nvPr/>
            </p:nvGrpSpPr>
            <p:grpSpPr>
              <a:xfrm>
                <a:off x="5268" y="1223"/>
                <a:ext cx="51" cy="8"/>
                <a:chOff x="612" y="1229"/>
                <a:chExt cx="51" cy="8"/>
              </a:xfrm>
            </p:grpSpPr>
            <p:cxnSp>
              <p:nvCxnSpPr>
                <p:cNvPr id="380" name="Google Shape;380;p53"/>
                <p:cNvCxnSpPr/>
                <p:nvPr/>
              </p:nvCxnSpPr>
              <p:spPr>
                <a:xfrm>
                  <a:off x="612" y="1229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53"/>
                <p:cNvCxnSpPr/>
                <p:nvPr/>
              </p:nvCxnSpPr>
              <p:spPr>
                <a:xfrm>
                  <a:off x="663" y="1237"/>
                  <a:ext cx="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82" name="Google Shape;382;p53"/>
              <p:cNvSpPr/>
              <p:nvPr/>
            </p:nvSpPr>
            <p:spPr>
              <a:xfrm>
                <a:off x="2389" y="1175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53"/>
          <p:cNvSpPr/>
          <p:nvPr/>
        </p:nvSpPr>
        <p:spPr>
          <a:xfrm>
            <a:off x="971550" y="18446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Projekty zaměřené na zvukové nahrávky 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 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ČR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53"/>
          <p:cNvSpPr/>
          <p:nvPr/>
        </p:nvSpPr>
        <p:spPr>
          <a:xfrm>
            <a:off x="971550" y="2608275"/>
            <a:ext cx="8072400" cy="3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800" b="1" i="0" u="none" strike="noStrike" cap="none" dirty="0" smtClean="0">
                <a:solidFill>
                  <a:srgbClr val="00B050"/>
                </a:solidFill>
                <a:sym typeface="Arial"/>
              </a:rPr>
              <a:t>Víte o nějakém současném projektu? 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2800" b="1" dirty="0" smtClean="0">
                <a:solidFill>
                  <a:srgbClr val="00B050"/>
                </a:solidFill>
              </a:rPr>
              <a:t>Nebo o instituci, která se ZN věnuje?</a:t>
            </a:r>
            <a:endParaRPr lang="cs-CZ" sz="2800" b="1" i="0" u="none" strike="noStrike" cap="none" dirty="0" smtClean="0">
              <a:solidFill>
                <a:srgbClr val="00B050"/>
              </a:solidFill>
              <a:sym typeface="Arial"/>
            </a:endParaRPr>
          </a:p>
        </p:txBody>
      </p:sp>
      <p:pic>
        <p:nvPicPr>
          <p:cNvPr id="385" name="Google Shape;385;p53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8" cy="1136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8844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Projekt NAKI II 2018-2022 </a:t>
            </a:r>
            <a:endParaRPr/>
          </a:p>
        </p:txBody>
      </p:sp>
      <p:sp>
        <p:nvSpPr>
          <p:cNvPr id="676" name="Google Shape;676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Nový</a:t>
            </a:r>
            <a:r>
              <a:rPr lang="en-US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fonograf</a:t>
            </a:r>
            <a:r>
              <a:rPr lang="en-US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en-US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naslouchejme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zvuku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historie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</a:t>
            </a:r>
            <a:r>
              <a:rPr lang="en-US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Vytvoření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postupů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nástrojů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pro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evidenci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digitalizaci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zpřístupnění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dlouhodobou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ochranu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zvukových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záznamů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historických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nosičích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v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paměťových</a:t>
            </a:r>
            <a:r>
              <a:rPr lang="en-US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institucích</a:t>
            </a:r>
            <a:r>
              <a:rPr lang="en-US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  <a:endParaRPr lang="cs-CZ" sz="20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1430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Globální</a:t>
            </a:r>
            <a:r>
              <a:rPr lang="en-US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cíl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č. 2: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Kulturní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dědictví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Specifický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cíl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č. 2.1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Výzkum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jeho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uplatnění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-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kulturní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dědictví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území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historickými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hodnotami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Specifický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cíl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č. 2.2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Technologie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postupy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pro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ochranu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kulturního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dědictví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80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0602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623400" y="993059"/>
            <a:ext cx="8520600" cy="88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l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2969" b="1" dirty="0">
                <a:latin typeface="Calibri"/>
                <a:ea typeface="Calibri"/>
                <a:cs typeface="Calibri"/>
                <a:sym typeface="Calibri"/>
              </a:rPr>
              <a:t>Základní údaje o projektu</a:t>
            </a:r>
            <a:endParaRPr sz="2969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 léta 2018 – 2022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Rozpočet celkem 25 mil. 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Řešitelský tým: celkem 11 osob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Počet všech hodnocených výstupů: celkem 22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Výstupy - typy: metodiky, odborné články, workshopy, výukový předmět, databáze, diskografie, monografie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85725" indent="0">
              <a:lnSpc>
                <a:spcPct val="80000"/>
              </a:lnSpc>
              <a:buSzPts val="1800"/>
              <a:buNone/>
            </a:pP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08" name="Google Shape;108;p16" descr="Z:\__KLIENTI\Nový fonograf\doplnky\prezentace\serpar-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192" y="857250"/>
            <a:ext cx="9944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2586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623400" y="857251"/>
            <a:ext cx="8520600" cy="75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l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2969" b="1">
                <a:latin typeface="Calibri"/>
                <a:ea typeface="Calibri"/>
                <a:cs typeface="Calibri"/>
                <a:sym typeface="Calibri"/>
              </a:rPr>
              <a:t>Téma a cíle projektu</a:t>
            </a:r>
            <a:endParaRPr sz="2969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311700" y="201955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57175">
              <a:lnSpc>
                <a:spcPct val="90000"/>
              </a:lnSpc>
              <a:buSzPts val="1800"/>
              <a:buChar char="●"/>
            </a:pPr>
            <a:r>
              <a:rPr lang="cs-CZ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Vytvoření a ověření základních postupů v oblasti ochrany, popisu, uchovávání, digitalizace a zpřístupňování historických zvukových nosičů tj. </a:t>
            </a: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685800" lvl="1" indent="-238125">
              <a:lnSpc>
                <a:spcPct val="90000"/>
              </a:lnSpc>
              <a:spcBef>
                <a:spcPts val="1200"/>
              </a:spcBef>
              <a:buSzPts val="1400"/>
              <a:buChar char="○"/>
            </a:pPr>
            <a:r>
              <a:rPr lang="cs-CZ" sz="2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fonoválečky</a:t>
            </a:r>
            <a:r>
              <a:rPr lang="cs-CZ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685800" lvl="1" indent="-238125">
              <a:lnSpc>
                <a:spcPct val="90000"/>
              </a:lnSpc>
              <a:spcBef>
                <a:spcPts val="1200"/>
              </a:spcBef>
              <a:buSzPts val="1400"/>
              <a:buChar char="○"/>
            </a:pPr>
            <a:r>
              <a:rPr lang="cs-CZ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šelakové desky</a:t>
            </a: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47675" lvl="1" indent="0">
              <a:lnSpc>
                <a:spcPct val="90000"/>
              </a:lnSpc>
              <a:spcBef>
                <a:spcPts val="1200"/>
              </a:spcBef>
              <a:buSzPts val="1400"/>
              <a:buNone/>
            </a:pPr>
            <a:r>
              <a:rPr lang="cs-CZ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 souladu s mezinárodními standardy, praxí a na základě dosavadních výsledků výzkumu v této oblasti.</a:t>
            </a: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47675" lvl="1" indent="0">
              <a:lnSpc>
                <a:spcPct val="90000"/>
              </a:lnSpc>
              <a:spcBef>
                <a:spcPts val="1200"/>
              </a:spcBef>
              <a:buSzPts val="1400"/>
              <a:buNone/>
            </a:pPr>
            <a:r>
              <a:rPr lang="cs-CZ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Nejde o digitalizaci v masovém měřítku, ale o výzkum</a:t>
            </a: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47675" lvl="1" indent="0">
              <a:lnSpc>
                <a:spcPct val="90000"/>
              </a:lnSpc>
              <a:spcBef>
                <a:spcPts val="1200"/>
              </a:spcBef>
              <a:buSzPts val="1400"/>
              <a:buNone/>
            </a:pP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90000"/>
              </a:lnSpc>
              <a:buSzPts val="1800"/>
              <a:buNone/>
            </a:pP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90000"/>
              </a:lnSpc>
              <a:buSzPts val="1800"/>
              <a:buNone/>
            </a:pP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85725" indent="0">
              <a:lnSpc>
                <a:spcPct val="90000"/>
              </a:lnSpc>
              <a:buSzPts val="1800"/>
              <a:buNone/>
            </a:pP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90000"/>
              </a:lnSpc>
              <a:buSzPts val="1800"/>
              <a:buNone/>
            </a:pP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90000"/>
              </a:lnSpc>
              <a:buSzPts val="1800"/>
              <a:buNone/>
            </a:pPr>
            <a:endParaRPr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15" name="Google Shape;115;p17" descr="Z:\__KLIENTI\Nový fonograf\doplnky\prezentace\serpar-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192" y="857250"/>
            <a:ext cx="9944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7196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https://novyfonograf.cz/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44" y="1111045"/>
            <a:ext cx="8900956" cy="574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314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8"/>
          <p:cNvSpPr/>
          <p:nvPr/>
        </p:nvSpPr>
        <p:spPr>
          <a:xfrm>
            <a:off x="4454820" y="3275112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/>
          </a:p>
        </p:txBody>
      </p:sp>
      <p:sp>
        <p:nvSpPr>
          <p:cNvPr id="682" name="Google Shape;682;p58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683" name="Google Shape;683;p58" descr="https://lh5.googleusercontent.com/RC6MqIwQz4gqUWGHN1Xe42-R7U-GxFeYCxBl9KeBAaKSY2cB9DO7Gf2fWO0mrE1H-3q4KEctLJBoJB3LOwP7hSmrg5Uo40lHnK0dWUDfrVOtnfkNMXa2J-AVu_I2Imrh9ETjo0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00" y="0"/>
            <a:ext cx="8915400" cy="6995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1956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623400" y="973395"/>
            <a:ext cx="8520600" cy="63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l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2969" b="1" dirty="0">
                <a:latin typeface="Calibri"/>
                <a:ea typeface="Calibri"/>
                <a:cs typeface="Calibri"/>
                <a:sym typeface="Calibri"/>
              </a:rPr>
              <a:t>Dílčí témata projektu</a:t>
            </a:r>
            <a:endParaRPr sz="2969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99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Manipulace a nakládání se zvukovými nosiči </a:t>
            </a: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Efektivní postupy digitalizace, včetně kritérií co digitalizovat</a:t>
            </a: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Digitalizace etiket a jejich zpřístupnění</a:t>
            </a: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Zmapování problémů popisu ZD s ohledem na potřeby správy sbírek </a:t>
            </a: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Návrh na sjednocení pohledu na popis (knihovny + muzea + archivy)</a:t>
            </a: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Metoda a nástroj rychlé evidenci nezpracovaných sbírek</a:t>
            </a: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Zpřístupnění sbírek ZD, 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ideálně obohacených </a:t>
            </a: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 kontext (noty, interpreti, vydavatelé….)</a:t>
            </a: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Ochrana a správa digitalizovaných dat (z nosičů)</a:t>
            </a: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Výuka mladé generace (MU Brno) </a:t>
            </a: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14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14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85725" indent="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22" name="Google Shape;122;p18" descr="Z:\__KLIENTI\Nový fonograf\doplnky\prezentace\serpar-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192" y="857250"/>
            <a:ext cx="9944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1859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623400" y="973395"/>
            <a:ext cx="8520600" cy="63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l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2969" b="1" dirty="0" smtClean="0">
                <a:latin typeface="Calibri"/>
                <a:ea typeface="Calibri"/>
                <a:cs typeface="Calibri"/>
                <a:sym typeface="Calibri"/>
              </a:rPr>
              <a:t>Hlavní výstupy </a:t>
            </a:r>
            <a:r>
              <a:rPr lang="cs-CZ" sz="2969" b="1" dirty="0">
                <a:latin typeface="Calibri"/>
                <a:ea typeface="Calibri"/>
                <a:cs typeface="Calibri"/>
                <a:sym typeface="Calibri"/>
              </a:rPr>
              <a:t>projektu</a:t>
            </a:r>
            <a:endParaRPr sz="2969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99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Metodiky </a:t>
            </a: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Monografie v přípravě (2022):</a:t>
            </a:r>
          </a:p>
          <a:p>
            <a:pPr marL="800100" lvl="1" indent="-257175">
              <a:lnSpc>
                <a:spcPct val="140000"/>
              </a:lnSpc>
              <a:buSzPts val="1800"/>
              <a:buChar char="●"/>
            </a:pPr>
            <a:r>
              <a:rPr lang="cs-CZ" sz="1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Digitalizace zvukových dokumentů: aktuální situace, problémy, možnosti (KISK) </a:t>
            </a:r>
          </a:p>
          <a:p>
            <a:pPr marL="800100" lvl="1" indent="-257175">
              <a:lnSpc>
                <a:spcPct val="140000"/>
              </a:lnSpc>
              <a:buSzPts val="1800"/>
              <a:buChar char="●"/>
            </a:pPr>
            <a:r>
              <a:rPr lang="cs-CZ" sz="1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Historie snah o vybudování národního zvukového archivu (Národní muzeum)</a:t>
            </a: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Články</a:t>
            </a:r>
          </a:p>
          <a:p>
            <a:pPr marL="342900" indent="-257175">
              <a:lnSpc>
                <a:spcPct val="140000"/>
              </a:lnSpc>
              <a:buSzPts val="1800"/>
              <a:buFont typeface="Arial"/>
              <a:buChar char="●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Modul Přehrávač </a:t>
            </a: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 Krameriovi</a:t>
            </a: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Modul pro </a:t>
            </a:r>
            <a:r>
              <a:rPr lang="cs-CZ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fonoválečky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v </a:t>
            </a:r>
            <a:r>
              <a:rPr lang="cs-CZ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ProArc</a:t>
            </a:r>
            <a:endParaRPr lang="cs-CZ" sz="1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Národní diskografická databáze</a:t>
            </a: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Nový předmět na </a:t>
            </a:r>
            <a:r>
              <a:rPr lang="cs-CZ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KISKu</a:t>
            </a: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workshopy</a:t>
            </a:r>
          </a:p>
          <a:p>
            <a:pPr marL="342900" indent="-257175">
              <a:lnSpc>
                <a:spcPct val="140000"/>
              </a:lnSpc>
              <a:buSzPts val="1800"/>
              <a:buChar char="●"/>
            </a:pPr>
            <a:r>
              <a:rPr lang="cs-CZ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Zmapování </a:t>
            </a:r>
            <a:r>
              <a:rPr lang="cs-CZ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problémů popisu ZD s ohledem na potřeby správy sbírek </a:t>
            </a: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14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14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85725" indent="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171450">
              <a:lnSpc>
                <a:spcPct val="80000"/>
              </a:lnSpc>
              <a:buSzPts val="18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22" name="Google Shape;122;p18" descr="Z:\__KLIENTI\Nový fonograf\doplnky\prezentace\serpar-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192" y="857250"/>
            <a:ext cx="9944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72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5724"/>
            <a:ext cx="2849200" cy="21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6100" y="4731813"/>
            <a:ext cx="2938450" cy="19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5375" y="1775292"/>
            <a:ext cx="3441825" cy="227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100" y="2375773"/>
            <a:ext cx="2849200" cy="1609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34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305" name="Google Shape;305;p34" descr="NTK_logoGIF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" name="Google Shape;306;p34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307" name="Google Shape;307;p34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08" name="Google Shape;308;p34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309" name="Google Shape;309;p34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10" name="Google Shape;310;p34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11" name="Google Shape;311;p34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312" name="Google Shape;312;p34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13" name="Google Shape;313;p34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14" name="Google Shape;314;p34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5" name="Google Shape;315;p34"/>
          <p:cNvSpPr/>
          <p:nvPr/>
        </p:nvSpPr>
        <p:spPr>
          <a:xfrm>
            <a:off x="971550" y="1844675"/>
            <a:ext cx="78138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Nosiče</a:t>
            </a:r>
            <a:endParaRPr sz="2400" b="1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34"/>
          <p:cNvSpPr/>
          <p:nvPr/>
        </p:nvSpPr>
        <p:spPr>
          <a:xfrm>
            <a:off x="2191975" y="2131376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4"/>
          <p:cNvPicPr preferRelativeResize="0"/>
          <p:nvPr/>
        </p:nvPicPr>
        <p:blipFill rotWithShape="1">
          <a:blip r:embed="rId8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37894" y="4054652"/>
            <a:ext cx="3800481" cy="2532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013222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+mn-lt"/>
              </a:rPr>
              <a:t>Manipulace s historickými nosiči a jejich ochrana</a:t>
            </a:r>
            <a:endParaRPr lang="cs-CZ" b="1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188289"/>
            <a:ext cx="6858000" cy="1241822"/>
          </a:xfrm>
        </p:spPr>
        <p:txBody>
          <a:bodyPr>
            <a:normAutofit fontScale="70000" lnSpcReduction="20000"/>
          </a:bodyPr>
          <a:lstStyle/>
          <a:p>
            <a:r>
              <a:rPr lang="cs-CZ" sz="2600" dirty="0"/>
              <a:t>Postup ochrany a manipulace s historickými zvukovými nosiči se za</a:t>
            </a:r>
            <a:r>
              <a:rPr lang="cs-CZ" sz="2175" dirty="0"/>
              <a:t>měřením na fonografické válečky a standardní šelakové </a:t>
            </a:r>
            <a:r>
              <a:rPr lang="cs-CZ" sz="2175" dirty="0" smtClean="0"/>
              <a:t>desky</a:t>
            </a:r>
          </a:p>
          <a:p>
            <a:endParaRPr lang="cs-CZ" sz="2175" dirty="0" smtClean="0"/>
          </a:p>
          <a:p>
            <a:r>
              <a:rPr lang="cs-CZ" sz="2600" i="1" dirty="0"/>
              <a:t> schválena Ministerstvem kultury České republiky 25. 5. 2020</a:t>
            </a:r>
            <a:endParaRPr lang="cs-CZ" sz="2600" dirty="0"/>
          </a:p>
        </p:txBody>
      </p:sp>
      <p:pic>
        <p:nvPicPr>
          <p:cNvPr id="4" name="Google Shape;66;p14" descr="Z:\__KLIENTI\Nový fonograf\doplnky\prezentace\serpar-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192" y="857250"/>
            <a:ext cx="9944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1403133" y="4814478"/>
            <a:ext cx="65978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Anthony ALLEN, Martin MEJZR, Helena </a:t>
            </a:r>
            <a:r>
              <a:rPr lang="cs-CZ" sz="2000" b="1" dirty="0" smtClean="0"/>
              <a:t>NOVOTNÁ</a:t>
            </a:r>
          </a:p>
          <a:p>
            <a:pPr algn="ctr"/>
            <a:endParaRPr lang="cs-CZ" sz="2400" b="1" dirty="0" smtClean="0"/>
          </a:p>
          <a:p>
            <a:pPr algn="ctr"/>
            <a:r>
              <a:rPr lang="cs-CZ" sz="1200" dirty="0">
                <a:hlinkClick r:id="rId3"/>
              </a:rPr>
              <a:t>https://novyfonograf.cz/standardy/manipulace-s-historickymi-zvukovymi-nosici-a-jejich-ochrana</a:t>
            </a:r>
            <a:r>
              <a:rPr lang="cs-CZ" sz="1200" dirty="0" smtClean="0">
                <a:hlinkClick r:id="rId3"/>
              </a:rPr>
              <a:t>/</a:t>
            </a:r>
            <a:endParaRPr lang="cs-CZ" sz="1200" dirty="0" smtClean="0"/>
          </a:p>
          <a:p>
            <a:pPr algn="ctr"/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2690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013222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Archivní záznam věrohodného obrazu etikety gramofonové desky </a:t>
            </a:r>
            <a:r>
              <a:rPr lang="cs-CZ" b="1" dirty="0" smtClean="0">
                <a:latin typeface="+mn-lt"/>
              </a:rPr>
              <a:t> </a:t>
            </a:r>
            <a:endParaRPr lang="cs-CZ" b="1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188289"/>
            <a:ext cx="6858000" cy="1241822"/>
          </a:xfrm>
        </p:spPr>
        <p:txBody>
          <a:bodyPr>
            <a:normAutofit fontScale="77500" lnSpcReduction="20000"/>
          </a:bodyPr>
          <a:lstStyle/>
          <a:p>
            <a:r>
              <a:rPr lang="cs-CZ" sz="2175" dirty="0" smtClean="0"/>
              <a:t>Standardní postupy digitalizace s důrazem na tiskovou reprodukci etikety za účelem jejího dlouhodobého uchování.</a:t>
            </a:r>
          </a:p>
          <a:p>
            <a:endParaRPr lang="cs-CZ" sz="2175" dirty="0" smtClean="0"/>
          </a:p>
          <a:p>
            <a:r>
              <a:rPr lang="cs-CZ" sz="2600" i="1" dirty="0"/>
              <a:t>schválena MK ČR </a:t>
            </a:r>
            <a:r>
              <a:rPr lang="cs-CZ" sz="2600" i="1" dirty="0" smtClean="0"/>
              <a:t>21.9.2021</a:t>
            </a:r>
            <a:endParaRPr lang="cs-CZ" sz="2600" dirty="0" smtClean="0"/>
          </a:p>
        </p:txBody>
      </p:sp>
      <p:pic>
        <p:nvPicPr>
          <p:cNvPr id="4" name="Google Shape;66;p14" descr="Z:\__KLIENTI\Nový fonograf\doplnky\prezentace\serpar-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192" y="857250"/>
            <a:ext cx="9944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1403133" y="4814478"/>
            <a:ext cx="6597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Ladislav BĚZDĚK, Gabriel GOSSEL, Michal STUDNIČNÝ, Filip ŠÍR </a:t>
            </a:r>
          </a:p>
          <a:p>
            <a:pPr algn="ctr"/>
            <a:endParaRPr lang="cs-CZ" sz="2000" dirty="0" smtClean="0"/>
          </a:p>
          <a:p>
            <a:pPr algn="ctr"/>
            <a:r>
              <a:rPr lang="cs-CZ" sz="1200" dirty="0">
                <a:hlinkClick r:id="rId3"/>
              </a:rPr>
              <a:t>https://novyfonograf.cz/standardy/zachyceni-verohodneho-obrazu-etiket-gramofonovych-desek</a:t>
            </a:r>
            <a:r>
              <a:rPr lang="cs-CZ" sz="1200" dirty="0" smtClean="0">
                <a:hlinkClick r:id="rId3"/>
              </a:rPr>
              <a:t>/</a:t>
            </a:r>
            <a:endParaRPr lang="cs-CZ" sz="1200" dirty="0" smtClean="0"/>
          </a:p>
          <a:p>
            <a:pPr algn="ctr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8334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013222"/>
            <a:ext cx="6858000" cy="2082316"/>
          </a:xfrm>
        </p:spPr>
        <p:txBody>
          <a:bodyPr>
            <a:normAutofit fontScale="90000"/>
          </a:bodyPr>
          <a:lstStyle/>
          <a:p>
            <a:r>
              <a:rPr lang="cs-CZ" b="1" cap="all" dirty="0" smtClean="0"/>
              <a:t>DIGITALIZACE </a:t>
            </a:r>
            <a:r>
              <a:rPr lang="cs-CZ" b="1" cap="all" dirty="0"/>
              <a:t>ZÁZNAMU </a:t>
            </a:r>
            <a:r>
              <a:rPr lang="cs-CZ" sz="4000" b="1" cap="all" dirty="0"/>
              <a:t>ULOŽENÉHO</a:t>
            </a:r>
            <a:r>
              <a:rPr lang="cs-CZ" b="1" cap="all" dirty="0"/>
              <a:t> NA FONOGRAFICKÉM VÁLEČKU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305262"/>
            <a:ext cx="6858000" cy="1585520"/>
          </a:xfrm>
        </p:spPr>
        <p:txBody>
          <a:bodyPr>
            <a:noAutofit/>
          </a:bodyPr>
          <a:lstStyle/>
          <a:p>
            <a:r>
              <a:rPr lang="cs-CZ" sz="2000" dirty="0" smtClean="0"/>
              <a:t>popisuje </a:t>
            </a:r>
            <a:r>
              <a:rPr lang="cs-CZ" sz="2000" dirty="0"/>
              <a:t>postup vytvoření věrné digitální kopie záznamu uloženého na fonografickém válečku, </a:t>
            </a:r>
            <a:r>
              <a:rPr lang="cs-CZ" sz="2000" dirty="0" smtClean="0"/>
              <a:t>zahrnuje </a:t>
            </a:r>
            <a:r>
              <a:rPr lang="cs-CZ" sz="2000" dirty="0"/>
              <a:t>manipulaci s médiem, práci se zvukovým záznamem a vytvoření datového souboru včetně dokumentace celého </a:t>
            </a:r>
            <a:r>
              <a:rPr lang="cs-CZ" sz="2000" dirty="0" smtClean="0"/>
              <a:t>procesu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Google Shape;66;p14" descr="Z:\__KLIENTI\Nový fonograf\doplnky\prezentace\serpar-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192" y="857250"/>
            <a:ext cx="9944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1403132" y="5100506"/>
            <a:ext cx="6597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 smtClean="0"/>
              <a:t>Geoff</a:t>
            </a:r>
            <a:r>
              <a:rPr lang="cs-CZ" sz="2000" b="1" dirty="0" smtClean="0"/>
              <a:t> TYSON, Marian SCHULLER, Matěj IŠTVÁNEK, Filip ŠÍR 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8491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96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1046" name="Google Shape;1046;p96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47" name="Google Shape;1047;p96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1048" name="Google Shape;1048;p96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049" name="Google Shape;1049;p96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1050" name="Google Shape;1050;p96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1" name="Google Shape;1051;p96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2" name="Google Shape;1052;p96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1053" name="Google Shape;1053;p96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4" name="Google Shape;1054;p96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055" name="Google Shape;1055;p96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56" name="Google Shape;1056;p96"/>
          <p:cNvSpPr/>
          <p:nvPr/>
        </p:nvSpPr>
        <p:spPr>
          <a:xfrm>
            <a:off x="971550" y="1844675"/>
            <a:ext cx="734536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Další p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růzkumy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sbírek (1)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7" name="Google Shape;1057;p96"/>
          <p:cNvSpPr/>
          <p:nvPr/>
        </p:nvSpPr>
        <p:spPr>
          <a:xfrm>
            <a:off x="971550" y="2492375"/>
            <a:ext cx="7345500" cy="4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114300">
              <a:spcBef>
                <a:spcPts val="1000"/>
              </a:spcBef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dirty="0" err="1">
                <a:latin typeface="Open Sans"/>
                <a:ea typeface="Open Sans"/>
                <a:cs typeface="Open Sans"/>
                <a:sym typeface="Open Sans"/>
              </a:rPr>
              <a:t>zaměřeno</a:t>
            </a:r>
            <a:r>
              <a:rPr lang="en-US" sz="18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00" dirty="0">
                <a:latin typeface="Open Sans"/>
                <a:ea typeface="Open Sans"/>
                <a:cs typeface="Open Sans"/>
                <a:sym typeface="Open Sans"/>
              </a:rPr>
              <a:t>hlavně </a:t>
            </a:r>
            <a:r>
              <a:rPr lang="en-US" sz="1800" dirty="0" err="1" smtClean="0"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marL="285750" lvl="0" indent="-285750">
              <a:spcBef>
                <a:spcPts val="1000"/>
              </a:spcBef>
              <a:buClr>
                <a:srgbClr val="CE3736"/>
              </a:buClr>
              <a:buSzPts val="1800"/>
              <a:buFontTx/>
              <a:buChar char="-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dohledávání sbírek a nosičů</a:t>
            </a:r>
          </a:p>
          <a:p>
            <a:pPr marL="285750" lvl="0" indent="-285750">
              <a:spcBef>
                <a:spcPts val="1000"/>
              </a:spcBef>
              <a:buClr>
                <a:srgbClr val="CE3736"/>
              </a:buClr>
              <a:buSzPts val="1800"/>
              <a:buFontTx/>
              <a:buChar char="-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jištění jejich stavu (fyzického, digitalizováno?)</a:t>
            </a:r>
          </a:p>
          <a:p>
            <a:pPr marL="285750" lvl="0" indent="-285750">
              <a:spcBef>
                <a:spcPts val="1000"/>
              </a:spcBef>
              <a:buClr>
                <a:srgbClr val="CE3736"/>
              </a:buClr>
              <a:buSzPts val="1800"/>
              <a:buFontTx/>
              <a:buChar char="-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jištění stavu jejich zpracování případně zpřístupnění</a:t>
            </a:r>
          </a:p>
          <a:p>
            <a:pPr marL="285750" lvl="0" indent="-285750">
              <a:spcBef>
                <a:spcPts val="1000"/>
              </a:spcBef>
              <a:buClr>
                <a:srgbClr val="CE3736"/>
              </a:buClr>
              <a:buSzPts val="1800"/>
              <a:buFontTx/>
              <a:buChar char="-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aměřeno na muzea</a:t>
            </a:r>
          </a:p>
          <a:p>
            <a:pPr marL="285750" lvl="0" indent="-285750">
              <a:spcBef>
                <a:spcPts val="1000"/>
              </a:spcBef>
              <a:buClr>
                <a:srgbClr val="CE3736"/>
              </a:buClr>
              <a:buSzPts val="1800"/>
              <a:buFontTx/>
              <a:buChar char="-"/>
            </a:pPr>
            <a:r>
              <a:rPr lang="cs-CZ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</a:t>
            </a: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oplnění mezer z předešlých průzkumů</a:t>
            </a:r>
          </a:p>
          <a:p>
            <a:pPr marL="285750" lvl="0" indent="-285750">
              <a:spcBef>
                <a:spcPts val="1000"/>
              </a:spcBef>
              <a:buClr>
                <a:srgbClr val="CE3736"/>
              </a:buClr>
              <a:buSzPts val="1800"/>
              <a:buFontTx/>
              <a:buChar char="-"/>
            </a:pPr>
            <a:r>
              <a:rPr lang="cs-CZ" sz="18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zveřejnění výsledků včetně vedlejších (adresáře institucí)</a:t>
            </a:r>
          </a:p>
          <a:p>
            <a:pPr marL="285750" lvl="0" indent="-285750">
              <a:spcBef>
                <a:spcPts val="1000"/>
              </a:spcBef>
              <a:buClr>
                <a:srgbClr val="CE3736"/>
              </a:buClr>
              <a:buSzPts val="1800"/>
              <a:buFontTx/>
              <a:buChar char="-"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58" name="Google Shape;1058;p96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7751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96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1046" name="Google Shape;1046;p96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47" name="Google Shape;1047;p96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1048" name="Google Shape;1048;p96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049" name="Google Shape;1049;p96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1050" name="Google Shape;1050;p96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1" name="Google Shape;1051;p96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2" name="Google Shape;1052;p96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1053" name="Google Shape;1053;p96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4" name="Google Shape;1054;p96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055" name="Google Shape;1055;p96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56" name="Google Shape;1056;p96"/>
          <p:cNvSpPr/>
          <p:nvPr/>
        </p:nvSpPr>
        <p:spPr>
          <a:xfrm>
            <a:off x="971550" y="1844675"/>
            <a:ext cx="734536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25000"/>
              </a:lnSpc>
              <a:buSzPts val="2400"/>
            </a:pPr>
            <a:r>
              <a:rPr lang="cs-CZ" sz="24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2400" b="1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růzkumy</a:t>
            </a:r>
            <a:r>
              <a:rPr lang="en-US" sz="24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2400" b="1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sbírek (2)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7" name="Google Shape;1057;p96"/>
          <p:cNvSpPr/>
          <p:nvPr/>
        </p:nvSpPr>
        <p:spPr>
          <a:xfrm>
            <a:off x="971550" y="2492375"/>
            <a:ext cx="7345500" cy="4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 v rámci projektu Nový fonograf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en-US" sz="1800" b="0" i="0" u="none" strike="noStrike" cap="none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průzkum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všech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typech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knihovny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muzea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archivy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otázk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4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blocích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obsah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sbírky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způsob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popisu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doplňování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zpřístupňování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vytvoření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adresáře</a:t>
            </a:r>
            <a:endParaRPr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příprava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dotazníku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vyhodnocení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vícenásobné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využití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výsledků</a:t>
            </a:r>
            <a:endParaRPr lang="cs-CZ" sz="1800" b="0" i="0" u="none" strike="noStrike" cap="none" dirty="0" smtClea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dirty="0" smtClean="0">
                <a:latin typeface="Open Sans"/>
                <a:ea typeface="Open Sans"/>
                <a:cs typeface="Open Sans"/>
                <a:sym typeface="Open Sans"/>
              </a:rPr>
              <a:t>potvrzeny velké rozdíly v praxi</a:t>
            </a:r>
            <a:endParaRPr sz="1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58" name="Google Shape;1058;p96"/>
          <p:cNvPicPr preferRelativeResize="0"/>
          <p:nvPr/>
        </p:nvPicPr>
        <p:blipFill rotWithShape="1">
          <a:blip r:embed="rId4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32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1" name="Google Shape;1141;p101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1142" name="Google Shape;1142;p101" descr="NTK_logo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3" name="Google Shape;1143;p101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1144" name="Google Shape;1144;p101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45" name="Google Shape;1145;p101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1146" name="Google Shape;1146;p101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47" name="Google Shape;1147;p101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48" name="Google Shape;1148;p101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1149" name="Google Shape;1149;p101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50" name="Google Shape;1150;p101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151" name="Google Shape;1151;p101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52" name="Google Shape;1152;p101"/>
          <p:cNvSpPr/>
          <p:nvPr/>
        </p:nvSpPr>
        <p:spPr>
          <a:xfrm>
            <a:off x="971550" y="1844675"/>
            <a:ext cx="734536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Doporučené </a:t>
            </a:r>
            <a:r>
              <a:rPr lang="cs-CZ" sz="2400" b="1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zdroje</a:t>
            </a:r>
            <a:endParaRPr sz="2400" b="1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3" name="Google Shape;1153;p101"/>
          <p:cNvSpPr/>
          <p:nvPr/>
        </p:nvSpPr>
        <p:spPr>
          <a:xfrm>
            <a:off x="971550" y="2636850"/>
            <a:ext cx="74532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114300">
              <a:spcBef>
                <a:spcPts val="1000"/>
              </a:spcBef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b="1" dirty="0" smtClean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Národní fonotéka: </a:t>
            </a:r>
            <a:r>
              <a:rPr lang="cs-CZ" sz="1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https://www.narodnifonoteka.cz</a:t>
            </a:r>
            <a:r>
              <a:rPr lang="cs-CZ" sz="1800" b="1" dirty="0" smtClean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/</a:t>
            </a:r>
            <a:endParaRPr lang="cs-CZ" sz="1800" b="1" dirty="0" smtClean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indent="-114300">
              <a:spcBef>
                <a:spcPts val="1000"/>
              </a:spcBef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b="1" dirty="0" smtClean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Nový </a:t>
            </a:r>
            <a:r>
              <a:rPr lang="cs-CZ" sz="1800" b="1" dirty="0" smtClean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fonograf</a:t>
            </a:r>
            <a:r>
              <a:rPr lang="cs-CZ" sz="1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cs-CZ" sz="1800" b="1" u="sng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https://novyfonograf.cz</a:t>
            </a:r>
            <a:r>
              <a:rPr lang="cs-CZ" sz="1800" b="1" u="sng" dirty="0" smtClean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/</a:t>
            </a:r>
            <a:endParaRPr lang="cs-CZ" sz="1800" b="1" u="sng" dirty="0" smtClean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  <a:hlinkClick r:id="rId6"/>
            </a:endParaRPr>
          </a:p>
          <a:p>
            <a:pPr lvl="0" indent="-114300">
              <a:spcBef>
                <a:spcPts val="1000"/>
              </a:spcBef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b="1" dirty="0">
                <a:latin typeface="Open Sans"/>
                <a:ea typeface="Open Sans"/>
                <a:cs typeface="Open Sans"/>
                <a:sym typeface="Open Sans"/>
              </a:rPr>
              <a:t>Ú</a:t>
            </a:r>
            <a:r>
              <a:rPr lang="cs-CZ" sz="1800" b="1" dirty="0" smtClean="0">
                <a:latin typeface="Open Sans"/>
                <a:ea typeface="Open Sans"/>
                <a:cs typeface="Open Sans"/>
                <a:sym typeface="Open Sans"/>
              </a:rPr>
              <a:t>střední knihovnická rada</a:t>
            </a:r>
            <a:r>
              <a:rPr lang="cs-CZ" sz="1800" b="1" dirty="0"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cs-CZ" sz="1800" b="1" dirty="0">
                <a:latin typeface="Open Sans"/>
                <a:ea typeface="Open Sans"/>
                <a:cs typeface="Open Sans"/>
                <a:sym typeface="Open Sans"/>
                <a:hlinkClick r:id="rId7"/>
              </a:rPr>
              <a:t>https://ukr.knihovna.cz</a:t>
            </a:r>
            <a:r>
              <a:rPr lang="cs-CZ" sz="1800" b="1" dirty="0" smtClean="0">
                <a:latin typeface="Open Sans"/>
                <a:ea typeface="Open Sans"/>
                <a:cs typeface="Open Sans"/>
                <a:sym typeface="Open Sans"/>
                <a:hlinkClick r:id="rId7"/>
              </a:rPr>
              <a:t>/</a:t>
            </a:r>
            <a:endParaRPr lang="cs-CZ" sz="1800" b="1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indent="-114300">
              <a:spcBef>
                <a:spcPts val="1000"/>
              </a:spcBef>
              <a:buClr>
                <a:srgbClr val="CE3736"/>
              </a:buClr>
              <a:buSzPts val="1800"/>
              <a:buFont typeface="Open Sans"/>
              <a:buChar char="▪"/>
            </a:pPr>
            <a:r>
              <a:rPr lang="cs-CZ" sz="1800" b="1" dirty="0" smtClean="0">
                <a:latin typeface="Open Sans"/>
                <a:ea typeface="Open Sans"/>
                <a:cs typeface="Open Sans"/>
                <a:sym typeface="Open Sans"/>
              </a:rPr>
              <a:t>Dotační program VISK: </a:t>
            </a:r>
            <a:r>
              <a:rPr lang="en-US" sz="1800" dirty="0">
                <a:hlinkClick r:id="rId8"/>
              </a:rPr>
              <a:t>http://visk.nkp.cz</a:t>
            </a:r>
            <a:r>
              <a:rPr lang="en-US" sz="1800" dirty="0" smtClean="0">
                <a:hlinkClick r:id="rId8"/>
              </a:rPr>
              <a:t>/</a:t>
            </a:r>
            <a:endParaRPr lang="cs-CZ" sz="1800" dirty="0" smtClean="0"/>
          </a:p>
          <a:p>
            <a:pPr lvl="0">
              <a:spcBef>
                <a:spcPts val="1000"/>
              </a:spcBef>
              <a:buClr>
                <a:srgbClr val="CE3736"/>
              </a:buClr>
              <a:buSzPts val="1800"/>
            </a:pPr>
            <a:endParaRPr lang="cs-CZ" sz="18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lvl="0" indent="-114300">
              <a:spcBef>
                <a:spcPts val="1000"/>
              </a:spcBef>
              <a:buClr>
                <a:srgbClr val="CE3736"/>
              </a:buClr>
              <a:buSzPts val="1800"/>
              <a:buFont typeface="Open Sans"/>
              <a:buChar char="▪"/>
            </a:pPr>
            <a:endParaRPr lang="cs-CZ" sz="18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E3736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54" name="Google Shape;1154;p101"/>
          <p:cNvPicPr preferRelativeResize="0"/>
          <p:nvPr/>
        </p:nvPicPr>
        <p:blipFill rotWithShape="1">
          <a:blip r:embed="rId9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17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03"/>
          <p:cNvSpPr txBox="1">
            <a:spLocks noGrp="1"/>
          </p:cNvSpPr>
          <p:nvPr>
            <p:ph type="ctrTitle"/>
          </p:nvPr>
        </p:nvSpPr>
        <p:spPr>
          <a:xfrm>
            <a:off x="971550" y="1920875"/>
            <a:ext cx="7345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b="1" dirty="0" err="1" smtClean="0">
                <a:solidFill>
                  <a:srgbClr val="CE3736"/>
                </a:solidFill>
                <a:latin typeface="Open Sans"/>
                <a:ea typeface="Open Sans"/>
                <a:cs typeface="Open Sans"/>
                <a:sym typeface="Open Sans"/>
              </a:rPr>
              <a:t>Děkuj</a:t>
            </a:r>
            <a:r>
              <a:rPr lang="cs-CZ" sz="2800" b="1" dirty="0" smtClean="0">
                <a:solidFill>
                  <a:srgbClr val="CE3736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00" b="1" dirty="0" smtClean="0">
                <a:solidFill>
                  <a:srgbClr val="CE373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rgbClr val="CE3736"/>
                </a:solidFill>
                <a:latin typeface="Open Sans"/>
                <a:ea typeface="Open Sans"/>
                <a:cs typeface="Open Sans"/>
                <a:sym typeface="Open Sans"/>
              </a:rPr>
              <a:t>za</a:t>
            </a:r>
            <a:r>
              <a:rPr lang="en-US" sz="2800" b="1" dirty="0">
                <a:solidFill>
                  <a:srgbClr val="CE373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rgbClr val="CE3736"/>
                </a:solidFill>
                <a:latin typeface="Open Sans"/>
                <a:ea typeface="Open Sans"/>
                <a:cs typeface="Open Sans"/>
                <a:sym typeface="Open Sans"/>
              </a:rPr>
              <a:t>pozornost</a:t>
            </a:r>
            <a:endParaRPr sz="2800" b="1" dirty="0">
              <a:solidFill>
                <a:srgbClr val="CE373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2" name="Google Shape;1172;p103"/>
          <p:cNvSpPr txBox="1">
            <a:spLocks noGrp="1"/>
          </p:cNvSpPr>
          <p:nvPr>
            <p:ph type="subTitle" idx="1"/>
          </p:nvPr>
        </p:nvSpPr>
        <p:spPr>
          <a:xfrm>
            <a:off x="971550" y="2636838"/>
            <a:ext cx="7345363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cs-CZ" sz="2000" b="1" dirty="0" smtClean="0">
                <a:latin typeface="Open Sans"/>
                <a:ea typeface="Open Sans"/>
                <a:cs typeface="Open Sans"/>
                <a:sym typeface="Open Sans"/>
              </a:rPr>
              <a:t>Dotazy…..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endParaRPr lang="cs-CZ" sz="20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endParaRPr lang="cs-CZ" sz="20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endParaRPr lang="cs-CZ" sz="2000" b="1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b="1" dirty="0" err="1" smtClean="0">
                <a:latin typeface="Open Sans"/>
                <a:ea typeface="Open Sans"/>
                <a:cs typeface="Open Sans"/>
                <a:sym typeface="Open Sans"/>
              </a:rPr>
              <a:t>PhDr</a:t>
            </a:r>
            <a:r>
              <a:rPr lang="en-US" b="1" dirty="0">
                <a:latin typeface="Open Sans"/>
                <a:ea typeface="Open Sans"/>
                <a:cs typeface="Open Sans"/>
                <a:sym typeface="Open Sans"/>
              </a:rPr>
              <a:t>. Iva Horová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dirty="0" smtClean="0">
                <a:latin typeface="Open Sans"/>
                <a:ea typeface="Open Sans"/>
                <a:cs typeface="Open Sans"/>
                <a:sym typeface="Open Sans"/>
                <a:hlinkClick r:id="rId3"/>
              </a:rPr>
              <a:t>iva.horova@techlib.cz</a:t>
            </a:r>
            <a:endParaRPr lang="cs-CZ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endParaRPr lang="cs-CZ" sz="2000" b="1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73" name="Google Shape;1173;p103"/>
          <p:cNvGrpSpPr/>
          <p:nvPr/>
        </p:nvGrpSpPr>
        <p:grpSpPr>
          <a:xfrm>
            <a:off x="611188" y="188913"/>
            <a:ext cx="7813675" cy="1439862"/>
            <a:chOff x="385" y="119"/>
            <a:chExt cx="4922" cy="907"/>
          </a:xfrm>
        </p:grpSpPr>
        <p:pic>
          <p:nvPicPr>
            <p:cNvPr id="1174" name="Google Shape;1174;p103" descr="NTK_logoGI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5" y="119"/>
              <a:ext cx="1282" cy="8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5" name="Google Shape;1175;p103"/>
            <p:cNvGrpSpPr/>
            <p:nvPr/>
          </p:nvGrpSpPr>
          <p:grpSpPr>
            <a:xfrm>
              <a:off x="499" y="836"/>
              <a:ext cx="4808" cy="190"/>
              <a:chOff x="521" y="1175"/>
              <a:chExt cx="4808" cy="190"/>
            </a:xfrm>
          </p:grpSpPr>
          <p:cxnSp>
            <p:nvCxnSpPr>
              <p:cNvPr id="1176" name="Google Shape;1176;p103"/>
              <p:cNvCxnSpPr/>
              <p:nvPr/>
            </p:nvCxnSpPr>
            <p:spPr>
              <a:xfrm>
                <a:off x="521" y="1298"/>
                <a:ext cx="480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77" name="Google Shape;1177;p103"/>
              <p:cNvGrpSpPr/>
              <p:nvPr/>
            </p:nvGrpSpPr>
            <p:grpSpPr>
              <a:xfrm>
                <a:off x="572" y="1229"/>
                <a:ext cx="91" cy="136"/>
                <a:chOff x="572" y="1229"/>
                <a:chExt cx="91" cy="136"/>
              </a:xfrm>
            </p:grpSpPr>
            <p:cxnSp>
              <p:nvCxnSpPr>
                <p:cNvPr id="1178" name="Google Shape;1178;p103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79" name="Google Shape;1179;p103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80" name="Google Shape;1180;p103"/>
              <p:cNvGrpSpPr/>
              <p:nvPr/>
            </p:nvGrpSpPr>
            <p:grpSpPr>
              <a:xfrm>
                <a:off x="5228" y="1223"/>
                <a:ext cx="91" cy="136"/>
                <a:chOff x="572" y="1229"/>
                <a:chExt cx="91" cy="136"/>
              </a:xfrm>
            </p:grpSpPr>
            <p:cxnSp>
              <p:nvCxnSpPr>
                <p:cNvPr id="1181" name="Google Shape;1181;p103"/>
                <p:cNvCxnSpPr/>
                <p:nvPr/>
              </p:nvCxnSpPr>
              <p:spPr>
                <a:xfrm>
                  <a:off x="612" y="1229"/>
                  <a:ext cx="0" cy="1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82" name="Google Shape;1182;p103"/>
                <p:cNvCxnSpPr/>
                <p:nvPr/>
              </p:nvCxnSpPr>
              <p:spPr>
                <a:xfrm flipH="1">
                  <a:off x="572" y="1237"/>
                  <a:ext cx="91" cy="1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183" name="Google Shape;1183;p103"/>
              <p:cNvSpPr/>
              <p:nvPr/>
            </p:nvSpPr>
            <p:spPr>
              <a:xfrm>
                <a:off x="2389" y="1175"/>
                <a:ext cx="1043" cy="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210 mm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84" name="Google Shape;1184;p103"/>
          <p:cNvPicPr preferRelativeResize="0"/>
          <p:nvPr/>
        </p:nvPicPr>
        <p:blipFill rotWithShape="1">
          <a:blip r:embed="rId5">
            <a:alphaModFix/>
          </a:blip>
          <a:srcRect l="15200" t="3801" r="16758" b="10779"/>
          <a:stretch/>
        </p:blipFill>
        <p:spPr>
          <a:xfrm>
            <a:off x="7062442" y="188925"/>
            <a:ext cx="1514837" cy="113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>
            <a:spLocks noGrp="1"/>
          </p:cNvSpPr>
          <p:nvPr>
            <p:ph type="dt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3" name="Google Shape;223;p23"/>
          <p:cNvSpPr txBox="1">
            <a:spLocks noGrp="1"/>
          </p:cNvSpPr>
          <p:nvPr>
            <p:ph type="ftr" idx="11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4" name="Google Shape;224;p23" descr="http://p2.la-img.com/364/33758/13715644_1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725" y="3654733"/>
            <a:ext cx="3384550" cy="302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3" descr="http://p2.la-img.com/288/749/333595_1_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8" y="3500438"/>
            <a:ext cx="3529012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 descr="Výsledek obrázku pro phonograp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1819" y="630545"/>
            <a:ext cx="4032250" cy="302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 descr="http://upload.wikimedia.org/wikipedia/commons/d/d6/VictorVPhonograph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750" y="260349"/>
            <a:ext cx="3311525" cy="3584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9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2848</TotalTime>
  <Words>3487</Words>
  <Application>Microsoft Office PowerPoint</Application>
  <PresentationFormat>Předvádění na obrazovce (4:3)</PresentationFormat>
  <Paragraphs>722</Paragraphs>
  <Slides>86</Slides>
  <Notes>77</Notes>
  <HiddenSlides>0</HiddenSlides>
  <MMClips>1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86</vt:i4>
      </vt:variant>
    </vt:vector>
  </HeadingPairs>
  <TitlesOfParts>
    <vt:vector size="99" baseType="lpstr">
      <vt:lpstr>Courier New</vt:lpstr>
      <vt:lpstr>Open Sans</vt:lpstr>
      <vt:lpstr>Source Code Pro</vt:lpstr>
      <vt:lpstr>Lato</vt:lpstr>
      <vt:lpstr>Noto Sans Symbols</vt:lpstr>
      <vt:lpstr>Times New Roman</vt:lpstr>
      <vt:lpstr>Calibri</vt:lpstr>
      <vt:lpstr>Raleway</vt:lpstr>
      <vt:lpstr>Arial</vt:lpstr>
      <vt:lpstr>Cambria</vt:lpstr>
      <vt:lpstr>default</vt:lpstr>
      <vt:lpstr>Swiss</vt:lpstr>
      <vt:lpstr>default</vt:lpstr>
      <vt:lpstr>Zvukové kulturní dědictví a jak se o ně staráme v ČR?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Kde domov můj z roku 1901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IASA - Discography Committee</vt:lpstr>
      <vt:lpstr>Prezentace aplikace PowerPoint</vt:lpstr>
      <vt:lpstr>Internet Archive - Great 78 Project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vše je třeba řešit  </vt:lpstr>
      <vt:lpstr>Prezentace aplikace PowerPoint</vt:lpstr>
      <vt:lpstr>Prezentace aplikace PowerPoint</vt:lpstr>
      <vt:lpstr>Prezentace aplikace PowerPoint</vt:lpstr>
      <vt:lpstr>Státní kulturní politika 2015-2020</vt:lpstr>
      <vt:lpstr>Státní kulturní politika 2020 - </vt:lpstr>
      <vt:lpstr>Koncepce rozvoje knihoven 2021 – 27</vt:lpstr>
      <vt:lpstr>Koncepce ochrany, digitalizace a zpřístupňování zvukových dokumentů v paměťových institucích ČR r. 2015</vt:lpstr>
      <vt:lpstr>Prezentace aplikace PowerPoint</vt:lpstr>
      <vt:lpstr>Prezentace aplikace PowerPoint</vt:lpstr>
      <vt:lpstr>Recorded Sound in the Czech Lands, 1900 - 1946</vt:lpstr>
      <vt:lpstr>Gramatika etiket gramofonových desek</vt:lpstr>
      <vt:lpstr>Digitální knihovna Kramerius + zvuk</vt:lpstr>
      <vt:lpstr>Prezentace aplikace PowerPoint</vt:lpstr>
      <vt:lpstr>Ukázka výsledků průzkumu</vt:lpstr>
      <vt:lpstr>DKRVO - vědecké projekty v NM</vt:lpstr>
      <vt:lpstr>Prezentace aplikace PowerPoint</vt:lpstr>
      <vt:lpstr>Prezentace aplikace PowerPoint</vt:lpstr>
      <vt:lpstr>Prezentace aplikace PowerPoint</vt:lpstr>
      <vt:lpstr>https://www.narodnifonoteka.cz/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Návštěvnost máme i ze světa...</vt:lpstr>
      <vt:lpstr>Prezentace aplikace PowerPoint</vt:lpstr>
      <vt:lpstr>Prezentace aplikace PowerPoint</vt:lpstr>
      <vt:lpstr>Prezentace aplikace PowerPoint</vt:lpstr>
      <vt:lpstr>Supraphon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Projekt NAKI II 2018-2022 </vt:lpstr>
      <vt:lpstr>Prezentace aplikace PowerPoint</vt:lpstr>
      <vt:lpstr>Základní údaje o projektu</vt:lpstr>
      <vt:lpstr>Téma a cíle projektu</vt:lpstr>
      <vt:lpstr>https://novyfonograf.cz/</vt:lpstr>
      <vt:lpstr>Prezentace aplikace PowerPoint</vt:lpstr>
      <vt:lpstr>Dílčí témata projektu</vt:lpstr>
      <vt:lpstr>Hlavní výstupy projektu</vt:lpstr>
      <vt:lpstr>Manipulace s historickými nosiči a jejich ochrana</vt:lpstr>
      <vt:lpstr>Archivní záznam věrohodného obrazu etikety gramofonové desky  </vt:lpstr>
      <vt:lpstr>DIGITALIZACE ZÁZNAMU ULOŽENÉHO NA FONOGRAFICKÉM VÁLEČKU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informace z oblasti zvukových dokumentů</dc:title>
  <dc:creator>Iva Horová</dc:creator>
  <cp:lastModifiedBy>Iva Horová</cp:lastModifiedBy>
  <cp:revision>113</cp:revision>
  <dcterms:modified xsi:type="dcterms:W3CDTF">2021-12-14T10:58:25Z</dcterms:modified>
</cp:coreProperties>
</file>