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Cambria" panose="02040503050406030204" pitchFamily="18" charset="0"/>
      <p:regular r:id="rId46"/>
      <p:bold r:id="rId47"/>
      <p:italic r:id="rId48"/>
      <p:boldItalic r:id="rId49"/>
    </p:embeddedFont>
    <p:embeddedFont>
      <p:font typeface="Lato" panose="020B0604020202020204" charset="-18"/>
      <p:regular r:id="rId50"/>
      <p:bold r:id="rId51"/>
      <p:italic r:id="rId52"/>
      <p:boldItalic r:id="rId53"/>
    </p:embeddedFont>
    <p:embeddedFont>
      <p:font typeface="Raleway" panose="020B0604020202020204" charset="-18"/>
      <p:regular r:id="rId54"/>
      <p:bold r:id="rId55"/>
      <p:italic r:id="rId56"/>
      <p:boldItalic r:id="rId57"/>
    </p:embeddedFont>
    <p:embeddedFont>
      <p:font typeface="Roboto"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DD6A4E-C67E-4C11-8973-1A3FD2C271CC}">
  <a:tblStyle styleId="{3CDD6A4E-C67E-4C11-8973-1A3FD2C271CC}"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43d761867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43d761867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450f593f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450f593f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450f593f9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450f593f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450f593f9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450f593f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450f593f9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450f593f9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2b9295b4e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2b9295b4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5a26ee31f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5a26ee31f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d684ff4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fd684ff4f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43d761867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43d761867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5a26ee31f_2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5a26ee31f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5a26ee31f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5a26ee31f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d684ff4f1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d684ff4f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d684ff4f1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d684ff4f1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d684ff4f1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fd684ff4f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d684ff4f1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d684ff4f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d684ff4f1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fd684ff4f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d684ff4f1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d684ff4f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d684ff4f1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fd684ff4f1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d684ff4f1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fd684ff4f1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d684ff4f1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fd684ff4f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d684ff4f1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d684ff4f1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097dc3727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097dc3727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d684ff4f1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d684ff4f1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d684ff4f1_0_107:notes"/>
          <p:cNvSpPr>
            <a:spLocks noGrp="1" noRot="1" noChangeAspect="1"/>
          </p:cNvSpPr>
          <p:nvPr>
            <p:ph type="sldImg" idx="2"/>
          </p:nvPr>
        </p:nvSpPr>
        <p:spPr>
          <a:xfrm>
            <a:off x="382600" y="685800"/>
            <a:ext cx="6083100" cy="3419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fd684ff4f1_0_107:notes"/>
          <p:cNvSpPr txBox="1">
            <a:spLocks noGrp="1"/>
          </p:cNvSpPr>
          <p:nvPr>
            <p:ph type="body" idx="1"/>
          </p:nvPr>
        </p:nvSpPr>
        <p:spPr>
          <a:xfrm>
            <a:off x="685800" y="4343400"/>
            <a:ext cx="5476800" cy="410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d684ff4f1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fd684ff4f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fd684ff4f1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fd684ff4f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fd684ff4f1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fd684ff4f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d684ff4f1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fd684ff4f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fd684ff4f1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fd684ff4f1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2b9295b4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a2b9295b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2b9295b4e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a2b9295b4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097dc3727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097dc372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5a26ee31f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5a26ee31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5a26ee31f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5a26ee31f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4450f593f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4450f593f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450f593f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450f593f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4450f593f9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4450f593f9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097dc3727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097dc372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43d761867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43d761867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5a26ee31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5a26ee3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5a26ee31f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5a26ee31f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450f593f9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450f593f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546100" y="301228"/>
            <a:ext cx="7256400" cy="678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3000" b="1">
                <a:solidFill>
                  <a:srgbClr val="FFFFFF"/>
                </a:solidFill>
                <a:latin typeface="Arial"/>
                <a:ea typeface="Arial"/>
                <a:cs typeface="Arial"/>
                <a:sym typeface="Arial"/>
              </a:defRPr>
            </a:lvl1pPr>
            <a:lvl2pPr lvl="1" algn="l" rtl="0">
              <a:lnSpc>
                <a:spcPct val="100000"/>
              </a:lnSpc>
              <a:spcBef>
                <a:spcPts val="0"/>
              </a:spcBef>
              <a:spcAft>
                <a:spcPts val="0"/>
              </a:spcAft>
              <a:buSzPts val="2800"/>
              <a:buNone/>
              <a:defRPr sz="3000" b="1">
                <a:solidFill>
                  <a:srgbClr val="FFFFFF"/>
                </a:solidFill>
                <a:latin typeface="Arial"/>
                <a:ea typeface="Arial"/>
                <a:cs typeface="Arial"/>
                <a:sym typeface="Arial"/>
              </a:defRPr>
            </a:lvl2pPr>
            <a:lvl3pPr lvl="2" algn="l" rtl="0">
              <a:lnSpc>
                <a:spcPct val="100000"/>
              </a:lnSpc>
              <a:spcBef>
                <a:spcPts val="0"/>
              </a:spcBef>
              <a:spcAft>
                <a:spcPts val="0"/>
              </a:spcAft>
              <a:buSzPts val="2800"/>
              <a:buNone/>
              <a:defRPr sz="3000" b="1">
                <a:solidFill>
                  <a:srgbClr val="FFFFFF"/>
                </a:solidFill>
                <a:latin typeface="Arial"/>
                <a:ea typeface="Arial"/>
                <a:cs typeface="Arial"/>
                <a:sym typeface="Arial"/>
              </a:defRPr>
            </a:lvl3pPr>
            <a:lvl4pPr lvl="3" algn="l" rtl="0">
              <a:lnSpc>
                <a:spcPct val="100000"/>
              </a:lnSpc>
              <a:spcBef>
                <a:spcPts val="0"/>
              </a:spcBef>
              <a:spcAft>
                <a:spcPts val="0"/>
              </a:spcAft>
              <a:buSzPts val="2800"/>
              <a:buNone/>
              <a:defRPr sz="3000" b="1">
                <a:solidFill>
                  <a:srgbClr val="FFFFFF"/>
                </a:solidFill>
                <a:latin typeface="Arial"/>
                <a:ea typeface="Arial"/>
                <a:cs typeface="Arial"/>
                <a:sym typeface="Arial"/>
              </a:defRPr>
            </a:lvl4pPr>
            <a:lvl5pPr lvl="4" algn="l" rtl="0">
              <a:lnSpc>
                <a:spcPct val="100000"/>
              </a:lnSpc>
              <a:spcBef>
                <a:spcPts val="0"/>
              </a:spcBef>
              <a:spcAft>
                <a:spcPts val="0"/>
              </a:spcAft>
              <a:buSzPts val="2800"/>
              <a:buNone/>
              <a:defRPr sz="3000" b="1">
                <a:solidFill>
                  <a:srgbClr val="FFFFFF"/>
                </a:solidFill>
                <a:latin typeface="Arial"/>
                <a:ea typeface="Arial"/>
                <a:cs typeface="Arial"/>
                <a:sym typeface="Arial"/>
              </a:defRPr>
            </a:lvl5pPr>
            <a:lvl6pPr lvl="5" algn="l" rtl="0">
              <a:lnSpc>
                <a:spcPct val="100000"/>
              </a:lnSpc>
              <a:spcBef>
                <a:spcPts val="0"/>
              </a:spcBef>
              <a:spcAft>
                <a:spcPts val="0"/>
              </a:spcAft>
              <a:buSzPts val="2800"/>
              <a:buNone/>
              <a:defRPr sz="3000" b="1">
                <a:solidFill>
                  <a:srgbClr val="FFFFFF"/>
                </a:solidFill>
                <a:latin typeface="Arial"/>
                <a:ea typeface="Arial"/>
                <a:cs typeface="Arial"/>
                <a:sym typeface="Arial"/>
              </a:defRPr>
            </a:lvl6pPr>
            <a:lvl7pPr lvl="6" algn="l" rtl="0">
              <a:lnSpc>
                <a:spcPct val="100000"/>
              </a:lnSpc>
              <a:spcBef>
                <a:spcPts val="0"/>
              </a:spcBef>
              <a:spcAft>
                <a:spcPts val="0"/>
              </a:spcAft>
              <a:buSzPts val="2800"/>
              <a:buNone/>
              <a:defRPr sz="3000" b="1">
                <a:solidFill>
                  <a:srgbClr val="FFFFFF"/>
                </a:solidFill>
                <a:latin typeface="Arial"/>
                <a:ea typeface="Arial"/>
                <a:cs typeface="Arial"/>
                <a:sym typeface="Arial"/>
              </a:defRPr>
            </a:lvl7pPr>
            <a:lvl8pPr lvl="7" algn="l" rtl="0">
              <a:lnSpc>
                <a:spcPct val="100000"/>
              </a:lnSpc>
              <a:spcBef>
                <a:spcPts val="0"/>
              </a:spcBef>
              <a:spcAft>
                <a:spcPts val="0"/>
              </a:spcAft>
              <a:buSzPts val="2800"/>
              <a:buNone/>
              <a:defRPr sz="3000" b="1">
                <a:solidFill>
                  <a:srgbClr val="FFFFFF"/>
                </a:solidFill>
                <a:latin typeface="Arial"/>
                <a:ea typeface="Arial"/>
                <a:cs typeface="Arial"/>
                <a:sym typeface="Arial"/>
              </a:defRPr>
            </a:lvl8pPr>
            <a:lvl9pPr lvl="8" algn="l" rtl="0">
              <a:lnSpc>
                <a:spcPct val="100000"/>
              </a:lnSpc>
              <a:spcBef>
                <a:spcPts val="0"/>
              </a:spcBef>
              <a:spcAft>
                <a:spcPts val="0"/>
              </a:spcAft>
              <a:buSzPts val="2800"/>
              <a:buNone/>
              <a:defRPr sz="3000" b="1">
                <a:solidFill>
                  <a:srgbClr val="FFFFFF"/>
                </a:solidFill>
                <a:latin typeface="Arial"/>
                <a:ea typeface="Arial"/>
                <a:cs typeface="Arial"/>
                <a:sym typeface="Arial"/>
              </a:defRPr>
            </a:lvl9pPr>
          </a:lstStyle>
          <a:p>
            <a:endParaRPr/>
          </a:p>
        </p:txBody>
      </p:sp>
      <p:sp>
        <p:nvSpPr>
          <p:cNvPr id="84" name="Google Shape;84;p13"/>
          <p:cNvSpPr txBox="1">
            <a:spLocks noGrp="1"/>
          </p:cNvSpPr>
          <p:nvPr>
            <p:ph type="body" idx="1"/>
          </p:nvPr>
        </p:nvSpPr>
        <p:spPr>
          <a:xfrm>
            <a:off x="827088" y="1200150"/>
            <a:ext cx="7861200" cy="33873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700"/>
              </a:spcBef>
              <a:spcAft>
                <a:spcPts val="0"/>
              </a:spcAft>
              <a:buSzPts val="1800"/>
              <a:buChar char="●"/>
              <a:defRPr sz="2800">
                <a:solidFill>
                  <a:srgbClr val="504B55"/>
                </a:solidFill>
                <a:latin typeface="Arial"/>
                <a:ea typeface="Arial"/>
                <a:cs typeface="Arial"/>
                <a:sym typeface="Arial"/>
              </a:defRPr>
            </a:lvl1pPr>
            <a:lvl2pPr marL="914400" lvl="1" indent="-317500" algn="l" rtl="0">
              <a:lnSpc>
                <a:spcPct val="115000"/>
              </a:lnSpc>
              <a:spcBef>
                <a:spcPts val="550"/>
              </a:spcBef>
              <a:spcAft>
                <a:spcPts val="0"/>
              </a:spcAft>
              <a:buSzPts val="1400"/>
              <a:buChar char="○"/>
              <a:defRPr sz="2200">
                <a:solidFill>
                  <a:srgbClr val="504B55"/>
                </a:solidFill>
                <a:latin typeface="Arial"/>
                <a:ea typeface="Arial"/>
                <a:cs typeface="Arial"/>
                <a:sym typeface="Arial"/>
              </a:defRPr>
            </a:lvl2pPr>
            <a:lvl3pPr marL="1371600" lvl="2" indent="-317500" algn="l" rtl="0">
              <a:lnSpc>
                <a:spcPct val="115000"/>
              </a:lnSpc>
              <a:spcBef>
                <a:spcPts val="475"/>
              </a:spcBef>
              <a:spcAft>
                <a:spcPts val="0"/>
              </a:spcAft>
              <a:buSzPts val="1400"/>
              <a:buChar char="■"/>
              <a:defRPr sz="1900">
                <a:solidFill>
                  <a:srgbClr val="504B55"/>
                </a:solidFill>
                <a:latin typeface="Arial"/>
                <a:ea typeface="Arial"/>
                <a:cs typeface="Arial"/>
                <a:sym typeface="Arial"/>
              </a:defRPr>
            </a:lvl3pPr>
            <a:lvl4pPr marL="1828800" lvl="3" indent="-317500" algn="l" rtl="0">
              <a:lnSpc>
                <a:spcPct val="115000"/>
              </a:lnSpc>
              <a:spcBef>
                <a:spcPts val="400"/>
              </a:spcBef>
              <a:spcAft>
                <a:spcPts val="0"/>
              </a:spcAft>
              <a:buSzPts val="1400"/>
              <a:buChar char="●"/>
              <a:defRPr sz="1600">
                <a:solidFill>
                  <a:srgbClr val="504B55"/>
                </a:solidFill>
                <a:latin typeface="Arial"/>
                <a:ea typeface="Arial"/>
                <a:cs typeface="Arial"/>
                <a:sym typeface="Arial"/>
              </a:defRPr>
            </a:lvl4pPr>
            <a:lvl5pPr marL="2286000" lvl="4" indent="-317500" algn="l" rtl="0">
              <a:lnSpc>
                <a:spcPct val="115000"/>
              </a:lnSpc>
              <a:spcBef>
                <a:spcPts val="350"/>
              </a:spcBef>
              <a:spcAft>
                <a:spcPts val="0"/>
              </a:spcAft>
              <a:buSzPts val="1400"/>
              <a:buChar char="○"/>
              <a:defRPr sz="1400">
                <a:solidFill>
                  <a:srgbClr val="504B55"/>
                </a:solidFill>
                <a:latin typeface="Arial"/>
                <a:ea typeface="Arial"/>
                <a:cs typeface="Arial"/>
                <a:sym typeface="Arial"/>
              </a:defRPr>
            </a:lvl5pPr>
            <a:lvl6pPr marL="2743200" lvl="5" indent="-317500" algn="l" rtl="0">
              <a:lnSpc>
                <a:spcPct val="115000"/>
              </a:lnSpc>
              <a:spcBef>
                <a:spcPts val="350"/>
              </a:spcBef>
              <a:spcAft>
                <a:spcPts val="0"/>
              </a:spcAft>
              <a:buSzPts val="1400"/>
              <a:buChar char="■"/>
              <a:defRPr sz="1400">
                <a:solidFill>
                  <a:srgbClr val="504B55"/>
                </a:solidFill>
                <a:latin typeface="Arial"/>
                <a:ea typeface="Arial"/>
                <a:cs typeface="Arial"/>
                <a:sym typeface="Arial"/>
              </a:defRPr>
            </a:lvl6pPr>
            <a:lvl7pPr marL="3200400" lvl="6" indent="-317500" algn="l" rtl="0">
              <a:lnSpc>
                <a:spcPct val="115000"/>
              </a:lnSpc>
              <a:spcBef>
                <a:spcPts val="350"/>
              </a:spcBef>
              <a:spcAft>
                <a:spcPts val="0"/>
              </a:spcAft>
              <a:buSzPts val="1400"/>
              <a:buChar char="●"/>
              <a:defRPr sz="1400">
                <a:solidFill>
                  <a:srgbClr val="504B55"/>
                </a:solidFill>
                <a:latin typeface="Arial"/>
                <a:ea typeface="Arial"/>
                <a:cs typeface="Arial"/>
                <a:sym typeface="Arial"/>
              </a:defRPr>
            </a:lvl7pPr>
            <a:lvl8pPr marL="3657600" lvl="7" indent="-317500" algn="l" rtl="0">
              <a:lnSpc>
                <a:spcPct val="115000"/>
              </a:lnSpc>
              <a:spcBef>
                <a:spcPts val="350"/>
              </a:spcBef>
              <a:spcAft>
                <a:spcPts val="0"/>
              </a:spcAft>
              <a:buSzPts val="1400"/>
              <a:buChar char="○"/>
              <a:defRPr sz="1400">
                <a:solidFill>
                  <a:srgbClr val="504B55"/>
                </a:solidFill>
                <a:latin typeface="Arial"/>
                <a:ea typeface="Arial"/>
                <a:cs typeface="Arial"/>
                <a:sym typeface="Arial"/>
              </a:defRPr>
            </a:lvl8pPr>
            <a:lvl9pPr marL="4114800" lvl="8" indent="-317500" algn="l" rtl="0">
              <a:lnSpc>
                <a:spcPct val="115000"/>
              </a:lnSpc>
              <a:spcBef>
                <a:spcPts val="350"/>
              </a:spcBef>
              <a:spcAft>
                <a:spcPts val="0"/>
              </a:spcAft>
              <a:buSzPts val="1400"/>
              <a:buChar char="■"/>
              <a:defRPr sz="1400">
                <a:solidFill>
                  <a:srgbClr val="504B55"/>
                </a:solidFill>
                <a:latin typeface="Arial"/>
                <a:ea typeface="Arial"/>
                <a:cs typeface="Arial"/>
                <a:sym typeface="Arial"/>
              </a:defRPr>
            </a:lvl9pPr>
          </a:lstStyle>
          <a:p>
            <a:endParaRPr/>
          </a:p>
        </p:txBody>
      </p:sp>
      <p:sp>
        <p:nvSpPr>
          <p:cNvPr id="85" name="Google Shape;85;p13"/>
          <p:cNvSpPr txBox="1">
            <a:spLocks noGrp="1"/>
          </p:cNvSpPr>
          <p:nvPr>
            <p:ph type="sldNum" idx="12"/>
          </p:nvPr>
        </p:nvSpPr>
        <p:spPr>
          <a:xfrm>
            <a:off x="6588125" y="4677966"/>
            <a:ext cx="2124000" cy="3501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504B55"/>
              </a:buClr>
              <a:buSzPts val="1400"/>
              <a:buFont typeface="Times New Roman"/>
              <a:buNone/>
              <a:defRPr sz="1600" b="1" i="0" u="none" strike="noStrike" cap="none">
                <a:solidFill>
                  <a:srgbClr val="504B55"/>
                </a:solidFill>
                <a:latin typeface="Times New Roman"/>
                <a:ea typeface="Times New Roman"/>
                <a:cs typeface="Times New Roman"/>
                <a:sym typeface="Times New Roman"/>
              </a:defRPr>
            </a:lvl9pPr>
          </a:lstStyle>
          <a:p>
            <a:pPr marL="0" lvl="0" indent="0" algn="r" rtl="0">
              <a:spcBef>
                <a:spcPts val="0"/>
              </a:spcBef>
              <a:spcAft>
                <a:spcPts val="0"/>
              </a:spcAft>
              <a:buNone/>
            </a:pPr>
            <a:endParaRPr/>
          </a:p>
          <a:p>
            <a:pPr marL="457200" lvl="1"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a:p>
            <a:pPr marL="914400" lvl="2"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a:p>
            <a:pPr marL="1371600" lvl="3"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a:p>
            <a:pPr marL="1828800" lvl="4"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a:p>
            <a:pPr marL="2286000" lvl="5"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a:p>
            <a:pPr marL="2743200" lvl="6"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a:p>
            <a:pPr marL="3200400" lvl="7"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a:p>
            <a:pPr marL="3657600" lvl="8" indent="-88900" algn="l" rtl="0">
              <a:spcBef>
                <a:spcPts val="0"/>
              </a:spcBef>
              <a:spcAft>
                <a:spcPts val="0"/>
              </a:spcAft>
              <a:buClr>
                <a:srgbClr val="000000"/>
              </a:buClr>
              <a:buSzPts val="1400"/>
              <a:buFont typeface="Arial"/>
              <a:buChar char="■"/>
            </a:pPr>
            <a:endParaRPr sz="1800" b="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digitalniknihovna.cz/mzk/view/uuid:f5a09c95-2fd8-11e0-83a8-0050569d679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coretrustseal.org/about/history/data-seal-of-approval/" TargetMode="External"/><Relationship Id="rId5" Type="http://schemas.openxmlformats.org/officeDocument/2006/relationships/hyperlink" Target="https://www.memedroid.com/memes/detail/1680129"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lindat.mff.cuni.cz/lindat/" TargetMode="External"/><Relationship Id="rId7"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dsa.cuni.cz/DSA-3.html?look=new" TargetMode="External"/><Relationship Id="rId5" Type="http://schemas.openxmlformats.org/officeDocument/2006/relationships/hyperlink" Target="http://archiv.soc.cas.cz/" TargetMode="External"/><Relationship Id="rId4" Type="http://schemas.openxmlformats.org/officeDocument/2006/relationships/hyperlink" Target="http://repository.cuni.cz/"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oretrustseal.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kurzy.knihovna.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langzeitarchivierung.d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files.dnb.de/nestor/materialien/nestor_mat_17_cs.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ww.pcrevue.sk/a/Piql--bezpecna-archivacia-udajov-s-trvanlivostou-min--500-rok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hz170R51w7k"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youtu.be/hz170R51w7k" TargetMode="Externa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digitalpreservation.cz/"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digitalniknihovna.cz/nkp/view/uuid:81e4de40-ca94-11e7-9c14-005056827e51" TargetMode="External"/><Relationship Id="rId5" Type="http://schemas.openxmlformats.org/officeDocument/2006/relationships/hyperlink" Target="http://ltp.knihovna.cz/" TargetMode="External"/><Relationship Id="rId4" Type="http://schemas.openxmlformats.org/officeDocument/2006/relationships/hyperlink" Target="http://ltp-portal.mzk.cz/"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cda.kultury.sk/" TargetMode="External"/><Relationship Id="rId3" Type="http://schemas.openxmlformats.org/officeDocument/2006/relationships/hyperlink" Target="https://www.ndk.cz/" TargetMode="External"/><Relationship Id="rId7" Type="http://schemas.openxmlformats.org/officeDocument/2006/relationships/hyperlink" Target="http://kurzy.knihovna.cz/"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dsa.cuni.cz/" TargetMode="External"/><Relationship Id="rId5" Type="http://schemas.openxmlformats.org/officeDocument/2006/relationships/hyperlink" Target="https://www.nacr.cz/digitalni-archiv/" TargetMode="External"/><Relationship Id="rId4" Type="http://schemas.openxmlformats.org/officeDocument/2006/relationships/hyperlink" Target="https://www.ndk.cz/archivace/resolver-urn-nbn-sluzba-cidlo" TargetMode="External"/><Relationship Id="rId9" Type="http://schemas.openxmlformats.org/officeDocument/2006/relationships/hyperlink" Target="https://www.coretrustseal.or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lib.umich.edu/blogs/bits-and-pieces" TargetMode="External"/><Relationship Id="rId3" Type="http://schemas.openxmlformats.org/officeDocument/2006/relationships/hyperlink" Target="http://www.loc.gov/preservation/digital/" TargetMode="External"/><Relationship Id="rId7" Type="http://schemas.openxmlformats.org/officeDocument/2006/relationships/hyperlink" Target="http://preservationmatters.blogspot.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www.nationalarchives.gov.uk/" TargetMode="External"/><Relationship Id="rId5" Type="http://schemas.openxmlformats.org/officeDocument/2006/relationships/hyperlink" Target="https://www.loc.gov/preservation/resources/rfs/" TargetMode="External"/><Relationship Id="rId10" Type="http://schemas.openxmlformats.org/officeDocument/2006/relationships/hyperlink" Target="http://www.dcc.ac.uk/news" TargetMode="External"/><Relationship Id="rId4" Type="http://schemas.openxmlformats.org/officeDocument/2006/relationships/hyperlink" Target="https://www.loc.gov/librarians/standards" TargetMode="External"/><Relationship Id="rId9" Type="http://schemas.openxmlformats.org/officeDocument/2006/relationships/hyperlink" Target="http://digital-archiving.blogspot.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pbBa6Oam7-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youtu.be/pbBa6Oam7-w"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729450" y="1322450"/>
            <a:ext cx="7688100" cy="28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4800" b="0">
                <a:solidFill>
                  <a:srgbClr val="000000"/>
                </a:solidFill>
                <a:latin typeface="Cambria"/>
                <a:ea typeface="Cambria"/>
                <a:cs typeface="Cambria"/>
                <a:sym typeface="Cambria"/>
              </a:rPr>
              <a:t>Digitální data vydrží navždy – nebo pět let: podle toho, co přijde dřív. </a:t>
            </a:r>
            <a:endParaRPr sz="4800" b="0">
              <a:solidFill>
                <a:srgbClr val="000000"/>
              </a:solidFill>
              <a:latin typeface="Cambria"/>
              <a:ea typeface="Cambria"/>
              <a:cs typeface="Cambria"/>
              <a:sym typeface="Cambria"/>
            </a:endParaRPr>
          </a:p>
          <a:p>
            <a:pPr marL="2743200" lvl="0" indent="0" algn="l" rtl="0">
              <a:spcBef>
                <a:spcPts val="0"/>
              </a:spcBef>
              <a:spcAft>
                <a:spcPts val="0"/>
              </a:spcAft>
              <a:buNone/>
            </a:pPr>
            <a:r>
              <a:rPr lang="cs" sz="2200">
                <a:solidFill>
                  <a:srgbClr val="000000"/>
                </a:solidFill>
                <a:latin typeface="Cambria"/>
                <a:ea typeface="Cambria"/>
                <a:cs typeface="Cambria"/>
                <a:sym typeface="Cambria"/>
              </a:rPr>
              <a:t>    </a:t>
            </a:r>
            <a:r>
              <a:rPr lang="cs" sz="3000">
                <a:solidFill>
                  <a:srgbClr val="000000"/>
                </a:solidFill>
                <a:latin typeface="Cambria"/>
                <a:ea typeface="Cambria"/>
                <a:cs typeface="Cambria"/>
                <a:sym typeface="Cambria"/>
              </a:rPr>
              <a:t>Jeff Rothenberg</a:t>
            </a:r>
            <a:r>
              <a:rPr lang="cs" sz="2200">
                <a:solidFill>
                  <a:srgbClr val="000000"/>
                </a:solidFill>
                <a:latin typeface="Cambria"/>
                <a:ea typeface="Cambria"/>
                <a:cs typeface="Cambria"/>
                <a:sym typeface="Cambria"/>
              </a:rPr>
              <a:t> </a:t>
            </a:r>
            <a:endParaRPr sz="2200">
              <a:latin typeface="Cambria"/>
              <a:ea typeface="Cambria"/>
              <a:cs typeface="Cambria"/>
              <a:sym typeface="Cambria"/>
            </a:endParaRPr>
          </a:p>
        </p:txBody>
      </p:sp>
      <p:sp>
        <p:nvSpPr>
          <p:cNvPr id="91" name="Google Shape;91;p14"/>
          <p:cNvSpPr txBox="1">
            <a:spLocks noGrp="1"/>
          </p:cNvSpPr>
          <p:nvPr>
            <p:ph type="subTitle" idx="1"/>
          </p:nvPr>
        </p:nvSpPr>
        <p:spPr>
          <a:xfrm>
            <a:off x="86875" y="4018600"/>
            <a:ext cx="4516500" cy="103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000" b="1">
                <a:latin typeface="Arial"/>
                <a:ea typeface="Arial"/>
                <a:cs typeface="Arial"/>
                <a:sym typeface="Arial"/>
              </a:rPr>
              <a:t>Zdeněk Hruška</a:t>
            </a:r>
            <a:endParaRPr sz="2000" b="1">
              <a:latin typeface="Arial"/>
              <a:ea typeface="Arial"/>
              <a:cs typeface="Arial"/>
              <a:sym typeface="Arial"/>
            </a:endParaRPr>
          </a:p>
          <a:p>
            <a:pPr marL="0" lvl="0" indent="0" algn="l" rtl="0">
              <a:spcBef>
                <a:spcPts val="0"/>
              </a:spcBef>
              <a:spcAft>
                <a:spcPts val="0"/>
              </a:spcAft>
              <a:buNone/>
            </a:pPr>
            <a:r>
              <a:rPr lang="cs" sz="2000">
                <a:latin typeface="Arial"/>
                <a:ea typeface="Arial"/>
                <a:cs typeface="Arial"/>
                <a:sym typeface="Arial"/>
              </a:rPr>
              <a:t>zd.hruska@gmail.com</a:t>
            </a:r>
            <a:endParaRPr sz="2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729450" y="540550"/>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Metadata a jejich druhy - METS</a:t>
            </a:r>
            <a:endParaRPr sz="3000">
              <a:latin typeface="Arial"/>
              <a:ea typeface="Arial"/>
              <a:cs typeface="Arial"/>
              <a:sym typeface="Arial"/>
            </a:endParaRPr>
          </a:p>
        </p:txBody>
      </p:sp>
      <p:sp>
        <p:nvSpPr>
          <p:cNvPr id="151" name="Google Shape;151;p23"/>
          <p:cNvSpPr txBox="1">
            <a:spLocks noGrp="1"/>
          </p:cNvSpPr>
          <p:nvPr>
            <p:ph type="body" idx="1"/>
          </p:nvPr>
        </p:nvSpPr>
        <p:spPr>
          <a:xfrm>
            <a:off x="88475" y="1322725"/>
            <a:ext cx="8972700" cy="370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&lt;?xml version="1.0" encoding="UTF-8"?&gt;&lt;mets:mets xmlns:mets="http://www.loc.gov/METS/" xmlns:copyrightMD="http://www.cdlib.org/inside/diglib/copyrightMD" xmlns:dc="http://purl.org/dc/elements/1.1/" xmlns:mods="http://www.loc.gov/mods/v3" xmlns:oai_dc="http://www.openarchives.org/OAI/2.0/oai_dc/" xmlns:premis="info:lc/xmlns/premis-v2" xmlns:xlink="http://www.w3.org/1999/xlink" xmlns:xsi="http://www.w3.org/2001/XMLSchema-instance" LABEL="Panenská věž, 1926" TYPE="Monograph"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&lt;mets:metsHdr CREATEDATE="2018-09-19T09:50:04" LASTMODDATE="2018-09-19T09:50:04"&gt;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&lt;mets:agent ROLE="CREATOR" TYPE="ORGANIZATION"&gt;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&lt;mets:name&gt;BOA001&lt;/mets:name&gt;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&lt;/mets:agent&gt;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&lt;mets:agent ROLE="ARCHIVIST" TYPE="ORGANIZATION"&gt;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&lt;mets:name&gt;BOA001&lt;/mets:name&gt;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&lt;/mets:agent&gt;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&lt;/mets:metsHdr&gt;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729450" y="540550"/>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Metadata a jejich druhy - DC</a:t>
            </a:r>
            <a:endParaRPr sz="3000">
              <a:latin typeface="Arial"/>
              <a:ea typeface="Arial"/>
              <a:cs typeface="Arial"/>
              <a:sym typeface="Arial"/>
            </a:endParaRPr>
          </a:p>
        </p:txBody>
      </p:sp>
      <p:sp>
        <p:nvSpPr>
          <p:cNvPr id="157" name="Google Shape;157;p24"/>
          <p:cNvSpPr txBox="1">
            <a:spLocks noGrp="1"/>
          </p:cNvSpPr>
          <p:nvPr>
            <p:ph type="body" idx="1"/>
          </p:nvPr>
        </p:nvSpPr>
        <p:spPr>
          <a:xfrm>
            <a:off x="88475" y="1322725"/>
            <a:ext cx="8972700" cy="370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&lt;mets:mdWrap MDTYPE="DC" MIMETYPE="text/xml"&gt;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&lt;mets:xmlData&gt;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&lt;oai_dc:dc&gt;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&lt;dc:title&gt;Panenská věž : Román na moři a na zemi. [Díl 1-4]&lt;/dc:title&gt;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&lt;dc:creator&gt;Flygare-Carlén, Emilie&lt;/dc:creator&gt;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&lt;dc:publisher&gt;Šolc a Šimáček&lt;/dc:publisher&gt;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&lt;dc:date&gt;1926&lt;/dc:date&gt;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&lt;dc:language&gt;cze&lt;/dc:language&gt;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&lt;dc:language&gt;und&lt;/dc:language&gt;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&lt;dc:format&gt;print&lt;/dc:format&gt;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&lt;dc:description&gt;Sv. 1. [díl 1-2] 536 s. -- sv. 2. [díl 3-4] [3] s., s. 540-1071&lt;/dc:description&gt;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&lt;dc:description&gt;od Emilie Flygaré Carlénové ; podle čtvrtého vydání přeložil Hugo Kosterka&lt;/dc:description&gt;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&lt;dc:type&gt;model:Monograph&lt;/dc:type&gt;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&lt;dc:identifier&gt;ccnb:cnb000930620&lt;/dc:identifier&gt;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&lt;dc:identifier&gt;barCode:2619286474&lt;/dc:identifier&gt;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&lt;dc:identifier&gt;uuid:9e208580-bbe0-11e8-bc37-005056827e51&lt;/dc:identifier&gt;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729450" y="540550"/>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Metadata a jejich druhy - MODS</a:t>
            </a:r>
            <a:endParaRPr sz="3000">
              <a:latin typeface="Arial"/>
              <a:ea typeface="Arial"/>
              <a:cs typeface="Arial"/>
              <a:sym typeface="Arial"/>
            </a:endParaRPr>
          </a:p>
        </p:txBody>
      </p:sp>
      <p:sp>
        <p:nvSpPr>
          <p:cNvPr id="163" name="Google Shape;163;p25"/>
          <p:cNvSpPr txBox="1">
            <a:spLocks noGrp="1"/>
          </p:cNvSpPr>
          <p:nvPr>
            <p:ph type="body" idx="1"/>
          </p:nvPr>
        </p:nvSpPr>
        <p:spPr>
          <a:xfrm>
            <a:off x="88475" y="1322725"/>
            <a:ext cx="8972700" cy="370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&lt;mets:dmdSec ID="MODSMD_VOLUME_0001"&gt;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&lt;mets:mdWrap MDTYPE="MODS" MDTYPEVERSION="3.5" MIMETYPE="text/xml"&gt;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&lt;mets:xmlData&gt;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&lt;mods:mods ID="MODS_VOLUME_0001"&gt;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&lt;mods:titleInfo&gt;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&lt;mods:title&gt;Panenská věž&lt;/mods:title&gt;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&lt;mods:subTitle&gt;Román na moři a na zemi&lt;/mods:subTitle&gt;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&lt;mods:partNumber&gt;2&lt;/mods:partNumber&gt;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&lt;/mods:titleInfo&gt;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729450" y="540550"/>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Metadata a jejich druhy - MIX</a:t>
            </a:r>
            <a:endParaRPr sz="3000">
              <a:latin typeface="Arial"/>
              <a:ea typeface="Arial"/>
              <a:cs typeface="Arial"/>
              <a:sym typeface="Arial"/>
            </a:endParaRPr>
          </a:p>
        </p:txBody>
      </p:sp>
      <p:sp>
        <p:nvSpPr>
          <p:cNvPr id="169" name="Google Shape;169;p26"/>
          <p:cNvSpPr txBox="1">
            <a:spLocks noGrp="1"/>
          </p:cNvSpPr>
          <p:nvPr>
            <p:ph type="body" idx="1"/>
          </p:nvPr>
        </p:nvSpPr>
        <p:spPr>
          <a:xfrm>
            <a:off x="88475" y="1322725"/>
            <a:ext cx="8972700" cy="370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&lt;?xml version="1.0" encoding="UTF-8"?&gt;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&lt;reportingModule release="1.5" date="2007-10-02"&gt;TIFF-hul&lt;/reportingModule&gt;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&lt;lastModified&gt;2018-09-27T09:03:46+02:00&lt;/lastModified&gt;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a:t>
            </a:r>
            <a:r>
              <a:rPr lang="cs" sz="1400" b="1">
                <a:solidFill>
                  <a:srgbClr val="000000"/>
                </a:solidFill>
                <a:latin typeface="Arial"/>
                <a:ea typeface="Arial"/>
                <a:cs typeface="Arial"/>
                <a:sym typeface="Arial"/>
              </a:rPr>
              <a:t>&lt;size&gt;8096958&lt;/size&gt;</a:t>
            </a:r>
            <a:endParaRPr sz="14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b="1">
                <a:solidFill>
                  <a:srgbClr val="000000"/>
                </a:solidFill>
                <a:latin typeface="Arial"/>
                <a:ea typeface="Arial"/>
                <a:cs typeface="Arial"/>
                <a:sym typeface="Arial"/>
              </a:rPr>
              <a:t>  &lt;format&gt;TIFF&lt;/format&gt;</a:t>
            </a:r>
            <a:endParaRPr sz="14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b="1">
                <a:solidFill>
                  <a:srgbClr val="000000"/>
                </a:solidFill>
                <a:latin typeface="Arial"/>
                <a:ea typeface="Arial"/>
                <a:cs typeface="Arial"/>
                <a:sym typeface="Arial"/>
              </a:rPr>
              <a:t>  &lt;version&gt;6.0&lt;/version&gt;</a:t>
            </a:r>
            <a:endParaRPr sz="14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b="1">
                <a:solidFill>
                  <a:srgbClr val="000000"/>
                </a:solidFill>
                <a:latin typeface="Arial"/>
                <a:ea typeface="Arial"/>
                <a:cs typeface="Arial"/>
                <a:sym typeface="Arial"/>
              </a:rPr>
              <a:t>  &lt;status&gt;Well-Formed and valid&lt;/status&gt;</a:t>
            </a:r>
            <a:endParaRPr sz="14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&lt;sigMatch&gt;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&lt;module&gt;TIFF-hul&lt;/module&gt;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&lt;/sigMatch&gt;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&lt;mimeType&gt;image/tiff&lt;/mimeType&gt;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&lt;profiles&gt;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&lt;profile&gt;Baseline RGB (Class R)&lt;/profile&gt;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&lt;profile&gt;DLF Benchmark for Faithful Digital Reproductions of Monographs and Serials: color&lt;/profile&gt;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  &lt;/profiles&gt;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18450" y="533600"/>
            <a:ext cx="67308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Metadata a jejich druhy - PREMIS</a:t>
            </a:r>
            <a:endParaRPr sz="3000">
              <a:latin typeface="Arial"/>
              <a:ea typeface="Arial"/>
              <a:cs typeface="Arial"/>
              <a:sym typeface="Arial"/>
            </a:endParaRPr>
          </a:p>
        </p:txBody>
      </p:sp>
      <p:sp>
        <p:nvSpPr>
          <p:cNvPr id="175" name="Google Shape;175;p27"/>
          <p:cNvSpPr txBox="1">
            <a:spLocks noGrp="1"/>
          </p:cNvSpPr>
          <p:nvPr>
            <p:ph type="body" idx="1"/>
          </p:nvPr>
        </p:nvSpPr>
        <p:spPr>
          <a:xfrm>
            <a:off x="88475" y="1322725"/>
            <a:ext cx="8972700" cy="370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&lt;mdWrap MDTYPE="PREMIS:EVENT"&gt;&lt;xmlData&gt;&lt;event xsi:schemaLocation="info:lc/xmlns/premis-v2 http://www.loc.gov/standards/premis/v2/premis-v2-2.xsd" version="2.2"&gt;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&lt;eventIdentifier&gt;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&lt;eventIdentifierType&gt;UUID&lt;/eventIdentifierType&gt;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&lt;eventIdentifierValue&gt;2cfc30f8-458d-4e14-9a42-6dc5e1c7e964&lt;/eventIdentifierValue&gt;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&lt;/eventIdentifier&gt;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b="1">
                <a:solidFill>
                  <a:srgbClr val="000000"/>
                </a:solidFill>
                <a:latin typeface="Arial"/>
                <a:ea typeface="Arial"/>
                <a:cs typeface="Arial"/>
                <a:sym typeface="Arial"/>
              </a:rPr>
              <a:t>&lt;eventType&gt;viruscheck&lt;/eventType&gt;</a:t>
            </a:r>
            <a:endParaRPr sz="14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b="1">
                <a:solidFill>
                  <a:srgbClr val="000000"/>
                </a:solidFill>
                <a:latin typeface="Arial"/>
                <a:ea typeface="Arial"/>
                <a:cs typeface="Arial"/>
                <a:sym typeface="Arial"/>
              </a:rPr>
              <a:t>&lt;eventDateTime&gt;2014-01-15T19:34:30&lt;/eventDateTime&gt;</a:t>
            </a:r>
            <a:endParaRPr sz="14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b="1">
                <a:solidFill>
                  <a:srgbClr val="000000"/>
                </a:solidFill>
                <a:latin typeface="Arial"/>
                <a:ea typeface="Arial"/>
                <a:cs typeface="Arial"/>
                <a:sym typeface="Arial"/>
              </a:rPr>
              <a:t>&lt;eventDetail&gt;program="Clam AV"; version="ClamAV 0.97.8"; virusDefinitions="18354/Wed Jan 15 04:56:57 2014</a:t>
            </a:r>
            <a:endParaRPr sz="14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"&lt;/eventDetail&gt;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&lt;eventOutcomeInformation&gt;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cs" sz="1400">
                <a:solidFill>
                  <a:srgbClr val="000000"/>
                </a:solidFill>
                <a:latin typeface="Arial"/>
                <a:ea typeface="Arial"/>
                <a:cs typeface="Arial"/>
                <a:sym typeface="Arial"/>
              </a:rPr>
              <a:t>&lt;eventOutcome&gt;Pass&lt;/eventOutcome&gt;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483425" y="5490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Standardy NDK</a:t>
            </a:r>
            <a:endParaRPr sz="3000">
              <a:latin typeface="Arial"/>
              <a:ea typeface="Arial"/>
              <a:cs typeface="Arial"/>
              <a:sym typeface="Arial"/>
            </a:endParaRPr>
          </a:p>
        </p:txBody>
      </p:sp>
      <p:sp>
        <p:nvSpPr>
          <p:cNvPr id="181" name="Google Shape;181;p28"/>
          <p:cNvSpPr txBox="1">
            <a:spLocks noGrp="1"/>
          </p:cNvSpPr>
          <p:nvPr>
            <p:ph type="body" idx="1"/>
          </p:nvPr>
        </p:nvSpPr>
        <p:spPr>
          <a:xfrm>
            <a:off x="98575" y="1287000"/>
            <a:ext cx="7688700" cy="226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standardy digitalizace - formáty + metadata</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monografie, periodika</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zvukové dokumenty - LP desky, fonoválečky, (CD)</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 kroniky, datová CD a DVD, … </a:t>
            </a:r>
            <a:endParaRPr sz="240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9" descr="Oais_obrazek.jpg"/>
          <p:cNvPicPr preferRelativeResize="0"/>
          <p:nvPr/>
        </p:nvPicPr>
        <p:blipFill rotWithShape="1">
          <a:blip r:embed="rId3">
            <a:alphaModFix/>
          </a:blip>
          <a:srcRect t="2963" b="2963"/>
          <a:stretch/>
        </p:blipFill>
        <p:spPr>
          <a:xfrm>
            <a:off x="457200" y="0"/>
            <a:ext cx="8229601"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612600" y="411475"/>
            <a:ext cx="7918800" cy="62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cs" sz="3000">
                <a:latin typeface="Arial"/>
                <a:ea typeface="Arial"/>
                <a:cs typeface="Arial"/>
                <a:sym typeface="Arial"/>
              </a:rPr>
              <a:t>Datové balíčky v LTP repozitáři</a:t>
            </a:r>
            <a:endParaRPr sz="3000">
              <a:latin typeface="Arial"/>
              <a:ea typeface="Arial"/>
              <a:cs typeface="Arial"/>
              <a:sym typeface="Arial"/>
            </a:endParaRPr>
          </a:p>
        </p:txBody>
      </p:sp>
      <p:sp>
        <p:nvSpPr>
          <p:cNvPr id="192" name="Google Shape;192;p30"/>
          <p:cNvSpPr txBox="1">
            <a:spLocks noGrp="1"/>
          </p:cNvSpPr>
          <p:nvPr>
            <p:ph type="body" idx="1"/>
          </p:nvPr>
        </p:nvSpPr>
        <p:spPr>
          <a:xfrm>
            <a:off x="76050" y="772925"/>
            <a:ext cx="8991900" cy="4244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2400" dirty="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2"/>
              </a:buClr>
              <a:buSzPts val="2300"/>
              <a:buFont typeface="Arial"/>
              <a:buChar char="❏"/>
            </a:pPr>
            <a:r>
              <a:rPr lang="cs" sz="2300" dirty="0">
                <a:solidFill>
                  <a:schemeClr val="dk2"/>
                </a:solidFill>
                <a:latin typeface="Arial"/>
                <a:ea typeface="Arial"/>
                <a:cs typeface="Arial"/>
                <a:sym typeface="Arial"/>
              </a:rPr>
              <a:t>SIP = Submission Information Package</a:t>
            </a:r>
            <a:endParaRPr sz="2300" dirty="0">
              <a:solidFill>
                <a:schemeClr val="dk2"/>
              </a:solidFill>
              <a:latin typeface="Arial"/>
              <a:ea typeface="Arial"/>
              <a:cs typeface="Arial"/>
              <a:sym typeface="Arial"/>
            </a:endParaRPr>
          </a:p>
          <a:p>
            <a:pPr marL="1371600" lvl="1" indent="-374650" algn="l" rtl="0">
              <a:lnSpc>
                <a:spcPct val="115000"/>
              </a:lnSpc>
              <a:spcBef>
                <a:spcPts val="0"/>
              </a:spcBef>
              <a:spcAft>
                <a:spcPts val="0"/>
              </a:spcAft>
              <a:buClr>
                <a:schemeClr val="dk2"/>
              </a:buClr>
              <a:buSzPts val="2300"/>
              <a:buChar char="❏"/>
            </a:pPr>
            <a:r>
              <a:rPr lang="cs" sz="2300" dirty="0">
                <a:solidFill>
                  <a:schemeClr val="dk2"/>
                </a:solidFill>
              </a:rPr>
              <a:t>Data, která do repozitáře tečou.</a:t>
            </a:r>
            <a:endParaRPr sz="2300" dirty="0">
              <a:solidFill>
                <a:schemeClr val="dk2"/>
              </a:solidFill>
            </a:endParaRPr>
          </a:p>
          <a:p>
            <a:pPr marL="1371600" lvl="1" indent="-374650" algn="l" rtl="0">
              <a:lnSpc>
                <a:spcPct val="115000"/>
              </a:lnSpc>
              <a:spcBef>
                <a:spcPts val="0"/>
              </a:spcBef>
              <a:spcAft>
                <a:spcPts val="0"/>
              </a:spcAft>
              <a:buClr>
                <a:schemeClr val="dk2"/>
              </a:buClr>
              <a:buSzPts val="2300"/>
              <a:buChar char="❏"/>
            </a:pPr>
            <a:r>
              <a:rPr lang="cs" sz="2300" dirty="0">
                <a:solidFill>
                  <a:schemeClr val="dk2"/>
                </a:solidFill>
              </a:rPr>
              <a:t>Běžně 1:1, ale někdy SIP ≠ AIP</a:t>
            </a:r>
            <a:endParaRPr sz="2300" dirty="0">
              <a:solidFill>
                <a:schemeClr val="dk2"/>
              </a:solidFill>
            </a:endParaRPr>
          </a:p>
          <a:p>
            <a:pPr marL="1371600" lvl="1" indent="-374650" algn="l" rtl="0">
              <a:lnSpc>
                <a:spcPct val="115000"/>
              </a:lnSpc>
              <a:spcBef>
                <a:spcPts val="0"/>
              </a:spcBef>
              <a:spcAft>
                <a:spcPts val="0"/>
              </a:spcAft>
              <a:buClr>
                <a:schemeClr val="dk2"/>
              </a:buClr>
              <a:buSzPts val="2300"/>
              <a:buChar char="❏"/>
            </a:pPr>
            <a:r>
              <a:rPr lang="cs" sz="2300" dirty="0">
                <a:solidFill>
                  <a:schemeClr val="dk2"/>
                </a:solidFill>
              </a:rPr>
              <a:t>normalizace, dodání metadat</a:t>
            </a:r>
            <a:endParaRPr sz="2300" dirty="0">
              <a:solidFill>
                <a:schemeClr val="dk2"/>
              </a:solidFill>
            </a:endParaRPr>
          </a:p>
          <a:p>
            <a:pPr marL="457200" lvl="0" indent="-374650" algn="l" rtl="0">
              <a:lnSpc>
                <a:spcPct val="115000"/>
              </a:lnSpc>
              <a:spcBef>
                <a:spcPts val="0"/>
              </a:spcBef>
              <a:spcAft>
                <a:spcPts val="0"/>
              </a:spcAft>
              <a:buClr>
                <a:schemeClr val="dk2"/>
              </a:buClr>
              <a:buSzPts val="2300"/>
              <a:buFont typeface="Arial"/>
              <a:buChar char="❏"/>
            </a:pPr>
            <a:r>
              <a:rPr lang="cs" sz="2300" dirty="0">
                <a:solidFill>
                  <a:schemeClr val="dk2"/>
                </a:solidFill>
                <a:latin typeface="Arial"/>
                <a:ea typeface="Arial"/>
                <a:cs typeface="Arial"/>
                <a:sym typeface="Arial"/>
              </a:rPr>
              <a:t>AIP = Archival Information Package</a:t>
            </a:r>
            <a:endParaRPr sz="2300" dirty="0">
              <a:solidFill>
                <a:schemeClr val="dk2"/>
              </a:solidFill>
              <a:latin typeface="Arial"/>
              <a:ea typeface="Arial"/>
              <a:cs typeface="Arial"/>
              <a:sym typeface="Arial"/>
            </a:endParaRPr>
          </a:p>
          <a:p>
            <a:pPr marL="1371600" lvl="1" indent="-374650" algn="l" rtl="0">
              <a:lnSpc>
                <a:spcPct val="115000"/>
              </a:lnSpc>
              <a:spcBef>
                <a:spcPts val="0"/>
              </a:spcBef>
              <a:spcAft>
                <a:spcPts val="0"/>
              </a:spcAft>
              <a:buClr>
                <a:schemeClr val="dk2"/>
              </a:buClr>
              <a:buSzPts val="2300"/>
              <a:buChar char="❏"/>
            </a:pPr>
            <a:r>
              <a:rPr lang="cs" sz="2300" dirty="0">
                <a:solidFill>
                  <a:schemeClr val="dk2"/>
                </a:solidFill>
              </a:rPr>
              <a:t>Data, uložená v repozitáři</a:t>
            </a:r>
            <a:endParaRPr sz="2300" dirty="0">
              <a:solidFill>
                <a:schemeClr val="dk2"/>
              </a:solidFill>
            </a:endParaRPr>
          </a:p>
          <a:p>
            <a:pPr marL="457200" lvl="0" indent="-374650" algn="l" rtl="0">
              <a:lnSpc>
                <a:spcPct val="115000"/>
              </a:lnSpc>
              <a:spcBef>
                <a:spcPts val="0"/>
              </a:spcBef>
              <a:spcAft>
                <a:spcPts val="0"/>
              </a:spcAft>
              <a:buClr>
                <a:schemeClr val="dk2"/>
              </a:buClr>
              <a:buSzPts val="2300"/>
              <a:buFont typeface="Arial"/>
              <a:buChar char="❏"/>
            </a:pPr>
            <a:r>
              <a:rPr lang="cs" sz="2300" dirty="0">
                <a:solidFill>
                  <a:schemeClr val="dk2"/>
                </a:solidFill>
                <a:latin typeface="Arial"/>
                <a:ea typeface="Arial"/>
                <a:cs typeface="Arial"/>
                <a:sym typeface="Arial"/>
              </a:rPr>
              <a:t>DIP = Dissemination Information Package</a:t>
            </a:r>
            <a:endParaRPr sz="2300" dirty="0">
              <a:solidFill>
                <a:schemeClr val="dk2"/>
              </a:solidFill>
              <a:latin typeface="Arial"/>
              <a:ea typeface="Arial"/>
              <a:cs typeface="Arial"/>
              <a:sym typeface="Arial"/>
            </a:endParaRPr>
          </a:p>
          <a:p>
            <a:pPr marL="1371600" lvl="1" indent="-374650" algn="l" rtl="0">
              <a:lnSpc>
                <a:spcPct val="115000"/>
              </a:lnSpc>
              <a:spcBef>
                <a:spcPts val="0"/>
              </a:spcBef>
              <a:spcAft>
                <a:spcPts val="0"/>
              </a:spcAft>
              <a:buClr>
                <a:schemeClr val="dk2"/>
              </a:buClr>
              <a:buSzPts val="2300"/>
              <a:buChar char="❏"/>
            </a:pPr>
            <a:r>
              <a:rPr lang="cs" sz="2300" dirty="0">
                <a:solidFill>
                  <a:schemeClr val="bg2"/>
                </a:solidFill>
              </a:rPr>
              <a:t>Data, která jdou z repozitáře </a:t>
            </a:r>
            <a:endParaRPr sz="2300" dirty="0">
              <a:solidFill>
                <a:schemeClr val="bg2"/>
              </a:solidFill>
            </a:endParaRPr>
          </a:p>
          <a:p>
            <a:pPr marL="1371600" lvl="1" indent="-381000" algn="l" rtl="0">
              <a:lnSpc>
                <a:spcPct val="115000"/>
              </a:lnSpc>
              <a:spcBef>
                <a:spcPts val="0"/>
              </a:spcBef>
              <a:spcAft>
                <a:spcPts val="0"/>
              </a:spcAft>
              <a:buClr>
                <a:schemeClr val="dk1"/>
              </a:buClr>
              <a:buSzPts val="2400"/>
              <a:buChar char="❏"/>
            </a:pPr>
            <a:r>
              <a:rPr lang="cs" sz="2300" dirty="0">
                <a:solidFill>
                  <a:schemeClr val="bg2"/>
                </a:solidFill>
              </a:rPr>
              <a:t>Může být 1:1, ale často AIP ≠ DIP</a:t>
            </a:r>
            <a:r>
              <a:rPr lang="cs" sz="2400" dirty="0">
                <a:solidFill>
                  <a:schemeClr val="bg2"/>
                </a:solidFill>
              </a:rPr>
              <a:t> </a:t>
            </a:r>
            <a:endParaRPr sz="2400" dirty="0">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612600" y="535500"/>
            <a:ext cx="7918800" cy="621900"/>
          </a:xfrm>
          <a:prstGeom prst="rect">
            <a:avLst/>
          </a:prstGeom>
        </p:spPr>
        <p:txBody>
          <a:bodyPr spcFirstLastPara="1" wrap="square" lIns="91425" tIns="91425" rIns="91425" bIns="91425" anchor="t" anchorCtr="0">
            <a:noAutofit/>
          </a:bodyPr>
          <a:lstStyle/>
          <a:p>
            <a:pPr marL="0" lvl="0" indent="-228600" algn="ctr" rtl="0">
              <a:spcBef>
                <a:spcPts val="0"/>
              </a:spcBef>
              <a:spcAft>
                <a:spcPts val="0"/>
              </a:spcAft>
              <a:buNone/>
            </a:pPr>
            <a:r>
              <a:rPr lang="cs" sz="3000">
                <a:solidFill>
                  <a:srgbClr val="000000"/>
                </a:solidFill>
                <a:latin typeface="Arial"/>
                <a:ea typeface="Arial"/>
                <a:cs typeface="Arial"/>
                <a:sym typeface="Arial"/>
              </a:rPr>
              <a:t>Digitální repozitář, jeho budování a provoz</a:t>
            </a:r>
            <a:endParaRPr sz="3000">
              <a:latin typeface="Arial"/>
              <a:ea typeface="Arial"/>
              <a:cs typeface="Arial"/>
              <a:sym typeface="Arial"/>
            </a:endParaRPr>
          </a:p>
        </p:txBody>
      </p:sp>
      <p:sp>
        <p:nvSpPr>
          <p:cNvPr id="198" name="Google Shape;198;p31"/>
          <p:cNvSpPr txBox="1">
            <a:spLocks noGrp="1"/>
          </p:cNvSpPr>
          <p:nvPr>
            <p:ph type="body" idx="1"/>
          </p:nvPr>
        </p:nvSpPr>
        <p:spPr>
          <a:xfrm>
            <a:off x="76050" y="1328025"/>
            <a:ext cx="8991900" cy="3737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Digitální repozitář = lidé + technologie + postupy</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zajištění autenticity a integrity dat</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mandát</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dlouhodobé financování</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politiky a strategie </a:t>
            </a:r>
            <a:endParaRPr sz="2400">
              <a:solidFill>
                <a:srgbClr val="000000"/>
              </a:solidFill>
              <a:latin typeface="Arial"/>
              <a:ea typeface="Arial"/>
              <a:cs typeface="Arial"/>
              <a:sym typeface="Arial"/>
            </a:endParaRPr>
          </a:p>
          <a:p>
            <a:pPr marL="1371600" lvl="2"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přijímaná data, exit strategy</a:t>
            </a:r>
            <a:endParaRPr sz="2400">
              <a:solidFill>
                <a:srgbClr val="000000"/>
              </a:solidFill>
              <a:latin typeface="Arial"/>
              <a:ea typeface="Arial"/>
              <a:cs typeface="Arial"/>
              <a:sym typeface="Arial"/>
            </a:endParaRPr>
          </a:p>
          <a:p>
            <a:pPr marL="1371600" lvl="2"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cílové skupiny</a:t>
            </a:r>
            <a:endParaRPr sz="2400">
              <a:solidFill>
                <a:srgbClr val="000000"/>
              </a:solidFill>
              <a:latin typeface="Arial"/>
              <a:ea typeface="Arial"/>
              <a:cs typeface="Arial"/>
              <a:sym typeface="Arial"/>
            </a:endParaRPr>
          </a:p>
          <a:p>
            <a:pPr marL="457200" lvl="0" indent="0" algn="l" rtl="0">
              <a:spcBef>
                <a:spcPts val="0"/>
              </a:spcBef>
              <a:spcAft>
                <a:spcPts val="0"/>
              </a:spcAft>
              <a:buNone/>
            </a:pPr>
            <a:endParaRPr sz="2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body" idx="1"/>
          </p:nvPr>
        </p:nvSpPr>
        <p:spPr>
          <a:xfrm>
            <a:off x="76050" y="1389700"/>
            <a:ext cx="8991900" cy="3675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Důvěryhodný digitální repozitář</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Hodnocení vůči souboru požadavků </a:t>
            </a:r>
            <a:endParaRPr sz="2400">
              <a:solidFill>
                <a:srgbClr val="000000"/>
              </a:solidFill>
              <a:latin typeface="Arial"/>
              <a:ea typeface="Arial"/>
              <a:cs typeface="Arial"/>
              <a:sym typeface="Arial"/>
            </a:endParaRPr>
          </a:p>
          <a:p>
            <a:pPr marL="9144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interní audit</a:t>
            </a:r>
            <a:endParaRPr sz="2400">
              <a:solidFill>
                <a:srgbClr val="000000"/>
              </a:solidFill>
              <a:latin typeface="Arial"/>
              <a:ea typeface="Arial"/>
              <a:cs typeface="Arial"/>
              <a:sym typeface="Arial"/>
            </a:endParaRPr>
          </a:p>
          <a:p>
            <a:pPr marL="9144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externí audit</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Nástroje na hodnocení:</a:t>
            </a:r>
            <a:endParaRPr sz="2400">
              <a:solidFill>
                <a:srgbClr val="000000"/>
              </a:solidFill>
              <a:latin typeface="Arial"/>
              <a:ea typeface="Arial"/>
              <a:cs typeface="Arial"/>
              <a:sym typeface="Arial"/>
            </a:endParaRPr>
          </a:p>
          <a:p>
            <a:pPr marL="13716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CoreTrustSeal</a:t>
            </a:r>
            <a:endParaRPr sz="2400">
              <a:solidFill>
                <a:srgbClr val="000000"/>
              </a:solidFill>
              <a:latin typeface="Arial"/>
              <a:ea typeface="Arial"/>
              <a:cs typeface="Arial"/>
              <a:sym typeface="Arial"/>
            </a:endParaRPr>
          </a:p>
          <a:p>
            <a:pPr marL="13716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ISO 16 363</a:t>
            </a:r>
            <a:endParaRPr sz="2400">
              <a:solidFill>
                <a:srgbClr val="000000"/>
              </a:solidFill>
              <a:latin typeface="Arial"/>
              <a:ea typeface="Arial"/>
              <a:cs typeface="Arial"/>
              <a:sym typeface="Arial"/>
            </a:endParaRPr>
          </a:p>
          <a:p>
            <a:pPr marL="13716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Nestor</a:t>
            </a:r>
            <a:endParaRPr sz="2400">
              <a:solidFill>
                <a:srgbClr val="000000"/>
              </a:solidFill>
              <a:latin typeface="Arial"/>
              <a:ea typeface="Arial"/>
              <a:cs typeface="Arial"/>
              <a:sym typeface="Arial"/>
            </a:endParaRPr>
          </a:p>
        </p:txBody>
      </p:sp>
      <p:sp>
        <p:nvSpPr>
          <p:cNvPr id="204" name="Google Shape;204;p32"/>
          <p:cNvSpPr txBox="1">
            <a:spLocks noGrp="1"/>
          </p:cNvSpPr>
          <p:nvPr>
            <p:ph type="title"/>
          </p:nvPr>
        </p:nvSpPr>
        <p:spPr>
          <a:xfrm>
            <a:off x="706625" y="542725"/>
            <a:ext cx="7918800" cy="6219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Digitální repozitář, jeho budování a provoz</a:t>
            </a:r>
            <a:endParaRPr sz="3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body" idx="1"/>
          </p:nvPr>
        </p:nvSpPr>
        <p:spPr>
          <a:xfrm>
            <a:off x="3034300" y="1851375"/>
            <a:ext cx="5994600" cy="16845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1600"/>
              </a:spcAft>
              <a:buNone/>
            </a:pPr>
            <a:r>
              <a:rPr lang="cs" sz="1200">
                <a:solidFill>
                  <a:srgbClr val="000000"/>
                </a:solidFill>
                <a:latin typeface="Arial"/>
                <a:ea typeface="Arial"/>
                <a:cs typeface="Arial"/>
                <a:sym typeface="Arial"/>
              </a:rPr>
              <a:t>I. Byl pozdní večer — první máj — večerní máj — byl lásky čas. Hrdliččin zval ku lásce hlas, kde borový zaváněl háj. O lásce šeptal tichý mech; kvetoucí strom lhal lásky žel, svou lásku slavík růži pěl, růžinu jevil vonný vzdech. Jezero hladké v křovích stinných zvučelo temně tajný bol, břeh je objímal kol a kol ; a slunce jasná světů jiných bloudila blankytnými pásky, planoucí tam co slzy lásky. I světy jich v oblohu skvoucí co ve chrám věčné lásky vzešly, až se — milostí k sobě vroucí změnivše se v jiskry hasnoucí bloudící co milenci sešly. </a:t>
            </a:r>
            <a:endParaRPr sz="1200">
              <a:solidFill>
                <a:srgbClr val="000000"/>
              </a:solidFill>
              <a:latin typeface="Arial"/>
              <a:ea typeface="Arial"/>
              <a:cs typeface="Arial"/>
              <a:sym typeface="Arial"/>
            </a:endParaRPr>
          </a:p>
        </p:txBody>
      </p:sp>
      <p:pic>
        <p:nvPicPr>
          <p:cNvPr id="97" name="Google Shape;97;p15"/>
          <p:cNvPicPr preferRelativeResize="0"/>
          <p:nvPr/>
        </p:nvPicPr>
        <p:blipFill>
          <a:blip r:embed="rId3">
            <a:alphaModFix/>
          </a:blip>
          <a:stretch>
            <a:fillRect/>
          </a:stretch>
        </p:blipFill>
        <p:spPr>
          <a:xfrm>
            <a:off x="-8" y="0"/>
            <a:ext cx="2828567" cy="5143501"/>
          </a:xfrm>
          <a:prstGeom prst="rect">
            <a:avLst/>
          </a:prstGeom>
          <a:noFill/>
          <a:ln>
            <a:noFill/>
          </a:ln>
        </p:spPr>
      </p:pic>
      <p:sp>
        <p:nvSpPr>
          <p:cNvPr id="98" name="Google Shape;98;p15"/>
          <p:cNvSpPr txBox="1"/>
          <p:nvPr/>
        </p:nvSpPr>
        <p:spPr>
          <a:xfrm>
            <a:off x="2828550" y="439925"/>
            <a:ext cx="63156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2400"/>
              <a:t>Významné vlastnosti (significant properties) I</a:t>
            </a:r>
            <a:endParaRPr sz="2400"/>
          </a:p>
        </p:txBody>
      </p:sp>
      <p:sp>
        <p:nvSpPr>
          <p:cNvPr id="99" name="Google Shape;99;p15"/>
          <p:cNvSpPr txBox="1"/>
          <p:nvPr/>
        </p:nvSpPr>
        <p:spPr>
          <a:xfrm>
            <a:off x="2902350" y="4537975"/>
            <a:ext cx="6159600" cy="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1200"/>
              <a:t>Zdroj: K. H. Mácha. Máj. (1896) Dostupné z: </a:t>
            </a:r>
            <a:r>
              <a:rPr lang="cs" sz="1200" u="sng">
                <a:solidFill>
                  <a:schemeClr val="hlink"/>
                </a:solidFill>
                <a:hlinkClick r:id="rId4"/>
              </a:rPr>
              <a:t>http://www.digitalniknihovna.cz/mzk/view/uuid:f5a09c95-2fd8-11e0-83a8-0050569d679d</a:t>
            </a:r>
            <a:r>
              <a:rPr lang="cs" sz="1200"/>
              <a:t>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body" idx="1"/>
          </p:nvPr>
        </p:nvSpPr>
        <p:spPr>
          <a:xfrm>
            <a:off x="76050" y="1389700"/>
            <a:ext cx="8991900" cy="3675600"/>
          </a:xfrm>
          <a:prstGeom prst="rect">
            <a:avLst/>
          </a:prstGeom>
        </p:spPr>
        <p:txBody>
          <a:bodyPr spcFirstLastPara="1" wrap="square" lIns="91425" tIns="91425" rIns="91425" bIns="91425" anchor="t" anchorCtr="0">
            <a:noAutofit/>
          </a:bodyPr>
          <a:lstStyle/>
          <a:p>
            <a:pPr marL="914400" lvl="0" indent="-368300" algn="l" rtl="0">
              <a:spcBef>
                <a:spcPts val="700"/>
              </a:spcBef>
              <a:spcAft>
                <a:spcPts val="0"/>
              </a:spcAft>
              <a:buClr>
                <a:schemeClr val="dk2"/>
              </a:buClr>
              <a:buSzPts val="2200"/>
              <a:buChar char="❏"/>
            </a:pPr>
            <a:r>
              <a:rPr lang="cs" sz="2600">
                <a:solidFill>
                  <a:schemeClr val="dk2"/>
                </a:solidFill>
                <a:latin typeface="Arial"/>
                <a:ea typeface="Arial"/>
                <a:cs typeface="Arial"/>
                <a:sym typeface="Arial"/>
              </a:rPr>
              <a:t>Zvýšení reputace - vyjádření důvěryhodnosti </a:t>
            </a:r>
            <a:endParaRPr sz="2600">
              <a:solidFill>
                <a:schemeClr val="dk2"/>
              </a:solidFill>
              <a:latin typeface="Arial"/>
              <a:ea typeface="Arial"/>
              <a:cs typeface="Arial"/>
              <a:sym typeface="Arial"/>
            </a:endParaRPr>
          </a:p>
          <a:p>
            <a:pPr marL="1371600" lvl="1" indent="-381000" algn="l" rtl="0">
              <a:spcBef>
                <a:spcPts val="1000"/>
              </a:spcBef>
              <a:spcAft>
                <a:spcPts val="0"/>
              </a:spcAft>
              <a:buClr>
                <a:schemeClr val="dk2"/>
              </a:buClr>
              <a:buSzPts val="2400"/>
              <a:buChar char="❏"/>
            </a:pPr>
            <a:r>
              <a:rPr lang="cs" sz="2400">
                <a:solidFill>
                  <a:schemeClr val="dk2"/>
                </a:solidFill>
                <a:latin typeface="Arial"/>
                <a:ea typeface="Arial"/>
                <a:cs typeface="Arial"/>
                <a:sym typeface="Arial"/>
              </a:rPr>
              <a:t>dodavatelé dat, uživatelé, zřizovatel</a:t>
            </a:r>
            <a:endParaRPr sz="2400">
              <a:solidFill>
                <a:schemeClr val="dk2"/>
              </a:solidFill>
              <a:latin typeface="Arial"/>
              <a:ea typeface="Arial"/>
              <a:cs typeface="Arial"/>
              <a:sym typeface="Arial"/>
            </a:endParaRPr>
          </a:p>
          <a:p>
            <a:pPr marL="0" lvl="0" indent="0" algn="l" rtl="0">
              <a:spcBef>
                <a:spcPts val="1000"/>
              </a:spcBef>
              <a:spcAft>
                <a:spcPts val="0"/>
              </a:spcAft>
              <a:buNone/>
            </a:pPr>
            <a:endParaRPr sz="2200">
              <a:solidFill>
                <a:schemeClr val="dk2"/>
              </a:solidFill>
              <a:latin typeface="Arial"/>
              <a:ea typeface="Arial"/>
              <a:cs typeface="Arial"/>
              <a:sym typeface="Arial"/>
            </a:endParaRPr>
          </a:p>
          <a:p>
            <a:pPr marL="914400" lvl="0" indent="-355600" algn="l" rtl="0">
              <a:spcBef>
                <a:spcPts val="1000"/>
              </a:spcBef>
              <a:spcAft>
                <a:spcPts val="0"/>
              </a:spcAft>
              <a:buClr>
                <a:schemeClr val="dk2"/>
              </a:buClr>
              <a:buSzPts val="2000"/>
              <a:buChar char="❏"/>
            </a:pPr>
            <a:r>
              <a:rPr lang="cs" sz="2600">
                <a:solidFill>
                  <a:schemeClr val="dk2"/>
                </a:solidFill>
                <a:latin typeface="Arial"/>
                <a:ea typeface="Arial"/>
                <a:cs typeface="Arial"/>
                <a:sym typeface="Arial"/>
              </a:rPr>
              <a:t>Pohled dovnitř</a:t>
            </a:r>
            <a:r>
              <a:rPr lang="cs" sz="2400">
                <a:solidFill>
                  <a:schemeClr val="dk2"/>
                </a:solidFill>
                <a:latin typeface="Arial"/>
                <a:ea typeface="Arial"/>
                <a:cs typeface="Arial"/>
                <a:sym typeface="Arial"/>
              </a:rPr>
              <a:t> </a:t>
            </a:r>
            <a:endParaRPr sz="2400">
              <a:solidFill>
                <a:schemeClr val="dk2"/>
              </a:solidFill>
              <a:latin typeface="Arial"/>
              <a:ea typeface="Arial"/>
              <a:cs typeface="Arial"/>
              <a:sym typeface="Arial"/>
            </a:endParaRPr>
          </a:p>
          <a:p>
            <a:pPr marL="1371600" lvl="1" indent="-381000" algn="l" rtl="0">
              <a:spcBef>
                <a:spcPts val="0"/>
              </a:spcBef>
              <a:spcAft>
                <a:spcPts val="0"/>
              </a:spcAft>
              <a:buClr>
                <a:schemeClr val="dk2"/>
              </a:buClr>
              <a:buSzPts val="2400"/>
              <a:buChar char="❏"/>
            </a:pPr>
            <a:r>
              <a:rPr lang="cs" sz="2400">
                <a:solidFill>
                  <a:schemeClr val="dk2"/>
                </a:solidFill>
                <a:latin typeface="Arial"/>
                <a:ea typeface="Arial"/>
                <a:cs typeface="Arial"/>
                <a:sym typeface="Arial"/>
              </a:rPr>
              <a:t>ujištění že to funguje/jak by to fungovat mělo</a:t>
            </a:r>
            <a:endParaRPr sz="2400">
              <a:solidFill>
                <a:schemeClr val="dk2"/>
              </a:solidFill>
              <a:latin typeface="Arial"/>
              <a:ea typeface="Arial"/>
              <a:cs typeface="Arial"/>
              <a:sym typeface="Arial"/>
            </a:endParaRPr>
          </a:p>
          <a:p>
            <a:pPr marL="1828800" lvl="2" indent="-381000" algn="l" rtl="0">
              <a:spcBef>
                <a:spcPts val="1000"/>
              </a:spcBef>
              <a:spcAft>
                <a:spcPts val="0"/>
              </a:spcAft>
              <a:buClr>
                <a:schemeClr val="dk2"/>
              </a:buClr>
              <a:buSzPts val="2400"/>
              <a:buChar char="❏"/>
            </a:pPr>
            <a:r>
              <a:rPr lang="cs" sz="2400">
                <a:solidFill>
                  <a:schemeClr val="dk2"/>
                </a:solidFill>
                <a:latin typeface="Arial"/>
                <a:ea typeface="Arial"/>
                <a:cs typeface="Arial"/>
                <a:sym typeface="Arial"/>
              </a:rPr>
              <a:t>co vylepšit, kde zapracovat</a:t>
            </a:r>
            <a:endParaRPr sz="2400">
              <a:solidFill>
                <a:schemeClr val="dk2"/>
              </a:solidFill>
              <a:latin typeface="Arial"/>
              <a:ea typeface="Arial"/>
              <a:cs typeface="Arial"/>
              <a:sym typeface="Arial"/>
            </a:endParaRPr>
          </a:p>
          <a:p>
            <a:pPr marL="91440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10" name="Google Shape;210;p33"/>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800"/>
              <a:buFont typeface="Arial"/>
              <a:buNone/>
            </a:pPr>
            <a:r>
              <a:rPr lang="cs" sz="3000">
                <a:latin typeface="Arial"/>
                <a:ea typeface="Arial"/>
                <a:cs typeface="Arial"/>
                <a:sym typeface="Arial"/>
              </a:rPr>
              <a:t>Důvěryhodný digitální repozitář</a:t>
            </a:r>
            <a:endParaRPr sz="3000">
              <a:latin typeface="Arial"/>
              <a:ea typeface="Arial"/>
              <a:cs typeface="Arial"/>
              <a:sym typeface="Arial"/>
            </a:endParaRPr>
          </a:p>
          <a:p>
            <a:pPr marL="0" lvl="0" indent="-228600" algn="l" rtl="0">
              <a:spcBef>
                <a:spcPts val="0"/>
              </a:spcBef>
              <a:spcAft>
                <a:spcPts val="0"/>
              </a:spcAft>
              <a:buNone/>
            </a:pPr>
            <a:endParaRPr sz="30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body" idx="1"/>
          </p:nvPr>
        </p:nvSpPr>
        <p:spPr>
          <a:xfrm>
            <a:off x="76050" y="1389700"/>
            <a:ext cx="8991900" cy="36756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rgbClr val="000000"/>
              </a:buClr>
              <a:buSzPts val="1800"/>
              <a:buFont typeface="Arial"/>
              <a:buNone/>
            </a:pPr>
            <a:r>
              <a:rPr lang="cs" sz="2400">
                <a:solidFill>
                  <a:schemeClr val="dk2"/>
                </a:solidFill>
                <a:latin typeface="Arial"/>
                <a:ea typeface="Arial"/>
                <a:cs typeface="Arial"/>
                <a:sym typeface="Arial"/>
              </a:rPr>
              <a:t>2010 Memorandum o porozumění </a:t>
            </a:r>
            <a:endParaRPr sz="2400">
              <a:solidFill>
                <a:schemeClr val="dk2"/>
              </a:solidFill>
              <a:latin typeface="Arial"/>
              <a:ea typeface="Arial"/>
              <a:cs typeface="Arial"/>
              <a:sym typeface="Arial"/>
            </a:endParaRPr>
          </a:p>
          <a:p>
            <a:pPr marL="457200" lvl="0" indent="-374650" algn="l" rtl="0">
              <a:spcBef>
                <a:spcPts val="700"/>
              </a:spcBef>
              <a:spcAft>
                <a:spcPts val="0"/>
              </a:spcAft>
              <a:buClr>
                <a:schemeClr val="dk2"/>
              </a:buClr>
              <a:buSzPts val="2300"/>
              <a:buChar char="❏"/>
            </a:pPr>
            <a:r>
              <a:rPr lang="cs" sz="2300">
                <a:solidFill>
                  <a:schemeClr val="dk2"/>
                </a:solidFill>
                <a:latin typeface="Arial"/>
                <a:ea typeface="Arial"/>
                <a:cs typeface="Arial"/>
                <a:sym typeface="Arial"/>
              </a:rPr>
              <a:t>Základní certifikace (Basic certification) </a:t>
            </a:r>
            <a:endParaRPr sz="2300">
              <a:solidFill>
                <a:schemeClr val="dk2"/>
              </a:solidFill>
              <a:latin typeface="Arial"/>
              <a:ea typeface="Arial"/>
              <a:cs typeface="Arial"/>
              <a:sym typeface="Arial"/>
            </a:endParaRPr>
          </a:p>
          <a:p>
            <a:pPr marL="914400" lvl="1"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CoreTrustSeal/Data Seal of Approval (DSA).</a:t>
            </a:r>
            <a:endParaRPr sz="2000">
              <a:solidFill>
                <a:schemeClr val="dk2"/>
              </a:solidFill>
              <a:latin typeface="Arial"/>
              <a:ea typeface="Arial"/>
              <a:cs typeface="Arial"/>
              <a:sym typeface="Arial"/>
            </a:endParaRPr>
          </a:p>
          <a:p>
            <a:pPr marL="457200" lvl="0" indent="-381000" algn="l" rtl="0">
              <a:spcBef>
                <a:spcPts val="0"/>
              </a:spcBef>
              <a:spcAft>
                <a:spcPts val="0"/>
              </a:spcAft>
              <a:buClr>
                <a:schemeClr val="dk2"/>
              </a:buClr>
              <a:buSzPts val="2400"/>
              <a:buChar char="❏"/>
            </a:pPr>
            <a:r>
              <a:rPr lang="cs" sz="2400">
                <a:solidFill>
                  <a:schemeClr val="dk2"/>
                </a:solidFill>
                <a:latin typeface="Arial"/>
                <a:ea typeface="Arial"/>
                <a:cs typeface="Arial"/>
                <a:sym typeface="Arial"/>
              </a:rPr>
              <a:t>Rozšířená certifikace (Extended certification) </a:t>
            </a:r>
            <a:endParaRPr sz="2400">
              <a:solidFill>
                <a:schemeClr val="dk2"/>
              </a:solidFill>
              <a:latin typeface="Arial"/>
              <a:ea typeface="Arial"/>
              <a:cs typeface="Arial"/>
              <a:sym typeface="Arial"/>
            </a:endParaRPr>
          </a:p>
          <a:p>
            <a:pPr marL="914400" lvl="1"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self-audit podle ISO 16 363 nebo DIN 31 644, který je zveřejněn a externě ohodnocen</a:t>
            </a:r>
            <a:endParaRPr sz="2000">
              <a:solidFill>
                <a:schemeClr val="dk2"/>
              </a:solidFill>
              <a:latin typeface="Arial"/>
              <a:ea typeface="Arial"/>
              <a:cs typeface="Arial"/>
              <a:sym typeface="Arial"/>
            </a:endParaRPr>
          </a:p>
          <a:p>
            <a:pPr marL="457200" lvl="0" indent="-381000" algn="l" rtl="0">
              <a:spcBef>
                <a:spcPts val="0"/>
              </a:spcBef>
              <a:spcAft>
                <a:spcPts val="0"/>
              </a:spcAft>
              <a:buClr>
                <a:schemeClr val="dk2"/>
              </a:buClr>
              <a:buSzPts val="2400"/>
              <a:buChar char="❏"/>
            </a:pPr>
            <a:r>
              <a:rPr lang="cs" sz="2400">
                <a:solidFill>
                  <a:schemeClr val="dk2"/>
                </a:solidFill>
                <a:latin typeface="Arial"/>
                <a:ea typeface="Arial"/>
                <a:cs typeface="Arial"/>
                <a:sym typeface="Arial"/>
              </a:rPr>
              <a:t>Formální certifikace (Formal certification) </a:t>
            </a:r>
            <a:endParaRPr sz="2400">
              <a:solidFill>
                <a:schemeClr val="dk2"/>
              </a:solidFill>
              <a:latin typeface="Arial"/>
              <a:ea typeface="Arial"/>
              <a:cs typeface="Arial"/>
              <a:sym typeface="Arial"/>
            </a:endParaRPr>
          </a:p>
          <a:p>
            <a:pPr marL="914400" lvl="1"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externí, nezávislý audit a certifikaci dle ISO 16 363 nebo DIN 31 644</a:t>
            </a:r>
            <a:endParaRPr sz="2400">
              <a:solidFill>
                <a:schemeClr val="dk2"/>
              </a:solidFill>
              <a:latin typeface="Arial"/>
              <a:ea typeface="Arial"/>
              <a:cs typeface="Arial"/>
              <a:sym typeface="Arial"/>
            </a:endParaRPr>
          </a:p>
        </p:txBody>
      </p:sp>
      <p:sp>
        <p:nvSpPr>
          <p:cNvPr id="216" name="Google Shape;216;p34"/>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Důvěryhodný digitální repozitář</a:t>
            </a:r>
            <a:endParaRPr sz="3000">
              <a:latin typeface="Arial"/>
              <a:ea typeface="Arial"/>
              <a:cs typeface="Arial"/>
              <a:sym typeface="Arial"/>
            </a:endParaRPr>
          </a:p>
          <a:p>
            <a:pPr marL="0" lvl="0" indent="-228600" algn="l" rtl="0">
              <a:spcBef>
                <a:spcPts val="0"/>
              </a:spcBef>
              <a:spcAft>
                <a:spcPts val="0"/>
              </a:spcAft>
              <a:buNone/>
            </a:pPr>
            <a:endParaRPr sz="30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body" idx="1"/>
          </p:nvPr>
        </p:nvSpPr>
        <p:spPr>
          <a:xfrm>
            <a:off x="76050" y="1389700"/>
            <a:ext cx="8991900" cy="36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600">
                <a:solidFill>
                  <a:schemeClr val="dk2"/>
                </a:solidFill>
                <a:latin typeface="Arial"/>
                <a:ea typeface="Arial"/>
                <a:cs typeface="Arial"/>
                <a:sym typeface="Arial"/>
              </a:rPr>
              <a:t>Společné požadavky:</a:t>
            </a:r>
            <a:endParaRPr sz="2600">
              <a:solidFill>
                <a:schemeClr val="dk2"/>
              </a:solidFill>
              <a:latin typeface="Arial"/>
              <a:ea typeface="Arial"/>
              <a:cs typeface="Arial"/>
              <a:sym typeface="Arial"/>
            </a:endParaRPr>
          </a:p>
          <a:p>
            <a:pPr marL="457200" lvl="0" indent="-381000" algn="l" rtl="0">
              <a:spcBef>
                <a:spcPts val="1000"/>
              </a:spcBef>
              <a:spcAft>
                <a:spcPts val="0"/>
              </a:spcAft>
              <a:buClr>
                <a:schemeClr val="dk2"/>
              </a:buClr>
              <a:buSzPts val="2400"/>
              <a:buChar char="❏"/>
            </a:pPr>
            <a:r>
              <a:rPr lang="cs" sz="2400">
                <a:solidFill>
                  <a:schemeClr val="dk2"/>
                </a:solidFill>
                <a:latin typeface="Arial"/>
                <a:ea typeface="Arial"/>
                <a:cs typeface="Arial"/>
                <a:sym typeface="Arial"/>
              </a:rPr>
              <a:t>Dokumentace, dokumentace, dokumentace - smlouvy, strategie, procesy, ...</a:t>
            </a:r>
            <a:endParaRPr sz="2400">
              <a:solidFill>
                <a:schemeClr val="dk2"/>
              </a:solidFill>
              <a:latin typeface="Arial"/>
              <a:ea typeface="Arial"/>
              <a:cs typeface="Arial"/>
              <a:sym typeface="Arial"/>
            </a:endParaRPr>
          </a:p>
          <a:p>
            <a:pPr marL="457200" lvl="0" indent="-381000" algn="l" rtl="0">
              <a:spcBef>
                <a:spcPts val="0"/>
              </a:spcBef>
              <a:spcAft>
                <a:spcPts val="0"/>
              </a:spcAft>
              <a:buClr>
                <a:schemeClr val="dk2"/>
              </a:buClr>
              <a:buSzPts val="2400"/>
              <a:buChar char="❏"/>
            </a:pPr>
            <a:r>
              <a:rPr lang="cs" sz="2400">
                <a:solidFill>
                  <a:schemeClr val="dk2"/>
                </a:solidFill>
                <a:latin typeface="Arial"/>
                <a:ea typeface="Arial"/>
                <a:cs typeface="Arial"/>
                <a:sym typeface="Arial"/>
              </a:rPr>
              <a:t>Transparentnost </a:t>
            </a:r>
            <a:endParaRPr sz="2400">
              <a:solidFill>
                <a:schemeClr val="dk2"/>
              </a:solidFill>
              <a:latin typeface="Arial"/>
              <a:ea typeface="Arial"/>
              <a:cs typeface="Arial"/>
              <a:sym typeface="Arial"/>
            </a:endParaRPr>
          </a:p>
          <a:p>
            <a:pPr marL="457200" lvl="0" indent="-381000" algn="l" rtl="0">
              <a:spcBef>
                <a:spcPts val="0"/>
              </a:spcBef>
              <a:spcAft>
                <a:spcPts val="0"/>
              </a:spcAft>
              <a:buClr>
                <a:schemeClr val="dk2"/>
              </a:buClr>
              <a:buSzPts val="2400"/>
              <a:buChar char="❏"/>
            </a:pPr>
            <a:r>
              <a:rPr lang="cs" sz="2400">
                <a:solidFill>
                  <a:schemeClr val="dk2"/>
                </a:solidFill>
                <a:latin typeface="Arial"/>
                <a:ea typeface="Arial"/>
                <a:cs typeface="Arial"/>
                <a:sym typeface="Arial"/>
              </a:rPr>
              <a:t>Dlouhodobost  </a:t>
            </a:r>
            <a:endParaRPr sz="2400">
              <a:solidFill>
                <a:schemeClr val="dk2"/>
              </a:solidFill>
              <a:latin typeface="Arial"/>
              <a:ea typeface="Arial"/>
              <a:cs typeface="Arial"/>
              <a:sym typeface="Arial"/>
            </a:endParaRPr>
          </a:p>
          <a:p>
            <a:pPr marL="914400" lvl="1" indent="-381000" algn="l" rtl="0">
              <a:spcBef>
                <a:spcPts val="0"/>
              </a:spcBef>
              <a:spcAft>
                <a:spcPts val="0"/>
              </a:spcAft>
              <a:buClr>
                <a:schemeClr val="dk2"/>
              </a:buClr>
              <a:buSzPts val="2400"/>
              <a:buChar char="❏"/>
            </a:pPr>
            <a:r>
              <a:rPr lang="cs" sz="2400">
                <a:solidFill>
                  <a:schemeClr val="dk2"/>
                </a:solidFill>
                <a:latin typeface="Arial"/>
                <a:ea typeface="Arial"/>
                <a:cs typeface="Arial"/>
                <a:sym typeface="Arial"/>
              </a:rPr>
              <a:t>Příprava na audit, ale i akce po něm </a:t>
            </a:r>
            <a:endParaRPr sz="2400">
              <a:solidFill>
                <a:schemeClr val="dk2"/>
              </a:solidFill>
              <a:latin typeface="Arial"/>
              <a:ea typeface="Arial"/>
              <a:cs typeface="Arial"/>
              <a:sym typeface="Arial"/>
            </a:endParaRPr>
          </a:p>
          <a:p>
            <a:pPr marL="914400" lvl="1" indent="-381000" algn="l" rtl="0">
              <a:spcBef>
                <a:spcPts val="0"/>
              </a:spcBef>
              <a:spcAft>
                <a:spcPts val="0"/>
              </a:spcAft>
              <a:buClr>
                <a:schemeClr val="dk2"/>
              </a:buClr>
              <a:buSzPts val="2400"/>
              <a:buChar char="❏"/>
            </a:pPr>
            <a:r>
              <a:rPr lang="cs" sz="2400">
                <a:solidFill>
                  <a:schemeClr val="dk2"/>
                </a:solidFill>
                <a:latin typeface="Arial"/>
                <a:ea typeface="Arial"/>
                <a:cs typeface="Arial"/>
                <a:sym typeface="Arial"/>
              </a:rPr>
              <a:t>Technologické a další změny - potřeba opakovat audity</a:t>
            </a:r>
            <a:endParaRPr sz="2400">
              <a:solidFill>
                <a:schemeClr val="dk2"/>
              </a:solidFill>
              <a:latin typeface="Arial"/>
              <a:ea typeface="Arial"/>
              <a:cs typeface="Arial"/>
              <a:sym typeface="Arial"/>
            </a:endParaRPr>
          </a:p>
          <a:p>
            <a:pPr marL="457200" lvl="0" indent="0" algn="l" rtl="0">
              <a:spcBef>
                <a:spcPts val="1000"/>
              </a:spcBef>
              <a:spcAft>
                <a:spcPts val="0"/>
              </a:spcAft>
              <a:buNone/>
            </a:pPr>
            <a:endParaRPr sz="2000">
              <a:solidFill>
                <a:schemeClr val="dk1"/>
              </a:solidFill>
              <a:latin typeface="Arial"/>
              <a:ea typeface="Arial"/>
              <a:cs typeface="Arial"/>
              <a:sym typeface="Arial"/>
            </a:endParaRPr>
          </a:p>
          <a:p>
            <a:pPr marL="914400" lvl="0" indent="0" algn="l" rtl="0">
              <a:spcBef>
                <a:spcPts val="0"/>
              </a:spcBef>
              <a:spcAft>
                <a:spcPts val="0"/>
              </a:spcAft>
              <a:buNone/>
            </a:pPr>
            <a:endParaRPr sz="2400">
              <a:solidFill>
                <a:schemeClr val="dk2"/>
              </a:solidFill>
              <a:latin typeface="Arial"/>
              <a:ea typeface="Arial"/>
              <a:cs typeface="Arial"/>
              <a:sym typeface="Arial"/>
            </a:endParaRPr>
          </a:p>
        </p:txBody>
      </p:sp>
      <p:sp>
        <p:nvSpPr>
          <p:cNvPr id="222" name="Google Shape;222;p35"/>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800"/>
              <a:buFont typeface="Arial"/>
              <a:buNone/>
            </a:pPr>
            <a:r>
              <a:rPr lang="cs" sz="3000">
                <a:latin typeface="Arial"/>
                <a:ea typeface="Arial"/>
                <a:cs typeface="Arial"/>
                <a:sym typeface="Arial"/>
              </a:rPr>
              <a:t>Nástroje pro audit digitálních repozitářů</a:t>
            </a:r>
            <a:endParaRPr sz="30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body" idx="1"/>
          </p:nvPr>
        </p:nvSpPr>
        <p:spPr>
          <a:xfrm>
            <a:off x="76050" y="1389700"/>
            <a:ext cx="8991900" cy="36756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None/>
            </a:pPr>
            <a:r>
              <a:rPr lang="cs" sz="2600">
                <a:solidFill>
                  <a:schemeClr val="dk2"/>
                </a:solidFill>
                <a:latin typeface="Arial"/>
                <a:ea typeface="Arial"/>
                <a:cs typeface="Arial"/>
                <a:sym typeface="Arial"/>
              </a:rPr>
              <a:t>Okruhy:</a:t>
            </a:r>
            <a:endParaRPr sz="2600">
              <a:solidFill>
                <a:schemeClr val="dk2"/>
              </a:solidFill>
              <a:latin typeface="Arial"/>
              <a:ea typeface="Arial"/>
              <a:cs typeface="Arial"/>
              <a:sym typeface="Arial"/>
            </a:endParaRPr>
          </a:p>
          <a:p>
            <a:pPr marL="457200" lvl="0" indent="-368300" algn="l" rtl="0">
              <a:spcBef>
                <a:spcPts val="1000"/>
              </a:spcBef>
              <a:spcAft>
                <a:spcPts val="0"/>
              </a:spcAft>
              <a:buClr>
                <a:schemeClr val="dk2"/>
              </a:buClr>
              <a:buSzPts val="2200"/>
              <a:buChar char="❏"/>
            </a:pPr>
            <a:r>
              <a:rPr lang="cs" sz="2200">
                <a:solidFill>
                  <a:schemeClr val="dk2"/>
                </a:solidFill>
                <a:latin typeface="Arial"/>
                <a:ea typeface="Arial"/>
                <a:cs typeface="Arial"/>
                <a:sym typeface="Arial"/>
              </a:rPr>
              <a:t>Repozitář - poslání, strategie, procesy, smlouvy, finance, zaměstnanci, komunita, …</a:t>
            </a:r>
            <a:endParaRPr sz="2200">
              <a:solidFill>
                <a:schemeClr val="dk2"/>
              </a:solidFill>
              <a:latin typeface="Arial"/>
              <a:ea typeface="Arial"/>
              <a:cs typeface="Arial"/>
              <a:sym typeface="Arial"/>
            </a:endParaRPr>
          </a:p>
          <a:p>
            <a:pPr marL="457200" lvl="0" indent="-368300" algn="l" rtl="0">
              <a:spcBef>
                <a:spcPts val="1000"/>
              </a:spcBef>
              <a:spcAft>
                <a:spcPts val="0"/>
              </a:spcAft>
              <a:buClr>
                <a:schemeClr val="dk2"/>
              </a:buClr>
              <a:buSzPts val="2200"/>
              <a:buChar char="❏"/>
            </a:pPr>
            <a:r>
              <a:rPr lang="cs" sz="2200">
                <a:solidFill>
                  <a:schemeClr val="dk2"/>
                </a:solidFill>
                <a:latin typeface="Arial"/>
                <a:ea typeface="Arial"/>
                <a:cs typeface="Arial"/>
                <a:sym typeface="Arial"/>
              </a:rPr>
              <a:t>Data management - balíčky (SIP, AIP, DIP), integrita, autenticita, metadata, ...</a:t>
            </a:r>
            <a:endParaRPr sz="2200">
              <a:solidFill>
                <a:schemeClr val="dk2"/>
              </a:solidFill>
              <a:latin typeface="Arial"/>
              <a:ea typeface="Arial"/>
              <a:cs typeface="Arial"/>
              <a:sym typeface="Arial"/>
            </a:endParaRPr>
          </a:p>
          <a:p>
            <a:pPr marL="457200" lvl="0" indent="-368300" algn="l" rtl="0">
              <a:spcBef>
                <a:spcPts val="1000"/>
              </a:spcBef>
              <a:spcAft>
                <a:spcPts val="0"/>
              </a:spcAft>
              <a:buClr>
                <a:schemeClr val="dk2"/>
              </a:buClr>
              <a:buSzPts val="2200"/>
              <a:buChar char="❏"/>
            </a:pPr>
            <a:r>
              <a:rPr lang="cs" sz="2200">
                <a:solidFill>
                  <a:schemeClr val="dk2"/>
                </a:solidFill>
                <a:latin typeface="Arial"/>
                <a:ea typeface="Arial"/>
                <a:cs typeface="Arial"/>
                <a:sym typeface="Arial"/>
              </a:rPr>
              <a:t>Technické aspekty - vhodný HW a SW, infrastruktura, ...</a:t>
            </a:r>
            <a:endParaRPr sz="2200">
              <a:solidFill>
                <a:schemeClr val="dk2"/>
              </a:solidFill>
              <a:latin typeface="Arial"/>
              <a:ea typeface="Arial"/>
              <a:cs typeface="Arial"/>
              <a:sym typeface="Arial"/>
            </a:endParaRPr>
          </a:p>
          <a:p>
            <a:pPr marL="457200" lvl="0" indent="-368300" algn="l" rtl="0">
              <a:spcBef>
                <a:spcPts val="1000"/>
              </a:spcBef>
              <a:spcAft>
                <a:spcPts val="0"/>
              </a:spcAft>
              <a:buClr>
                <a:schemeClr val="dk2"/>
              </a:buClr>
              <a:buSzPts val="2200"/>
              <a:buChar char="❏"/>
            </a:pPr>
            <a:r>
              <a:rPr lang="cs" sz="2200">
                <a:solidFill>
                  <a:schemeClr val="dk2"/>
                </a:solidFill>
                <a:latin typeface="Arial"/>
                <a:ea typeface="Arial"/>
                <a:cs typeface="Arial"/>
                <a:sym typeface="Arial"/>
              </a:rPr>
              <a:t>Bezpečnost - útoky, technické havárie, přírodní katastrofy, ...</a:t>
            </a:r>
            <a:endParaRPr sz="2600">
              <a:solidFill>
                <a:schemeClr val="dk2"/>
              </a:solidFill>
              <a:latin typeface="Arial"/>
              <a:ea typeface="Arial"/>
              <a:cs typeface="Arial"/>
              <a:sym typeface="Arial"/>
            </a:endParaRPr>
          </a:p>
          <a:p>
            <a:pPr marL="457200" lvl="0" indent="0" algn="l" rtl="0">
              <a:spcBef>
                <a:spcPts val="1000"/>
              </a:spcBef>
              <a:spcAft>
                <a:spcPts val="0"/>
              </a:spcAft>
              <a:buNone/>
            </a:pPr>
            <a:endParaRPr sz="2000">
              <a:solidFill>
                <a:schemeClr val="dk1"/>
              </a:solidFill>
              <a:latin typeface="Arial"/>
              <a:ea typeface="Arial"/>
              <a:cs typeface="Arial"/>
              <a:sym typeface="Arial"/>
            </a:endParaRPr>
          </a:p>
          <a:p>
            <a:pPr marL="914400" lvl="0" indent="0" algn="l" rtl="0">
              <a:spcBef>
                <a:spcPts val="0"/>
              </a:spcBef>
              <a:spcAft>
                <a:spcPts val="0"/>
              </a:spcAft>
              <a:buNone/>
            </a:pPr>
            <a:endParaRPr sz="2400">
              <a:solidFill>
                <a:schemeClr val="dk2"/>
              </a:solidFill>
              <a:latin typeface="Arial"/>
              <a:ea typeface="Arial"/>
              <a:cs typeface="Arial"/>
              <a:sym typeface="Arial"/>
            </a:endParaRPr>
          </a:p>
        </p:txBody>
      </p:sp>
      <p:sp>
        <p:nvSpPr>
          <p:cNvPr id="228" name="Google Shape;228;p36"/>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Nástroje pro audit digitálních repozitářů</a:t>
            </a:r>
            <a:endParaRPr sz="30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body" idx="1"/>
          </p:nvPr>
        </p:nvSpPr>
        <p:spPr>
          <a:xfrm>
            <a:off x="76050" y="1389700"/>
            <a:ext cx="8991900" cy="3675600"/>
          </a:xfrm>
          <a:prstGeom prst="rect">
            <a:avLst/>
          </a:prstGeom>
        </p:spPr>
        <p:txBody>
          <a:bodyPr spcFirstLastPara="1" wrap="square" lIns="91425" tIns="91425" rIns="91425" bIns="91425" anchor="t" anchorCtr="0">
            <a:noAutofit/>
          </a:bodyPr>
          <a:lstStyle/>
          <a:p>
            <a:pPr marL="457200" lvl="0" indent="-457200" algn="l" rtl="0">
              <a:lnSpc>
                <a:spcPct val="150000"/>
              </a:lnSpc>
              <a:spcBef>
                <a:spcPts val="0"/>
              </a:spcBef>
              <a:spcAft>
                <a:spcPts val="0"/>
              </a:spcAft>
              <a:buClr>
                <a:schemeClr val="dk2"/>
              </a:buClr>
              <a:buSzPts val="3600"/>
              <a:buFont typeface="Arial"/>
              <a:buChar char="❏"/>
            </a:pPr>
            <a:r>
              <a:rPr lang="cs" sz="3600">
                <a:solidFill>
                  <a:schemeClr val="dk2"/>
                </a:solidFill>
                <a:latin typeface="Arial"/>
                <a:ea typeface="Arial"/>
                <a:cs typeface="Arial"/>
                <a:sym typeface="Arial"/>
              </a:rPr>
              <a:t>CoreTrustSeal/Data Seal of Approval</a:t>
            </a:r>
            <a:endParaRPr sz="3600">
              <a:solidFill>
                <a:schemeClr val="dk2"/>
              </a:solidFill>
              <a:latin typeface="Arial"/>
              <a:ea typeface="Arial"/>
              <a:cs typeface="Arial"/>
              <a:sym typeface="Arial"/>
            </a:endParaRPr>
          </a:p>
          <a:p>
            <a:pPr marL="457200" lvl="0" indent="-457200" algn="l" rtl="0">
              <a:lnSpc>
                <a:spcPct val="150000"/>
              </a:lnSpc>
              <a:spcBef>
                <a:spcPts val="0"/>
              </a:spcBef>
              <a:spcAft>
                <a:spcPts val="0"/>
              </a:spcAft>
              <a:buClr>
                <a:schemeClr val="dk2"/>
              </a:buClr>
              <a:buSzPts val="3600"/>
              <a:buFont typeface="Arial"/>
              <a:buChar char="❏"/>
            </a:pPr>
            <a:r>
              <a:rPr lang="cs" sz="3600">
                <a:solidFill>
                  <a:schemeClr val="dk2"/>
                </a:solidFill>
                <a:latin typeface="Arial"/>
                <a:ea typeface="Arial"/>
                <a:cs typeface="Arial"/>
                <a:sym typeface="Arial"/>
              </a:rPr>
              <a:t>NESTOR (DIN 31644)</a:t>
            </a:r>
            <a:endParaRPr sz="3600">
              <a:solidFill>
                <a:schemeClr val="dk2"/>
              </a:solidFill>
              <a:latin typeface="Arial"/>
              <a:ea typeface="Arial"/>
              <a:cs typeface="Arial"/>
              <a:sym typeface="Arial"/>
            </a:endParaRPr>
          </a:p>
          <a:p>
            <a:pPr marL="457200" lvl="0" indent="-457200" algn="l" rtl="0">
              <a:lnSpc>
                <a:spcPct val="150000"/>
              </a:lnSpc>
              <a:spcBef>
                <a:spcPts val="0"/>
              </a:spcBef>
              <a:spcAft>
                <a:spcPts val="0"/>
              </a:spcAft>
              <a:buClr>
                <a:schemeClr val="dk2"/>
              </a:buClr>
              <a:buSzPts val="3600"/>
              <a:buFont typeface="Arial"/>
              <a:buChar char="❏"/>
            </a:pPr>
            <a:r>
              <a:rPr lang="cs" sz="3600">
                <a:solidFill>
                  <a:schemeClr val="dk2"/>
                </a:solidFill>
                <a:latin typeface="Arial"/>
                <a:ea typeface="Arial"/>
                <a:cs typeface="Arial"/>
                <a:sym typeface="Arial"/>
              </a:rPr>
              <a:t>ISO 16363</a:t>
            </a:r>
            <a:endParaRPr sz="3800">
              <a:solidFill>
                <a:schemeClr val="dk2"/>
              </a:solidFill>
              <a:latin typeface="Arial"/>
              <a:ea typeface="Arial"/>
              <a:cs typeface="Arial"/>
              <a:sym typeface="Arial"/>
            </a:endParaRPr>
          </a:p>
          <a:p>
            <a:pPr marL="457200" lvl="0" indent="0" algn="l" rtl="0">
              <a:spcBef>
                <a:spcPts val="1000"/>
              </a:spcBef>
              <a:spcAft>
                <a:spcPts val="0"/>
              </a:spcAft>
              <a:buNone/>
            </a:pPr>
            <a:endParaRPr sz="2000">
              <a:solidFill>
                <a:schemeClr val="dk1"/>
              </a:solidFill>
              <a:latin typeface="Arial"/>
              <a:ea typeface="Arial"/>
              <a:cs typeface="Arial"/>
              <a:sym typeface="Arial"/>
            </a:endParaRPr>
          </a:p>
          <a:p>
            <a:pPr marL="914400" lvl="0" indent="0" algn="l" rtl="0">
              <a:spcBef>
                <a:spcPts val="0"/>
              </a:spcBef>
              <a:spcAft>
                <a:spcPts val="0"/>
              </a:spcAft>
              <a:buNone/>
            </a:pPr>
            <a:endParaRPr sz="2400">
              <a:solidFill>
                <a:schemeClr val="dk2"/>
              </a:solidFill>
              <a:latin typeface="Arial"/>
              <a:ea typeface="Arial"/>
              <a:cs typeface="Arial"/>
              <a:sym typeface="Arial"/>
            </a:endParaRPr>
          </a:p>
        </p:txBody>
      </p:sp>
      <p:sp>
        <p:nvSpPr>
          <p:cNvPr id="234" name="Google Shape;234;p37"/>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Nástroje pro audit digitálních repozitářů</a:t>
            </a:r>
            <a:endParaRPr sz="3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8"/>
          <p:cNvPicPr preferRelativeResize="0"/>
          <p:nvPr/>
        </p:nvPicPr>
        <p:blipFill rotWithShape="1">
          <a:blip r:embed="rId3">
            <a:alphaModFix/>
          </a:blip>
          <a:srcRect t="22220" b="22254"/>
          <a:stretch/>
        </p:blipFill>
        <p:spPr>
          <a:xfrm>
            <a:off x="6250800" y="1863275"/>
            <a:ext cx="2893201" cy="2855851"/>
          </a:xfrm>
          <a:prstGeom prst="rect">
            <a:avLst/>
          </a:prstGeom>
          <a:noFill/>
          <a:ln>
            <a:noFill/>
          </a:ln>
        </p:spPr>
      </p:pic>
      <p:pic>
        <p:nvPicPr>
          <p:cNvPr id="240" name="Google Shape;240;p38"/>
          <p:cNvPicPr preferRelativeResize="0"/>
          <p:nvPr/>
        </p:nvPicPr>
        <p:blipFill>
          <a:blip r:embed="rId4">
            <a:alphaModFix/>
          </a:blip>
          <a:stretch>
            <a:fillRect/>
          </a:stretch>
        </p:blipFill>
        <p:spPr>
          <a:xfrm>
            <a:off x="183975" y="1844600"/>
            <a:ext cx="2893200" cy="2893200"/>
          </a:xfrm>
          <a:prstGeom prst="rect">
            <a:avLst/>
          </a:prstGeom>
          <a:noFill/>
          <a:ln>
            <a:noFill/>
          </a:ln>
        </p:spPr>
      </p:pic>
      <p:sp>
        <p:nvSpPr>
          <p:cNvPr id="241" name="Google Shape;241;p38"/>
          <p:cNvSpPr txBox="1"/>
          <p:nvPr/>
        </p:nvSpPr>
        <p:spPr>
          <a:xfrm>
            <a:off x="3362700" y="2097200"/>
            <a:ext cx="2418600" cy="238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s" sz="3000"/>
              <a:t>Není Seal of Approval </a:t>
            </a:r>
            <a:endParaRPr sz="3000"/>
          </a:p>
          <a:p>
            <a:pPr marL="0" lvl="0" indent="0" algn="ctr" rtl="0">
              <a:spcBef>
                <a:spcPts val="0"/>
              </a:spcBef>
              <a:spcAft>
                <a:spcPts val="0"/>
              </a:spcAft>
              <a:buNone/>
            </a:pPr>
            <a:r>
              <a:rPr lang="cs" sz="3000"/>
              <a:t>jako </a:t>
            </a:r>
            <a:endParaRPr sz="3000"/>
          </a:p>
          <a:p>
            <a:pPr marL="0" lvl="0" indent="0" algn="ctr" rtl="0">
              <a:spcBef>
                <a:spcPts val="0"/>
              </a:spcBef>
              <a:spcAft>
                <a:spcPts val="0"/>
              </a:spcAft>
              <a:buNone/>
            </a:pPr>
            <a:r>
              <a:rPr lang="cs" sz="3000"/>
              <a:t>Seal of Approval</a:t>
            </a:r>
            <a:endParaRPr sz="3000"/>
          </a:p>
        </p:txBody>
      </p:sp>
      <p:sp>
        <p:nvSpPr>
          <p:cNvPr id="242" name="Google Shape;242;p38"/>
          <p:cNvSpPr txBox="1"/>
          <p:nvPr/>
        </p:nvSpPr>
        <p:spPr>
          <a:xfrm>
            <a:off x="5158800" y="4757625"/>
            <a:ext cx="3985200" cy="3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latin typeface="Lato"/>
                <a:ea typeface="Lato"/>
                <a:cs typeface="Lato"/>
                <a:sym typeface="Lato"/>
              </a:rPr>
              <a:t>zdroj: </a:t>
            </a:r>
            <a:r>
              <a:rPr lang="cs" sz="1100" u="sng">
                <a:solidFill>
                  <a:schemeClr val="hlink"/>
                </a:solidFill>
                <a:hlinkClick r:id="rId5"/>
              </a:rPr>
              <a:t>https://www.memedroid.com/memes/detail/1680129</a:t>
            </a:r>
            <a:endParaRPr>
              <a:latin typeface="Lato"/>
              <a:ea typeface="Lato"/>
              <a:cs typeface="Lato"/>
              <a:sym typeface="Lato"/>
            </a:endParaRPr>
          </a:p>
        </p:txBody>
      </p:sp>
      <p:sp>
        <p:nvSpPr>
          <p:cNvPr id="243" name="Google Shape;243;p38"/>
          <p:cNvSpPr txBox="1"/>
          <p:nvPr/>
        </p:nvSpPr>
        <p:spPr>
          <a:xfrm>
            <a:off x="0" y="4757625"/>
            <a:ext cx="4960200" cy="3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latin typeface="Lato"/>
                <a:ea typeface="Lato"/>
                <a:cs typeface="Lato"/>
                <a:sym typeface="Lato"/>
              </a:rPr>
              <a:t>zdroj: </a:t>
            </a:r>
            <a:r>
              <a:rPr lang="cs" sz="1100" u="sng">
                <a:solidFill>
                  <a:schemeClr val="hlink"/>
                </a:solidFill>
                <a:hlinkClick r:id="rId6"/>
              </a:rPr>
              <a:t>https://www.coretrustseal.org/about/history/data-seal-of-approval/</a:t>
            </a:r>
            <a:endParaRPr>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CoreTrustSeal/DSA</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49" name="Google Shape;249;p39"/>
          <p:cNvSpPr txBox="1">
            <a:spLocks noGrp="1"/>
          </p:cNvSpPr>
          <p:nvPr>
            <p:ph type="body" idx="1"/>
          </p:nvPr>
        </p:nvSpPr>
        <p:spPr>
          <a:xfrm>
            <a:off x="289050" y="1142956"/>
            <a:ext cx="8565900" cy="3872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Char char="❏"/>
            </a:pPr>
            <a:r>
              <a:rPr lang="cs" sz="2400">
                <a:solidFill>
                  <a:schemeClr val="dk2"/>
                </a:solidFill>
              </a:rPr>
              <a:t>Dříve Data Seal of Approval</a:t>
            </a:r>
            <a:endParaRPr sz="2400">
              <a:solidFill>
                <a:schemeClr val="dk2"/>
              </a:solidFill>
            </a:endParaRPr>
          </a:p>
          <a:p>
            <a:pPr marL="457200" marR="0" lvl="0" indent="-381000" algn="l" rtl="0">
              <a:lnSpc>
                <a:spcPct val="115000"/>
              </a:lnSpc>
              <a:spcBef>
                <a:spcPts val="0"/>
              </a:spcBef>
              <a:spcAft>
                <a:spcPts val="0"/>
              </a:spcAft>
              <a:buClr>
                <a:schemeClr val="dk2"/>
              </a:buClr>
              <a:buSzPts val="2400"/>
              <a:buChar char="❏"/>
            </a:pPr>
            <a:r>
              <a:rPr lang="cs" sz="2400">
                <a:solidFill>
                  <a:schemeClr val="dk2"/>
                </a:solidFill>
              </a:rPr>
              <a:t>Pro repozitáře vědeckých dat </a:t>
            </a:r>
            <a:endParaRPr sz="2400">
              <a:solidFill>
                <a:schemeClr val="dk2"/>
              </a:solidFill>
            </a:endParaRPr>
          </a:p>
          <a:p>
            <a:pPr marL="457200" marR="0" lvl="0" indent="0" algn="l" rtl="0">
              <a:lnSpc>
                <a:spcPct val="115000"/>
              </a:lnSpc>
              <a:spcBef>
                <a:spcPts val="0"/>
              </a:spcBef>
              <a:spcAft>
                <a:spcPts val="0"/>
              </a:spcAft>
              <a:buSzPts val="1800"/>
              <a:buNone/>
            </a:pPr>
            <a:r>
              <a:rPr lang="cs" sz="2400">
                <a:solidFill>
                  <a:schemeClr val="dk2"/>
                </a:solidFill>
              </a:rPr>
              <a:t>(ale nejen pro ně)</a:t>
            </a:r>
            <a:endParaRPr sz="2400">
              <a:solidFill>
                <a:schemeClr val="dk2"/>
              </a:solidFill>
            </a:endParaRPr>
          </a:p>
          <a:p>
            <a:pPr marL="457200" marR="0" lvl="0" indent="-381000" algn="l" rtl="0">
              <a:lnSpc>
                <a:spcPct val="115000"/>
              </a:lnSpc>
              <a:spcBef>
                <a:spcPts val="0"/>
              </a:spcBef>
              <a:spcAft>
                <a:spcPts val="0"/>
              </a:spcAft>
              <a:buClr>
                <a:schemeClr val="dk2"/>
              </a:buClr>
              <a:buSzPts val="2400"/>
              <a:buChar char="❏"/>
            </a:pPr>
            <a:r>
              <a:rPr lang="cs" sz="2400">
                <a:solidFill>
                  <a:schemeClr val="dk2"/>
                </a:solidFill>
              </a:rPr>
              <a:t>Certifikací DSA prošlo i několik repozitářů vědeckých dat v ČR - Univerzita Karlova </a:t>
            </a:r>
            <a:endParaRPr sz="2400">
              <a:solidFill>
                <a:schemeClr val="dk2"/>
              </a:solidFill>
            </a:endParaRPr>
          </a:p>
          <a:p>
            <a:pPr marL="914400" marR="0" lvl="1" indent="-330200" algn="l" rtl="0">
              <a:lnSpc>
                <a:spcPct val="115000"/>
              </a:lnSpc>
              <a:spcBef>
                <a:spcPts val="0"/>
              </a:spcBef>
              <a:spcAft>
                <a:spcPts val="0"/>
              </a:spcAft>
              <a:buClr>
                <a:schemeClr val="dk2"/>
              </a:buClr>
              <a:buSzPts val="1600"/>
              <a:buChar char="❏"/>
            </a:pPr>
            <a:r>
              <a:rPr lang="cs" sz="1600">
                <a:solidFill>
                  <a:schemeClr val="dk2"/>
                </a:solidFill>
                <a:uFill>
                  <a:noFill/>
                </a:uFill>
                <a:hlinkClick r:id="rId3">
                  <a:extLst>
                    <a:ext uri="{A12FA001-AC4F-418D-AE19-62706E023703}">
                      <ahyp:hlinkClr xmlns:ahyp="http://schemas.microsoft.com/office/drawing/2018/hyperlinkcolor" val="tx"/>
                    </a:ext>
                  </a:extLst>
                </a:hlinkClick>
              </a:rPr>
              <a:t>LINDAT-Clarin - Centre for Language Research Infrastructure in the Czech Republic</a:t>
            </a:r>
            <a:endParaRPr sz="1600">
              <a:solidFill>
                <a:schemeClr val="dk2"/>
              </a:solidFill>
            </a:endParaRPr>
          </a:p>
          <a:p>
            <a:pPr marL="914400" marR="0" lvl="1" indent="-330200" algn="l" rtl="0">
              <a:lnSpc>
                <a:spcPct val="115000"/>
              </a:lnSpc>
              <a:spcBef>
                <a:spcPts val="0"/>
              </a:spcBef>
              <a:spcAft>
                <a:spcPts val="0"/>
              </a:spcAft>
              <a:buClr>
                <a:schemeClr val="dk2"/>
              </a:buClr>
              <a:buSzPts val="1600"/>
              <a:buChar char="❏"/>
            </a:pPr>
            <a:r>
              <a:rPr lang="cs" sz="1600">
                <a:solidFill>
                  <a:schemeClr val="dk2"/>
                </a:solidFill>
                <a:uFill>
                  <a:noFill/>
                </a:uFill>
                <a:hlinkClick r:id="rId4">
                  <a:extLst>
                    <a:ext uri="{A12FA001-AC4F-418D-AE19-62706E023703}">
                      <ahyp:hlinkClr xmlns:ahyp="http://schemas.microsoft.com/office/drawing/2018/hyperlinkcolor" val="tx"/>
                    </a:ext>
                  </a:extLst>
                </a:hlinkClick>
              </a:rPr>
              <a:t>Repository of Charles University in Prague, Map Collection</a:t>
            </a:r>
            <a:endParaRPr sz="1600">
              <a:solidFill>
                <a:schemeClr val="dk2"/>
              </a:solidFill>
            </a:endParaRPr>
          </a:p>
          <a:p>
            <a:pPr marL="914400" marR="0" lvl="1" indent="-330200" algn="l" rtl="0">
              <a:lnSpc>
                <a:spcPct val="115000"/>
              </a:lnSpc>
              <a:spcBef>
                <a:spcPts val="0"/>
              </a:spcBef>
              <a:spcAft>
                <a:spcPts val="0"/>
              </a:spcAft>
              <a:buClr>
                <a:schemeClr val="dk2"/>
              </a:buClr>
              <a:buSzPts val="1600"/>
              <a:buChar char="❏"/>
            </a:pPr>
            <a:r>
              <a:rPr lang="cs" sz="1600">
                <a:solidFill>
                  <a:schemeClr val="dk2"/>
                </a:solidFill>
                <a:uFill>
                  <a:noFill/>
                </a:uFill>
                <a:hlinkClick r:id="rId5">
                  <a:extLst>
                    <a:ext uri="{A12FA001-AC4F-418D-AE19-62706E023703}">
                      <ahyp:hlinkClr xmlns:ahyp="http://schemas.microsoft.com/office/drawing/2018/hyperlinkcolor" val="tx"/>
                    </a:ext>
                  </a:extLst>
                </a:hlinkClick>
              </a:rPr>
              <a:t>Český sociálněvědný datový archiv</a:t>
            </a:r>
            <a:endParaRPr sz="1600">
              <a:solidFill>
                <a:schemeClr val="dk2"/>
              </a:solidFill>
            </a:endParaRPr>
          </a:p>
          <a:p>
            <a:pPr marL="457200" marR="0" lvl="0" indent="-381000" algn="l" rtl="0">
              <a:lnSpc>
                <a:spcPct val="115000"/>
              </a:lnSpc>
              <a:spcBef>
                <a:spcPts val="0"/>
              </a:spcBef>
              <a:spcAft>
                <a:spcPts val="0"/>
              </a:spcAft>
              <a:buClr>
                <a:schemeClr val="dk2"/>
              </a:buClr>
              <a:buSzPts val="2400"/>
              <a:buChar char="❏"/>
            </a:pPr>
            <a:r>
              <a:rPr lang="cs" sz="2400">
                <a:solidFill>
                  <a:schemeClr val="dk2"/>
                </a:solidFill>
              </a:rPr>
              <a:t>Překlad DSA do češtiny </a:t>
            </a:r>
            <a:endParaRPr sz="2400">
              <a:solidFill>
                <a:schemeClr val="dk2"/>
              </a:solidFill>
            </a:endParaRPr>
          </a:p>
          <a:p>
            <a:pPr marL="914400" marR="0" lvl="1" indent="-317500" algn="l" rtl="0">
              <a:lnSpc>
                <a:spcPct val="115000"/>
              </a:lnSpc>
              <a:spcBef>
                <a:spcPts val="0"/>
              </a:spcBef>
              <a:spcAft>
                <a:spcPts val="0"/>
              </a:spcAft>
              <a:buSzPts val="1400"/>
              <a:buChar char="❏"/>
            </a:pPr>
            <a:r>
              <a:rPr lang="cs" sz="1600">
                <a:solidFill>
                  <a:schemeClr val="hlink"/>
                </a:solidFill>
                <a:uFill>
                  <a:noFill/>
                </a:uFill>
                <a:hlinkClick r:id="rId6"/>
              </a:rPr>
              <a:t>https://dsa.cuni.cz/DSA-3.html?look=new</a:t>
            </a:r>
            <a:r>
              <a:rPr lang="cs" sz="1600"/>
              <a:t>	</a:t>
            </a:r>
            <a:r>
              <a:rPr lang="cs" sz="1400"/>
              <a:t>				</a:t>
            </a:r>
            <a:endParaRPr sz="2000"/>
          </a:p>
        </p:txBody>
      </p:sp>
      <p:pic>
        <p:nvPicPr>
          <p:cNvPr id="250" name="Google Shape;250;p39" descr="DSA-logo-tiny.gif"/>
          <p:cNvPicPr preferRelativeResize="0"/>
          <p:nvPr/>
        </p:nvPicPr>
        <p:blipFill rotWithShape="1">
          <a:blip r:embed="rId7">
            <a:alphaModFix/>
          </a:blip>
          <a:srcRect/>
          <a:stretch/>
        </p:blipFill>
        <p:spPr>
          <a:xfrm>
            <a:off x="4739225" y="1119675"/>
            <a:ext cx="500175" cy="500175"/>
          </a:xfrm>
          <a:prstGeom prst="rect">
            <a:avLst/>
          </a:prstGeom>
          <a:noFill/>
          <a:ln>
            <a:noFill/>
          </a:ln>
        </p:spPr>
      </p:pic>
      <p:pic>
        <p:nvPicPr>
          <p:cNvPr id="251" name="Google Shape;251;p39"/>
          <p:cNvPicPr preferRelativeResize="0"/>
          <p:nvPr/>
        </p:nvPicPr>
        <p:blipFill rotWithShape="1">
          <a:blip r:embed="rId8">
            <a:alphaModFix/>
          </a:blip>
          <a:srcRect/>
          <a:stretch/>
        </p:blipFill>
        <p:spPr>
          <a:xfrm>
            <a:off x="6960400" y="1199313"/>
            <a:ext cx="1894538" cy="11367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CoreTrustSeal</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57" name="Google Shape;257;p40"/>
          <p:cNvSpPr txBox="1">
            <a:spLocks noGrp="1"/>
          </p:cNvSpPr>
          <p:nvPr>
            <p:ph type="body" idx="1"/>
          </p:nvPr>
        </p:nvSpPr>
        <p:spPr>
          <a:xfrm>
            <a:off x="289050" y="1142956"/>
            <a:ext cx="8565900" cy="3872400"/>
          </a:xfrm>
          <a:prstGeom prst="rect">
            <a:avLst/>
          </a:prstGeom>
          <a:noFill/>
          <a:ln>
            <a:noFill/>
          </a:ln>
        </p:spPr>
        <p:txBody>
          <a:bodyPr spcFirstLastPara="1" wrap="square" lIns="91425" tIns="91425" rIns="91425" bIns="91425" anchor="t" anchorCtr="0">
            <a:noAutofit/>
          </a:bodyPr>
          <a:lstStyle/>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Stanovuje 16 kritérií (repozitář musí splnit body 4 - 13)</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U zbytku musí umožnit jejich splnění producenty a uživateli dat </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1. Producent dat vkládá data do digitálního repozitáře společně s informacemi, které ostatním subjektům umožňují zhodnotit jejich </a:t>
            </a:r>
            <a:r>
              <a:rPr lang="cs" sz="2000" b="1">
                <a:solidFill>
                  <a:schemeClr val="dk2"/>
                </a:solidFill>
                <a:latin typeface="Arial"/>
                <a:ea typeface="Arial"/>
                <a:cs typeface="Arial"/>
                <a:sym typeface="Arial"/>
              </a:rPr>
              <a:t>kvalitu</a:t>
            </a:r>
            <a:r>
              <a:rPr lang="cs" sz="2000">
                <a:solidFill>
                  <a:schemeClr val="dk2"/>
                </a:solidFill>
                <a:latin typeface="Arial"/>
                <a:ea typeface="Arial"/>
                <a:cs typeface="Arial"/>
                <a:sym typeface="Arial"/>
              </a:rPr>
              <a:t> a to, na kolik odpovídají </a:t>
            </a:r>
            <a:r>
              <a:rPr lang="cs" sz="2000" b="1">
                <a:solidFill>
                  <a:schemeClr val="dk2"/>
                </a:solidFill>
                <a:latin typeface="Arial"/>
                <a:ea typeface="Arial"/>
                <a:cs typeface="Arial"/>
                <a:sym typeface="Arial"/>
              </a:rPr>
              <a:t>etickým</a:t>
            </a:r>
            <a:r>
              <a:rPr lang="cs" sz="2000">
                <a:solidFill>
                  <a:schemeClr val="dk2"/>
                </a:solidFill>
                <a:latin typeface="Arial"/>
                <a:ea typeface="Arial"/>
                <a:cs typeface="Arial"/>
                <a:sym typeface="Arial"/>
              </a:rPr>
              <a:t> a </a:t>
            </a:r>
            <a:r>
              <a:rPr lang="cs" sz="2000" b="1">
                <a:solidFill>
                  <a:schemeClr val="dk2"/>
                </a:solidFill>
                <a:latin typeface="Arial"/>
                <a:ea typeface="Arial"/>
                <a:cs typeface="Arial"/>
                <a:sym typeface="Arial"/>
              </a:rPr>
              <a:t>jiným normám</a:t>
            </a:r>
            <a:r>
              <a:rPr lang="cs" sz="2000">
                <a:solidFill>
                  <a:schemeClr val="dk2"/>
                </a:solidFill>
                <a:latin typeface="Arial"/>
                <a:ea typeface="Arial"/>
                <a:cs typeface="Arial"/>
                <a:sym typeface="Arial"/>
              </a:rPr>
              <a:t> platným pro danou disciplínu </a:t>
            </a:r>
            <a:r>
              <a:rPr lang="cs" sz="1400">
                <a:solidFill>
                  <a:schemeClr val="dk2"/>
                </a:solidFill>
                <a:latin typeface="Arial"/>
                <a:ea typeface="Arial"/>
                <a:cs typeface="Arial"/>
                <a:sym typeface="Arial"/>
              </a:rPr>
              <a:t>(3)</a:t>
            </a:r>
            <a:r>
              <a:rPr lang="cs" sz="2000">
                <a:solidFill>
                  <a:schemeClr val="dk2"/>
                </a:solidFill>
                <a:latin typeface="Arial"/>
                <a:ea typeface="Arial"/>
                <a:cs typeface="Arial"/>
                <a:sym typeface="Arial"/>
              </a:rPr>
              <a:t> </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2. Producent dat odevzdává data ve </a:t>
            </a:r>
            <a:r>
              <a:rPr lang="cs" sz="2000" b="1">
                <a:solidFill>
                  <a:schemeClr val="dk2"/>
                </a:solidFill>
                <a:latin typeface="Arial"/>
                <a:ea typeface="Arial"/>
                <a:cs typeface="Arial"/>
                <a:sym typeface="Arial"/>
              </a:rPr>
              <a:t>formátech doporučovaných</a:t>
            </a:r>
            <a:r>
              <a:rPr lang="cs" sz="2000">
                <a:solidFill>
                  <a:schemeClr val="dk2"/>
                </a:solidFill>
                <a:latin typeface="Arial"/>
                <a:ea typeface="Arial"/>
                <a:cs typeface="Arial"/>
                <a:sym typeface="Arial"/>
              </a:rPr>
              <a:t> digitálním repozitářem </a:t>
            </a:r>
            <a:r>
              <a:rPr lang="cs" sz="1400">
                <a:solidFill>
                  <a:schemeClr val="dk2"/>
                </a:solidFill>
                <a:latin typeface="Arial"/>
                <a:ea typeface="Arial"/>
                <a:cs typeface="Arial"/>
                <a:sym typeface="Arial"/>
              </a:rPr>
              <a:t>(3)</a:t>
            </a:r>
            <a:r>
              <a:rPr lang="cs" sz="2000">
                <a:solidFill>
                  <a:schemeClr val="dk2"/>
                </a:solidFill>
                <a:latin typeface="Arial"/>
                <a:ea typeface="Arial"/>
                <a:cs typeface="Arial"/>
                <a:sym typeface="Arial"/>
              </a:rPr>
              <a:t> </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3. Producent dat odevzdává </a:t>
            </a:r>
            <a:r>
              <a:rPr lang="cs" sz="2000" b="1">
                <a:solidFill>
                  <a:schemeClr val="dk2"/>
                </a:solidFill>
                <a:latin typeface="Arial"/>
                <a:ea typeface="Arial"/>
                <a:cs typeface="Arial"/>
                <a:sym typeface="Arial"/>
              </a:rPr>
              <a:t>data</a:t>
            </a:r>
            <a:r>
              <a:rPr lang="cs" sz="2000">
                <a:solidFill>
                  <a:schemeClr val="dk2"/>
                </a:solidFill>
                <a:latin typeface="Arial"/>
                <a:ea typeface="Arial"/>
                <a:cs typeface="Arial"/>
                <a:sym typeface="Arial"/>
              </a:rPr>
              <a:t> společně s </a:t>
            </a:r>
            <a:r>
              <a:rPr lang="cs" sz="2000" b="1">
                <a:solidFill>
                  <a:schemeClr val="dk2"/>
                </a:solidFill>
                <a:latin typeface="Arial"/>
                <a:ea typeface="Arial"/>
                <a:cs typeface="Arial"/>
                <a:sym typeface="Arial"/>
              </a:rPr>
              <a:t>metadaty</a:t>
            </a:r>
            <a:r>
              <a:rPr lang="cs" sz="2000">
                <a:solidFill>
                  <a:schemeClr val="dk2"/>
                </a:solidFill>
                <a:latin typeface="Arial"/>
                <a:ea typeface="Arial"/>
                <a:cs typeface="Arial"/>
                <a:sym typeface="Arial"/>
              </a:rPr>
              <a:t> vyžadovanými digitálním repozitářem </a:t>
            </a:r>
            <a:r>
              <a:rPr lang="cs" sz="1400">
                <a:solidFill>
                  <a:schemeClr val="dk2"/>
                </a:solidFill>
                <a:latin typeface="Arial"/>
                <a:ea typeface="Arial"/>
                <a:cs typeface="Arial"/>
                <a:sym typeface="Arial"/>
              </a:rPr>
              <a:t>(4)</a:t>
            </a:r>
            <a:endParaRPr sz="1400">
              <a:solidFill>
                <a:schemeClr val="dk2"/>
              </a:solidFill>
              <a:latin typeface="Arial"/>
              <a:ea typeface="Arial"/>
              <a:cs typeface="Arial"/>
              <a:sym typeface="Arial"/>
            </a:endParaRPr>
          </a:p>
          <a:p>
            <a:pPr marL="3200400" lvl="0" indent="457200" algn="l" rtl="0">
              <a:spcBef>
                <a:spcPts val="0"/>
              </a:spcBef>
              <a:spcAft>
                <a:spcPts val="0"/>
              </a:spcAft>
              <a:buNone/>
            </a:pPr>
            <a:r>
              <a:rPr lang="cs" sz="2000" u="sng">
                <a:solidFill>
                  <a:schemeClr val="hlink"/>
                </a:solidFill>
                <a:latin typeface="Arial"/>
                <a:ea typeface="Arial"/>
                <a:cs typeface="Arial"/>
                <a:sym typeface="Arial"/>
                <a:hlinkClick r:id="rId3"/>
              </a:rPr>
              <a:t>https://www.coretrustseal.org</a:t>
            </a:r>
            <a:endParaRPr sz="200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CoreTrustSeal</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63" name="Google Shape;263;p41"/>
          <p:cNvSpPr txBox="1">
            <a:spLocks noGrp="1"/>
          </p:cNvSpPr>
          <p:nvPr>
            <p:ph type="body" idx="1"/>
          </p:nvPr>
        </p:nvSpPr>
        <p:spPr>
          <a:xfrm>
            <a:off x="289050" y="1142956"/>
            <a:ext cx="8565900" cy="3872400"/>
          </a:xfrm>
          <a:prstGeom prst="rect">
            <a:avLst/>
          </a:prstGeom>
          <a:noFill/>
          <a:ln>
            <a:noFill/>
          </a:ln>
        </p:spPr>
        <p:txBody>
          <a:bodyPr spcFirstLastPara="1" wrap="square" lIns="91425" tIns="91425" rIns="91425" bIns="91425" anchor="t" anchorCtr="0">
            <a:noAutofit/>
          </a:bodyPr>
          <a:lstStyle/>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4. Digitální repozitář má jasně stanovené </a:t>
            </a:r>
            <a:r>
              <a:rPr lang="cs" sz="2000" b="1">
                <a:solidFill>
                  <a:schemeClr val="dk2"/>
                </a:solidFill>
                <a:latin typeface="Arial"/>
                <a:ea typeface="Arial"/>
                <a:cs typeface="Arial"/>
                <a:sym typeface="Arial"/>
              </a:rPr>
              <a:t>poslání</a:t>
            </a:r>
            <a:r>
              <a:rPr lang="cs" sz="2000">
                <a:solidFill>
                  <a:schemeClr val="dk2"/>
                </a:solidFill>
                <a:latin typeface="Arial"/>
                <a:ea typeface="Arial"/>
                <a:cs typeface="Arial"/>
                <a:sym typeface="Arial"/>
              </a:rPr>
              <a:t> (mission) v oblasti digitální archivace a uplatňuje jej </a:t>
            </a:r>
            <a:r>
              <a:rPr lang="cs" sz="1400">
                <a:solidFill>
                  <a:schemeClr val="dk2"/>
                </a:solidFill>
                <a:latin typeface="Arial"/>
                <a:ea typeface="Arial"/>
                <a:cs typeface="Arial"/>
                <a:sym typeface="Arial"/>
              </a:rPr>
              <a:t>(4)</a:t>
            </a:r>
            <a:endParaRPr sz="1400">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5. Digitální repozitář věnuje dostatečnou péči dodržování </a:t>
            </a:r>
            <a:r>
              <a:rPr lang="cs" sz="2000" b="1">
                <a:solidFill>
                  <a:schemeClr val="dk2"/>
                </a:solidFill>
                <a:latin typeface="Arial"/>
                <a:ea typeface="Arial"/>
                <a:cs typeface="Arial"/>
                <a:sym typeface="Arial"/>
              </a:rPr>
              <a:t>právních předpisů a smluv</a:t>
            </a:r>
            <a:r>
              <a:rPr lang="cs" sz="2000">
                <a:solidFill>
                  <a:schemeClr val="dk2"/>
                </a:solidFill>
                <a:latin typeface="Arial"/>
                <a:ea typeface="Arial"/>
                <a:cs typeface="Arial"/>
                <a:sym typeface="Arial"/>
              </a:rPr>
              <a:t>, a to případně včetně těch, které se vztahují k </a:t>
            </a:r>
            <a:r>
              <a:rPr lang="cs" sz="2000" b="1">
                <a:solidFill>
                  <a:schemeClr val="dk2"/>
                </a:solidFill>
                <a:latin typeface="Arial"/>
                <a:ea typeface="Arial"/>
                <a:cs typeface="Arial"/>
                <a:sym typeface="Arial"/>
              </a:rPr>
              <a:t>ochraně osob</a:t>
            </a:r>
            <a:r>
              <a:rPr lang="cs" sz="2000">
                <a:solidFill>
                  <a:schemeClr val="dk2"/>
                </a:solidFill>
                <a:latin typeface="Arial"/>
                <a:ea typeface="Arial"/>
                <a:cs typeface="Arial"/>
                <a:sym typeface="Arial"/>
              </a:rPr>
              <a:t> </a:t>
            </a:r>
            <a:r>
              <a:rPr lang="cs" sz="1400">
                <a:solidFill>
                  <a:schemeClr val="dk2"/>
                </a:solidFill>
                <a:latin typeface="Arial"/>
                <a:ea typeface="Arial"/>
                <a:cs typeface="Arial"/>
                <a:sym typeface="Arial"/>
              </a:rPr>
              <a:t>(4)</a:t>
            </a:r>
            <a:r>
              <a:rPr lang="cs" sz="2000">
                <a:solidFill>
                  <a:schemeClr val="dk2"/>
                </a:solidFill>
                <a:latin typeface="Arial"/>
                <a:ea typeface="Arial"/>
                <a:cs typeface="Arial"/>
                <a:sym typeface="Arial"/>
              </a:rPr>
              <a:t> </a:t>
            </a:r>
            <a:endParaRPr sz="2000">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6. Digitální repozitář aplikuje </a:t>
            </a:r>
            <a:r>
              <a:rPr lang="cs" sz="2000" b="1">
                <a:solidFill>
                  <a:schemeClr val="dk2"/>
                </a:solidFill>
                <a:latin typeface="Arial"/>
                <a:ea typeface="Arial"/>
                <a:cs typeface="Arial"/>
                <a:sym typeface="Arial"/>
              </a:rPr>
              <a:t>zdokumentované procesy a postupy </a:t>
            </a:r>
            <a:r>
              <a:rPr lang="cs" sz="2000">
                <a:solidFill>
                  <a:schemeClr val="dk2"/>
                </a:solidFill>
                <a:latin typeface="Arial"/>
                <a:ea typeface="Arial"/>
                <a:cs typeface="Arial"/>
                <a:sym typeface="Arial"/>
              </a:rPr>
              <a:t>pro správu ukládání dat </a:t>
            </a:r>
            <a:r>
              <a:rPr lang="cs" sz="1400">
                <a:solidFill>
                  <a:schemeClr val="dk2"/>
                </a:solidFill>
                <a:latin typeface="Arial"/>
                <a:ea typeface="Arial"/>
                <a:cs typeface="Arial"/>
                <a:sym typeface="Arial"/>
              </a:rPr>
              <a:t>(4)</a:t>
            </a:r>
            <a:r>
              <a:rPr lang="cs" sz="2000">
                <a:solidFill>
                  <a:schemeClr val="dk2"/>
                </a:solidFill>
                <a:latin typeface="Arial"/>
                <a:ea typeface="Arial"/>
                <a:cs typeface="Arial"/>
                <a:sym typeface="Arial"/>
              </a:rPr>
              <a:t> </a:t>
            </a:r>
            <a:endParaRPr sz="2000">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7. Digitální repozitář má </a:t>
            </a:r>
            <a:r>
              <a:rPr lang="cs" sz="2000" b="1">
                <a:solidFill>
                  <a:schemeClr val="dk2"/>
                </a:solidFill>
                <a:latin typeface="Arial"/>
                <a:ea typeface="Arial"/>
                <a:cs typeface="Arial"/>
                <a:sym typeface="Arial"/>
              </a:rPr>
              <a:t>plán dlouhodobé ochrany</a:t>
            </a:r>
            <a:r>
              <a:rPr lang="cs" sz="2000">
                <a:solidFill>
                  <a:schemeClr val="dk2"/>
                </a:solidFill>
                <a:latin typeface="Arial"/>
                <a:ea typeface="Arial"/>
                <a:cs typeface="Arial"/>
                <a:sym typeface="Arial"/>
              </a:rPr>
              <a:t> digitálního obsahu v něm uloženého </a:t>
            </a:r>
            <a:r>
              <a:rPr lang="cs" sz="1400">
                <a:solidFill>
                  <a:schemeClr val="dk2"/>
                </a:solidFill>
                <a:latin typeface="Arial"/>
                <a:ea typeface="Arial"/>
                <a:cs typeface="Arial"/>
                <a:sym typeface="Arial"/>
              </a:rPr>
              <a:t>(3)</a:t>
            </a:r>
            <a:r>
              <a:rPr lang="cs" sz="2000">
                <a:solidFill>
                  <a:schemeClr val="dk2"/>
                </a:solidFill>
                <a:latin typeface="Arial"/>
                <a:ea typeface="Arial"/>
                <a:cs typeface="Arial"/>
                <a:sym typeface="Arial"/>
              </a:rPr>
              <a:t> </a:t>
            </a:r>
            <a:endParaRPr sz="2000">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CoreTrustSeal</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69" name="Google Shape;269;p42"/>
          <p:cNvSpPr txBox="1">
            <a:spLocks noGrp="1"/>
          </p:cNvSpPr>
          <p:nvPr>
            <p:ph type="body" idx="1"/>
          </p:nvPr>
        </p:nvSpPr>
        <p:spPr>
          <a:xfrm>
            <a:off x="238725" y="1142950"/>
            <a:ext cx="8854800" cy="3872400"/>
          </a:xfrm>
          <a:prstGeom prst="rect">
            <a:avLst/>
          </a:prstGeom>
          <a:noFill/>
          <a:ln>
            <a:noFill/>
          </a:ln>
        </p:spPr>
        <p:txBody>
          <a:bodyPr spcFirstLastPara="1" wrap="square" lIns="91425" tIns="91425" rIns="91425" bIns="91425" anchor="t" anchorCtr="0">
            <a:noAutofit/>
          </a:bodyPr>
          <a:lstStyle/>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8. Archivace probíhá v průběhu celého </a:t>
            </a:r>
            <a:r>
              <a:rPr lang="cs" sz="2000" b="1">
                <a:solidFill>
                  <a:schemeClr val="dk2"/>
                </a:solidFill>
                <a:latin typeface="Arial"/>
                <a:ea typeface="Arial"/>
                <a:cs typeface="Arial"/>
                <a:sym typeface="Arial"/>
              </a:rPr>
              <a:t>životního cyklu dat</a:t>
            </a:r>
            <a:r>
              <a:rPr lang="cs" sz="2000">
                <a:solidFill>
                  <a:schemeClr val="dk2"/>
                </a:solidFill>
                <a:latin typeface="Arial"/>
                <a:ea typeface="Arial"/>
                <a:cs typeface="Arial"/>
                <a:sym typeface="Arial"/>
              </a:rPr>
              <a:t> a podle jasně </a:t>
            </a:r>
            <a:r>
              <a:rPr lang="cs" sz="2000" b="1">
                <a:solidFill>
                  <a:schemeClr val="dk2"/>
                </a:solidFill>
                <a:latin typeface="Arial"/>
                <a:ea typeface="Arial"/>
                <a:cs typeface="Arial"/>
                <a:sym typeface="Arial"/>
              </a:rPr>
              <a:t>stanovených postupů</a:t>
            </a:r>
            <a:r>
              <a:rPr lang="cs" sz="2000">
                <a:solidFill>
                  <a:schemeClr val="dk2"/>
                </a:solidFill>
                <a:latin typeface="Arial"/>
                <a:ea typeface="Arial"/>
                <a:cs typeface="Arial"/>
                <a:sym typeface="Arial"/>
              </a:rPr>
              <a:t> </a:t>
            </a:r>
            <a:r>
              <a:rPr lang="cs" sz="1400">
                <a:solidFill>
                  <a:schemeClr val="dk2"/>
                </a:solidFill>
                <a:latin typeface="Arial"/>
                <a:ea typeface="Arial"/>
                <a:cs typeface="Arial"/>
                <a:sym typeface="Arial"/>
              </a:rPr>
              <a:t>(3)</a:t>
            </a:r>
            <a:endParaRPr sz="1400">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9. Digitální repozitář přebírá od producentů dat </a:t>
            </a:r>
            <a:r>
              <a:rPr lang="cs" sz="2000" b="1">
                <a:solidFill>
                  <a:schemeClr val="dk2"/>
                </a:solidFill>
                <a:latin typeface="Arial"/>
                <a:ea typeface="Arial"/>
                <a:cs typeface="Arial"/>
                <a:sym typeface="Arial"/>
              </a:rPr>
              <a:t>odpovědnost za zpřístupnění</a:t>
            </a:r>
            <a:r>
              <a:rPr lang="cs" sz="2000">
                <a:solidFill>
                  <a:schemeClr val="dk2"/>
                </a:solidFill>
                <a:latin typeface="Arial"/>
                <a:ea typeface="Arial"/>
                <a:cs typeface="Arial"/>
                <a:sym typeface="Arial"/>
              </a:rPr>
              <a:t> digitálních objektů </a:t>
            </a:r>
            <a:r>
              <a:rPr lang="cs" sz="1400">
                <a:solidFill>
                  <a:schemeClr val="dk2"/>
                </a:solidFill>
                <a:latin typeface="Arial"/>
                <a:ea typeface="Arial"/>
                <a:cs typeface="Arial"/>
                <a:sym typeface="Arial"/>
              </a:rPr>
              <a:t>(4)</a:t>
            </a:r>
            <a:endParaRPr sz="1400">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10. Digitální repozitář umožňuje uživatelům najít a použít data a trvale na ně odkazovat </a:t>
            </a:r>
            <a:r>
              <a:rPr lang="cs" sz="1400">
                <a:solidFill>
                  <a:schemeClr val="dk2"/>
                </a:solidFill>
                <a:latin typeface="Arial"/>
                <a:ea typeface="Arial"/>
                <a:cs typeface="Arial"/>
                <a:sym typeface="Arial"/>
              </a:rPr>
              <a:t>(4)</a:t>
            </a:r>
            <a:endParaRPr sz="2000">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11. Digitální repozitář zajišťuje integritu digitálních objektů a metadat </a:t>
            </a:r>
            <a:r>
              <a:rPr lang="cs" sz="1400">
                <a:solidFill>
                  <a:schemeClr val="dk2"/>
                </a:solidFill>
                <a:latin typeface="Arial"/>
                <a:ea typeface="Arial"/>
                <a:cs typeface="Arial"/>
                <a:sym typeface="Arial"/>
              </a:rPr>
              <a:t>(3)</a:t>
            </a:r>
            <a:endParaRPr sz="2000">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12. Digitální repozitář zajišťuje autenticitu digitálních objektů a metadat </a:t>
            </a:r>
            <a:r>
              <a:rPr lang="cs" sz="1400">
                <a:solidFill>
                  <a:schemeClr val="dk2"/>
                </a:solidFill>
                <a:latin typeface="Arial"/>
                <a:ea typeface="Arial"/>
                <a:cs typeface="Arial"/>
                <a:sym typeface="Arial"/>
              </a:rPr>
              <a:t>(3)</a:t>
            </a:r>
            <a:endParaRPr sz="2000">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p:nvPr/>
        </p:nvSpPr>
        <p:spPr>
          <a:xfrm>
            <a:off x="1740525" y="372325"/>
            <a:ext cx="65928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2400"/>
              <a:t>Významné vlastnosti (significant properties) II</a:t>
            </a:r>
            <a:endParaRPr sz="2400"/>
          </a:p>
        </p:txBody>
      </p:sp>
      <p:pic>
        <p:nvPicPr>
          <p:cNvPr id="105" name="Google Shape;105;p16"/>
          <p:cNvPicPr preferRelativeResize="0"/>
          <p:nvPr/>
        </p:nvPicPr>
        <p:blipFill>
          <a:blip r:embed="rId3">
            <a:alphaModFix/>
          </a:blip>
          <a:stretch>
            <a:fillRect/>
          </a:stretch>
        </p:blipFill>
        <p:spPr>
          <a:xfrm>
            <a:off x="652500" y="1033157"/>
            <a:ext cx="2176050" cy="4115843"/>
          </a:xfrm>
          <a:prstGeom prst="rect">
            <a:avLst/>
          </a:prstGeom>
          <a:noFill/>
          <a:ln>
            <a:noFill/>
          </a:ln>
        </p:spPr>
      </p:pic>
      <p:pic>
        <p:nvPicPr>
          <p:cNvPr id="106" name="Google Shape;106;p16"/>
          <p:cNvPicPr preferRelativeResize="0"/>
          <p:nvPr/>
        </p:nvPicPr>
        <p:blipFill>
          <a:blip r:embed="rId4">
            <a:alphaModFix/>
          </a:blip>
          <a:stretch>
            <a:fillRect/>
          </a:stretch>
        </p:blipFill>
        <p:spPr>
          <a:xfrm>
            <a:off x="3752700" y="1038649"/>
            <a:ext cx="2176050" cy="4104839"/>
          </a:xfrm>
          <a:prstGeom prst="rect">
            <a:avLst/>
          </a:prstGeom>
          <a:noFill/>
          <a:ln>
            <a:noFill/>
          </a:ln>
        </p:spPr>
      </p:pic>
      <p:pic>
        <p:nvPicPr>
          <p:cNvPr id="107" name="Google Shape;107;p16"/>
          <p:cNvPicPr preferRelativeResize="0"/>
          <p:nvPr/>
        </p:nvPicPr>
        <p:blipFill>
          <a:blip r:embed="rId5">
            <a:alphaModFix/>
          </a:blip>
          <a:stretch>
            <a:fillRect/>
          </a:stretch>
        </p:blipFill>
        <p:spPr>
          <a:xfrm>
            <a:off x="6852900" y="1015225"/>
            <a:ext cx="2176050" cy="4128275"/>
          </a:xfrm>
          <a:prstGeom prst="rect">
            <a:avLst/>
          </a:prstGeom>
          <a:noFill/>
          <a:ln>
            <a:noFill/>
          </a:ln>
        </p:spPr>
      </p:pic>
      <p:sp>
        <p:nvSpPr>
          <p:cNvPr id="108" name="Google Shape;108;p16"/>
          <p:cNvSpPr txBox="1"/>
          <p:nvPr/>
        </p:nvSpPr>
        <p:spPr>
          <a:xfrm>
            <a:off x="91575" y="15275"/>
            <a:ext cx="8937300"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1100"/>
              <a:t>zdroj: Pavla Rychtářová. Digitalizace v knihovnách (on-line kurz). Část 3 - skenování. </a:t>
            </a:r>
            <a:r>
              <a:rPr lang="cs" sz="1100" u="sng">
                <a:solidFill>
                  <a:schemeClr val="hlink"/>
                </a:solidFill>
                <a:hlinkClick r:id="rId6"/>
              </a:rPr>
              <a:t>https://kurzy.knihovna.cz/</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CoreTrustSeal</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75" name="Google Shape;275;p43"/>
          <p:cNvSpPr txBox="1">
            <a:spLocks noGrp="1"/>
          </p:cNvSpPr>
          <p:nvPr>
            <p:ph type="body" idx="1"/>
          </p:nvPr>
        </p:nvSpPr>
        <p:spPr>
          <a:xfrm>
            <a:off x="238725" y="1142950"/>
            <a:ext cx="8854800" cy="3872400"/>
          </a:xfrm>
          <a:prstGeom prst="rect">
            <a:avLst/>
          </a:prstGeom>
          <a:noFill/>
          <a:ln>
            <a:noFill/>
          </a:ln>
        </p:spPr>
        <p:txBody>
          <a:bodyPr spcFirstLastPara="1" wrap="square" lIns="91425" tIns="91425" rIns="91425" bIns="91425" anchor="t" anchorCtr="0">
            <a:noAutofit/>
          </a:bodyPr>
          <a:lstStyle/>
          <a:p>
            <a:pPr marL="457200" lvl="0" indent="-349250" algn="l" rtl="0">
              <a:spcBef>
                <a:spcPts val="700"/>
              </a:spcBef>
              <a:spcAft>
                <a:spcPts val="0"/>
              </a:spcAft>
              <a:buClr>
                <a:schemeClr val="dk2"/>
              </a:buClr>
              <a:buSzPts val="1900"/>
              <a:buChar char="❏"/>
            </a:pPr>
            <a:r>
              <a:rPr lang="cs" sz="1900">
                <a:solidFill>
                  <a:schemeClr val="dk2"/>
                </a:solidFill>
                <a:latin typeface="Arial"/>
                <a:ea typeface="Arial"/>
                <a:cs typeface="Arial"/>
                <a:sym typeface="Arial"/>
              </a:rPr>
              <a:t>13. </a:t>
            </a:r>
            <a:r>
              <a:rPr lang="cs" sz="1900" b="1">
                <a:solidFill>
                  <a:schemeClr val="dk2"/>
                </a:solidFill>
                <a:latin typeface="Arial"/>
                <a:ea typeface="Arial"/>
                <a:cs typeface="Arial"/>
                <a:sym typeface="Arial"/>
              </a:rPr>
              <a:t>Technická infrastruktura</a:t>
            </a:r>
            <a:r>
              <a:rPr lang="cs" sz="1900">
                <a:solidFill>
                  <a:schemeClr val="dk2"/>
                </a:solidFill>
                <a:latin typeface="Arial"/>
                <a:ea typeface="Arial"/>
                <a:cs typeface="Arial"/>
                <a:sym typeface="Arial"/>
              </a:rPr>
              <a:t> výslovně podporuje úkoly a funkce popsané v </a:t>
            </a:r>
            <a:r>
              <a:rPr lang="cs" sz="1900" b="1">
                <a:solidFill>
                  <a:schemeClr val="dk2"/>
                </a:solidFill>
                <a:latin typeface="Arial"/>
                <a:ea typeface="Arial"/>
                <a:cs typeface="Arial"/>
                <a:sym typeface="Arial"/>
              </a:rPr>
              <a:t>mezinárodně uznávaných archivních standardech</a:t>
            </a:r>
            <a:r>
              <a:rPr lang="cs" sz="1900">
                <a:solidFill>
                  <a:schemeClr val="dk2"/>
                </a:solidFill>
                <a:latin typeface="Arial"/>
                <a:ea typeface="Arial"/>
                <a:cs typeface="Arial"/>
                <a:sym typeface="Arial"/>
              </a:rPr>
              <a:t> jako je např. OAIS </a:t>
            </a:r>
            <a:r>
              <a:rPr lang="cs" sz="1400">
                <a:solidFill>
                  <a:schemeClr val="dk2"/>
                </a:solidFill>
                <a:latin typeface="Arial"/>
                <a:ea typeface="Arial"/>
                <a:cs typeface="Arial"/>
                <a:sym typeface="Arial"/>
              </a:rPr>
              <a:t>(4)</a:t>
            </a:r>
            <a:endParaRPr sz="1400">
              <a:solidFill>
                <a:schemeClr val="dk2"/>
              </a:solidFill>
              <a:latin typeface="Arial"/>
              <a:ea typeface="Arial"/>
              <a:cs typeface="Arial"/>
              <a:sym typeface="Arial"/>
            </a:endParaRPr>
          </a:p>
          <a:p>
            <a:pPr marL="457200" lvl="0" indent="-349250" algn="l" rtl="0">
              <a:spcBef>
                <a:spcPts val="700"/>
              </a:spcBef>
              <a:spcAft>
                <a:spcPts val="0"/>
              </a:spcAft>
              <a:buClr>
                <a:schemeClr val="dk2"/>
              </a:buClr>
              <a:buSzPts val="1900"/>
              <a:buChar char="❏"/>
            </a:pPr>
            <a:r>
              <a:rPr lang="cs" sz="1900">
                <a:solidFill>
                  <a:schemeClr val="dk2"/>
                </a:solidFill>
                <a:latin typeface="Arial"/>
                <a:ea typeface="Arial"/>
                <a:cs typeface="Arial"/>
                <a:sym typeface="Arial"/>
              </a:rPr>
              <a:t>14. Uživatel dat dodržuje </a:t>
            </a:r>
            <a:r>
              <a:rPr lang="cs" sz="1900" b="1">
                <a:solidFill>
                  <a:schemeClr val="dk2"/>
                </a:solidFill>
                <a:latin typeface="Arial"/>
                <a:ea typeface="Arial"/>
                <a:cs typeface="Arial"/>
                <a:sym typeface="Arial"/>
              </a:rPr>
              <a:t>přístupová pravidla</a:t>
            </a:r>
            <a:r>
              <a:rPr lang="cs" sz="1900">
                <a:solidFill>
                  <a:schemeClr val="dk2"/>
                </a:solidFill>
                <a:latin typeface="Arial"/>
                <a:ea typeface="Arial"/>
                <a:cs typeface="Arial"/>
                <a:sym typeface="Arial"/>
              </a:rPr>
              <a:t> stanovená digitálním repozitářem </a:t>
            </a:r>
            <a:r>
              <a:rPr lang="cs" sz="1400">
                <a:solidFill>
                  <a:schemeClr val="dk2"/>
                </a:solidFill>
                <a:latin typeface="Arial"/>
                <a:ea typeface="Arial"/>
                <a:cs typeface="Arial"/>
                <a:sym typeface="Arial"/>
              </a:rPr>
              <a:t>(4)</a:t>
            </a:r>
            <a:r>
              <a:rPr lang="cs" sz="1900">
                <a:solidFill>
                  <a:schemeClr val="dk2"/>
                </a:solidFill>
                <a:latin typeface="Arial"/>
                <a:ea typeface="Arial"/>
                <a:cs typeface="Arial"/>
                <a:sym typeface="Arial"/>
              </a:rPr>
              <a:t> </a:t>
            </a:r>
            <a:endParaRPr sz="1900">
              <a:solidFill>
                <a:schemeClr val="dk2"/>
              </a:solidFill>
              <a:latin typeface="Arial"/>
              <a:ea typeface="Arial"/>
              <a:cs typeface="Arial"/>
              <a:sym typeface="Arial"/>
            </a:endParaRPr>
          </a:p>
          <a:p>
            <a:pPr marL="457200" lvl="0" indent="-349250" algn="l" rtl="0">
              <a:spcBef>
                <a:spcPts val="700"/>
              </a:spcBef>
              <a:spcAft>
                <a:spcPts val="0"/>
              </a:spcAft>
              <a:buClr>
                <a:schemeClr val="dk2"/>
              </a:buClr>
              <a:buSzPts val="1900"/>
              <a:buChar char="❏"/>
            </a:pPr>
            <a:r>
              <a:rPr lang="cs" sz="1900">
                <a:solidFill>
                  <a:schemeClr val="dk2"/>
                </a:solidFill>
                <a:latin typeface="Arial"/>
                <a:ea typeface="Arial"/>
                <a:cs typeface="Arial"/>
                <a:sym typeface="Arial"/>
              </a:rPr>
              <a:t>15. Uživatel souhlasí s </a:t>
            </a:r>
            <a:r>
              <a:rPr lang="cs" sz="1900" b="1">
                <a:solidFill>
                  <a:schemeClr val="dk2"/>
                </a:solidFill>
                <a:latin typeface="Arial"/>
                <a:ea typeface="Arial"/>
                <a:cs typeface="Arial"/>
                <a:sym typeface="Arial"/>
              </a:rPr>
              <a:t>pravidly pro sdílení a správné využívání znalostí a informací</a:t>
            </a:r>
            <a:r>
              <a:rPr lang="cs" sz="1900">
                <a:solidFill>
                  <a:schemeClr val="dk2"/>
                </a:solidFill>
                <a:latin typeface="Arial"/>
                <a:ea typeface="Arial"/>
                <a:cs typeface="Arial"/>
                <a:sym typeface="Arial"/>
              </a:rPr>
              <a:t> obecně uznávanými v dané oblasti a řídí se jimi </a:t>
            </a:r>
            <a:r>
              <a:rPr lang="cs" sz="1400">
                <a:solidFill>
                  <a:schemeClr val="dk2"/>
                </a:solidFill>
                <a:latin typeface="Arial"/>
                <a:ea typeface="Arial"/>
                <a:cs typeface="Arial"/>
                <a:sym typeface="Arial"/>
              </a:rPr>
              <a:t>(3)</a:t>
            </a:r>
            <a:r>
              <a:rPr lang="cs" sz="1900">
                <a:solidFill>
                  <a:schemeClr val="dk2"/>
                </a:solidFill>
                <a:latin typeface="Arial"/>
                <a:ea typeface="Arial"/>
                <a:cs typeface="Arial"/>
                <a:sym typeface="Arial"/>
              </a:rPr>
              <a:t> </a:t>
            </a:r>
            <a:endParaRPr sz="1900">
              <a:solidFill>
                <a:schemeClr val="dk2"/>
              </a:solidFill>
              <a:latin typeface="Arial"/>
              <a:ea typeface="Arial"/>
              <a:cs typeface="Arial"/>
              <a:sym typeface="Arial"/>
            </a:endParaRPr>
          </a:p>
          <a:p>
            <a:pPr marL="457200" lvl="0" indent="-349250" algn="l" rtl="0">
              <a:spcBef>
                <a:spcPts val="700"/>
              </a:spcBef>
              <a:spcAft>
                <a:spcPts val="0"/>
              </a:spcAft>
              <a:buClr>
                <a:schemeClr val="dk2"/>
              </a:buClr>
              <a:buSzPts val="1900"/>
              <a:buChar char="❏"/>
            </a:pPr>
            <a:r>
              <a:rPr lang="cs" sz="1900">
                <a:solidFill>
                  <a:schemeClr val="dk2"/>
                </a:solidFill>
                <a:latin typeface="Arial"/>
                <a:ea typeface="Arial"/>
                <a:cs typeface="Arial"/>
                <a:sym typeface="Arial"/>
              </a:rPr>
              <a:t>16. Uživatel respektuje digitálním repozitářem stanovená </a:t>
            </a:r>
            <a:r>
              <a:rPr lang="cs" sz="1900" b="1">
                <a:solidFill>
                  <a:schemeClr val="dk2"/>
                </a:solidFill>
                <a:latin typeface="Arial"/>
                <a:ea typeface="Arial"/>
                <a:cs typeface="Arial"/>
                <a:sym typeface="Arial"/>
              </a:rPr>
              <a:t>licenční omezení</a:t>
            </a:r>
            <a:r>
              <a:rPr lang="cs" sz="1900">
                <a:solidFill>
                  <a:schemeClr val="dk2"/>
                </a:solidFill>
                <a:latin typeface="Arial"/>
                <a:ea typeface="Arial"/>
                <a:cs typeface="Arial"/>
                <a:sym typeface="Arial"/>
              </a:rPr>
              <a:t> týkající se užití dat </a:t>
            </a:r>
            <a:r>
              <a:rPr lang="cs" sz="1400">
                <a:solidFill>
                  <a:schemeClr val="dk2"/>
                </a:solidFill>
                <a:latin typeface="Arial"/>
                <a:ea typeface="Arial"/>
                <a:cs typeface="Arial"/>
                <a:sym typeface="Arial"/>
              </a:rPr>
              <a:t>(3)</a:t>
            </a:r>
            <a:endParaRPr sz="2000">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aphicFrame>
        <p:nvGraphicFramePr>
          <p:cNvPr id="280" name="Google Shape;280;p44"/>
          <p:cNvGraphicFramePr/>
          <p:nvPr/>
        </p:nvGraphicFramePr>
        <p:xfrm>
          <a:off x="750800" y="1314213"/>
          <a:ext cx="7642375" cy="2515050"/>
        </p:xfrm>
        <a:graphic>
          <a:graphicData uri="http://schemas.openxmlformats.org/drawingml/2006/table">
            <a:tbl>
              <a:tblPr>
                <a:noFill/>
                <a:tableStyleId>{3CDD6A4E-C67E-4C11-8973-1A3FD2C271CC}</a:tableStyleId>
              </a:tblPr>
              <a:tblGrid>
                <a:gridCol w="1372450">
                  <a:extLst>
                    <a:ext uri="{9D8B030D-6E8A-4147-A177-3AD203B41FA5}">
                      <a16:colId xmlns:a16="http://schemas.microsoft.com/office/drawing/2014/main" val="20000"/>
                    </a:ext>
                  </a:extLst>
                </a:gridCol>
                <a:gridCol w="4363225">
                  <a:extLst>
                    <a:ext uri="{9D8B030D-6E8A-4147-A177-3AD203B41FA5}">
                      <a16:colId xmlns:a16="http://schemas.microsoft.com/office/drawing/2014/main" val="20001"/>
                    </a:ext>
                  </a:extLst>
                </a:gridCol>
                <a:gridCol w="1906700">
                  <a:extLst>
                    <a:ext uri="{9D8B030D-6E8A-4147-A177-3AD203B41FA5}">
                      <a16:colId xmlns:a16="http://schemas.microsoft.com/office/drawing/2014/main" val="20002"/>
                    </a:ext>
                  </a:extLst>
                </a:gridCol>
              </a:tblGrid>
              <a:tr h="441625">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Úroveň </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Význam</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Poznámka/URL</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4675">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0</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N/A: nelze aplikovat</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Uveďte vysvětlení.</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74675">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1</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Ne, ještě jsme to nezvažovali.</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Uveďte vysvětlení.</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74675">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2</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Máme teoretický koncept. </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Dodejte URL.</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74675">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3</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Rozpracováno: jsme v implementační fázi.</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Dodejte URL.</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574725">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4</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Implementováno: Tuto zásadu jsme plně implementovali pro potřeby našeho repozitáře</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cs" b="1" u="none" strike="noStrike" cap="none">
                          <a:solidFill>
                            <a:schemeClr val="dk2"/>
                          </a:solidFill>
                        </a:rPr>
                        <a:t>Dodejte URL.</a:t>
                      </a:r>
                      <a:endParaRPr b="1" u="none" strike="noStrike" cap="none">
                        <a:solidFill>
                          <a:schemeClr val="dk2"/>
                        </a:solidFill>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NESTOR </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86" name="Google Shape;286;p45"/>
          <p:cNvSpPr txBox="1">
            <a:spLocks noGrp="1"/>
          </p:cNvSpPr>
          <p:nvPr>
            <p:ph type="body" idx="1"/>
          </p:nvPr>
        </p:nvSpPr>
        <p:spPr>
          <a:xfrm>
            <a:off x="238725" y="1142950"/>
            <a:ext cx="8854800" cy="3872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Pochází z Německa a reflektuje místní právní, institucionální i finanční prostředí (DIN 31644, 2009)</a:t>
            </a:r>
            <a:endParaRPr sz="2000">
              <a:solidFill>
                <a:schemeClr val="dk2"/>
              </a:solidFill>
              <a:latin typeface="Arial"/>
              <a:ea typeface="Arial"/>
              <a:cs typeface="Arial"/>
              <a:sym typeface="Arial"/>
            </a:endParaRPr>
          </a:p>
          <a:p>
            <a:pPr marL="914400" lvl="1" indent="-330200" algn="l" rtl="0">
              <a:spcBef>
                <a:spcPts val="0"/>
              </a:spcBef>
              <a:spcAft>
                <a:spcPts val="0"/>
              </a:spcAft>
              <a:buClr>
                <a:schemeClr val="dk2"/>
              </a:buClr>
              <a:buSzPts val="1600"/>
              <a:buChar char="○"/>
            </a:pPr>
            <a:r>
              <a:rPr lang="cs" sz="1600" u="sng">
                <a:solidFill>
                  <a:schemeClr val="hlink"/>
                </a:solidFill>
                <a:latin typeface="Arial"/>
                <a:ea typeface="Arial"/>
                <a:cs typeface="Arial"/>
                <a:sym typeface="Arial"/>
                <a:hlinkClick r:id="rId3"/>
              </a:rPr>
              <a:t>www.langzeitarchivierung.de </a:t>
            </a:r>
            <a:endParaRPr sz="1600">
              <a:solidFill>
                <a:schemeClr val="dk2"/>
              </a:solidFill>
              <a:latin typeface="Arial"/>
              <a:ea typeface="Arial"/>
              <a:cs typeface="Arial"/>
              <a:sym typeface="Arial"/>
            </a:endParaRPr>
          </a:p>
          <a:p>
            <a:pPr marL="457200" lvl="0" indent="-355600" algn="l" rtl="0">
              <a:spcBef>
                <a:spcPts val="1000"/>
              </a:spcBef>
              <a:spcAft>
                <a:spcPts val="0"/>
              </a:spcAft>
              <a:buClr>
                <a:schemeClr val="dk2"/>
              </a:buClr>
              <a:buSzPts val="2000"/>
              <a:buChar char="❏"/>
            </a:pPr>
            <a:r>
              <a:rPr lang="cs" sz="2000">
                <a:solidFill>
                  <a:schemeClr val="dk2"/>
                </a:solidFill>
                <a:latin typeface="Arial"/>
                <a:ea typeface="Arial"/>
                <a:cs typeface="Arial"/>
                <a:sym typeface="Arial"/>
              </a:rPr>
              <a:t>Primárně pro paměťové instituce, ale i další organizace a LTP komunity (například vývojáři)</a:t>
            </a:r>
            <a:endParaRPr sz="20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Nestor je rozdělen do 14 sekcí, které pokrývají v podstatě totožná témata jako ISO 16 363 </a:t>
            </a:r>
            <a:endParaRPr sz="2000">
              <a:solidFill>
                <a:schemeClr val="dk2"/>
              </a:solidFill>
              <a:latin typeface="Arial"/>
              <a:ea typeface="Arial"/>
              <a:cs typeface="Arial"/>
              <a:sym typeface="Arial"/>
            </a:endParaRPr>
          </a:p>
          <a:p>
            <a:pPr marL="457200" lvl="0" indent="0" algn="l" rtl="0">
              <a:spcBef>
                <a:spcPts val="0"/>
              </a:spcBef>
              <a:spcAft>
                <a:spcPts val="0"/>
              </a:spcAft>
              <a:buNone/>
            </a:pPr>
            <a:endParaRPr sz="16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V ČR nestor převzal Národní archiv ČR:</a:t>
            </a:r>
            <a:endParaRPr sz="2000">
              <a:solidFill>
                <a:schemeClr val="dk2"/>
              </a:solidFill>
              <a:latin typeface="Arial"/>
              <a:ea typeface="Arial"/>
              <a:cs typeface="Arial"/>
              <a:sym typeface="Arial"/>
            </a:endParaRPr>
          </a:p>
          <a:p>
            <a:pPr marL="914400" lvl="1" indent="-330200" algn="l" rtl="0">
              <a:spcBef>
                <a:spcPts val="0"/>
              </a:spcBef>
              <a:spcAft>
                <a:spcPts val="0"/>
              </a:spcAft>
              <a:buClr>
                <a:schemeClr val="dk1"/>
              </a:buClr>
              <a:buSzPts val="1600"/>
              <a:buChar char="○"/>
            </a:pPr>
            <a:r>
              <a:rPr lang="cs" sz="1600" u="sng">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https://files.dnb.de/nestor/materialien/nestor_mat_17_cs.pdf</a:t>
            </a:r>
            <a:endParaRPr sz="1600">
              <a:solidFill>
                <a:srgbClr val="000000"/>
              </a:solidFill>
              <a:latin typeface="Arial"/>
              <a:ea typeface="Arial"/>
              <a:cs typeface="Arial"/>
              <a:sym typeface="Arial"/>
            </a:endParaRPr>
          </a:p>
          <a:p>
            <a:pPr marL="457200" lvl="0" indent="0" algn="l" rtl="0">
              <a:spcBef>
                <a:spcPts val="700"/>
              </a:spcBef>
              <a:spcAft>
                <a:spcPts val="0"/>
              </a:spcAft>
              <a:buNone/>
            </a:pPr>
            <a:endParaRPr sz="1900">
              <a:solidFill>
                <a:schemeClr val="dk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ISO 16 363 </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92" name="Google Shape;292;p46"/>
          <p:cNvSpPr txBox="1">
            <a:spLocks noGrp="1"/>
          </p:cNvSpPr>
          <p:nvPr>
            <p:ph type="body" idx="1"/>
          </p:nvPr>
        </p:nvSpPr>
        <p:spPr>
          <a:xfrm>
            <a:off x="238725" y="1142950"/>
            <a:ext cx="8854800" cy="3872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700"/>
              </a:spcBef>
              <a:spcAft>
                <a:spcPts val="0"/>
              </a:spcAft>
              <a:buClr>
                <a:schemeClr val="dk2"/>
              </a:buClr>
              <a:buSzPts val="1800"/>
              <a:buChar char="❏"/>
            </a:pPr>
            <a:r>
              <a:rPr lang="cs" sz="1800" b="1">
                <a:solidFill>
                  <a:schemeClr val="dk2"/>
                </a:solidFill>
                <a:latin typeface="Arial"/>
                <a:ea typeface="Arial"/>
                <a:cs typeface="Arial"/>
                <a:sym typeface="Arial"/>
              </a:rPr>
              <a:t>Organizační infrastruktura</a:t>
            </a:r>
            <a:r>
              <a:rPr lang="cs" sz="1800">
                <a:solidFill>
                  <a:schemeClr val="dk2"/>
                </a:solidFill>
                <a:latin typeface="Arial"/>
                <a:ea typeface="Arial"/>
                <a:cs typeface="Arial"/>
                <a:sym typeface="Arial"/>
              </a:rPr>
              <a:t>:</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Řízení a organizační životaschopnost</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Organizační struktura a lidské zdroje 	 	</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Procesní odpovědnost a rámec politiky uchovávání</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Finanční udržitelnost</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Smlouvy, licence a závazky</a:t>
            </a:r>
            <a:endParaRPr sz="1800">
              <a:solidFill>
                <a:schemeClr val="dk2"/>
              </a:solidFill>
              <a:latin typeface="Arial"/>
              <a:ea typeface="Arial"/>
              <a:cs typeface="Arial"/>
              <a:sym typeface="Arial"/>
            </a:endParaRPr>
          </a:p>
          <a:p>
            <a:pPr marL="457200" lvl="0" indent="-342900" algn="l" rtl="0">
              <a:spcBef>
                <a:spcPts val="1000"/>
              </a:spcBef>
              <a:spcAft>
                <a:spcPts val="0"/>
              </a:spcAft>
              <a:buClr>
                <a:schemeClr val="dk2"/>
              </a:buClr>
              <a:buSzPts val="1800"/>
              <a:buChar char="❏"/>
            </a:pPr>
            <a:r>
              <a:rPr lang="cs" sz="1800" b="1">
                <a:solidFill>
                  <a:schemeClr val="dk2"/>
                </a:solidFill>
                <a:latin typeface="Arial"/>
                <a:ea typeface="Arial"/>
                <a:cs typeface="Arial"/>
                <a:sym typeface="Arial"/>
              </a:rPr>
              <a:t>Management digitálních objektů</a:t>
            </a:r>
            <a:r>
              <a:rPr lang="cs" sz="1800">
                <a:solidFill>
                  <a:schemeClr val="dk2"/>
                </a:solidFill>
                <a:latin typeface="Arial"/>
                <a:ea typeface="Arial"/>
                <a:cs typeface="Arial"/>
                <a:sym typeface="Arial"/>
              </a:rPr>
              <a:t>:</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Příjem: akvizice obsahu</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Příjem: tvorba AIP balíčku</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Plánování dlouhodobé ochrany </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Uchovávání AIP balíčků</a:t>
            </a:r>
            <a:endParaRPr sz="1800">
              <a:solidFill>
                <a:schemeClr val="dk2"/>
              </a:solidFill>
              <a:latin typeface="Arial"/>
              <a:ea typeface="Arial"/>
              <a:cs typeface="Arial"/>
              <a:sym typeface="Arial"/>
            </a:endParaRPr>
          </a:p>
          <a:p>
            <a:pPr marL="914400" lvl="1" indent="-342900" algn="l" rtl="0">
              <a:lnSpc>
                <a:spcPct val="100000"/>
              </a:lnSpc>
              <a:spcBef>
                <a:spcPts val="0"/>
              </a:spcBef>
              <a:spcAft>
                <a:spcPts val="0"/>
              </a:spcAft>
              <a:buClr>
                <a:schemeClr val="dk2"/>
              </a:buClr>
              <a:buSzPts val="1800"/>
              <a:buChar char="○"/>
            </a:pPr>
            <a:r>
              <a:rPr lang="cs" sz="1800">
                <a:solidFill>
                  <a:schemeClr val="dk2"/>
                </a:solidFill>
                <a:latin typeface="Arial"/>
                <a:ea typeface="Arial"/>
                <a:cs typeface="Arial"/>
                <a:sym typeface="Arial"/>
              </a:rPr>
              <a:t>Informační management</a:t>
            </a:r>
            <a:endParaRPr sz="1800">
              <a:solidFill>
                <a:schemeClr val="dk2"/>
              </a:solidFill>
              <a:latin typeface="Arial"/>
              <a:ea typeface="Arial"/>
              <a:cs typeface="Arial"/>
              <a:sym typeface="Arial"/>
            </a:endParaRPr>
          </a:p>
          <a:p>
            <a:pPr marL="914400" lvl="1" indent="-336550" algn="l" rtl="0">
              <a:spcBef>
                <a:spcPts val="0"/>
              </a:spcBef>
              <a:spcAft>
                <a:spcPts val="0"/>
              </a:spcAft>
              <a:buClr>
                <a:schemeClr val="dk2"/>
              </a:buClr>
              <a:buSzPts val="1700"/>
              <a:buChar char="○"/>
            </a:pPr>
            <a:r>
              <a:rPr lang="cs" sz="1800">
                <a:solidFill>
                  <a:schemeClr val="dk2"/>
                </a:solidFill>
                <a:latin typeface="Arial"/>
                <a:ea typeface="Arial"/>
                <a:cs typeface="Arial"/>
                <a:sym typeface="Arial"/>
              </a:rPr>
              <a:t>Správa přístupu</a:t>
            </a:r>
            <a:endParaRPr sz="2000">
              <a:solidFill>
                <a:schemeClr val="dk2"/>
              </a:solidFill>
              <a:latin typeface="Arial"/>
              <a:ea typeface="Arial"/>
              <a:cs typeface="Arial"/>
              <a:sym typeface="Arial"/>
            </a:endParaRPr>
          </a:p>
          <a:p>
            <a:pPr marL="457200" lvl="0" indent="0" algn="l" rtl="0">
              <a:spcBef>
                <a:spcPts val="700"/>
              </a:spcBef>
              <a:spcAft>
                <a:spcPts val="0"/>
              </a:spcAft>
              <a:buNone/>
            </a:pPr>
            <a:endParaRPr sz="1900">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ISO 16 363 </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298" name="Google Shape;298;p47"/>
          <p:cNvSpPr txBox="1">
            <a:spLocks noGrp="1"/>
          </p:cNvSpPr>
          <p:nvPr>
            <p:ph type="body" idx="1"/>
          </p:nvPr>
        </p:nvSpPr>
        <p:spPr>
          <a:xfrm>
            <a:off x="238725" y="1142950"/>
            <a:ext cx="8854800" cy="3872400"/>
          </a:xfrm>
          <a:prstGeom prst="rect">
            <a:avLst/>
          </a:prstGeom>
          <a:noFill/>
          <a:ln>
            <a:noFill/>
          </a:ln>
        </p:spPr>
        <p:txBody>
          <a:bodyPr spcFirstLastPara="1" wrap="square" lIns="91425" tIns="91425" rIns="91425" bIns="91425" anchor="t" anchorCtr="0">
            <a:noAutofit/>
          </a:bodyPr>
          <a:lstStyle/>
          <a:p>
            <a:pPr marL="457200" lvl="0" indent="-355600" algn="l" rtl="0">
              <a:spcBef>
                <a:spcPts val="700"/>
              </a:spcBef>
              <a:spcAft>
                <a:spcPts val="0"/>
              </a:spcAft>
              <a:buClr>
                <a:schemeClr val="dk2"/>
              </a:buClr>
              <a:buSzPts val="2000"/>
              <a:buChar char="❏"/>
            </a:pPr>
            <a:r>
              <a:rPr lang="cs" sz="2000" b="1">
                <a:solidFill>
                  <a:schemeClr val="dk2"/>
                </a:solidFill>
                <a:latin typeface="Arial"/>
                <a:ea typeface="Arial"/>
                <a:cs typeface="Arial"/>
                <a:sym typeface="Arial"/>
              </a:rPr>
              <a:t>Infrastruktura a management bezpečnostních rizik</a:t>
            </a:r>
            <a:endParaRPr sz="2000" b="1">
              <a:solidFill>
                <a:schemeClr val="dk2"/>
              </a:solidFill>
              <a:latin typeface="Arial"/>
              <a:ea typeface="Arial"/>
              <a:cs typeface="Arial"/>
              <a:sym typeface="Arial"/>
            </a:endParaRPr>
          </a:p>
          <a:p>
            <a:pPr marL="914400" lvl="1"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Management rizik technické infrastruktury	</a:t>
            </a:r>
            <a:endParaRPr sz="2000">
              <a:solidFill>
                <a:schemeClr val="dk2"/>
              </a:solidFill>
              <a:latin typeface="Arial"/>
              <a:ea typeface="Arial"/>
              <a:cs typeface="Arial"/>
              <a:sym typeface="Arial"/>
            </a:endParaRPr>
          </a:p>
          <a:p>
            <a:pPr marL="914400" lvl="1" indent="-355600" algn="l" rtl="0">
              <a:spcBef>
                <a:spcPts val="0"/>
              </a:spcBef>
              <a:spcAft>
                <a:spcPts val="0"/>
              </a:spcAft>
              <a:buClr>
                <a:schemeClr val="dk2"/>
              </a:buClr>
              <a:buSzPts val="2000"/>
              <a:buChar char="❏"/>
            </a:pPr>
            <a:r>
              <a:rPr lang="cs" sz="2000">
                <a:solidFill>
                  <a:schemeClr val="dk2"/>
                </a:solidFill>
                <a:latin typeface="Arial"/>
                <a:ea typeface="Arial"/>
                <a:cs typeface="Arial"/>
                <a:sym typeface="Arial"/>
              </a:rPr>
              <a:t>Management bezpečnostních rizik</a:t>
            </a:r>
            <a:endParaRPr sz="2000">
              <a:solidFill>
                <a:schemeClr val="dk2"/>
              </a:solidFill>
              <a:latin typeface="Arial"/>
              <a:ea typeface="Arial"/>
              <a:cs typeface="Arial"/>
              <a:sym typeface="Arial"/>
            </a:endParaRPr>
          </a:p>
          <a:p>
            <a:pPr marL="342900" lvl="0" indent="-342900" algn="l" rtl="0">
              <a:spcBef>
                <a:spcPts val="700"/>
              </a:spcBef>
              <a:spcAft>
                <a:spcPts val="0"/>
              </a:spcAft>
              <a:buNone/>
            </a:pPr>
            <a:endParaRPr sz="2000" b="1">
              <a:solidFill>
                <a:schemeClr val="dk2"/>
              </a:solidFill>
              <a:latin typeface="Arial"/>
              <a:ea typeface="Arial"/>
              <a:cs typeface="Arial"/>
              <a:sym typeface="Arial"/>
            </a:endParaRPr>
          </a:p>
          <a:p>
            <a:pPr marL="457200" lvl="0" indent="-355600" algn="l" rtl="0">
              <a:spcBef>
                <a:spcPts val="700"/>
              </a:spcBef>
              <a:spcAft>
                <a:spcPts val="0"/>
              </a:spcAft>
              <a:buClr>
                <a:schemeClr val="dk2"/>
              </a:buClr>
              <a:buSzPts val="2000"/>
              <a:buChar char="❏"/>
            </a:pPr>
            <a:r>
              <a:rPr lang="cs" sz="2000">
                <a:solidFill>
                  <a:schemeClr val="dk2"/>
                </a:solidFill>
                <a:latin typeface="Arial"/>
                <a:ea typeface="Arial"/>
                <a:cs typeface="Arial"/>
                <a:sym typeface="Arial"/>
              </a:rPr>
              <a:t>K tomuto dokumentu se velmi těsně váže ISO 16 919</a:t>
            </a:r>
            <a:endParaRPr sz="2000">
              <a:solidFill>
                <a:schemeClr val="dk2"/>
              </a:solidFill>
              <a:latin typeface="Arial"/>
              <a:ea typeface="Arial"/>
              <a:cs typeface="Arial"/>
              <a:sym typeface="Arial"/>
            </a:endParaRPr>
          </a:p>
          <a:p>
            <a:pPr marL="914400" lvl="1" indent="-355600" algn="l" rtl="0">
              <a:spcBef>
                <a:spcPts val="550"/>
              </a:spcBef>
              <a:spcAft>
                <a:spcPts val="0"/>
              </a:spcAft>
              <a:buClr>
                <a:schemeClr val="dk2"/>
              </a:buClr>
              <a:buSzPts val="2000"/>
              <a:buChar char="❏"/>
            </a:pPr>
            <a:r>
              <a:rPr lang="cs" sz="2000">
                <a:solidFill>
                  <a:schemeClr val="dk2"/>
                </a:solidFill>
                <a:latin typeface="Arial"/>
                <a:ea typeface="Arial"/>
                <a:cs typeface="Arial"/>
                <a:sym typeface="Arial"/>
              </a:rPr>
              <a:t>požadavky na certifikační orgány</a:t>
            </a:r>
            <a:endParaRPr sz="1800" b="1">
              <a:solidFill>
                <a:schemeClr val="dk2"/>
              </a:solidFill>
              <a:latin typeface="Arial"/>
              <a:ea typeface="Arial"/>
              <a:cs typeface="Arial"/>
              <a:sym typeface="Arial"/>
            </a:endParaRPr>
          </a:p>
          <a:p>
            <a:pPr marL="457200" lvl="0" indent="0" algn="l" rtl="0">
              <a:spcBef>
                <a:spcPts val="700"/>
              </a:spcBef>
              <a:spcAft>
                <a:spcPts val="0"/>
              </a:spcAft>
              <a:buNone/>
            </a:pPr>
            <a:endParaRPr sz="1900">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Stav LTP v ČR</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304" name="Google Shape;304;p48"/>
          <p:cNvSpPr txBox="1">
            <a:spLocks noGrp="1"/>
          </p:cNvSpPr>
          <p:nvPr>
            <p:ph type="body" idx="1"/>
          </p:nvPr>
        </p:nvSpPr>
        <p:spPr>
          <a:xfrm>
            <a:off x="238725" y="1142950"/>
            <a:ext cx="8854800" cy="38724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LTP oddělení a LTP repozitář NK ČR (NDK)</a:t>
            </a:r>
            <a:endParaRPr sz="2400">
              <a:solidFill>
                <a:schemeClr val="dk2"/>
              </a:solidFill>
              <a:latin typeface="Arial"/>
              <a:ea typeface="Arial"/>
              <a:cs typeface="Arial"/>
              <a:sym typeface="Arial"/>
            </a:endParaRPr>
          </a:p>
          <a:p>
            <a:pPr marL="457200" lvl="0" indent="-381000" algn="l" rtl="0">
              <a:lnSpc>
                <a:spcPct val="150000"/>
              </a:lnSpc>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Webarchiv (NK ČR)</a:t>
            </a:r>
            <a:endParaRPr sz="2400">
              <a:solidFill>
                <a:schemeClr val="dk2"/>
              </a:solidFill>
              <a:latin typeface="Arial"/>
              <a:ea typeface="Arial"/>
              <a:cs typeface="Arial"/>
              <a:sym typeface="Arial"/>
            </a:endParaRPr>
          </a:p>
          <a:p>
            <a:pPr marL="457200" lvl="0" indent="-381000" algn="l" rtl="0">
              <a:lnSpc>
                <a:spcPct val="150000"/>
              </a:lnSpc>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Národní digitální archiv (NDA)</a:t>
            </a:r>
            <a:endParaRPr sz="2400">
              <a:solidFill>
                <a:schemeClr val="dk2"/>
              </a:solidFill>
              <a:latin typeface="Arial"/>
              <a:ea typeface="Arial"/>
              <a:cs typeface="Arial"/>
              <a:sym typeface="Arial"/>
            </a:endParaRPr>
          </a:p>
          <a:p>
            <a:pPr marL="457200" lvl="0" indent="-381000" algn="l" rtl="0">
              <a:lnSpc>
                <a:spcPct val="150000"/>
              </a:lnSpc>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projekt ARCLib -&gt; provoz KNAV </a:t>
            </a:r>
            <a:endParaRPr sz="2400">
              <a:solidFill>
                <a:schemeClr val="dk2"/>
              </a:solidFill>
              <a:latin typeface="Arial"/>
              <a:ea typeface="Arial"/>
              <a:cs typeface="Arial"/>
              <a:sym typeface="Arial"/>
            </a:endParaRPr>
          </a:p>
          <a:p>
            <a:pPr marL="457200" lvl="0" indent="-381000" algn="l" rtl="0">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repozitáře vědeckých dat UK (CTS pečeť):</a:t>
            </a:r>
            <a:endParaRPr sz="2400">
              <a:solidFill>
                <a:schemeClr val="dk2"/>
              </a:solidFill>
              <a:latin typeface="Arial"/>
              <a:ea typeface="Arial"/>
              <a:cs typeface="Arial"/>
              <a:sym typeface="Arial"/>
            </a:endParaRPr>
          </a:p>
          <a:p>
            <a:pPr marL="914400" lvl="1" indent="-330200" algn="l" rtl="0">
              <a:spcBef>
                <a:spcPts val="0"/>
              </a:spcBef>
              <a:spcAft>
                <a:spcPts val="0"/>
              </a:spcAft>
              <a:buClr>
                <a:schemeClr val="dk2"/>
              </a:buClr>
              <a:buSzPts val="1600"/>
              <a:buFont typeface="Arial"/>
              <a:buChar char="❏"/>
            </a:pPr>
            <a:r>
              <a:rPr lang="cs" sz="1600">
                <a:solidFill>
                  <a:schemeClr val="dk2"/>
                </a:solidFill>
                <a:latin typeface="Arial"/>
                <a:ea typeface="Arial"/>
                <a:cs typeface="Arial"/>
                <a:sym typeface="Arial"/>
              </a:rPr>
              <a:t>Repository of Charles University in Prague, Map Collection</a:t>
            </a:r>
            <a:endParaRPr sz="1600">
              <a:solidFill>
                <a:schemeClr val="dk2"/>
              </a:solidFill>
              <a:latin typeface="Arial"/>
              <a:ea typeface="Arial"/>
              <a:cs typeface="Arial"/>
              <a:sym typeface="Arial"/>
            </a:endParaRPr>
          </a:p>
          <a:p>
            <a:pPr marL="914400" lvl="1" indent="-330200" algn="l" rtl="0">
              <a:spcBef>
                <a:spcPts val="0"/>
              </a:spcBef>
              <a:spcAft>
                <a:spcPts val="0"/>
              </a:spcAft>
              <a:buClr>
                <a:schemeClr val="dk2"/>
              </a:buClr>
              <a:buSzPts val="1600"/>
              <a:buFont typeface="Arial"/>
              <a:buChar char="❏"/>
            </a:pPr>
            <a:r>
              <a:rPr lang="cs" sz="1600">
                <a:solidFill>
                  <a:schemeClr val="dk2"/>
                </a:solidFill>
                <a:latin typeface="Arial"/>
                <a:ea typeface="Arial"/>
                <a:cs typeface="Arial"/>
                <a:sym typeface="Arial"/>
              </a:rPr>
              <a:t>LINDAT-Clarin - Centre for Language Research Infrastructure in the Czech Republic</a:t>
            </a:r>
            <a:endParaRPr sz="1600">
              <a:solidFill>
                <a:schemeClr val="dk2"/>
              </a:solidFill>
              <a:latin typeface="Arial"/>
              <a:ea typeface="Arial"/>
              <a:cs typeface="Arial"/>
              <a:sym typeface="Arial"/>
            </a:endParaRPr>
          </a:p>
          <a:p>
            <a:pPr marL="914400" lvl="1" indent="-330200" algn="l" rtl="0">
              <a:spcBef>
                <a:spcPts val="0"/>
              </a:spcBef>
              <a:spcAft>
                <a:spcPts val="0"/>
              </a:spcAft>
              <a:buClr>
                <a:schemeClr val="dk2"/>
              </a:buClr>
              <a:buSzPts val="1600"/>
              <a:buFont typeface="Arial"/>
              <a:buChar char="❏"/>
            </a:pPr>
            <a:r>
              <a:rPr lang="cs" sz="1600">
                <a:solidFill>
                  <a:schemeClr val="dk2"/>
                </a:solidFill>
                <a:latin typeface="Arial"/>
                <a:ea typeface="Arial"/>
                <a:cs typeface="Arial"/>
                <a:sym typeface="Arial"/>
              </a:rPr>
              <a:t>Český sociálněvědný datový archiv</a:t>
            </a:r>
            <a:endParaRPr sz="2000" b="1">
              <a:solidFill>
                <a:schemeClr val="dk2"/>
              </a:solidFill>
              <a:latin typeface="Arial"/>
              <a:ea typeface="Arial"/>
              <a:cs typeface="Arial"/>
              <a:sym typeface="Arial"/>
            </a:endParaRPr>
          </a:p>
          <a:p>
            <a:pPr marL="457200" lvl="0" indent="0" algn="l" rtl="0">
              <a:spcBef>
                <a:spcPts val="700"/>
              </a:spcBef>
              <a:spcAft>
                <a:spcPts val="0"/>
              </a:spcAft>
              <a:buNone/>
            </a:pPr>
            <a:endParaRPr sz="1900">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612600" y="521050"/>
            <a:ext cx="7918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Stav LTP v zahraničí</a:t>
            </a: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a:p>
            <a:pPr marL="0" lvl="0" indent="0" algn="l" rtl="0">
              <a:spcBef>
                <a:spcPts val="0"/>
              </a:spcBef>
              <a:spcAft>
                <a:spcPts val="0"/>
              </a:spcAft>
              <a:buNone/>
            </a:pPr>
            <a:endParaRPr sz="3000">
              <a:latin typeface="Arial"/>
              <a:ea typeface="Arial"/>
              <a:cs typeface="Arial"/>
              <a:sym typeface="Arial"/>
            </a:endParaRPr>
          </a:p>
        </p:txBody>
      </p:sp>
      <p:sp>
        <p:nvSpPr>
          <p:cNvPr id="310" name="Google Shape;310;p49"/>
          <p:cNvSpPr txBox="1">
            <a:spLocks noGrp="1"/>
          </p:cNvSpPr>
          <p:nvPr>
            <p:ph type="body" idx="1"/>
          </p:nvPr>
        </p:nvSpPr>
        <p:spPr>
          <a:xfrm>
            <a:off x="238725" y="1142950"/>
            <a:ext cx="8854800" cy="38724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Centrálny dátový archív (CDA)</a:t>
            </a:r>
            <a:endParaRPr sz="2400">
              <a:solidFill>
                <a:schemeClr val="dk2"/>
              </a:solidFill>
              <a:latin typeface="Arial"/>
              <a:ea typeface="Arial"/>
              <a:cs typeface="Arial"/>
              <a:sym typeface="Arial"/>
            </a:endParaRPr>
          </a:p>
          <a:p>
            <a:pPr marL="914400" lvl="1" indent="-381000" algn="l" rtl="0">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cca 5 PB dat (2020)</a:t>
            </a:r>
            <a:endParaRPr sz="2400">
              <a:solidFill>
                <a:schemeClr val="dk2"/>
              </a:solidFill>
              <a:latin typeface="Arial"/>
              <a:ea typeface="Arial"/>
              <a:cs typeface="Arial"/>
              <a:sym typeface="Arial"/>
            </a:endParaRPr>
          </a:p>
          <a:p>
            <a:pPr marL="914400" lvl="1" indent="-381000" algn="l" rtl="0">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3 geograficky oddělené kopie</a:t>
            </a:r>
            <a:endParaRPr sz="2400">
              <a:solidFill>
                <a:schemeClr val="dk2"/>
              </a:solidFill>
              <a:latin typeface="Arial"/>
              <a:ea typeface="Arial"/>
              <a:cs typeface="Arial"/>
              <a:sym typeface="Arial"/>
            </a:endParaRPr>
          </a:p>
          <a:p>
            <a:pPr marL="914400" lvl="1" indent="-381000" algn="l" rtl="0">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pro instituce pod MK SR (centralizované řešení)</a:t>
            </a:r>
            <a:endParaRPr sz="2400">
              <a:solidFill>
                <a:schemeClr val="dk2"/>
              </a:solidFill>
              <a:latin typeface="Arial"/>
              <a:ea typeface="Arial"/>
              <a:cs typeface="Arial"/>
              <a:sym typeface="Arial"/>
            </a:endParaRPr>
          </a:p>
          <a:p>
            <a:pPr marL="914400" lvl="1" indent="-381000" algn="l" rtl="0">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bit-level ochrana, logickou ochranu neřeší</a:t>
            </a:r>
            <a:endParaRPr sz="2400">
              <a:solidFill>
                <a:schemeClr val="dk2"/>
              </a:solidFill>
              <a:latin typeface="Arial"/>
              <a:ea typeface="Arial"/>
              <a:cs typeface="Arial"/>
              <a:sym typeface="Arial"/>
            </a:endParaRPr>
          </a:p>
          <a:p>
            <a:pPr marL="914400" lvl="1" indent="-381000" algn="l" rtl="0">
              <a:spcBef>
                <a:spcPts val="0"/>
              </a:spcBef>
              <a:spcAft>
                <a:spcPts val="0"/>
              </a:spcAft>
              <a:buClr>
                <a:schemeClr val="dk2"/>
              </a:buClr>
              <a:buSzPts val="2400"/>
              <a:buFont typeface="Arial"/>
              <a:buChar char="❏"/>
            </a:pPr>
            <a:r>
              <a:rPr lang="cs" sz="2400">
                <a:solidFill>
                  <a:schemeClr val="dk2"/>
                </a:solidFill>
                <a:latin typeface="Arial"/>
                <a:ea typeface="Arial"/>
                <a:cs typeface="Arial"/>
                <a:sym typeface="Arial"/>
              </a:rPr>
              <a:t>dark archive</a:t>
            </a:r>
            <a:endParaRPr sz="1900">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50"/>
          <p:cNvPicPr preferRelativeResize="0"/>
          <p:nvPr/>
        </p:nvPicPr>
        <p:blipFill>
          <a:blip r:embed="rId3">
            <a:alphaModFix/>
          </a:blip>
          <a:stretch>
            <a:fillRect/>
          </a:stretch>
        </p:blipFill>
        <p:spPr>
          <a:xfrm>
            <a:off x="0" y="2090339"/>
            <a:ext cx="9144000" cy="3114421"/>
          </a:xfrm>
          <a:prstGeom prst="rect">
            <a:avLst/>
          </a:prstGeom>
          <a:noFill/>
          <a:ln>
            <a:noFill/>
          </a:ln>
        </p:spPr>
      </p:pic>
      <p:sp>
        <p:nvSpPr>
          <p:cNvPr id="316" name="Google Shape;316;p50"/>
          <p:cNvSpPr txBox="1">
            <a:spLocks noGrp="1"/>
          </p:cNvSpPr>
          <p:nvPr>
            <p:ph type="title"/>
          </p:nvPr>
        </p:nvSpPr>
        <p:spPr>
          <a:xfrm>
            <a:off x="581425" y="5772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latin typeface="Arial"/>
                <a:ea typeface="Arial"/>
                <a:cs typeface="Arial"/>
                <a:sym typeface="Arial"/>
              </a:rPr>
              <a:t>Pasivní digitální archivace	</a:t>
            </a:r>
            <a:endParaRPr sz="3000">
              <a:latin typeface="Arial"/>
              <a:ea typeface="Arial"/>
              <a:cs typeface="Arial"/>
              <a:sym typeface="Arial"/>
            </a:endParaRPr>
          </a:p>
        </p:txBody>
      </p:sp>
      <p:sp>
        <p:nvSpPr>
          <p:cNvPr id="317" name="Google Shape;317;p50"/>
          <p:cNvSpPr txBox="1">
            <a:spLocks noGrp="1"/>
          </p:cNvSpPr>
          <p:nvPr>
            <p:ph type="body" idx="1"/>
          </p:nvPr>
        </p:nvSpPr>
        <p:spPr>
          <a:xfrm>
            <a:off x="98575" y="1331400"/>
            <a:ext cx="7688700" cy="2261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Arial"/>
              <a:buChar char="❏"/>
            </a:pPr>
            <a:r>
              <a:rPr lang="cs" sz="2000">
                <a:solidFill>
                  <a:srgbClr val="000000"/>
                </a:solidFill>
                <a:latin typeface="Arial"/>
                <a:ea typeface="Arial"/>
                <a:cs typeface="Arial"/>
                <a:sym typeface="Arial"/>
              </a:rPr>
              <a:t>Piql - uložení dat v podobě “QR” kódu na černobílý filmový pás</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cs" sz="2000">
                <a:solidFill>
                  <a:srgbClr val="000000"/>
                </a:solidFill>
                <a:latin typeface="Arial"/>
                <a:ea typeface="Arial"/>
                <a:cs typeface="Arial"/>
                <a:sym typeface="Arial"/>
              </a:rPr>
              <a:t>životnost 100 let, snadná čitelnost (světlo, digi foťák a PC)</a:t>
            </a:r>
            <a:endParaRPr sz="2000">
              <a:solidFill>
                <a:srgbClr val="000000"/>
              </a:solidFill>
              <a:latin typeface="Arial"/>
              <a:ea typeface="Arial"/>
              <a:cs typeface="Arial"/>
              <a:sym typeface="Arial"/>
            </a:endParaRPr>
          </a:p>
        </p:txBody>
      </p:sp>
      <p:sp>
        <p:nvSpPr>
          <p:cNvPr id="318" name="Google Shape;318;p50"/>
          <p:cNvSpPr txBox="1"/>
          <p:nvPr/>
        </p:nvSpPr>
        <p:spPr>
          <a:xfrm>
            <a:off x="0" y="4842375"/>
            <a:ext cx="7461900" cy="6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latin typeface="Roboto"/>
                <a:ea typeface="Roboto"/>
                <a:cs typeface="Roboto"/>
                <a:sym typeface="Roboto"/>
              </a:rPr>
              <a:t>zdroj: </a:t>
            </a:r>
            <a:r>
              <a:rPr lang="cs" sz="1100" u="sng">
                <a:solidFill>
                  <a:schemeClr val="hlink"/>
                </a:solidFill>
                <a:hlinkClick r:id="rId4"/>
              </a:rPr>
              <a:t>https://www.pcrevue.sk/a/Piql--bezpecna-archivacia-udajov-s-trvanlivostou-min--500-rokov</a:t>
            </a: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5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25" name="Google Shape;325;p5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txBox="1">
            <a:spLocks noGrp="1"/>
          </p:cNvSpPr>
          <p:nvPr>
            <p:ph type="title"/>
          </p:nvPr>
        </p:nvSpPr>
        <p:spPr>
          <a:xfrm>
            <a:off x="729450" y="544500"/>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latin typeface="Arial"/>
                <a:ea typeface="Arial"/>
                <a:cs typeface="Arial"/>
                <a:sym typeface="Arial"/>
              </a:rPr>
              <a:t>Piql - World Arctic Archive</a:t>
            </a:r>
            <a:endParaRPr sz="3000">
              <a:latin typeface="Arial"/>
              <a:ea typeface="Arial"/>
              <a:cs typeface="Arial"/>
              <a:sym typeface="Arial"/>
            </a:endParaRPr>
          </a:p>
          <a:p>
            <a:pPr marL="0" lvl="0" indent="-228600" algn="l" rtl="0">
              <a:spcBef>
                <a:spcPts val="0"/>
              </a:spcBef>
              <a:spcAft>
                <a:spcPts val="0"/>
              </a:spcAft>
              <a:buNone/>
            </a:pPr>
            <a:endParaRPr sz="3000">
              <a:solidFill>
                <a:srgbClr val="000000"/>
              </a:solidFill>
              <a:latin typeface="Arial"/>
              <a:ea typeface="Arial"/>
              <a:cs typeface="Arial"/>
              <a:sym typeface="Arial"/>
            </a:endParaRPr>
          </a:p>
        </p:txBody>
      </p:sp>
      <p:pic>
        <p:nvPicPr>
          <p:cNvPr id="331" name="Google Shape;331;p52" descr="Earlier this year, the Norwegian tech company Piql opened the Arctic World Archive to protect the world's most important data. The remote bunker — a converted mineshaft buried 300 meters underground — is considered safe from natural and nuclear disasters.&#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Where Data Lives Forever: A Look Inside The Doomsday Vault | Mach | NBC News" title="Where Data Lives Forever: A Look Inside The Doomsday Vault | Mach | NBC News">
            <a:hlinkClick r:id="rId3"/>
          </p:cNvPr>
          <p:cNvPicPr preferRelativeResize="0"/>
          <p:nvPr/>
        </p:nvPicPr>
        <p:blipFill>
          <a:blip r:embed="rId4">
            <a:alphaModFix/>
          </a:blip>
          <a:stretch>
            <a:fillRect/>
          </a:stretch>
        </p:blipFill>
        <p:spPr>
          <a:xfrm>
            <a:off x="1829666" y="1079700"/>
            <a:ext cx="5418409" cy="4063800"/>
          </a:xfrm>
          <a:prstGeom prst="rect">
            <a:avLst/>
          </a:prstGeom>
          <a:noFill/>
          <a:ln>
            <a:noFill/>
          </a:ln>
        </p:spPr>
      </p:pic>
      <p:sp>
        <p:nvSpPr>
          <p:cNvPr id="332" name="Google Shape;332;p52"/>
          <p:cNvSpPr txBox="1"/>
          <p:nvPr/>
        </p:nvSpPr>
        <p:spPr>
          <a:xfrm>
            <a:off x="7478700" y="3891975"/>
            <a:ext cx="1526400" cy="10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latin typeface="Lato"/>
                <a:ea typeface="Lato"/>
                <a:cs typeface="Lato"/>
                <a:sym typeface="Lato"/>
              </a:rPr>
              <a:t>zdroj: </a:t>
            </a:r>
            <a:endParaRPr>
              <a:latin typeface="Lato"/>
              <a:ea typeface="Lato"/>
              <a:cs typeface="Lato"/>
              <a:sym typeface="Lato"/>
            </a:endParaRPr>
          </a:p>
          <a:p>
            <a:pPr marL="0" lvl="0" indent="0" algn="l" rtl="0">
              <a:spcBef>
                <a:spcPts val="0"/>
              </a:spcBef>
              <a:spcAft>
                <a:spcPts val="0"/>
              </a:spcAft>
              <a:buNone/>
            </a:pPr>
            <a:r>
              <a:rPr lang="cs" u="sng">
                <a:solidFill>
                  <a:schemeClr val="hlink"/>
                </a:solidFill>
                <a:latin typeface="Lato"/>
                <a:ea typeface="Lato"/>
                <a:cs typeface="Lato"/>
                <a:sym typeface="Lato"/>
                <a:hlinkClick r:id="rId5"/>
              </a:rPr>
              <a:t>https://youtu.be/hz170R51w7k</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27050" y="512125"/>
            <a:ext cx="8717100" cy="535200"/>
          </a:xfrm>
          <a:prstGeom prst="rect">
            <a:avLst/>
          </a:prstGeom>
        </p:spPr>
        <p:txBody>
          <a:bodyPr spcFirstLastPara="1" wrap="square" lIns="91425" tIns="91425" rIns="91425" bIns="91425" anchor="t" anchorCtr="0">
            <a:noAutofit/>
          </a:bodyPr>
          <a:lstStyle/>
          <a:p>
            <a:pPr marL="0" lvl="0" indent="-228600" algn="ctr" rtl="0">
              <a:spcBef>
                <a:spcPts val="0"/>
              </a:spcBef>
              <a:spcAft>
                <a:spcPts val="0"/>
              </a:spcAft>
              <a:buNone/>
            </a:pPr>
            <a:r>
              <a:rPr lang="cs" sz="3000">
                <a:solidFill>
                  <a:srgbClr val="000000"/>
                </a:solidFill>
                <a:latin typeface="Arial"/>
                <a:ea typeface="Arial"/>
                <a:cs typeface="Arial"/>
                <a:sym typeface="Arial"/>
              </a:rPr>
              <a:t>LTP v paměťových a výzkumných institucích</a:t>
            </a:r>
            <a:endParaRPr sz="3000">
              <a:latin typeface="Arial"/>
              <a:ea typeface="Arial"/>
              <a:cs typeface="Arial"/>
              <a:sym typeface="Arial"/>
            </a:endParaRPr>
          </a:p>
        </p:txBody>
      </p:sp>
      <p:sp>
        <p:nvSpPr>
          <p:cNvPr id="114" name="Google Shape;114;p17"/>
          <p:cNvSpPr txBox="1">
            <a:spLocks noGrp="1"/>
          </p:cNvSpPr>
          <p:nvPr>
            <p:ph type="body" idx="1"/>
          </p:nvPr>
        </p:nvSpPr>
        <p:spPr>
          <a:xfrm>
            <a:off x="213450" y="1381975"/>
            <a:ext cx="8717100" cy="3498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Digitalizace a digital born dokumenty</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ochrana kulturního dědictví;</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data bez analogové verze (vědecká data, hry, ...); </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e-maily - historie projektu, historie oboru (dopisy);</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ochrana investice = digitalizace (práce, peníze); </a:t>
            </a:r>
            <a:endParaRPr sz="240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435850" y="539175"/>
            <a:ext cx="5684400" cy="717600"/>
          </a:xfrm>
          <a:prstGeom prst="rect">
            <a:avLst/>
          </a:prstGeom>
        </p:spPr>
        <p:txBody>
          <a:bodyPr spcFirstLastPara="1" wrap="square" lIns="91425" tIns="91425" rIns="91425" bIns="91425" anchor="t" anchorCtr="0">
            <a:noAutofit/>
          </a:bodyPr>
          <a:lstStyle/>
          <a:p>
            <a:pPr marL="0" lvl="0" indent="-228600" algn="ctr" rtl="0">
              <a:spcBef>
                <a:spcPts val="0"/>
              </a:spcBef>
              <a:spcAft>
                <a:spcPts val="0"/>
              </a:spcAft>
              <a:buNone/>
            </a:pPr>
            <a:r>
              <a:rPr lang="cs" sz="3000">
                <a:solidFill>
                  <a:srgbClr val="000000"/>
                </a:solidFill>
                <a:latin typeface="Arial"/>
                <a:ea typeface="Arial"/>
                <a:cs typeface="Arial"/>
                <a:sym typeface="Arial"/>
              </a:rPr>
              <a:t>Použité zdroje + pro zájemce</a:t>
            </a:r>
            <a:endParaRPr sz="3000">
              <a:latin typeface="Arial"/>
              <a:ea typeface="Arial"/>
              <a:cs typeface="Arial"/>
              <a:sym typeface="Arial"/>
            </a:endParaRPr>
          </a:p>
        </p:txBody>
      </p:sp>
      <p:sp>
        <p:nvSpPr>
          <p:cNvPr id="338" name="Google Shape;338;p53"/>
          <p:cNvSpPr txBox="1">
            <a:spLocks noGrp="1"/>
          </p:cNvSpPr>
          <p:nvPr>
            <p:ph type="body" idx="1"/>
          </p:nvPr>
        </p:nvSpPr>
        <p:spPr>
          <a:xfrm>
            <a:off x="201800" y="1333100"/>
            <a:ext cx="8717400" cy="366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dirty="0">
                <a:solidFill>
                  <a:schemeClr val="hlink"/>
                </a:solidFill>
                <a:latin typeface="Arial"/>
                <a:ea typeface="Arial"/>
                <a:cs typeface="Arial"/>
                <a:sym typeface="Arial"/>
                <a:hlinkClick r:id="rId3"/>
              </a:rPr>
              <a:t>http://www.digitalpreservation.cz/</a:t>
            </a:r>
            <a:endParaRPr sz="1800"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dirty="0">
                <a:solidFill>
                  <a:schemeClr val="hlink"/>
                </a:solidFill>
                <a:latin typeface="Arial"/>
                <a:ea typeface="Arial"/>
                <a:cs typeface="Arial"/>
                <a:sym typeface="Arial"/>
                <a:hlinkClick r:id="rId4"/>
              </a:rPr>
              <a:t>http://ltp-portal.mzk.cz/</a:t>
            </a:r>
            <a:endParaRPr sz="1800"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dirty="0">
                <a:solidFill>
                  <a:schemeClr val="hlink"/>
                </a:solidFill>
                <a:latin typeface="Arial"/>
                <a:ea typeface="Arial"/>
                <a:cs typeface="Arial"/>
                <a:sym typeface="Arial"/>
                <a:hlinkClick r:id="rId5"/>
              </a:rPr>
              <a:t>http://ltp.knihovna.cz/</a:t>
            </a:r>
            <a:endParaRPr sz="1800" dirty="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cs" sz="1800" dirty="0">
                <a:solidFill>
                  <a:srgbClr val="000000"/>
                </a:solidFill>
                <a:latin typeface="Arial"/>
                <a:ea typeface="Arial"/>
                <a:cs typeface="Arial"/>
                <a:sym typeface="Arial"/>
              </a:rPr>
              <a:t>CUBR, Ladislav. Dlouhodobá ochrana digitálních dokumentů. Praha: Národní knihovna České republiky, 2010. ISBN 978-80-7050-588-5.</a:t>
            </a:r>
            <a:endParaRPr sz="1800" dirty="0">
              <a:solidFill>
                <a:srgbClr val="000000"/>
              </a:solidFill>
              <a:latin typeface="Arial"/>
              <a:ea typeface="Arial"/>
              <a:cs typeface="Arial"/>
              <a:sym typeface="Arial"/>
            </a:endParaRPr>
          </a:p>
          <a:p>
            <a:pPr lvl="0" indent="-342900">
              <a:lnSpc>
                <a:spcPct val="150000"/>
              </a:lnSpc>
              <a:buClr>
                <a:srgbClr val="000000"/>
              </a:buClr>
              <a:buSzPts val="1800"/>
              <a:buFont typeface="Arial"/>
              <a:buChar char="❏"/>
            </a:pPr>
            <a:r>
              <a:rPr lang="cs" sz="1800" dirty="0">
                <a:solidFill>
                  <a:srgbClr val="000000"/>
                </a:solidFill>
                <a:latin typeface="Arial"/>
                <a:ea typeface="Arial"/>
                <a:cs typeface="Arial"/>
                <a:sym typeface="Arial"/>
              </a:rPr>
              <a:t>PLATTER: </a:t>
            </a:r>
            <a:r>
              <a:rPr lang="cs-CZ" sz="1200" u="sng" dirty="0">
                <a:solidFill>
                  <a:schemeClr val="accent5"/>
                </a:solidFill>
                <a:latin typeface="Arial"/>
                <a:ea typeface="Arial"/>
                <a:cs typeface="Arial"/>
                <a:sym typeface="Arial"/>
                <a:hlinkClick r:id="rId6"/>
              </a:rPr>
              <a:t>https://www.digitalniknihovna.cz/nkp/view/uuid:81e4de40-ca94-11e7-9c14-005056827e51</a:t>
            </a:r>
            <a:endParaRPr lang="cs-CZ" sz="1200" u="sng" dirty="0">
              <a:solidFill>
                <a:schemeClr val="accent5"/>
              </a:solidFill>
              <a:latin typeface="Arial"/>
              <a:ea typeface="Arial"/>
              <a:cs typeface="Arial"/>
              <a:sym typeface="Arial"/>
            </a:endParaRPr>
          </a:p>
          <a:p>
            <a:pPr lvl="0" indent="-342900">
              <a:lnSpc>
                <a:spcPct val="150000"/>
              </a:lnSpc>
              <a:buClr>
                <a:srgbClr val="000000"/>
              </a:buClr>
              <a:buSzPts val="1800"/>
              <a:buFont typeface="Arial"/>
              <a:buChar char="❏"/>
            </a:pPr>
            <a:r>
              <a:rPr lang="cs" sz="1800" dirty="0">
                <a:solidFill>
                  <a:srgbClr val="000000"/>
                </a:solidFill>
                <a:latin typeface="Arial"/>
                <a:ea typeface="Arial"/>
                <a:cs typeface="Arial"/>
                <a:sym typeface="Arial"/>
              </a:rPr>
              <a:t>ČSN ISO 16363: Audit a certifikace důvěryhodných digitálních úložišť</a:t>
            </a:r>
            <a:endParaRPr sz="1800" dirty="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cs" sz="1800" dirty="0">
                <a:solidFill>
                  <a:srgbClr val="000000"/>
                </a:solidFill>
                <a:latin typeface="Arial"/>
                <a:ea typeface="Arial"/>
                <a:cs typeface="Arial"/>
                <a:sym typeface="Arial"/>
              </a:rPr>
              <a:t>OAIS (též ČSN ISO 14721: Otevřený archivační informační systém - Referenční model)</a:t>
            </a:r>
            <a:endParaRPr sz="1800" b="1" dirty="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4"/>
          <p:cNvSpPr txBox="1">
            <a:spLocks noGrp="1"/>
          </p:cNvSpPr>
          <p:nvPr>
            <p:ph type="body" idx="1"/>
          </p:nvPr>
        </p:nvSpPr>
        <p:spPr>
          <a:xfrm>
            <a:off x="201800" y="1333100"/>
            <a:ext cx="8717400" cy="3662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hlink"/>
                </a:solidFill>
                <a:latin typeface="Arial"/>
                <a:ea typeface="Arial"/>
                <a:cs typeface="Arial"/>
                <a:sym typeface="Arial"/>
                <a:hlinkClick r:id="rId3"/>
              </a:rPr>
              <a:t>https://www.ndk.cz/</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hlink"/>
                </a:solidFill>
                <a:latin typeface="Arial"/>
                <a:ea typeface="Arial"/>
                <a:cs typeface="Arial"/>
                <a:sym typeface="Arial"/>
                <a:hlinkClick r:id="rId4"/>
              </a:rPr>
              <a:t>https://www.ndk.cz/archivace/resolver-urn-nbn-sluzba-cidlo</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hlink"/>
                </a:solidFill>
                <a:latin typeface="Arial"/>
                <a:ea typeface="Arial"/>
                <a:cs typeface="Arial"/>
                <a:sym typeface="Arial"/>
                <a:hlinkClick r:id="rId5"/>
              </a:rPr>
              <a:t>https://www.nacr.cz/digitalni-archiv/</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hlink"/>
                </a:solidFill>
                <a:latin typeface="Arial"/>
                <a:ea typeface="Arial"/>
                <a:cs typeface="Arial"/>
                <a:sym typeface="Arial"/>
                <a:hlinkClick r:id="rId6"/>
              </a:rPr>
              <a:t>https://dsa.cuni.cz/</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a:solidFill>
                  <a:srgbClr val="000000"/>
                </a:solidFill>
                <a:latin typeface="Arial"/>
                <a:ea typeface="Arial"/>
                <a:cs typeface="Arial"/>
                <a:sym typeface="Arial"/>
              </a:rPr>
              <a:t>Kapitola LTP v rámci kurzu Digitalizace v knihovnách na: </a:t>
            </a:r>
            <a:r>
              <a:rPr lang="cs" sz="1800" u="sng">
                <a:solidFill>
                  <a:schemeClr val="hlink"/>
                </a:solidFill>
                <a:latin typeface="Arial"/>
                <a:ea typeface="Arial"/>
                <a:cs typeface="Arial"/>
                <a:sym typeface="Arial"/>
                <a:hlinkClick r:id="rId7"/>
              </a:rPr>
              <a:t>http://kurzy.knihovna.cz/</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8">
                  <a:extLst>
                    <a:ext uri="{A12FA001-AC4F-418D-AE19-62706E023703}">
                      <ahyp:hlinkClr xmlns:ahyp="http://schemas.microsoft.com/office/drawing/2018/hyperlinkcolor" val="tx"/>
                    </a:ext>
                  </a:extLst>
                </a:hlinkClick>
              </a:rPr>
              <a:t>http://cda.kultury.sk/</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hlink"/>
                </a:solidFill>
                <a:latin typeface="Arial"/>
                <a:ea typeface="Arial"/>
                <a:cs typeface="Arial"/>
                <a:sym typeface="Arial"/>
                <a:hlinkClick r:id="rId9"/>
              </a:rPr>
              <a:t>https://www.coretrustseal.org/</a:t>
            </a:r>
            <a:endParaRPr sz="1800">
              <a:solidFill>
                <a:srgbClr val="000000"/>
              </a:solidFill>
              <a:latin typeface="Arial"/>
              <a:ea typeface="Arial"/>
              <a:cs typeface="Arial"/>
              <a:sym typeface="Arial"/>
            </a:endParaRPr>
          </a:p>
          <a:p>
            <a:pPr marL="457200" lvl="0" indent="0" algn="l" rtl="0">
              <a:lnSpc>
                <a:spcPct val="150000"/>
              </a:lnSpc>
              <a:spcBef>
                <a:spcPts val="1600"/>
              </a:spcBef>
              <a:spcAft>
                <a:spcPts val="0"/>
              </a:spcAft>
              <a:buNone/>
            </a:pPr>
            <a:endParaRPr sz="1800">
              <a:solidFill>
                <a:srgbClr val="000000"/>
              </a:solidFill>
              <a:latin typeface="Arial"/>
              <a:ea typeface="Arial"/>
              <a:cs typeface="Arial"/>
              <a:sym typeface="Arial"/>
            </a:endParaRPr>
          </a:p>
          <a:p>
            <a:pPr marL="457200" lvl="0" indent="0" algn="l" rtl="0">
              <a:lnSpc>
                <a:spcPct val="150000"/>
              </a:lnSpc>
              <a:spcBef>
                <a:spcPts val="1600"/>
              </a:spcBef>
              <a:spcAft>
                <a:spcPts val="0"/>
              </a:spcAft>
              <a:buNone/>
            </a:pPr>
            <a:endParaRPr sz="1800">
              <a:solidFill>
                <a:srgbClr val="000000"/>
              </a:solidFill>
              <a:latin typeface="Arial"/>
              <a:ea typeface="Arial"/>
              <a:cs typeface="Arial"/>
              <a:sym typeface="Arial"/>
            </a:endParaRPr>
          </a:p>
          <a:p>
            <a:pPr marL="0" lvl="0" indent="0" algn="l" rtl="0">
              <a:lnSpc>
                <a:spcPct val="150000"/>
              </a:lnSpc>
              <a:spcBef>
                <a:spcPts val="1600"/>
              </a:spcBef>
              <a:spcAft>
                <a:spcPts val="1600"/>
              </a:spcAft>
              <a:buNone/>
            </a:pPr>
            <a:endParaRPr sz="180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5"/>
          <p:cNvSpPr txBox="1">
            <a:spLocks noGrp="1"/>
          </p:cNvSpPr>
          <p:nvPr>
            <p:ph type="body" idx="1"/>
          </p:nvPr>
        </p:nvSpPr>
        <p:spPr>
          <a:xfrm>
            <a:off x="201800" y="1333100"/>
            <a:ext cx="8717400" cy="3662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http://www.loc.gov/preservation/digital/</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https://www.loc.gov/librarians/standards</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https://www.loc.gov/preservation/resources/rfs/</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hlink"/>
                </a:solidFill>
                <a:latin typeface="Arial"/>
                <a:ea typeface="Arial"/>
                <a:cs typeface="Arial"/>
                <a:sym typeface="Arial"/>
                <a:hlinkClick r:id="rId6"/>
              </a:rPr>
              <a:t>http://www.nationalarchives.gov.uk/</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http://preservationmatters.blogspot.com/</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https://www.lib.umich.edu/blogs/bits-and-pieces</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9">
                  <a:extLst>
                    <a:ext uri="{A12FA001-AC4F-418D-AE19-62706E023703}">
                      <ahyp:hlinkClr xmlns:ahyp="http://schemas.microsoft.com/office/drawing/2018/hyperlinkcolor" val="tx"/>
                    </a:ext>
                  </a:extLst>
                </a:hlinkClick>
              </a:rPr>
              <a:t>http://digital-archiving.blogspot.com/</a:t>
            </a:r>
            <a:endParaRPr sz="180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cs" sz="1800" u="sng">
                <a:solidFill>
                  <a:schemeClr val="accent5"/>
                </a:solidFill>
                <a:latin typeface="Arial"/>
                <a:ea typeface="Arial"/>
                <a:cs typeface="Arial"/>
                <a:sym typeface="Arial"/>
                <a:hlinkClick r:id="rId10">
                  <a:extLst>
                    <a:ext uri="{A12FA001-AC4F-418D-AE19-62706E023703}">
                      <ahyp:hlinkClr xmlns:ahyp="http://schemas.microsoft.com/office/drawing/2018/hyperlinkcolor" val="tx"/>
                    </a:ext>
                  </a:extLst>
                </a:hlinkClick>
              </a:rPr>
              <a:t>http://www.dcc.ac.uk/news</a:t>
            </a:r>
            <a:endParaRPr sz="1800">
              <a:solidFill>
                <a:srgbClr val="000000"/>
              </a:solidFill>
              <a:latin typeface="Arial"/>
              <a:ea typeface="Arial"/>
              <a:cs typeface="Arial"/>
              <a:sym typeface="Arial"/>
            </a:endParaRPr>
          </a:p>
          <a:p>
            <a:pPr marL="457200" lvl="0" indent="0" algn="l" rtl="0">
              <a:lnSpc>
                <a:spcPct val="100000"/>
              </a:lnSpc>
              <a:spcBef>
                <a:spcPts val="1600"/>
              </a:spcBef>
              <a:spcAft>
                <a:spcPts val="0"/>
              </a:spcAft>
              <a:buNone/>
            </a:pPr>
            <a:endParaRPr sz="2000">
              <a:solidFill>
                <a:srgbClr val="000000"/>
              </a:solidFill>
              <a:latin typeface="Arial"/>
              <a:ea typeface="Arial"/>
              <a:cs typeface="Arial"/>
              <a:sym typeface="Arial"/>
            </a:endParaRPr>
          </a:p>
          <a:p>
            <a:pPr marL="457200" lvl="0" indent="0" algn="l" rtl="0">
              <a:spcBef>
                <a:spcPts val="1600"/>
              </a:spcBef>
              <a:spcAft>
                <a:spcPts val="0"/>
              </a:spcAft>
              <a:buNone/>
            </a:pPr>
            <a:endParaRPr sz="2000">
              <a:solidFill>
                <a:srgbClr val="000000"/>
              </a:solidFill>
              <a:latin typeface="Arial"/>
              <a:ea typeface="Arial"/>
              <a:cs typeface="Arial"/>
              <a:sym typeface="Arial"/>
            </a:endParaRPr>
          </a:p>
          <a:p>
            <a:pPr marL="0" lvl="0" indent="0" algn="l" rtl="0">
              <a:spcBef>
                <a:spcPts val="1600"/>
              </a:spcBef>
              <a:spcAft>
                <a:spcPts val="1600"/>
              </a:spcAft>
              <a:buNone/>
            </a:pPr>
            <a:endParaRPr sz="200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a:off x="2144850" y="1763900"/>
            <a:ext cx="4854300" cy="6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600"/>
              <a:t>Děkuji za pozornost!</a:t>
            </a:r>
            <a:endParaRPr sz="3600"/>
          </a:p>
        </p:txBody>
      </p:sp>
      <p:sp>
        <p:nvSpPr>
          <p:cNvPr id="354" name="Google Shape;354;p56"/>
          <p:cNvSpPr txBox="1">
            <a:spLocks noGrp="1"/>
          </p:cNvSpPr>
          <p:nvPr>
            <p:ph type="subTitle" idx="4294967295"/>
          </p:nvPr>
        </p:nvSpPr>
        <p:spPr>
          <a:xfrm>
            <a:off x="86875" y="4018600"/>
            <a:ext cx="4516500" cy="103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2000" b="1">
                <a:latin typeface="Arial"/>
                <a:ea typeface="Arial"/>
                <a:cs typeface="Arial"/>
                <a:sym typeface="Arial"/>
              </a:rPr>
              <a:t>Zdeněk Hruška</a:t>
            </a:r>
            <a:endParaRPr sz="2000" b="1">
              <a:latin typeface="Arial"/>
              <a:ea typeface="Arial"/>
              <a:cs typeface="Arial"/>
              <a:sym typeface="Arial"/>
            </a:endParaRPr>
          </a:p>
          <a:p>
            <a:pPr marL="0" lvl="0" indent="0" algn="l" rtl="0">
              <a:lnSpc>
                <a:spcPct val="100000"/>
              </a:lnSpc>
              <a:spcBef>
                <a:spcPts val="0"/>
              </a:spcBef>
              <a:spcAft>
                <a:spcPts val="0"/>
              </a:spcAft>
              <a:buNone/>
            </a:pPr>
            <a:r>
              <a:rPr lang="cs" sz="2000">
                <a:latin typeface="Arial"/>
                <a:ea typeface="Arial"/>
                <a:cs typeface="Arial"/>
                <a:sym typeface="Arial"/>
              </a:rPr>
              <a:t>zd.hruska@gmail.com</a:t>
            </a:r>
            <a:endParaRPr sz="2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778100" y="496875"/>
            <a:ext cx="42129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LTP je důležité i jinde!</a:t>
            </a:r>
            <a:endParaRPr sz="3000">
              <a:latin typeface="Arial"/>
              <a:ea typeface="Arial"/>
              <a:cs typeface="Arial"/>
              <a:sym typeface="Arial"/>
            </a:endParaRPr>
          </a:p>
        </p:txBody>
      </p:sp>
      <p:pic>
        <p:nvPicPr>
          <p:cNvPr id="120" name="Google Shape;120;p18" descr="By overcoming information challenges Team Digital Preservation saves the world from nuclear disaster course charted by the work of Team Chaos." title="Digital Preservation and Nuclear Disaster: An Animation">
            <a:hlinkClick r:id="rId3"/>
          </p:cNvPr>
          <p:cNvPicPr preferRelativeResize="0"/>
          <p:nvPr/>
        </p:nvPicPr>
        <p:blipFill>
          <a:blip r:embed="rId4">
            <a:alphaModFix/>
          </a:blip>
          <a:stretch>
            <a:fillRect/>
          </a:stretch>
        </p:blipFill>
        <p:spPr>
          <a:xfrm>
            <a:off x="1831058" y="1032075"/>
            <a:ext cx="5481892" cy="4111425"/>
          </a:xfrm>
          <a:prstGeom prst="rect">
            <a:avLst/>
          </a:prstGeom>
          <a:noFill/>
          <a:ln>
            <a:noFill/>
          </a:ln>
        </p:spPr>
      </p:pic>
      <p:sp>
        <p:nvSpPr>
          <p:cNvPr id="121" name="Google Shape;121;p18"/>
          <p:cNvSpPr txBox="1"/>
          <p:nvPr/>
        </p:nvSpPr>
        <p:spPr>
          <a:xfrm>
            <a:off x="7463400" y="3953025"/>
            <a:ext cx="1604400" cy="9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latin typeface="Lato"/>
                <a:ea typeface="Lato"/>
                <a:cs typeface="Lato"/>
                <a:sym typeface="Lato"/>
              </a:rPr>
              <a:t>zdroj: </a:t>
            </a:r>
            <a:r>
              <a:rPr lang="cs" u="sng">
                <a:solidFill>
                  <a:schemeClr val="hlink"/>
                </a:solidFill>
                <a:latin typeface="Lato"/>
                <a:ea typeface="Lato"/>
                <a:cs typeface="Lato"/>
                <a:sym typeface="Lato"/>
                <a:hlinkClick r:id="rId5"/>
              </a:rPr>
              <a:t>https://youtu.be/pbBa6Oam7-w</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727650" y="516225"/>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Formáty vhodné pro dlouhodobé uložení</a:t>
            </a:r>
            <a:endParaRPr sz="3000">
              <a:latin typeface="Arial"/>
              <a:ea typeface="Arial"/>
              <a:cs typeface="Arial"/>
              <a:sym typeface="Arial"/>
            </a:endParaRPr>
          </a:p>
        </p:txBody>
      </p:sp>
      <p:sp>
        <p:nvSpPr>
          <p:cNvPr id="127" name="Google Shape;127;p19"/>
          <p:cNvSpPr txBox="1">
            <a:spLocks noGrp="1"/>
          </p:cNvSpPr>
          <p:nvPr>
            <p:ph type="body" idx="1"/>
          </p:nvPr>
        </p:nvSpPr>
        <p:spPr>
          <a:xfrm>
            <a:off x="366600" y="1304225"/>
            <a:ext cx="8410800" cy="345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400">
                <a:solidFill>
                  <a:srgbClr val="000000"/>
                </a:solidFill>
                <a:latin typeface="Arial"/>
                <a:ea typeface="Arial"/>
                <a:cs typeface="Arial"/>
                <a:sym typeface="Arial"/>
              </a:rPr>
              <a:t>Formát by měl být:</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dobře popsaný s veřejně dostupnou dokumentací;</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multiplatformní, nezávislý (patentově, technologicky);</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(x proprietární); </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široce rozšířený; </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robustní;</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perspektivní.</a:t>
            </a:r>
            <a:endParaRPr sz="2400">
              <a:solidFill>
                <a:srgbClr val="000000"/>
              </a:solidFill>
              <a:latin typeface="Arial"/>
              <a:ea typeface="Arial"/>
              <a:cs typeface="Arial"/>
              <a:sym typeface="Arial"/>
            </a:endParaRPr>
          </a:p>
          <a:p>
            <a:pPr marL="0" lvl="0" indent="0" algn="ctr" rtl="0">
              <a:spcBef>
                <a:spcPts val="0"/>
              </a:spcBef>
              <a:spcAft>
                <a:spcPts val="0"/>
              </a:spcAft>
              <a:buNone/>
            </a:pPr>
            <a:r>
              <a:rPr lang="cs" sz="2400">
                <a:solidFill>
                  <a:srgbClr val="000000"/>
                </a:solidFill>
                <a:latin typeface="Arial"/>
                <a:ea typeface="Arial"/>
                <a:cs typeface="Arial"/>
                <a:sym typeface="Arial"/>
              </a:rPr>
              <a:t>registr formátů PRONOM nebo UDFR</a:t>
            </a:r>
            <a:endParaRPr sz="24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727650" y="516225"/>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Formáty vhodné pro dlouhodobé uložení</a:t>
            </a:r>
            <a:endParaRPr sz="3000">
              <a:latin typeface="Arial"/>
              <a:ea typeface="Arial"/>
              <a:cs typeface="Arial"/>
              <a:sym typeface="Arial"/>
            </a:endParaRPr>
          </a:p>
        </p:txBody>
      </p:sp>
      <p:sp>
        <p:nvSpPr>
          <p:cNvPr id="133" name="Google Shape;133;p20"/>
          <p:cNvSpPr txBox="1">
            <a:spLocks noGrp="1"/>
          </p:cNvSpPr>
          <p:nvPr>
            <p:ph type="body" idx="1"/>
          </p:nvPr>
        </p:nvSpPr>
        <p:spPr>
          <a:xfrm>
            <a:off x="366600" y="1304225"/>
            <a:ext cx="8410800" cy="34542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obrazová data: TIFF, JPEG2000, PNG, JPG</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textová data: EPUB, PDF/A, PDF, XML-based, RTF, TXT</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zvuková data: WAVE, FLAC</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datasety/databáze: samopopisné - JSON, XML-based; CSV; otevřené formáty - .sqlite, .db, .db3 </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Char char="❏"/>
            </a:pPr>
            <a:r>
              <a:rPr lang="cs" sz="2400">
                <a:solidFill>
                  <a:srgbClr val="000000"/>
                </a:solidFill>
                <a:latin typeface="Arial"/>
                <a:ea typeface="Arial"/>
                <a:cs typeface="Arial"/>
                <a:sym typeface="Arial"/>
              </a:rPr>
              <a:t>web: WebARChive (WARC)</a:t>
            </a:r>
            <a:endParaRPr sz="24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729450" y="540550"/>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Důležitost metadat a jejich druhy</a:t>
            </a:r>
            <a:endParaRPr sz="3000">
              <a:latin typeface="Arial"/>
              <a:ea typeface="Arial"/>
              <a:cs typeface="Arial"/>
              <a:sym typeface="Arial"/>
            </a:endParaRPr>
          </a:p>
        </p:txBody>
      </p:sp>
      <p:sp>
        <p:nvSpPr>
          <p:cNvPr id="139" name="Google Shape;139;p21"/>
          <p:cNvSpPr txBox="1">
            <a:spLocks noGrp="1"/>
          </p:cNvSpPr>
          <p:nvPr>
            <p:ph type="body" idx="1"/>
          </p:nvPr>
        </p:nvSpPr>
        <p:spPr>
          <a:xfrm>
            <a:off x="88475" y="1322725"/>
            <a:ext cx="8972700" cy="370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000">
                <a:solidFill>
                  <a:srgbClr val="000000"/>
                </a:solidFill>
                <a:latin typeface="Arial"/>
                <a:ea typeface="Arial"/>
                <a:cs typeface="Arial"/>
                <a:sym typeface="Arial"/>
              </a:rPr>
              <a:t>Popisná – popisné údaje o intelektuální entitě: údaje o původu (autor, název); vyhledání a zpřístupnění digitálního objektu. Případně i údaje o originálním (tištěném) objektu či identifikátory</a:t>
            </a:r>
            <a:r>
              <a:rPr lang="cs" sz="2000" b="1">
                <a:solidFill>
                  <a:srgbClr val="000000"/>
                </a:solidFill>
                <a:latin typeface="Arial"/>
                <a:ea typeface="Arial"/>
                <a:cs typeface="Arial"/>
                <a:sym typeface="Arial"/>
              </a:rPr>
              <a:t> </a:t>
            </a:r>
            <a:r>
              <a:rPr lang="cs" sz="2000">
                <a:solidFill>
                  <a:srgbClr val="000000"/>
                </a:solidFill>
                <a:latin typeface="Arial"/>
                <a:ea typeface="Arial"/>
                <a:cs typeface="Arial"/>
                <a:sym typeface="Arial"/>
              </a:rPr>
              <a:t>(signatura, čár. kód, čČNB, URN:NBN). </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cs" sz="2000">
                <a:solidFill>
                  <a:srgbClr val="000000"/>
                </a:solidFill>
                <a:latin typeface="Arial"/>
                <a:ea typeface="Arial"/>
                <a:cs typeface="Arial"/>
                <a:sym typeface="Arial"/>
              </a:rPr>
              <a:t>MARCXML, Dublin Core, MODS, nebo EAD (Encoded Archival Description).</a:t>
            </a:r>
            <a:endParaRPr sz="2000">
              <a:solidFill>
                <a:srgbClr val="000000"/>
              </a:solidFill>
              <a:latin typeface="Arial"/>
              <a:ea typeface="Arial"/>
              <a:cs typeface="Arial"/>
              <a:sym typeface="Arial"/>
            </a:endParaRPr>
          </a:p>
          <a:p>
            <a:pPr marL="0" lvl="0" indent="0" algn="l" rtl="0">
              <a:spcBef>
                <a:spcPts val="0"/>
              </a:spcBef>
              <a:spcAft>
                <a:spcPts val="0"/>
              </a:spcAft>
              <a:buNone/>
            </a:pPr>
            <a:endParaRPr sz="2000">
              <a:solidFill>
                <a:srgbClr val="000000"/>
              </a:solidFill>
              <a:latin typeface="Arial"/>
              <a:ea typeface="Arial"/>
              <a:cs typeface="Arial"/>
              <a:sym typeface="Arial"/>
            </a:endParaRPr>
          </a:p>
          <a:p>
            <a:pPr marL="0" lvl="0" indent="0" algn="l" rtl="0">
              <a:spcBef>
                <a:spcPts val="0"/>
              </a:spcBef>
              <a:spcAft>
                <a:spcPts val="0"/>
              </a:spcAft>
              <a:buNone/>
            </a:pPr>
            <a:r>
              <a:rPr lang="cs" sz="2000">
                <a:solidFill>
                  <a:srgbClr val="000000"/>
                </a:solidFill>
                <a:latin typeface="Arial"/>
                <a:ea typeface="Arial"/>
                <a:cs typeface="Arial"/>
                <a:sym typeface="Arial"/>
              </a:rPr>
              <a:t>Strukturální – zachycují vztahy mezi dílčími digitálními objekty a jak dohromady tvoří jednu intelektuální entitu. Např.: </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cs" sz="2000">
                <a:solidFill>
                  <a:srgbClr val="000000"/>
                </a:solidFill>
                <a:latin typeface="Arial"/>
                <a:ea typeface="Arial"/>
                <a:cs typeface="Arial"/>
                <a:sym typeface="Arial"/>
              </a:rPr>
              <a:t>kde na webové stránce se nachází obrázek (fyzická struktura) </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cs" sz="2000">
                <a:solidFill>
                  <a:srgbClr val="000000"/>
                </a:solidFill>
                <a:latin typeface="Arial"/>
                <a:ea typeface="Arial"/>
                <a:cs typeface="Arial"/>
                <a:sym typeface="Arial"/>
              </a:rPr>
              <a:t>jak jdou stránky a kapitoly v knize za sebou (logická struktura)</a:t>
            </a:r>
            <a:endParaRPr sz="2000">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729450" y="540550"/>
            <a:ext cx="7688700" cy="535200"/>
          </a:xfrm>
          <a:prstGeom prst="rect">
            <a:avLst/>
          </a:prstGeom>
        </p:spPr>
        <p:txBody>
          <a:bodyPr spcFirstLastPara="1" wrap="square" lIns="91425" tIns="91425" rIns="91425" bIns="91425" anchor="t" anchorCtr="0">
            <a:noAutofit/>
          </a:bodyPr>
          <a:lstStyle/>
          <a:p>
            <a:pPr marL="0" lvl="0" indent="-228600" algn="l" rtl="0">
              <a:spcBef>
                <a:spcPts val="0"/>
              </a:spcBef>
              <a:spcAft>
                <a:spcPts val="0"/>
              </a:spcAft>
              <a:buNone/>
            </a:pPr>
            <a:r>
              <a:rPr lang="cs" sz="3000">
                <a:solidFill>
                  <a:srgbClr val="000000"/>
                </a:solidFill>
                <a:latin typeface="Arial"/>
                <a:ea typeface="Arial"/>
                <a:cs typeface="Arial"/>
                <a:sym typeface="Arial"/>
              </a:rPr>
              <a:t>Důležitost metadat a jejich druhy</a:t>
            </a:r>
            <a:endParaRPr sz="3000">
              <a:latin typeface="Arial"/>
              <a:ea typeface="Arial"/>
              <a:cs typeface="Arial"/>
              <a:sym typeface="Arial"/>
            </a:endParaRPr>
          </a:p>
        </p:txBody>
      </p:sp>
      <p:sp>
        <p:nvSpPr>
          <p:cNvPr id="145" name="Google Shape;145;p22"/>
          <p:cNvSpPr txBox="1">
            <a:spLocks noGrp="1"/>
          </p:cNvSpPr>
          <p:nvPr>
            <p:ph type="body" idx="1"/>
          </p:nvPr>
        </p:nvSpPr>
        <p:spPr>
          <a:xfrm>
            <a:off x="87450" y="1253125"/>
            <a:ext cx="8972700" cy="370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000">
                <a:solidFill>
                  <a:srgbClr val="000000"/>
                </a:solidFill>
                <a:latin typeface="Arial"/>
                <a:ea typeface="Arial"/>
                <a:cs typeface="Arial"/>
                <a:sym typeface="Arial"/>
              </a:rPr>
              <a:t>Technická – údaje o počtu souborů, velikosti, formátech souborů; dalších vlastnostech (rozlišení, délka audio souboru), upřesňují údaje o hardwaru a softwaru, na nichž mohou být digitální objekty spuštěny. </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cs" sz="2000">
                <a:solidFill>
                  <a:srgbClr val="000000"/>
                </a:solidFill>
                <a:latin typeface="Arial"/>
                <a:ea typeface="Arial"/>
                <a:cs typeface="Arial"/>
                <a:sym typeface="Arial"/>
              </a:rPr>
              <a:t>textMD (nebo audioMD, videoMD), MIX (Metadata for Images in XML Schema) či ANSI/NISO Z39.87-2006.</a:t>
            </a:r>
            <a:endParaRPr sz="2000">
              <a:solidFill>
                <a:srgbClr val="000000"/>
              </a:solidFill>
              <a:latin typeface="Arial"/>
              <a:ea typeface="Arial"/>
              <a:cs typeface="Arial"/>
              <a:sym typeface="Arial"/>
            </a:endParaRPr>
          </a:p>
          <a:p>
            <a:pPr marL="0" lvl="0" indent="0" algn="l" rtl="0">
              <a:spcBef>
                <a:spcPts val="0"/>
              </a:spcBef>
              <a:spcAft>
                <a:spcPts val="0"/>
              </a:spcAft>
              <a:buNone/>
            </a:pPr>
            <a:endParaRPr sz="1000">
              <a:solidFill>
                <a:srgbClr val="000000"/>
              </a:solidFill>
              <a:latin typeface="Arial"/>
              <a:ea typeface="Arial"/>
              <a:cs typeface="Arial"/>
              <a:sym typeface="Arial"/>
            </a:endParaRPr>
          </a:p>
          <a:p>
            <a:pPr marL="0" lvl="0" indent="0" algn="l" rtl="0">
              <a:spcBef>
                <a:spcPts val="0"/>
              </a:spcBef>
              <a:spcAft>
                <a:spcPts val="0"/>
              </a:spcAft>
              <a:buNone/>
            </a:pPr>
            <a:r>
              <a:rPr lang="cs" sz="2000">
                <a:solidFill>
                  <a:srgbClr val="000000"/>
                </a:solidFill>
                <a:latin typeface="Arial"/>
                <a:ea typeface="Arial"/>
                <a:cs typeface="Arial"/>
                <a:sym typeface="Arial"/>
              </a:rPr>
              <a:t>METS - spojuje všechny typy MD do jednoho balíku.</a:t>
            </a:r>
            <a:endParaRPr sz="2000">
              <a:solidFill>
                <a:srgbClr val="000000"/>
              </a:solidFill>
              <a:latin typeface="Arial"/>
              <a:ea typeface="Arial"/>
              <a:cs typeface="Arial"/>
              <a:sym typeface="Arial"/>
            </a:endParaRPr>
          </a:p>
          <a:p>
            <a:pPr marL="0" lvl="0" indent="0" algn="l" rtl="0">
              <a:spcBef>
                <a:spcPts val="0"/>
              </a:spcBef>
              <a:spcAft>
                <a:spcPts val="0"/>
              </a:spcAft>
              <a:buNone/>
            </a:pPr>
            <a:endParaRPr sz="1000">
              <a:solidFill>
                <a:srgbClr val="000000"/>
              </a:solidFill>
              <a:latin typeface="Arial"/>
              <a:ea typeface="Arial"/>
              <a:cs typeface="Arial"/>
              <a:sym typeface="Arial"/>
            </a:endParaRPr>
          </a:p>
          <a:p>
            <a:pPr marL="0" lvl="0" indent="0" algn="l" rtl="0">
              <a:spcBef>
                <a:spcPts val="0"/>
              </a:spcBef>
              <a:spcAft>
                <a:spcPts val="0"/>
              </a:spcAft>
              <a:buNone/>
            </a:pPr>
            <a:r>
              <a:rPr lang="cs" sz="2000">
                <a:solidFill>
                  <a:srgbClr val="000000"/>
                </a:solidFill>
                <a:latin typeface="Arial"/>
                <a:ea typeface="Arial"/>
                <a:cs typeface="Arial"/>
                <a:sym typeface="Arial"/>
              </a:rPr>
              <a:t>Administrativní – info o vzniku entity, o odpovědné osobě za její správu, informace o ochranných činnostech, o právech k přístupu. Též ochranná metadata (PREMIS).</a:t>
            </a:r>
            <a:endParaRPr sz="2000">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2951</Words>
  <Application>Microsoft Office PowerPoint</Application>
  <PresentationFormat>Předvádění na obrazovce (16:9)</PresentationFormat>
  <Paragraphs>318</Paragraphs>
  <Slides>43</Slides>
  <Notes>43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43</vt:i4>
      </vt:variant>
    </vt:vector>
  </HeadingPairs>
  <TitlesOfParts>
    <vt:vector size="50" baseType="lpstr">
      <vt:lpstr>Roboto</vt:lpstr>
      <vt:lpstr>Lato</vt:lpstr>
      <vt:lpstr>Arial</vt:lpstr>
      <vt:lpstr>Times New Roman</vt:lpstr>
      <vt:lpstr>Cambria</vt:lpstr>
      <vt:lpstr>Raleway</vt:lpstr>
      <vt:lpstr>Streamline</vt:lpstr>
      <vt:lpstr>Digitální data vydrží navždy – nebo pět let: podle toho, co přijde dřív.      Jeff Rothenberg </vt:lpstr>
      <vt:lpstr>Prezentace aplikace PowerPoint</vt:lpstr>
      <vt:lpstr>Prezentace aplikace PowerPoint</vt:lpstr>
      <vt:lpstr>LTP v paměťových a výzkumných institucích</vt:lpstr>
      <vt:lpstr>LTP je důležité i jinde!</vt:lpstr>
      <vt:lpstr>Formáty vhodné pro dlouhodobé uložení</vt:lpstr>
      <vt:lpstr>Formáty vhodné pro dlouhodobé uložení</vt:lpstr>
      <vt:lpstr>Důležitost metadat a jejich druhy</vt:lpstr>
      <vt:lpstr>Důležitost metadat a jejich druhy</vt:lpstr>
      <vt:lpstr>Metadata a jejich druhy - METS</vt:lpstr>
      <vt:lpstr>Metadata a jejich druhy - DC</vt:lpstr>
      <vt:lpstr>Metadata a jejich druhy - MODS</vt:lpstr>
      <vt:lpstr>Metadata a jejich druhy - MIX</vt:lpstr>
      <vt:lpstr>Metadata a jejich druhy - PREMIS</vt:lpstr>
      <vt:lpstr>Standardy NDK</vt:lpstr>
      <vt:lpstr>Prezentace aplikace PowerPoint</vt:lpstr>
      <vt:lpstr>Datové balíčky v LTP repozitáři</vt:lpstr>
      <vt:lpstr>Digitální repozitář, jeho budování a provoz</vt:lpstr>
      <vt:lpstr>Digitální repozitář, jeho budování a provoz</vt:lpstr>
      <vt:lpstr>Důvěryhodný digitální repozitář </vt:lpstr>
      <vt:lpstr>Důvěryhodný digitální repozitář </vt:lpstr>
      <vt:lpstr>Nástroje pro audit digitálních repozitářů</vt:lpstr>
      <vt:lpstr>Nástroje pro audit digitálních repozitářů</vt:lpstr>
      <vt:lpstr>Nástroje pro audit digitálních repozitářů</vt:lpstr>
      <vt:lpstr>Prezentace aplikace PowerPoint</vt:lpstr>
      <vt:lpstr>CoreTrustSeal/DSA </vt:lpstr>
      <vt:lpstr>CoreTrustSeal </vt:lpstr>
      <vt:lpstr>CoreTrustSeal </vt:lpstr>
      <vt:lpstr>CoreTrustSeal </vt:lpstr>
      <vt:lpstr>CoreTrustSeal </vt:lpstr>
      <vt:lpstr>Prezentace aplikace PowerPoint</vt:lpstr>
      <vt:lpstr>NESTOR  </vt:lpstr>
      <vt:lpstr>ISO 16 363  </vt:lpstr>
      <vt:lpstr>ISO 16 363  </vt:lpstr>
      <vt:lpstr>Stav LTP v ČR </vt:lpstr>
      <vt:lpstr>Stav LTP v zahraničí  </vt:lpstr>
      <vt:lpstr>Pasivní digitální archivace </vt:lpstr>
      <vt:lpstr>Prezentace aplikace PowerPoint</vt:lpstr>
      <vt:lpstr>Piql - World Arctic Archive </vt:lpstr>
      <vt:lpstr>Použité zdroje + pro zájemce</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Digitální data vydrží navždy – nebo pět let: podle toho, co přijde dřív.      Jeff Rothenberg </dc:title>
  <cp:lastModifiedBy>Helena Novotná</cp:lastModifiedBy>
  <cp:revision>1</cp:revision>
  <dcterms:modified xsi:type="dcterms:W3CDTF">2021-11-03T18:34:13Z</dcterms:modified>
</cp:coreProperties>
</file>