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2" r:id="rId20"/>
    <p:sldId id="271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Sémantické aspekty katalogizace IX.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80163" y="3905140"/>
            <a:ext cx="6831673" cy="1086237"/>
          </a:xfrm>
        </p:spPr>
        <p:txBody>
          <a:bodyPr/>
          <a:lstStyle/>
          <a:p>
            <a:r>
              <a:rPr lang="cs-CZ" dirty="0"/>
              <a:t>1. 12. 2020</a:t>
            </a:r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DF6FC0-AB42-4603-990F-635DC70CD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jména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D86B51-A1DD-4E5E-AB11-C85152C6B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Typ (např. </a:t>
            </a:r>
            <a:r>
              <a:rPr lang="cs-CZ" dirty="0" err="1"/>
              <a:t>controlled</a:t>
            </a:r>
            <a:r>
              <a:rPr lang="cs-CZ" dirty="0"/>
              <a:t> </a:t>
            </a:r>
            <a:r>
              <a:rPr lang="cs-CZ" dirty="0" err="1"/>
              <a:t>access</a:t>
            </a:r>
            <a:r>
              <a:rPr lang="cs-CZ" dirty="0"/>
              <a:t> point)</a:t>
            </a:r>
          </a:p>
          <a:p>
            <a:r>
              <a:rPr lang="cs-CZ" dirty="0"/>
              <a:t>Schéma (systém, např. DDC)</a:t>
            </a:r>
          </a:p>
          <a:p>
            <a:r>
              <a:rPr lang="cs-CZ" dirty="0"/>
              <a:t>Referenční zdroj (odkud pochází)</a:t>
            </a:r>
          </a:p>
          <a:p>
            <a:r>
              <a:rPr lang="cs-CZ" dirty="0"/>
              <a:t>Reprezentace (způsob kódování – alfabetický, numerický, alfanumerický)</a:t>
            </a:r>
          </a:p>
          <a:p>
            <a:r>
              <a:rPr lang="cs-CZ" dirty="0"/>
              <a:t>Jazyk</a:t>
            </a:r>
          </a:p>
          <a:p>
            <a:r>
              <a:rPr lang="cs-CZ" dirty="0"/>
              <a:t>Písmo</a:t>
            </a:r>
          </a:p>
          <a:p>
            <a:r>
              <a:rPr lang="cs-CZ" dirty="0"/>
              <a:t>Konverze písma</a:t>
            </a:r>
          </a:p>
          <a:p>
            <a:r>
              <a:rPr lang="cs-CZ" dirty="0"/>
              <a:t>Forma jména</a:t>
            </a:r>
          </a:p>
          <a:p>
            <a:r>
              <a:rPr lang="cs-CZ" dirty="0"/>
              <a:t>Doba platnosti jména (kdy se užívalo)</a:t>
            </a:r>
          </a:p>
          <a:p>
            <a:r>
              <a:rPr lang="cs-CZ" dirty="0"/>
              <a:t>Publikum (pro jakou skupinu je forma jména určena)</a:t>
            </a:r>
          </a:p>
        </p:txBody>
      </p:sp>
    </p:spTree>
    <p:extLst>
      <p:ext uri="{BB962C8B-B14F-4D97-AF65-F5344CB8AC3E}">
        <p14:creationId xmlns:p14="http://schemas.microsoft.com/office/powerpoint/2010/main" val="1852107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9BA482-AAC7-42B6-B0CC-A76F7871D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– téma – téma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616E85-E710-43BA-A045-E6540434C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Hierarchický</a:t>
            </a:r>
          </a:p>
          <a:p>
            <a:pPr lvl="1"/>
            <a:r>
              <a:rPr lang="cs-CZ" dirty="0"/>
              <a:t>Generický (rod-druh, co platí pro rod, platí pro druh)</a:t>
            </a:r>
          </a:p>
          <a:p>
            <a:pPr lvl="1"/>
            <a:r>
              <a:rPr lang="cs-CZ" dirty="0"/>
              <a:t>Vztah celek-část (pojem je částí jiného)</a:t>
            </a:r>
          </a:p>
          <a:p>
            <a:pPr lvl="1"/>
            <a:r>
              <a:rPr lang="cs-CZ" dirty="0"/>
              <a:t>Instance</a:t>
            </a:r>
          </a:p>
          <a:p>
            <a:pPr lvl="1"/>
            <a:r>
              <a:rPr lang="cs-CZ" dirty="0" err="1"/>
              <a:t>Polyhierarchický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Vztah asociace</a:t>
            </a:r>
            <a:endParaRPr lang="cs-CZ" i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43F2B15-05F4-4A93-BAE9-CC15618CBB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3992" y="3381375"/>
            <a:ext cx="4800600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400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13C03E-5BAD-499F-B18A-5DDC88D58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jméno – jméno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CF5CE5-E874-4500-9BEB-FA184C687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Ekvivalence</a:t>
            </a:r>
          </a:p>
          <a:p>
            <a:r>
              <a:rPr lang="cs-CZ" dirty="0"/>
              <a:t>Vztah část-celek</a:t>
            </a:r>
          </a:p>
        </p:txBody>
      </p:sp>
    </p:spTree>
    <p:extLst>
      <p:ext uri="{BB962C8B-B14F-4D97-AF65-F5344CB8AC3E}">
        <p14:creationId xmlns:p14="http://schemas.microsoft.com/office/powerpoint/2010/main" val="1114409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69E0D-766C-4714-B7C4-E580F5444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Uživatelské úkoly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345661-4610-4781-B0E6-D120E289C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2EE6960-EDBC-4551-9564-64E0FC732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1654" y="2286000"/>
            <a:ext cx="7504938" cy="350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880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AF417-6109-4676-84E5-170B969C6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5CD86D-0899-4E01-8B20-867D4F4B1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0079528-BC5B-454B-BA95-470408A1D2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369" y="1731034"/>
            <a:ext cx="7824216" cy="3963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419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215494-F599-4214-B170-F3ABFAD9A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AAA580-A52F-4CE2-9E13-04323CCDA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6599DFC-352D-4FC3-AE48-0D2643BE3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794" y="685800"/>
            <a:ext cx="6625971" cy="178346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2D36E88-B05F-473D-AB9B-6FD173A8A1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1939" y="2469262"/>
            <a:ext cx="5750052" cy="3360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991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AF6DF-C8F2-4495-A165-C33D0E391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LRM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088304-AB0F-46CF-BF2E-102C4C389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Propojuje FRBR, FRSAD</a:t>
            </a:r>
          </a:p>
        </p:txBody>
      </p:sp>
    </p:spTree>
    <p:extLst>
      <p:ext uri="{BB962C8B-B14F-4D97-AF65-F5344CB8AC3E}">
        <p14:creationId xmlns:p14="http://schemas.microsoft.com/office/powerpoint/2010/main" val="3105212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A9D23E-028D-4B84-B705-E911CC256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07C9B1-2FCB-4DD2-98B1-F9DD7A5D2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416CA22-04CD-4610-8BF5-E52D04BB62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73421"/>
            <a:ext cx="9637776" cy="588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828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 podle ISBD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Hlavní záhlaví</a:t>
            </a:r>
          </a:p>
          <a:p>
            <a:pPr marL="0" indent="0">
              <a:buNone/>
            </a:pPr>
            <a:r>
              <a:rPr lang="cs-CZ" dirty="0"/>
              <a:t>[Unifikovaný název] </a:t>
            </a:r>
          </a:p>
          <a:p>
            <a:pPr marL="0" indent="0">
              <a:buNone/>
            </a:pPr>
            <a:r>
              <a:rPr lang="cs-CZ" dirty="0"/>
              <a:t>Hlavní název = Souběžný název : další názvová informace. Číslo části/sekce díla, Název části díla / první údaj o odpovědnosti ; další údaje o odpovědnosti. -- Označení vydání. -- První místo vydání : první nakladatel, datum vydání. – Rozsah : další fyzické údaje. -- (Hlavní název edice / údaj o odpovědnosti v edici, ISSN edice ; číslování v rámci edice. Název </a:t>
            </a:r>
            <a:r>
              <a:rPr lang="cs-CZ" dirty="0" err="1"/>
              <a:t>subedice</a:t>
            </a:r>
            <a:r>
              <a:rPr lang="cs-CZ" dirty="0"/>
              <a:t> ; číslování v rámci </a:t>
            </a:r>
            <a:r>
              <a:rPr lang="cs-CZ" dirty="0" err="1"/>
              <a:t>subedice</a:t>
            </a:r>
            <a:r>
              <a:rPr lang="cs-CZ" dirty="0"/>
              <a:t>). -- Poznámky.-- Standardní číslo </a:t>
            </a:r>
          </a:p>
          <a:p>
            <a:pPr marL="0" indent="0">
              <a:buNone/>
            </a:pPr>
            <a:r>
              <a:rPr lang="cs-CZ" dirty="0"/>
              <a:t>Vedlejší záhlaví </a:t>
            </a:r>
          </a:p>
          <a:p>
            <a:pPr marL="0" indent="0">
              <a:buNone/>
            </a:pPr>
            <a:r>
              <a:rPr lang="cs-CZ" dirty="0"/>
              <a:t>MDT</a:t>
            </a:r>
          </a:p>
        </p:txBody>
      </p:sp>
    </p:spTree>
    <p:extLst>
      <p:ext uri="{BB962C8B-B14F-4D97-AF65-F5344CB8AC3E}">
        <p14:creationId xmlns:p14="http://schemas.microsoft.com/office/powerpoint/2010/main" val="1584101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DF2D9-1B6C-4E6A-B7B9-9BCF18DC1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Bibliografický záznam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20E50A-D8D7-495B-ABCB-4CFC66B73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Se skládá z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Popisných údajů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Selekčních údajů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Obsahové charakteristik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9189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7E6E00-051D-4B44-8C0B-34385415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Funcional</a:t>
            </a:r>
            <a:r>
              <a:rPr lang="cs-CZ" dirty="0"/>
              <a:t> </a:t>
            </a:r>
            <a:r>
              <a:rPr lang="cs-CZ" dirty="0" err="1"/>
              <a:t>requiremenst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subect</a:t>
            </a:r>
            <a:r>
              <a:rPr lang="cs-CZ" dirty="0"/>
              <a:t> </a:t>
            </a:r>
            <a:r>
              <a:rPr lang="cs-CZ" dirty="0" err="1"/>
              <a:t>authority</a:t>
            </a:r>
            <a:r>
              <a:rPr lang="cs-CZ" dirty="0"/>
              <a:t> 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FB9F51-9EF2-49E6-A60A-4957B4AA7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Aboutness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B28F528-283F-44F9-BF1D-2B222F794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4060" y="2043112"/>
            <a:ext cx="5695950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6875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80562A-03EC-4FE3-8F5E-F5C183CC1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Bibliografický popis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48E315-D810-4D22-8783-EA53A9A19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o názvu a odpovědnosti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o vydání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specifických údajů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nakladatelských údajů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fyzického popisu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o edici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poznámky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o standardním (nebo alternativním) čísle a dostupnosti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264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A3EEBA-D568-4E51-8EAC-C07959512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bibliografického popisu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72B258-7B6B-49D9-A677-DFD0E1A8D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Obecně by měl být vytvořen samostatný bibliografický popis pro každé provedení.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Pro bibliografický popis je typické, že by měl být založen na jednotce reprezentující provedení a může zahrnovat atributy náležející prezentovanému dílu a vyjádření.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Popisné údaje bibliografického záznamu mají odpovídat schválenému mezinárodnímu standardu.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Popis může mít několik úrovní úplnosti v souladu s účelem katalogu či typem bibliografického souboru. Uživatel by měl být o úrovni úplnosti informován.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42709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28851B-98AE-4FDE-BEF3-8E1B06A7A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Selekční údaje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117A0A-1156-4330-86D9-D0EF7BEC1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Slouží k vyhledávání</a:t>
            </a:r>
          </a:p>
          <a:p>
            <a:pPr algn="just"/>
            <a:r>
              <a:rPr lang="cs-CZ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Jmenné selekční</a:t>
            </a: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údaje dělíme na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Personální záhlaví (obsahuje jméno osoby)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Korporativní záhlaví (obsahuje jméno korporace)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Názvové záhlaví (obsahuje názvy entit 1 typu)</a:t>
            </a:r>
          </a:p>
          <a:p>
            <a:pPr algn="just"/>
            <a:endParaRPr lang="cs-CZ" b="1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algn="just"/>
            <a:r>
              <a:rPr lang="cs-CZ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Věcné selekční údaje</a:t>
            </a: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dělíme na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systematické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předmětové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54756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4FEC6B-3918-4712-B805-4FA631B8C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pro selekční údaje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644CAD-889E-4CE8-ADEC-3D9CA5E44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Selekční údaje pro vyhledávání bibliografických a autoritních záznamů musí být formulovány v souladu s obecnými principy (viz 2. Záměr). Může se jednat o údaje řízené nebo neřízené.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Řízené selekční údaje by se měly vytvářet pro autorizované a variantní formy jmen pro entity jako jsou jména osoby, rodiny, korporace, názvu díla, vyjádření, provedení, jednotky, koncepty, objekty, události a místa. Řízené selekční údaje poskytují konzistenci potřebnou při uspořádání bibliografických záznamů pro soubory zdrojů.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Pro potřeby řízení autorizovaných forem jmen, variantních forem jmen a identifikátorů, používaných jako selekční údaje, by se měly vytvářet autoritní záznamy.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Mezi neřízené selekčních údaje patří např. bibliografické údaje pro jména, názvy (např. hlavní název uváděný tak, jak byl nalezen na provedení), kódy, klíčová slova atd., která nejsou řízena autoritními záznamy.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2764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954CB-DC8A-468E-AF1E-75935CB06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Osahová</a:t>
            </a:r>
            <a:r>
              <a:rPr lang="cs-CZ" dirty="0"/>
              <a:t> charakteristika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04F412-29BF-43E7-BE40-0A41FCF93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anotace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referát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911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A43909-6F88-4E24-809C-246E00B94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Katalogizační záznam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1AA19E-9DD5-4F10-A2B7-7319761C8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Bibliografický záznam + lokační a </a:t>
            </a:r>
            <a:r>
              <a:rPr lang="cs-CZ" b="0" i="0" dirty="0" err="1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exemplářové</a:t>
            </a: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 údaje = </a:t>
            </a:r>
            <a:r>
              <a:rPr lang="cs-CZ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katalogizační záznam</a:t>
            </a: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endParaRPr lang="cs-CZ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r>
              <a:rPr lang="cs-CZ" dirty="0">
                <a:solidFill>
                  <a:srgbClr val="333333"/>
                </a:solidFill>
                <a:latin typeface="Verdana" panose="020B0604030504040204" pitchFamily="34" charset="0"/>
              </a:rPr>
              <a:t>Lokační údaje</a:t>
            </a:r>
          </a:p>
          <a:p>
            <a:pPr lvl="1"/>
            <a:r>
              <a:rPr lang="cs-CZ" dirty="0">
                <a:solidFill>
                  <a:srgbClr val="333333"/>
                </a:solidFill>
                <a:latin typeface="Verdana" panose="020B0604030504040204" pitchFamily="34" charset="0"/>
              </a:rPr>
              <a:t>SIGLA</a:t>
            </a:r>
          </a:p>
          <a:p>
            <a:pPr lvl="1"/>
            <a:r>
              <a:rPr lang="cs-CZ" dirty="0">
                <a:solidFill>
                  <a:srgbClr val="333333"/>
                </a:solidFill>
                <a:latin typeface="Verdana" panose="020B0604030504040204" pitchFamily="34" charset="0"/>
              </a:rPr>
              <a:t>Signatura</a:t>
            </a:r>
          </a:p>
          <a:p>
            <a:pPr lvl="1"/>
            <a:endParaRPr lang="cs-CZ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r>
              <a:rPr lang="cs-CZ" dirty="0" err="1">
                <a:solidFill>
                  <a:srgbClr val="333333"/>
                </a:solidFill>
                <a:latin typeface="Verdana" panose="020B0604030504040204" pitchFamily="34" charset="0"/>
              </a:rPr>
              <a:t>Exemplářové</a:t>
            </a:r>
            <a:r>
              <a:rPr lang="cs-CZ" dirty="0">
                <a:solidFill>
                  <a:srgbClr val="333333"/>
                </a:solidFill>
                <a:latin typeface="Verdana" panose="020B0604030504040204" pitchFamily="34" charset="0"/>
              </a:rPr>
              <a:t> údaje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Přírůstkové číslo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Označení svazku nebo ročníku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Zvláštnosti pojící se s danou jednotkou</a:t>
            </a:r>
          </a:p>
          <a:p>
            <a:pPr marL="0" indent="0" algn="just">
              <a:buNone/>
            </a:pPr>
            <a:endParaRPr lang="cs-CZ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Služební údaje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cs-CZ" i="0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cs-CZ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56755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A8A238-E9C2-4175-B21C-D93305BBC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katalogu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5B7870-87F5-4966-BCEA-6FC49195B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najít bibliografické zdroje ve sbírce jako výsledek vyhledávání prostřednictvím atributů nebo vztahů mezi zdroji: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identifikovat bibliografický zdroj nebo jeho agenta (tj. potvrdit, že určitá entita popsaná v záznamu odpovídá hledané entitě, nebo odlišit dvě a více entit s podobnými charakteristikami);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vybrat bibliografický zdroj, který odpovídá potřebám uživatele (tj. vybrat zdroj, který splňuje požadavky uživatele s ohledem na médium, obsah, nosič atd. nebo vyloučit zdroje, které těmto požadavkům neodpovídají);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získat přístup k popsané jednotce (tj. poskytnout informaci, která umožní uživateli získat jednotku k vypůjčení nebo elektronickému zpřístupnění prostřednictvím on-line propojení se vzdáleným zdrojem); nebo získat autoritní či bibliografické údaje nebo přístup k nim;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navigovat uživatele v rámci katalogu i mimo něj (tj. prostřednictvím logického uspořádání bibliografických a autoritních údajů a jasnou prezentací způsobu, jak se v katalogu pohybovat, včetně prezentace vztahu mezi díly, vyjádřeními, provedeními, jednotkami, osobami, rodinami, korporacemi, koncepty, objekty, událostmi a místy).</a:t>
            </a:r>
          </a:p>
        </p:txBody>
      </p:sp>
    </p:spTree>
    <p:extLst>
      <p:ext uri="{BB962C8B-B14F-4D97-AF65-F5344CB8AC3E}">
        <p14:creationId xmlns:p14="http://schemas.microsoft.com/office/powerpoint/2010/main" val="3753535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85C8C0-A7C1-4783-A82E-81737F46A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FSAD model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9A3D82-994D-4711-88CB-B8B89F621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D0B1013-EF25-4427-A617-0AEB8A60F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7075" y="2924175"/>
            <a:ext cx="5657850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933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383FD7-CDE0-4A33-965D-CFF1983D3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Thema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A22308A-2592-45AB-AFE2-CFF9F1EFFA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2875" y="1676400"/>
            <a:ext cx="4438650" cy="990600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D31369F-5DEF-4F27-82F3-06E5193EF4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9636" y="3045477"/>
            <a:ext cx="6201442" cy="3281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508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42F1D3-550D-4809-9170-3F299442E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Nomen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715FE85-9097-4E8F-A05C-140FB4C0D1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6779" y="1893706"/>
            <a:ext cx="6172295" cy="1657255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5B8E4E0-570D-4EB2-92EC-0A1017C104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0250" y="4437276"/>
            <a:ext cx="5485352" cy="159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821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8F0F7-B4B3-40A9-A764-84FFF1EA5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tématu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4E22AE-869A-4EC0-841F-823BAA350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Typ – zařazuje do oblastí, k</a:t>
            </a:r>
          </a:p>
          <a:p>
            <a:r>
              <a:rPr lang="cs-CZ" dirty="0"/>
              <a:t>Rozsah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305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7C7338-3CEE-43F2-8F92-493A5AEF7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Unified</a:t>
            </a:r>
            <a:r>
              <a:rPr lang="cs-CZ" dirty="0"/>
              <a:t> </a:t>
            </a: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(UMLS) </a:t>
            </a:r>
            <a:r>
              <a:rPr lang="cs-CZ" dirty="0" err="1"/>
              <a:t>semantic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54C371-7163-4082-B889-E3FC03B5C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600" b="1" dirty="0" err="1"/>
              <a:t>Entities</a:t>
            </a:r>
            <a:r>
              <a:rPr lang="cs-CZ" sz="3600" b="1" dirty="0"/>
              <a:t> </a:t>
            </a:r>
          </a:p>
          <a:p>
            <a:pPr lvl="1"/>
            <a:r>
              <a:rPr lang="cs-CZ" sz="3600" b="1" dirty="0" err="1"/>
              <a:t>Physical</a:t>
            </a:r>
            <a:r>
              <a:rPr lang="cs-CZ" sz="3600" b="1" dirty="0"/>
              <a:t> </a:t>
            </a:r>
            <a:r>
              <a:rPr lang="cs-CZ" sz="3600" b="1" dirty="0" err="1"/>
              <a:t>Object</a:t>
            </a:r>
            <a:r>
              <a:rPr lang="cs-CZ" sz="3600" b="1" dirty="0"/>
              <a:t> </a:t>
            </a:r>
          </a:p>
          <a:p>
            <a:pPr lvl="2"/>
            <a:r>
              <a:rPr lang="cs-CZ" sz="3600" dirty="0" err="1"/>
              <a:t>Organism</a:t>
            </a:r>
            <a:r>
              <a:rPr lang="cs-CZ" sz="3600" dirty="0"/>
              <a:t> </a:t>
            </a:r>
          </a:p>
          <a:p>
            <a:pPr lvl="2"/>
            <a:r>
              <a:rPr lang="cs-CZ" sz="3600" dirty="0" err="1"/>
              <a:t>Anatomical</a:t>
            </a:r>
            <a:r>
              <a:rPr lang="cs-CZ" sz="3600" dirty="0"/>
              <a:t> </a:t>
            </a:r>
            <a:r>
              <a:rPr lang="cs-CZ" sz="3600" dirty="0" err="1"/>
              <a:t>Structure</a:t>
            </a:r>
            <a:r>
              <a:rPr lang="cs-CZ" sz="3600" dirty="0"/>
              <a:t> </a:t>
            </a:r>
          </a:p>
          <a:p>
            <a:pPr lvl="2"/>
            <a:r>
              <a:rPr lang="cs-CZ" sz="3600" dirty="0" err="1"/>
              <a:t>Manufactured</a:t>
            </a:r>
            <a:r>
              <a:rPr lang="cs-CZ" sz="3600" dirty="0"/>
              <a:t> </a:t>
            </a:r>
            <a:r>
              <a:rPr lang="cs-CZ" sz="3600" dirty="0" err="1"/>
              <a:t>Object</a:t>
            </a:r>
            <a:r>
              <a:rPr lang="cs-CZ" sz="3600" dirty="0"/>
              <a:t> </a:t>
            </a:r>
          </a:p>
          <a:p>
            <a:pPr lvl="2"/>
            <a:r>
              <a:rPr lang="cs-CZ" sz="3600" dirty="0"/>
              <a:t>Substance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236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098DD8-93E5-45F0-9A95-E60BABD01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 (UMLS)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AB054A-F21B-4670-B621-690B2669AC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lvl="1"/>
            <a:r>
              <a:rPr lang="cs-CZ" sz="3600" b="1" dirty="0" err="1"/>
              <a:t>Conceptual</a:t>
            </a:r>
            <a:r>
              <a:rPr lang="cs-CZ" sz="3600" b="1" dirty="0"/>
              <a:t> Entity </a:t>
            </a:r>
          </a:p>
          <a:p>
            <a:pPr lvl="2"/>
            <a:r>
              <a:rPr lang="cs-CZ" sz="3600" dirty="0"/>
              <a:t>Idea </a:t>
            </a:r>
            <a:r>
              <a:rPr lang="cs-CZ" sz="3600" dirty="0" err="1"/>
              <a:t>or</a:t>
            </a:r>
            <a:r>
              <a:rPr lang="cs-CZ" sz="3600" dirty="0"/>
              <a:t> </a:t>
            </a:r>
            <a:r>
              <a:rPr lang="cs-CZ" sz="3600" dirty="0" err="1"/>
              <a:t>Concept</a:t>
            </a:r>
            <a:r>
              <a:rPr lang="cs-CZ" sz="3600" dirty="0"/>
              <a:t> </a:t>
            </a:r>
          </a:p>
          <a:p>
            <a:pPr lvl="2"/>
            <a:r>
              <a:rPr lang="cs-CZ" sz="3600" dirty="0" err="1"/>
              <a:t>Finding</a:t>
            </a:r>
            <a:r>
              <a:rPr lang="cs-CZ" sz="3600" dirty="0"/>
              <a:t> </a:t>
            </a:r>
          </a:p>
          <a:p>
            <a:pPr lvl="2"/>
            <a:r>
              <a:rPr lang="cs-CZ" sz="3600" dirty="0" err="1"/>
              <a:t>Organism</a:t>
            </a:r>
            <a:r>
              <a:rPr lang="cs-CZ" sz="3600" dirty="0"/>
              <a:t> </a:t>
            </a:r>
            <a:r>
              <a:rPr lang="cs-CZ" sz="3600" dirty="0" err="1"/>
              <a:t>Attribute</a:t>
            </a:r>
            <a:r>
              <a:rPr lang="cs-CZ" sz="3600" dirty="0"/>
              <a:t> </a:t>
            </a:r>
          </a:p>
          <a:p>
            <a:pPr lvl="2"/>
            <a:r>
              <a:rPr lang="cs-CZ" sz="3600" dirty="0" err="1"/>
              <a:t>Intellectual</a:t>
            </a:r>
            <a:r>
              <a:rPr lang="cs-CZ" sz="3600" dirty="0"/>
              <a:t> </a:t>
            </a:r>
            <a:r>
              <a:rPr lang="cs-CZ" sz="3600" dirty="0" err="1"/>
              <a:t>Product</a:t>
            </a:r>
            <a:r>
              <a:rPr lang="cs-CZ" sz="3600" dirty="0"/>
              <a:t> </a:t>
            </a:r>
          </a:p>
          <a:p>
            <a:pPr lvl="2"/>
            <a:r>
              <a:rPr lang="cs-CZ" sz="3600" dirty="0" err="1"/>
              <a:t>Language</a:t>
            </a:r>
            <a:r>
              <a:rPr lang="cs-CZ" sz="3600" dirty="0"/>
              <a:t> </a:t>
            </a:r>
          </a:p>
          <a:p>
            <a:pPr lvl="2"/>
            <a:r>
              <a:rPr lang="cs-CZ" sz="3600" dirty="0" err="1"/>
              <a:t>Occupation</a:t>
            </a:r>
            <a:r>
              <a:rPr lang="cs-CZ" sz="3600" dirty="0"/>
              <a:t> </a:t>
            </a:r>
            <a:r>
              <a:rPr lang="cs-CZ" sz="3600" dirty="0" err="1"/>
              <a:t>or</a:t>
            </a:r>
            <a:r>
              <a:rPr lang="cs-CZ" sz="3600" dirty="0"/>
              <a:t> </a:t>
            </a:r>
            <a:r>
              <a:rPr lang="cs-CZ" sz="3600" dirty="0" err="1"/>
              <a:t>Discipline</a:t>
            </a:r>
            <a:r>
              <a:rPr lang="cs-CZ" sz="3600" dirty="0"/>
              <a:t> </a:t>
            </a:r>
          </a:p>
          <a:p>
            <a:pPr lvl="2"/>
            <a:r>
              <a:rPr lang="cs-CZ" sz="3600" dirty="0" err="1"/>
              <a:t>Organization</a:t>
            </a:r>
            <a:r>
              <a:rPr lang="cs-CZ" sz="3600" dirty="0"/>
              <a:t> </a:t>
            </a:r>
          </a:p>
          <a:p>
            <a:pPr lvl="2"/>
            <a:r>
              <a:rPr lang="cs-CZ" sz="3600" dirty="0"/>
              <a:t>Group </a:t>
            </a:r>
            <a:r>
              <a:rPr lang="cs-CZ" sz="3600" dirty="0" err="1"/>
              <a:t>Attribute</a:t>
            </a:r>
            <a:r>
              <a:rPr lang="cs-CZ" sz="3600" dirty="0"/>
              <a:t> </a:t>
            </a:r>
          </a:p>
          <a:p>
            <a:pPr lvl="2"/>
            <a:r>
              <a:rPr lang="cs-CZ" sz="3600" dirty="0"/>
              <a:t>Group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4537EC-B2E5-4559-ADB3-6198721ACA6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600" b="1" dirty="0"/>
              <a:t>Events </a:t>
            </a:r>
            <a:endParaRPr lang="cs-CZ" sz="3600" b="1" dirty="0"/>
          </a:p>
          <a:p>
            <a:pPr lvl="1"/>
            <a:r>
              <a:rPr lang="en-US" sz="3600" dirty="0"/>
              <a:t>Activity </a:t>
            </a:r>
            <a:endParaRPr lang="cs-CZ" sz="3600" dirty="0"/>
          </a:p>
          <a:p>
            <a:pPr lvl="1"/>
            <a:r>
              <a:rPr lang="en-US" sz="3600" dirty="0"/>
              <a:t>Phenomenon or Process </a:t>
            </a: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0103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83BE2777-25C5-437B-8F6C-CDE6223A1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Třída a instance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FA139B38-2C17-4B06-AF95-75609D6ADE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6702" y="3095343"/>
            <a:ext cx="4758595" cy="1830229"/>
          </a:xfrm>
        </p:spPr>
      </p:pic>
    </p:spTree>
    <p:extLst>
      <p:ext uri="{BB962C8B-B14F-4D97-AF65-F5344CB8AC3E}">
        <p14:creationId xmlns:p14="http://schemas.microsoft.com/office/powerpoint/2010/main" val="356200194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EB89AE9B726E84DBBBF69A881ED4B3A" ma:contentTypeVersion="0" ma:contentTypeDescription="Vytvoří nový dokument" ma:contentTypeScope="" ma:versionID="9c3597d670d8325711a9013adf0deb3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cf299a61f40d1b25bab83def3a9304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C341D0-6004-4C42-A06B-5C85696D93ED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380E65C-BB3A-4A7A-A5B6-E07E9C59BB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E737A8-A383-4629-B061-67E0B64122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824</Words>
  <Application>Microsoft Office PowerPoint</Application>
  <PresentationFormat>Širokoúhlá obrazovka</PresentationFormat>
  <Paragraphs>121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Franklin Gothic Book</vt:lpstr>
      <vt:lpstr>Verdana</vt:lpstr>
      <vt:lpstr>Crop</vt:lpstr>
      <vt:lpstr>Sémantické aspekty katalogizace IX.</vt:lpstr>
      <vt:lpstr>Funcional requiremenst for subect authority data</vt:lpstr>
      <vt:lpstr>FSAD model</vt:lpstr>
      <vt:lpstr>Thema</vt:lpstr>
      <vt:lpstr>Nomen</vt:lpstr>
      <vt:lpstr>Atributy tématu</vt:lpstr>
      <vt:lpstr>Unified Medical Language System (UMLS) semantic types  </vt:lpstr>
      <vt:lpstr>Pokračování (UMLS)</vt:lpstr>
      <vt:lpstr>Třída a instance</vt:lpstr>
      <vt:lpstr>Atributy jména</vt:lpstr>
      <vt:lpstr>Vztahy – téma – téma</vt:lpstr>
      <vt:lpstr>Vztah jméno – jméno </vt:lpstr>
      <vt:lpstr>Uživatelské úkoly</vt:lpstr>
      <vt:lpstr>Prezentace aplikace PowerPoint</vt:lpstr>
      <vt:lpstr>Prezentace aplikace PowerPoint</vt:lpstr>
      <vt:lpstr>LRM</vt:lpstr>
      <vt:lpstr>Prezentace aplikace PowerPoint</vt:lpstr>
      <vt:lpstr>Záznam podle ISBD</vt:lpstr>
      <vt:lpstr>Bibliografický záznam</vt:lpstr>
      <vt:lpstr>Bibliografický popis</vt:lpstr>
      <vt:lpstr>Zásady bibliografického popisu</vt:lpstr>
      <vt:lpstr>Selekční údaje</vt:lpstr>
      <vt:lpstr>Zásady pro selekční údaje</vt:lpstr>
      <vt:lpstr>Osahová charakteristika</vt:lpstr>
      <vt:lpstr>Katalogizační záznam</vt:lpstr>
      <vt:lpstr>Funkce katalogu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VIII.</dc:title>
  <dc:creator>Jiří Stodola</dc:creator>
  <cp:lastModifiedBy>Jiří Stodola</cp:lastModifiedBy>
  <cp:revision>26</cp:revision>
  <dcterms:created xsi:type="dcterms:W3CDTF">2020-12-01T08:13:39Z</dcterms:created>
  <dcterms:modified xsi:type="dcterms:W3CDTF">2020-12-15T08:28:13Z</dcterms:modified>
</cp:coreProperties>
</file>