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</a:t>
            </a:r>
            <a:r>
              <a:rPr lang="cs-CZ"/>
              <a:t>katalogizace VII.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10. 11. 2020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entit 2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Atributy osoby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jméno osoby</a:t>
            </a:r>
          </a:p>
          <a:p>
            <a:r>
              <a:rPr lang="cs-CZ" dirty="0"/>
              <a:t>data osoby</a:t>
            </a:r>
          </a:p>
          <a:p>
            <a:r>
              <a:rPr lang="cs-CZ" dirty="0"/>
              <a:t>titul osoby</a:t>
            </a:r>
          </a:p>
          <a:p>
            <a:r>
              <a:rPr lang="cs-CZ" dirty="0"/>
              <a:t>jiné označení spojené s osobou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Atributy korporace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jméno korporace</a:t>
            </a:r>
          </a:p>
          <a:p>
            <a:r>
              <a:rPr lang="cs-CZ" dirty="0"/>
              <a:t>číslo spojené s korporací</a:t>
            </a:r>
          </a:p>
          <a:p>
            <a:r>
              <a:rPr lang="cs-CZ" dirty="0"/>
              <a:t>místo spojené s korporací</a:t>
            </a:r>
          </a:p>
          <a:p>
            <a:r>
              <a:rPr lang="cs-CZ" dirty="0"/>
              <a:t>datum spojené s korporací</a:t>
            </a:r>
          </a:p>
          <a:p>
            <a:r>
              <a:rPr lang="cs-CZ" dirty="0"/>
              <a:t>jiné označení spojené s korporací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28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entit 3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pro pojem</a:t>
            </a:r>
          </a:p>
          <a:p>
            <a:r>
              <a:rPr lang="cs-CZ" dirty="0"/>
              <a:t>termín pro objekt</a:t>
            </a:r>
          </a:p>
          <a:p>
            <a:r>
              <a:rPr lang="cs-CZ" dirty="0"/>
              <a:t>termín pro akci</a:t>
            </a:r>
          </a:p>
          <a:p>
            <a:r>
              <a:rPr lang="cs-CZ" dirty="0"/>
              <a:t>termín pro místo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567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Znázorňují vztahy mezi entitami</a:t>
            </a:r>
          </a:p>
          <a:p>
            <a:r>
              <a:rPr lang="cs-CZ" dirty="0"/>
              <a:t>Entity jsou identifikovány atributy, vztahy přináší další informaci</a:t>
            </a:r>
          </a:p>
          <a:p>
            <a:r>
              <a:rPr lang="cs-CZ" dirty="0"/>
              <a:t>Jsou často identifikovány na základě analýzy dokumentu (slova jako „verze“, „vydání“, založeno na</a:t>
            </a:r>
          </a:p>
          <a:p>
            <a:r>
              <a:rPr lang="cs-CZ" dirty="0"/>
              <a:t>Jsou-li vyjádřeny v dokumentu, měly by být vyjádřeny i v katalogizačním záznamu</a:t>
            </a:r>
          </a:p>
          <a:p>
            <a:r>
              <a:rPr lang="cs-CZ" dirty="0"/>
              <a:t>Je třeba věcné analýzy, slovní vyjádření v dokumentu mohou být zavádějící</a:t>
            </a:r>
          </a:p>
          <a:p>
            <a:r>
              <a:rPr lang="cs-CZ" dirty="0"/>
              <a:t>Mohou být rozpoznány pouze tehdy, když jsou entity jasně identifikovány</a:t>
            </a:r>
          </a:p>
          <a:p>
            <a:r>
              <a:rPr lang="cs-CZ" dirty="0"/>
              <a:t>Měly by být vyjádřeny na úrovni entit, kterých se týkají</a:t>
            </a:r>
          </a:p>
          <a:p>
            <a:r>
              <a:rPr lang="cs-CZ" dirty="0"/>
              <a:t>Není-li to možné, můžeme zvolit entitu obecnější</a:t>
            </a:r>
          </a:p>
        </p:txBody>
      </p:sp>
    </p:spTree>
    <p:extLst>
      <p:ext uri="{BB962C8B-B14F-4D97-AF65-F5344CB8AC3E}">
        <p14:creationId xmlns:p14="http://schemas.microsoft.com/office/powerpoint/2010/main" val="699053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diagramu vysoké úrovně 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Vztahy mezi entitami 1: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Dílo (subjekt vztahu)</a:t>
            </a:r>
            <a:r>
              <a:rPr lang="cs-CZ" b="1" dirty="0"/>
              <a:t> je realizováno</a:t>
            </a:r>
            <a:r>
              <a:rPr lang="cs-CZ" dirty="0"/>
              <a:t> </a:t>
            </a:r>
            <a:r>
              <a:rPr lang="cs-CZ" b="1" dirty="0"/>
              <a:t>pomocí (abstraktně chápaný vztah) </a:t>
            </a:r>
            <a:r>
              <a:rPr lang="cs-CZ" i="1" dirty="0"/>
              <a:t>vyjádření (termín vztahu).</a:t>
            </a:r>
            <a:r>
              <a:rPr lang="cs-CZ" dirty="0"/>
              <a:t> </a:t>
            </a:r>
            <a:r>
              <a:rPr lang="cs-CZ" i="1" dirty="0"/>
              <a:t>Vyjádření </a:t>
            </a:r>
            <a:r>
              <a:rPr lang="cs-CZ" b="1" dirty="0"/>
              <a:t>je realizací</a:t>
            </a:r>
            <a:r>
              <a:rPr lang="cs-CZ" dirty="0"/>
              <a:t> </a:t>
            </a:r>
            <a:r>
              <a:rPr lang="cs-CZ" i="1" dirty="0"/>
              <a:t>díla</a:t>
            </a:r>
            <a:r>
              <a:rPr lang="cs-CZ" dirty="0"/>
              <a:t>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Vyjádření </a:t>
            </a:r>
            <a:r>
              <a:rPr lang="cs-CZ" b="1" dirty="0"/>
              <a:t>je ztělesněno </a:t>
            </a:r>
            <a:r>
              <a:rPr lang="cs-CZ" dirty="0"/>
              <a:t>v </a:t>
            </a:r>
            <a:r>
              <a:rPr lang="cs-CZ" i="1" dirty="0"/>
              <a:t>provedení.</a:t>
            </a:r>
            <a:r>
              <a:rPr lang="cs-CZ" dirty="0"/>
              <a:t> </a:t>
            </a:r>
            <a:r>
              <a:rPr lang="cs-CZ" i="1" dirty="0"/>
              <a:t>Provedení </a:t>
            </a:r>
            <a:r>
              <a:rPr lang="cs-CZ" b="1" dirty="0"/>
              <a:t>je ztělesněním</a:t>
            </a:r>
            <a:r>
              <a:rPr lang="cs-CZ" dirty="0"/>
              <a:t> </a:t>
            </a:r>
            <a:r>
              <a:rPr lang="cs-CZ" i="1" dirty="0"/>
              <a:t>vyjádření</a:t>
            </a:r>
            <a:r>
              <a:rPr lang="cs-CZ" dirty="0"/>
              <a:t>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Provedení</a:t>
            </a:r>
            <a:r>
              <a:rPr lang="cs-CZ" b="1" i="1" dirty="0"/>
              <a:t> </a:t>
            </a:r>
            <a:r>
              <a:rPr lang="cs-CZ" b="1" dirty="0"/>
              <a:t>je ilustrováno</a:t>
            </a:r>
            <a:r>
              <a:rPr lang="cs-CZ" dirty="0"/>
              <a:t> </a:t>
            </a:r>
            <a:r>
              <a:rPr lang="cs-CZ" i="1" dirty="0"/>
              <a:t>jednotkou</a:t>
            </a:r>
            <a:r>
              <a:rPr lang="cs-CZ" dirty="0"/>
              <a:t>. Jednotka </a:t>
            </a:r>
            <a:r>
              <a:rPr lang="cs-CZ" b="1" dirty="0"/>
              <a:t>je ilustrací</a:t>
            </a:r>
            <a:r>
              <a:rPr lang="cs-CZ" dirty="0"/>
              <a:t> provedení.</a:t>
            </a:r>
          </a:p>
        </p:txBody>
      </p:sp>
    </p:spTree>
    <p:extLst>
      <p:ext uri="{BB962C8B-B14F-4D97-AF65-F5344CB8AC3E}">
        <p14:creationId xmlns:p14="http://schemas.microsoft.com/office/powerpoint/2010/main" val="3894840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diagramu vysoké úrovně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Vztahy mezi entitami 1 a 2: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Dílo </a:t>
            </a:r>
            <a:r>
              <a:rPr lang="cs-CZ" b="1" dirty="0"/>
              <a:t>je vytvořeno</a:t>
            </a:r>
            <a:r>
              <a:rPr lang="cs-CZ" dirty="0"/>
              <a:t> </a:t>
            </a:r>
            <a:r>
              <a:rPr lang="cs-CZ" i="1" dirty="0"/>
              <a:t>osobou, korporací</a:t>
            </a:r>
            <a:r>
              <a:rPr lang="cs-CZ" dirty="0"/>
              <a:t>.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vytváří </a:t>
            </a:r>
            <a:r>
              <a:rPr lang="cs-CZ" i="1" dirty="0"/>
              <a:t>dílo</a:t>
            </a:r>
            <a:r>
              <a:rPr lang="cs-CZ" dirty="0"/>
              <a:t>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Vyjádření </a:t>
            </a:r>
            <a:r>
              <a:rPr lang="cs-CZ" b="1" dirty="0"/>
              <a:t>je realizováno</a:t>
            </a:r>
            <a:r>
              <a:rPr lang="cs-CZ" dirty="0"/>
              <a:t> </a:t>
            </a:r>
            <a:r>
              <a:rPr lang="cs-CZ" i="1" dirty="0"/>
              <a:t>osobou, korporací.</a:t>
            </a:r>
            <a:r>
              <a:rPr lang="cs-CZ" dirty="0"/>
              <a:t>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realizuje</a:t>
            </a:r>
            <a:r>
              <a:rPr lang="cs-CZ" dirty="0"/>
              <a:t> </a:t>
            </a:r>
            <a:r>
              <a:rPr lang="cs-CZ" i="1" dirty="0"/>
              <a:t>vyjádření.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Provedení </a:t>
            </a:r>
            <a:r>
              <a:rPr lang="cs-CZ" b="1" dirty="0"/>
              <a:t>je vyrobeno</a:t>
            </a:r>
            <a:r>
              <a:rPr lang="cs-CZ" dirty="0"/>
              <a:t> </a:t>
            </a:r>
            <a:r>
              <a:rPr lang="cs-CZ" i="1" dirty="0"/>
              <a:t>osobou, korporací</a:t>
            </a:r>
            <a:r>
              <a:rPr lang="cs-CZ" dirty="0"/>
              <a:t>.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vyrábí</a:t>
            </a:r>
            <a:r>
              <a:rPr lang="cs-CZ" dirty="0"/>
              <a:t> </a:t>
            </a:r>
            <a:r>
              <a:rPr lang="cs-CZ" i="1" dirty="0"/>
              <a:t>provedení.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Jednotka</a:t>
            </a:r>
            <a:r>
              <a:rPr lang="cs-CZ" dirty="0"/>
              <a:t> </a:t>
            </a:r>
            <a:r>
              <a:rPr lang="cs-CZ" b="1" dirty="0"/>
              <a:t>je vlastněna</a:t>
            </a:r>
            <a:r>
              <a:rPr lang="cs-CZ" dirty="0"/>
              <a:t> </a:t>
            </a:r>
            <a:r>
              <a:rPr lang="cs-CZ" i="1" dirty="0"/>
              <a:t>osobou, korporací</a:t>
            </a:r>
            <a:r>
              <a:rPr lang="cs-CZ" dirty="0"/>
              <a:t>.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vlastní</a:t>
            </a:r>
            <a:r>
              <a:rPr lang="cs-CZ" dirty="0"/>
              <a:t> </a:t>
            </a:r>
            <a:r>
              <a:rPr lang="cs-CZ" i="1" dirty="0"/>
              <a:t>jednotku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1721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diagramu vysoké úrovně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Věcné vztahy: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Věcné vztah je vztah mezi </a:t>
            </a:r>
            <a:r>
              <a:rPr lang="cs-CZ" i="1" dirty="0"/>
              <a:t>dílem</a:t>
            </a:r>
            <a:r>
              <a:rPr lang="cs-CZ" dirty="0"/>
              <a:t>, jakožto znakovou entitou, a tím, co </a:t>
            </a:r>
            <a:r>
              <a:rPr lang="cs-CZ" i="1" dirty="0"/>
              <a:t>dílo </a:t>
            </a:r>
            <a:r>
              <a:rPr lang="cs-CZ" dirty="0"/>
              <a:t>označuje.</a:t>
            </a:r>
          </a:p>
          <a:p>
            <a:r>
              <a:rPr lang="cs-CZ" dirty="0"/>
              <a:t> Jde o vztah </a:t>
            </a:r>
            <a:r>
              <a:rPr lang="cs-CZ" b="1" dirty="0"/>
              <a:t>mít za předmět/být předmětem</a:t>
            </a:r>
            <a:r>
              <a:rPr lang="cs-CZ" dirty="0"/>
              <a:t>. Subjektem vztahu je </a:t>
            </a:r>
            <a:r>
              <a:rPr lang="cs-CZ" i="1" dirty="0"/>
              <a:t>dílo</a:t>
            </a:r>
            <a:r>
              <a:rPr lang="cs-CZ" dirty="0"/>
              <a:t>, termínem vztahu je </a:t>
            </a:r>
            <a:r>
              <a:rPr lang="cs-CZ" i="1" dirty="0" err="1"/>
              <a:t>jakákloliv</a:t>
            </a:r>
            <a:r>
              <a:rPr lang="cs-CZ" i="1" dirty="0"/>
              <a:t> entita</a:t>
            </a:r>
            <a:r>
              <a:rPr lang="cs-CZ" dirty="0"/>
              <a:t>. </a:t>
            </a:r>
          </a:p>
          <a:p>
            <a:r>
              <a:rPr lang="cs-CZ" i="1" dirty="0" err="1"/>
              <a:t>Dílo</a:t>
            </a:r>
            <a:r>
              <a:rPr lang="cs-CZ" dirty="0" err="1"/>
              <a:t>může</a:t>
            </a:r>
            <a:r>
              <a:rPr lang="cs-CZ" dirty="0"/>
              <a:t> pojednávat o </a:t>
            </a:r>
            <a:r>
              <a:rPr lang="cs-CZ" i="1" dirty="0"/>
              <a:t>díle, vyjádření, provedení, jednotce, osobě, korporaci, pojmu, objektu, akci </a:t>
            </a:r>
            <a:r>
              <a:rPr lang="cs-CZ" dirty="0"/>
              <a:t>a </a:t>
            </a:r>
            <a:r>
              <a:rPr lang="cs-CZ" i="1" dirty="0"/>
              <a:t>místu</a:t>
            </a:r>
            <a:r>
              <a:rPr lang="cs-CZ" dirty="0"/>
              <a:t>. </a:t>
            </a:r>
          </a:p>
          <a:p>
            <a:r>
              <a:rPr lang="cs-CZ" dirty="0"/>
              <a:t>Pomocí tohoto vztahu se určuje předmět </a:t>
            </a:r>
            <a:r>
              <a:rPr lang="cs-CZ" i="1" dirty="0"/>
              <a:t>díla,</a:t>
            </a:r>
            <a:r>
              <a:rPr lang="cs-CZ" dirty="0"/>
              <a:t> nebo naopak se k určitému předmětu přiřazují </a:t>
            </a:r>
            <a:r>
              <a:rPr lang="cs-CZ" i="1" dirty="0"/>
              <a:t>díla</a:t>
            </a:r>
            <a:r>
              <a:rPr lang="cs-CZ" dirty="0"/>
              <a:t>, která se jím zabývají.</a:t>
            </a:r>
          </a:p>
        </p:txBody>
      </p:sp>
    </p:spTree>
    <p:extLst>
      <p:ext uri="{BB962C8B-B14F-4D97-AF65-F5344CB8AC3E}">
        <p14:creationId xmlns:p14="http://schemas.microsoft.com/office/powerpoint/2010/main" val="1150389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1.bp.blogspot.com/-AxZ5GKPYT_Y/TsYyj1Tt9LI/AAAAAAAAAJI/-HgMkCyS0bA/s400/Diagram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0"/>
            <a:ext cx="55245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853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entitami typu 1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dílo-dílo</a:t>
            </a:r>
          </a:p>
          <a:p>
            <a:r>
              <a:rPr lang="cs-CZ" dirty="0"/>
              <a:t>celek-část na úrovni díla</a:t>
            </a:r>
          </a:p>
          <a:p>
            <a:r>
              <a:rPr lang="cs-CZ" dirty="0" err="1"/>
              <a:t>vyjádření-vyjádření</a:t>
            </a:r>
            <a:endParaRPr lang="cs-CZ" dirty="0"/>
          </a:p>
          <a:p>
            <a:r>
              <a:rPr lang="cs-CZ" dirty="0"/>
              <a:t>celek-část na úrovni vyjádření</a:t>
            </a:r>
          </a:p>
          <a:p>
            <a:r>
              <a:rPr lang="cs-CZ" dirty="0"/>
              <a:t>dílo-vyjádření</a:t>
            </a:r>
          </a:p>
          <a:p>
            <a:r>
              <a:rPr lang="cs-CZ" dirty="0" err="1"/>
              <a:t>provedení-prodvedení</a:t>
            </a:r>
            <a:endParaRPr lang="cs-CZ" dirty="0"/>
          </a:p>
          <a:p>
            <a:r>
              <a:rPr lang="cs-CZ" dirty="0"/>
              <a:t>celek-část na úrovni provedení</a:t>
            </a:r>
          </a:p>
          <a:p>
            <a:r>
              <a:rPr lang="cs-CZ" dirty="0"/>
              <a:t>provedení-jednotka</a:t>
            </a:r>
          </a:p>
          <a:p>
            <a:r>
              <a:rPr lang="cs-CZ" dirty="0"/>
              <a:t>jednotka-jednotka</a:t>
            </a:r>
          </a:p>
          <a:p>
            <a:r>
              <a:rPr lang="cs-CZ" dirty="0"/>
              <a:t>celek-část na úrovni jednotky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491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dílo-dílo</a:t>
            </a:r>
          </a:p>
        </p:txBody>
      </p:sp>
      <p:pic>
        <p:nvPicPr>
          <p:cNvPr id="3074" name="Picture 2" descr="http://1.bp.blogspot.com/-MN9cdl5uFx0/TsJxchCGoiI/AAAAAAAAAHQ/lyfb_XXPW8c/s1600/1-DD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4000"/>
            <a:ext cx="5194663" cy="627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141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celek část na úrovni díla</a:t>
            </a:r>
          </a:p>
        </p:txBody>
      </p:sp>
      <p:pic>
        <p:nvPicPr>
          <p:cNvPr id="4098" name="Picture 2" descr="http://2.bp.blogspot.com/-8qUPaNc7gxE/TsJxxm5NlmI/AAAAAAAAAHY/r529RLJnsKc/s1600/1-DD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00" y="2349500"/>
            <a:ext cx="6908800" cy="251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84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Slouží k identifikaci entit</a:t>
            </a:r>
          </a:p>
          <a:p>
            <a:r>
              <a:rPr lang="cs-CZ" dirty="0"/>
              <a:t>Definovány jako logické objekty, nikoliv údaje</a:t>
            </a:r>
          </a:p>
          <a:p>
            <a:r>
              <a:rPr lang="cs-CZ" dirty="0"/>
              <a:t>Ve FRBR definovány pouze ty, které jsou součástí bibliografického záznamu, nikoliv ty, které se připojují pomocí autoritního záznamu</a:t>
            </a:r>
          </a:p>
          <a:p>
            <a:r>
              <a:rPr lang="cs-CZ" dirty="0"/>
              <a:t>Dělí se na</a:t>
            </a:r>
          </a:p>
          <a:p>
            <a:pPr lvl="1"/>
            <a:r>
              <a:rPr lang="cs-CZ" dirty="0"/>
              <a:t>Vnitřní – jsou součástí samotného dokumentu (fyzická forma, údaje, které se nachází v samotném </a:t>
            </a:r>
            <a:r>
              <a:rPr lang="cs-CZ" dirty="0" err="1"/>
              <a:t>dokumetu</a:t>
            </a:r>
            <a:r>
              <a:rPr lang="cs-CZ" dirty="0"/>
              <a:t>); získáme je analýzou samotné entity</a:t>
            </a:r>
          </a:p>
          <a:p>
            <a:pPr lvl="1"/>
            <a:r>
              <a:rPr lang="cs-CZ" dirty="0"/>
              <a:t>Vnější – nejsou součástí samotného dokumentu (</a:t>
            </a:r>
            <a:r>
              <a:rPr lang="cs-CZ" dirty="0" err="1"/>
              <a:t>čísno</a:t>
            </a:r>
            <a:r>
              <a:rPr lang="cs-CZ" dirty="0"/>
              <a:t> národní bibliografie); potřebujeme vnější zdroj</a:t>
            </a:r>
          </a:p>
        </p:txBody>
      </p:sp>
    </p:spTree>
    <p:extLst>
      <p:ext uri="{BB962C8B-B14F-4D97-AF65-F5344CB8AC3E}">
        <p14:creationId xmlns:p14="http://schemas.microsoft.com/office/powerpoint/2010/main" val="2682385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provedeními</a:t>
            </a:r>
          </a:p>
        </p:txBody>
      </p:sp>
      <p:pic>
        <p:nvPicPr>
          <p:cNvPr id="5122" name="Picture 2" descr="http://1.bp.blogspot.com/-IUof8IlNajE/TsJz2vRcRII/AAAAAAAAAII/RuC4C8V-sc8/s1600/4-PP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2324100"/>
            <a:ext cx="7327900" cy="321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083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celek část na úrovni provedení</a:t>
            </a:r>
          </a:p>
        </p:txBody>
      </p:sp>
      <p:pic>
        <p:nvPicPr>
          <p:cNvPr id="6146" name="Picture 2" descr="http://1.bp.blogspot.com/-IO3z8CG7F9Y/TsOlsW2gIbI/AAAAAAAAAI4/mswcIMyYIPw/s1600/Bez+n%25C3%25A1zv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650" y="2755900"/>
            <a:ext cx="6261099" cy="198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715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provedení jednotka</a:t>
            </a:r>
          </a:p>
        </p:txBody>
      </p:sp>
      <p:pic>
        <p:nvPicPr>
          <p:cNvPr id="7170" name="Picture 2" descr="http://1.bp.blogspot.com/-FOKfgfg49IM/TsJ0PGQw5eI/AAAAAAAAAIY/o3UdxoSdRyQ/s1600/5-PJ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2755900"/>
            <a:ext cx="6070599" cy="195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316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mezi jednotkami</a:t>
            </a:r>
          </a:p>
        </p:txBody>
      </p:sp>
      <p:pic>
        <p:nvPicPr>
          <p:cNvPr id="8194" name="Picture 2" descr="http://4.bp.blogspot.com/-5Ct3bhZbYTY/TsJ04lDWmKI/AAAAAAAAAIo/mGkoytIRDPs/s1600/6-JJ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2654300"/>
            <a:ext cx="6248399" cy="227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698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celek část na úrovni jednotky</a:t>
            </a:r>
          </a:p>
        </p:txBody>
      </p:sp>
      <p:pic>
        <p:nvPicPr>
          <p:cNvPr id="9218" name="Picture 2" descr="http://1.bp.blogspot.com/-UY12ek_V-sM/TsJ1Ai-X4II/AAAAAAAAAIw/ZxkM1NWqJPU/s1600/6-JJ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44801"/>
            <a:ext cx="5651499" cy="17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02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atributy jsou vyjádřeny jedním údajem, některé více údaji</a:t>
            </a:r>
          </a:p>
          <a:p>
            <a:r>
              <a:rPr lang="cs-CZ" dirty="0"/>
              <a:t>Některé se mohou časem měnit (rozměr periodika)</a:t>
            </a:r>
          </a:p>
          <a:p>
            <a:r>
              <a:rPr lang="cs-CZ" dirty="0"/>
              <a:t>Každá entita má definováno několik atributů</a:t>
            </a:r>
          </a:p>
          <a:p>
            <a:r>
              <a:rPr lang="cs-CZ" dirty="0"/>
              <a:t>Některé se týkají dané entity obecně, některé pouze určitého typu </a:t>
            </a:r>
            <a:r>
              <a:rPr lang="cs-CZ" dirty="0" err="1"/>
              <a:t>podentity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56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díla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název díla</a:t>
            </a:r>
          </a:p>
          <a:p>
            <a:r>
              <a:rPr lang="cs-CZ" dirty="0"/>
              <a:t>forma díla</a:t>
            </a:r>
          </a:p>
          <a:p>
            <a:r>
              <a:rPr lang="cs-CZ" dirty="0"/>
              <a:t>datum díla</a:t>
            </a:r>
          </a:p>
          <a:p>
            <a:r>
              <a:rPr lang="cs-CZ" dirty="0"/>
              <a:t>jiná rozlišující vlastnost</a:t>
            </a:r>
          </a:p>
          <a:p>
            <a:r>
              <a:rPr lang="cs-CZ" dirty="0"/>
              <a:t>zamýšlené ukončení</a:t>
            </a:r>
          </a:p>
          <a:p>
            <a:r>
              <a:rPr lang="cs-CZ" dirty="0"/>
              <a:t>zamýšlené uživatelské určení</a:t>
            </a:r>
          </a:p>
          <a:p>
            <a:r>
              <a:rPr lang="cs-CZ" dirty="0"/>
              <a:t>souvislost s dílem</a:t>
            </a:r>
          </a:p>
          <a:p>
            <a:r>
              <a:rPr lang="cs-CZ" dirty="0"/>
              <a:t>obsazení (hudební dílo)</a:t>
            </a:r>
          </a:p>
          <a:p>
            <a:r>
              <a:rPr lang="cs-CZ" dirty="0"/>
              <a:t>číselné označení (hudební dílo)</a:t>
            </a:r>
          </a:p>
          <a:p>
            <a:r>
              <a:rPr lang="cs-CZ" dirty="0"/>
              <a:t>tónina (hudební dílo)</a:t>
            </a:r>
          </a:p>
          <a:p>
            <a:r>
              <a:rPr lang="cs-CZ" dirty="0"/>
              <a:t>souřadnice (kartografické dílo)</a:t>
            </a:r>
          </a:p>
          <a:p>
            <a:r>
              <a:rPr lang="cs-CZ" dirty="0"/>
              <a:t>ekvinokcium (kartografické dílo)</a:t>
            </a:r>
          </a:p>
          <a:p>
            <a:endParaRPr lang="cs-CZ" dirty="0"/>
          </a:p>
        </p:txBody>
      </p:sp>
      <p:pic>
        <p:nvPicPr>
          <p:cNvPr id="1028" name="Picture 4" descr="http://4.bp.blogspot.com/-rGOl9v7l1FU/TsY4hUl8U0I/AAAAAAAAAJQ/NjgJeNR5Sns/s400/Diagram2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2" y="2571750"/>
            <a:ext cx="381000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3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díla II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Název.</a:t>
            </a:r>
            <a:r>
              <a:rPr lang="cs-CZ" dirty="0"/>
              <a:t> S dílem může být spojen jeden nebo více názvů. Pokud je jich více, katalogizační agentura vybírá jeden, který se potom </a:t>
            </a:r>
            <a:r>
              <a:rPr lang="cs-CZ" dirty="0" err="1"/>
              <a:t>stáva</a:t>
            </a:r>
            <a:r>
              <a:rPr lang="cs-CZ" dirty="0"/>
              <a:t> unifikovaným názvem pro dané dílo v katalogu.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Forma.</a:t>
            </a:r>
            <a:r>
              <a:rPr lang="cs-CZ" dirty="0"/>
              <a:t> Jde o formu obsahu díla (román, esej, symfonie, sonáta, mapa, kresba, fotografie).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Datum díla</a:t>
            </a:r>
            <a:r>
              <a:rPr lang="cs-CZ" dirty="0"/>
              <a:t> je datum vytvoření daného díla. Pokud není známo považuje se za datum díla datum jeho prvního vydání.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Jiná rozlišující vlastnost</a:t>
            </a:r>
            <a:r>
              <a:rPr lang="cs-CZ" dirty="0"/>
              <a:t> slouží k rozlišení dvou děl se stejným názvem. Může jít například o oblast vzniku.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Zamýšlené ukončení</a:t>
            </a:r>
            <a:r>
              <a:rPr lang="cs-CZ" dirty="0"/>
              <a:t> o dílu říká, zda bylo zamýšleno jako ukončené nebo bylo plánováno jeho pokračování.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Zamýšlené uživatelské</a:t>
            </a:r>
            <a:r>
              <a:rPr lang="cs-CZ" dirty="0"/>
              <a:t> určení definuje třídu uživatelů, kterým bylo dílo určeno.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Souvislost</a:t>
            </a:r>
            <a:r>
              <a:rPr lang="cs-CZ" dirty="0"/>
              <a:t> s dílem může být historická, sociální, intelektuální, umělecká apod.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Obsazení </a:t>
            </a:r>
            <a:r>
              <a:rPr lang="cs-CZ" dirty="0"/>
              <a:t>se týká hudebního díla, tj. podtypu entity dílo. Sděluje pro jaký instrumentální či vokální prostředek provedení bylo dílo původně určeno.</a:t>
            </a:r>
          </a:p>
          <a:p>
            <a:br>
              <a:rPr lang="cs-CZ" dirty="0"/>
            </a:br>
            <a:r>
              <a:rPr lang="cs-CZ" b="1" dirty="0"/>
              <a:t>Číselné označení</a:t>
            </a:r>
            <a:r>
              <a:rPr lang="cs-CZ" dirty="0"/>
              <a:t> je údaj pořadového, opusového čísla či čísla tematického katalogu, které se týká hudebního díla.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Tónina </a:t>
            </a:r>
            <a:r>
              <a:rPr lang="cs-CZ" dirty="0"/>
              <a:t>je řada tónových vztahů v tonální hudbě, která tvoří tonální centrum (např. D dur). Tónina sděluje, pro které tonální centrum bylo původně hudební dílo složeno.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Souřadnice </a:t>
            </a:r>
            <a:r>
              <a:rPr lang="cs-CZ" dirty="0"/>
              <a:t>jsou údaje zeměpisné délky a šířky, které tvoří vnější rámec kartografického dokumentu.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Ekvinokcium</a:t>
            </a:r>
            <a:r>
              <a:rPr lang="cs-CZ" dirty="0"/>
              <a:t> je rok, který slouží jako výchozí bod pro mapu či model oblohy.</a:t>
            </a:r>
          </a:p>
        </p:txBody>
      </p:sp>
    </p:spTree>
    <p:extLst>
      <p:ext uri="{BB962C8B-B14F-4D97-AF65-F5344CB8AC3E}">
        <p14:creationId xmlns:p14="http://schemas.microsoft.com/office/powerpoint/2010/main" val="4007794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vyjádření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název vyjádření</a:t>
            </a:r>
          </a:p>
          <a:p>
            <a:r>
              <a:rPr lang="cs-CZ" dirty="0"/>
              <a:t>forma vyjádření</a:t>
            </a:r>
          </a:p>
          <a:p>
            <a:r>
              <a:rPr lang="cs-CZ" dirty="0"/>
              <a:t>datum vyjádření</a:t>
            </a:r>
          </a:p>
          <a:p>
            <a:r>
              <a:rPr lang="cs-CZ" dirty="0"/>
              <a:t>jazyk vyjádření</a:t>
            </a:r>
          </a:p>
          <a:p>
            <a:r>
              <a:rPr lang="cs-CZ" dirty="0"/>
              <a:t>jiná rozlišující vlastnost</a:t>
            </a:r>
          </a:p>
          <a:p>
            <a:r>
              <a:rPr lang="cs-CZ" dirty="0"/>
              <a:t>rozšiřitelnost vyjádření</a:t>
            </a:r>
          </a:p>
          <a:p>
            <a:r>
              <a:rPr lang="cs-CZ" dirty="0"/>
              <a:t>možnost revize vyjádření</a:t>
            </a:r>
          </a:p>
          <a:p>
            <a:r>
              <a:rPr lang="cs-CZ" dirty="0"/>
              <a:t>rozsah vyjádření</a:t>
            </a:r>
          </a:p>
          <a:p>
            <a:r>
              <a:rPr lang="cs-CZ" dirty="0"/>
              <a:t>sumarizace obsahu</a:t>
            </a:r>
          </a:p>
          <a:p>
            <a:r>
              <a:rPr lang="cs-CZ" dirty="0"/>
              <a:t>souvislost s vyjádřením</a:t>
            </a:r>
          </a:p>
          <a:p>
            <a:r>
              <a:rPr lang="cs-CZ" dirty="0"/>
              <a:t>kritická reakce na vyjádření</a:t>
            </a:r>
          </a:p>
          <a:p>
            <a:r>
              <a:rPr lang="cs-CZ" dirty="0"/>
              <a:t>uživatelská omezení k vyjádření</a:t>
            </a:r>
          </a:p>
          <a:p>
            <a:r>
              <a:rPr lang="cs-CZ" dirty="0"/>
              <a:t>označování posloupnosti (seriál)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předpokládaná pravidelnost vydávání (seriál)</a:t>
            </a:r>
          </a:p>
          <a:p>
            <a:r>
              <a:rPr lang="cs-CZ" dirty="0"/>
              <a:t>předpokládaná četnost vydávání (seriál)</a:t>
            </a:r>
          </a:p>
          <a:p>
            <a:r>
              <a:rPr lang="cs-CZ" dirty="0"/>
              <a:t>typ partitury (hudebnina)</a:t>
            </a:r>
          </a:p>
          <a:p>
            <a:r>
              <a:rPr lang="cs-CZ" dirty="0"/>
              <a:t>obsazení (hudebnina nebo zvukový záznam)</a:t>
            </a:r>
          </a:p>
          <a:p>
            <a:r>
              <a:rPr lang="cs-CZ" dirty="0"/>
              <a:t>měřítko (kartografický obraz/objekt)</a:t>
            </a:r>
          </a:p>
          <a:p>
            <a:r>
              <a:rPr lang="cs-CZ" dirty="0"/>
              <a:t>kartografické zobrazení (kartografický obraz/objekt)</a:t>
            </a:r>
          </a:p>
          <a:p>
            <a:r>
              <a:rPr lang="cs-CZ" dirty="0"/>
              <a:t>znázorňovací technika (kartografický obraz/objekt)</a:t>
            </a:r>
          </a:p>
          <a:p>
            <a:r>
              <a:rPr lang="cs-CZ" dirty="0"/>
              <a:t>interpretace reliéfu (kartografický obraz/objekt)</a:t>
            </a:r>
          </a:p>
          <a:p>
            <a:r>
              <a:rPr lang="cs-CZ" dirty="0"/>
              <a:t>geodetické, souřadnicové a vertikální měření (kartografický obraz/objekt)</a:t>
            </a:r>
          </a:p>
          <a:p>
            <a:r>
              <a:rPr lang="cs-CZ" dirty="0"/>
              <a:t>záznamová technika (snímek dálkového průzkumu)</a:t>
            </a:r>
          </a:p>
          <a:p>
            <a:r>
              <a:rPr lang="cs-CZ" dirty="0"/>
              <a:t>speciální vlastnost (snímek dálkového průzkumu)</a:t>
            </a:r>
          </a:p>
          <a:p>
            <a:r>
              <a:rPr lang="cs-CZ" dirty="0"/>
              <a:t>technika (grafika nebo projekční grafický obraz)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04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provedení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název provedení</a:t>
            </a:r>
          </a:p>
          <a:p>
            <a:r>
              <a:rPr lang="cs-CZ" dirty="0"/>
              <a:t>údaje o odpovědnosti</a:t>
            </a:r>
          </a:p>
          <a:p>
            <a:r>
              <a:rPr lang="cs-CZ" dirty="0"/>
              <a:t>označení vydání</a:t>
            </a:r>
          </a:p>
          <a:p>
            <a:r>
              <a:rPr lang="cs-CZ" dirty="0"/>
              <a:t>místo vydání/distribuce</a:t>
            </a:r>
          </a:p>
          <a:p>
            <a:r>
              <a:rPr lang="cs-CZ" dirty="0"/>
              <a:t>nakladatel/distributor</a:t>
            </a:r>
          </a:p>
          <a:p>
            <a:r>
              <a:rPr lang="cs-CZ" dirty="0"/>
              <a:t>datum vydání/distribuce</a:t>
            </a:r>
          </a:p>
          <a:p>
            <a:r>
              <a:rPr lang="cs-CZ" dirty="0"/>
              <a:t>výrobce</a:t>
            </a:r>
          </a:p>
          <a:p>
            <a:r>
              <a:rPr lang="cs-CZ" dirty="0"/>
              <a:t>údaje o edici</a:t>
            </a:r>
          </a:p>
          <a:p>
            <a:r>
              <a:rPr lang="cs-CZ" dirty="0"/>
              <a:t>forma nosiče</a:t>
            </a:r>
          </a:p>
          <a:p>
            <a:r>
              <a:rPr lang="cs-CZ" dirty="0"/>
              <a:t>rozsah nosiče</a:t>
            </a:r>
          </a:p>
          <a:p>
            <a:r>
              <a:rPr lang="cs-CZ" dirty="0"/>
              <a:t>materiál</a:t>
            </a:r>
          </a:p>
          <a:p>
            <a:r>
              <a:rPr lang="cs-CZ" dirty="0"/>
              <a:t>způsob záznamu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rozměry nosiče</a:t>
            </a:r>
          </a:p>
          <a:p>
            <a:r>
              <a:rPr lang="cs-CZ" dirty="0"/>
              <a:t>identifikátor provedení</a:t>
            </a:r>
          </a:p>
          <a:p>
            <a:r>
              <a:rPr lang="cs-CZ" dirty="0"/>
              <a:t>zdroj akvizice / oprávnění k přístupu</a:t>
            </a:r>
          </a:p>
          <a:p>
            <a:r>
              <a:rPr lang="cs-CZ" dirty="0"/>
              <a:t>údaje o dostupnosti</a:t>
            </a:r>
          </a:p>
          <a:p>
            <a:r>
              <a:rPr lang="cs-CZ" dirty="0"/>
              <a:t>omezení přístupu k provedení</a:t>
            </a:r>
          </a:p>
          <a:p>
            <a:r>
              <a:rPr lang="cs-CZ" dirty="0"/>
              <a:t>druh písma (tištěná kniha)</a:t>
            </a:r>
          </a:p>
          <a:p>
            <a:r>
              <a:rPr lang="cs-CZ" dirty="0"/>
              <a:t>velikost písma (tištěná kniha)</a:t>
            </a:r>
          </a:p>
          <a:p>
            <a:r>
              <a:rPr lang="cs-CZ" dirty="0"/>
              <a:t>foliace (kniha - starý tisk)</a:t>
            </a:r>
          </a:p>
          <a:p>
            <a:r>
              <a:rPr lang="cs-CZ" dirty="0"/>
              <a:t>kolace (kniha - starý tisk)</a:t>
            </a:r>
          </a:p>
          <a:p>
            <a:r>
              <a:rPr lang="cs-CZ" dirty="0"/>
              <a:t>status vydávání (seriál)</a:t>
            </a:r>
          </a:p>
          <a:p>
            <a:r>
              <a:rPr lang="cs-CZ" dirty="0"/>
              <a:t>číslování (seriál)</a:t>
            </a:r>
          </a:p>
          <a:p>
            <a:r>
              <a:rPr lang="cs-CZ" dirty="0"/>
              <a:t>rychlost přehrávání (zvukový záznam)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421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provedení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šířka drážky (zvukový záznam)</a:t>
            </a:r>
          </a:p>
          <a:p>
            <a:r>
              <a:rPr lang="cs-CZ" dirty="0"/>
              <a:t>způsob drážkování (zvukový záznam)</a:t>
            </a:r>
          </a:p>
          <a:p>
            <a:r>
              <a:rPr lang="cs-CZ" dirty="0"/>
              <a:t>konfigurace pásku (zvukový záznam)</a:t>
            </a:r>
          </a:p>
          <a:p>
            <a:r>
              <a:rPr lang="cs-CZ" dirty="0"/>
              <a:t>způsob ozvučení (zvukový záznam)</a:t>
            </a:r>
          </a:p>
          <a:p>
            <a:r>
              <a:rPr lang="cs-CZ" dirty="0"/>
              <a:t>speciální přehrávací charakteristika (zvukový záznam)</a:t>
            </a:r>
          </a:p>
          <a:p>
            <a:r>
              <a:rPr lang="cs-CZ" dirty="0"/>
              <a:t>barva (obraz)</a:t>
            </a:r>
          </a:p>
          <a:p>
            <a:r>
              <a:rPr lang="cs-CZ" dirty="0"/>
              <a:t>faktor zmenšení (</a:t>
            </a:r>
            <a:r>
              <a:rPr lang="cs-CZ" dirty="0" err="1"/>
              <a:t>mikrodokument</a:t>
            </a:r>
            <a:r>
              <a:rPr lang="cs-CZ" dirty="0"/>
              <a:t>)</a:t>
            </a:r>
          </a:p>
          <a:p>
            <a:r>
              <a:rPr lang="cs-CZ" dirty="0"/>
              <a:t>polarita (</a:t>
            </a:r>
            <a:r>
              <a:rPr lang="cs-CZ" dirty="0" err="1"/>
              <a:t>mikrodokument</a:t>
            </a:r>
            <a:r>
              <a:rPr lang="cs-CZ" dirty="0"/>
              <a:t>, projekční grafika, film, videozáznam)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generace (</a:t>
            </a:r>
            <a:r>
              <a:rPr lang="cs-CZ" dirty="0" err="1"/>
              <a:t>mikrodokument</a:t>
            </a:r>
            <a:r>
              <a:rPr lang="cs-CZ" dirty="0"/>
              <a:t> nebo projekční grafika, film, videozáznam)</a:t>
            </a:r>
          </a:p>
          <a:p>
            <a:r>
              <a:rPr lang="cs-CZ" dirty="0"/>
              <a:t>formát promítání (projekční grafika, film, videozáznam)</a:t>
            </a:r>
          </a:p>
          <a:p>
            <a:r>
              <a:rPr lang="cs-CZ" dirty="0"/>
              <a:t>požadavky na systém (elektronický zdroj)</a:t>
            </a:r>
          </a:p>
          <a:p>
            <a:r>
              <a:rPr lang="cs-CZ" dirty="0"/>
              <a:t>charakteristiky souboru (elektronický zdroj)</a:t>
            </a:r>
          </a:p>
          <a:p>
            <a:r>
              <a:rPr lang="cs-CZ" dirty="0"/>
              <a:t>způsob přístupu (dálkově přístupný elektronický zdroj)</a:t>
            </a:r>
          </a:p>
          <a:p>
            <a:r>
              <a:rPr lang="cs-CZ" dirty="0"/>
              <a:t>adresa pro přístup (dálkově přístupný elektronický zdroj)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68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jednotky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identifikátor jednotky</a:t>
            </a:r>
          </a:p>
          <a:p>
            <a:r>
              <a:rPr lang="cs-CZ" dirty="0" err="1"/>
              <a:t>fingerprint</a:t>
            </a:r>
            <a:endParaRPr lang="cs-CZ" dirty="0"/>
          </a:p>
          <a:p>
            <a:r>
              <a:rPr lang="cs-CZ" dirty="0"/>
              <a:t>původ jednotky</a:t>
            </a:r>
          </a:p>
          <a:p>
            <a:r>
              <a:rPr lang="cs-CZ" dirty="0"/>
              <a:t>značky/zápisy</a:t>
            </a:r>
          </a:p>
          <a:p>
            <a:r>
              <a:rPr lang="cs-CZ" dirty="0"/>
              <a:t>historie výstav</a:t>
            </a:r>
          </a:p>
          <a:p>
            <a:r>
              <a:rPr lang="cs-CZ" dirty="0"/>
              <a:t>stav jednotky</a:t>
            </a:r>
          </a:p>
          <a:p>
            <a:r>
              <a:rPr lang="cs-CZ" dirty="0"/>
              <a:t>historie ošetření</a:t>
            </a:r>
          </a:p>
          <a:p>
            <a:r>
              <a:rPr lang="cs-CZ" dirty="0"/>
              <a:t>plánované ošetření</a:t>
            </a:r>
          </a:p>
          <a:p>
            <a:r>
              <a:rPr lang="cs-CZ" dirty="0"/>
              <a:t>omezení přístupu k jednotce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7075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1215</Words>
  <Application>Microsoft Office PowerPoint</Application>
  <PresentationFormat>Širokoúhlá obrazovka</PresentationFormat>
  <Paragraphs>160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Franklin Gothic Book</vt:lpstr>
      <vt:lpstr>Crop</vt:lpstr>
      <vt:lpstr>Sémantické aspekty katalogizace VII.</vt:lpstr>
      <vt:lpstr>Atributy I</vt:lpstr>
      <vt:lpstr>Atributy II</vt:lpstr>
      <vt:lpstr>Atributy díla I</vt:lpstr>
      <vt:lpstr>Atributy díla II</vt:lpstr>
      <vt:lpstr>Atributy vyjádření</vt:lpstr>
      <vt:lpstr>Atributy provedení I</vt:lpstr>
      <vt:lpstr>Atributy provedení II</vt:lpstr>
      <vt:lpstr>Atributy jednotky</vt:lpstr>
      <vt:lpstr>Atributy entit 2</vt:lpstr>
      <vt:lpstr>Atributy entit 3</vt:lpstr>
      <vt:lpstr>Vztahy</vt:lpstr>
      <vt:lpstr>Vztahy diagramu vysoké úrovně I </vt:lpstr>
      <vt:lpstr>Vztahy diagramu vysoké úrovně II</vt:lpstr>
      <vt:lpstr>Vztahy diagramu vysoké úrovně III.</vt:lpstr>
      <vt:lpstr>Prezentace aplikace PowerPoint</vt:lpstr>
      <vt:lpstr>Vztahy mezi entitami typu 1 I</vt:lpstr>
      <vt:lpstr>Vztahy dílo-dílo</vt:lpstr>
      <vt:lpstr>Vztah celek část na úrovni díla</vt:lpstr>
      <vt:lpstr>Vztahy mezi provedeními</vt:lpstr>
      <vt:lpstr>Vztah celek část na úrovni provedení</vt:lpstr>
      <vt:lpstr>Vztah provedení jednotka</vt:lpstr>
      <vt:lpstr>Vztah mezi jednotkami</vt:lpstr>
      <vt:lpstr>Vztah celek část na úrovni jednotky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37</cp:revision>
  <dcterms:created xsi:type="dcterms:W3CDTF">2017-09-18T08:06:43Z</dcterms:created>
  <dcterms:modified xsi:type="dcterms:W3CDTF">2020-11-10T10:30:19Z</dcterms:modified>
</cp:coreProperties>
</file>