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45"/>
  </p:notesMasterIdLst>
  <p:sldIdLst>
    <p:sldId id="257" r:id="rId2"/>
    <p:sldId id="258" r:id="rId3"/>
    <p:sldId id="299" r:id="rId4"/>
    <p:sldId id="300" r:id="rId5"/>
    <p:sldId id="287" r:id="rId6"/>
    <p:sldId id="260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303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7" r:id="rId34"/>
    <p:sldId id="278" r:id="rId35"/>
    <p:sldId id="280" r:id="rId36"/>
    <p:sldId id="281" r:id="rId37"/>
    <p:sldId id="286" r:id="rId38"/>
    <p:sldId id="304" r:id="rId39"/>
    <p:sldId id="305" r:id="rId40"/>
    <p:sldId id="306" r:id="rId41"/>
    <p:sldId id="307" r:id="rId42"/>
    <p:sldId id="308" r:id="rId43"/>
    <p:sldId id="309" r:id="rId44"/>
  </p:sldIdLst>
  <p:sldSz cx="12192000" cy="6858000"/>
  <p:notesSz cx="6858000" cy="9144000"/>
  <p:custDataLst>
    <p:tags r:id="rId4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CD222-7CAD-4D4A-93C5-B501B2D2643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D893EF8-8D65-443E-88F4-3837782C9D10}">
      <dgm:prSet phldrT="[Text]" custT="1"/>
      <dgm:spPr/>
      <dgm:t>
        <a:bodyPr/>
        <a:lstStyle/>
        <a:p>
          <a:r>
            <a:rPr lang="cs-CZ" sz="2400" dirty="0" err="1"/>
            <a:t>SaaS</a:t>
          </a:r>
          <a:endParaRPr lang="cs-CZ" sz="3900" dirty="0"/>
        </a:p>
      </dgm:t>
    </dgm:pt>
    <dgm:pt modelId="{37133C12-826A-40FC-A932-8C3B7BD5472D}" type="parTrans" cxnId="{5D221B18-BB40-4727-B555-1E5391756947}">
      <dgm:prSet/>
      <dgm:spPr/>
      <dgm:t>
        <a:bodyPr/>
        <a:lstStyle/>
        <a:p>
          <a:endParaRPr lang="cs-CZ"/>
        </a:p>
      </dgm:t>
    </dgm:pt>
    <dgm:pt modelId="{3E4AEF49-F88B-4567-94D7-AD153C81B15A}" type="sibTrans" cxnId="{5D221B18-BB40-4727-B555-1E5391756947}">
      <dgm:prSet/>
      <dgm:spPr/>
      <dgm:t>
        <a:bodyPr/>
        <a:lstStyle/>
        <a:p>
          <a:endParaRPr lang="cs-CZ"/>
        </a:p>
      </dgm:t>
    </dgm:pt>
    <dgm:pt modelId="{E89AF324-AD17-4D2A-98BF-743F72C28554}">
      <dgm:prSet phldrT="[Text]" custT="1"/>
      <dgm:spPr/>
      <dgm:t>
        <a:bodyPr/>
        <a:lstStyle/>
        <a:p>
          <a:r>
            <a:rPr lang="cs-CZ" sz="2400" dirty="0" err="1"/>
            <a:t>PaaS</a:t>
          </a:r>
          <a:endParaRPr lang="cs-CZ" sz="2400" dirty="0"/>
        </a:p>
      </dgm:t>
    </dgm:pt>
    <dgm:pt modelId="{281C47EB-146B-4E22-A3F2-63EC6B3340F9}" type="parTrans" cxnId="{6F9CEB76-5913-489B-8927-59DBED6B5CA1}">
      <dgm:prSet/>
      <dgm:spPr/>
      <dgm:t>
        <a:bodyPr/>
        <a:lstStyle/>
        <a:p>
          <a:endParaRPr lang="cs-CZ"/>
        </a:p>
      </dgm:t>
    </dgm:pt>
    <dgm:pt modelId="{B166495A-8691-431C-89A0-A15E97A6CB0A}" type="sibTrans" cxnId="{6F9CEB76-5913-489B-8927-59DBED6B5CA1}">
      <dgm:prSet/>
      <dgm:spPr/>
      <dgm:t>
        <a:bodyPr/>
        <a:lstStyle/>
        <a:p>
          <a:endParaRPr lang="cs-CZ"/>
        </a:p>
      </dgm:t>
    </dgm:pt>
    <dgm:pt modelId="{76E0DEAC-8B18-44B2-A043-BDE0A4AB54BA}">
      <dgm:prSet phldrT="[Text]" custT="1"/>
      <dgm:spPr/>
      <dgm:t>
        <a:bodyPr/>
        <a:lstStyle/>
        <a:p>
          <a:r>
            <a:rPr lang="cs-CZ" sz="2400" dirty="0" err="1"/>
            <a:t>IaaS</a:t>
          </a:r>
          <a:endParaRPr lang="cs-CZ" sz="2400" dirty="0"/>
        </a:p>
      </dgm:t>
    </dgm:pt>
    <dgm:pt modelId="{C1FCAE37-24D7-42A9-A874-B12C770DC352}" type="parTrans" cxnId="{751F2CCB-2B7C-4331-B7DE-8692ECA98A98}">
      <dgm:prSet/>
      <dgm:spPr/>
      <dgm:t>
        <a:bodyPr/>
        <a:lstStyle/>
        <a:p>
          <a:endParaRPr lang="cs-CZ"/>
        </a:p>
      </dgm:t>
    </dgm:pt>
    <dgm:pt modelId="{366D33ED-0EFF-4D90-A910-92C4FCE8053A}" type="sibTrans" cxnId="{751F2CCB-2B7C-4331-B7DE-8692ECA98A98}">
      <dgm:prSet/>
      <dgm:spPr/>
      <dgm:t>
        <a:bodyPr/>
        <a:lstStyle/>
        <a:p>
          <a:endParaRPr lang="cs-CZ"/>
        </a:p>
      </dgm:t>
    </dgm:pt>
    <dgm:pt modelId="{72DDD3A3-F1ED-4F16-BB75-B10820714E35}" type="pres">
      <dgm:prSet presAssocID="{EDBCD222-7CAD-4D4A-93C5-B501B2D26434}" presName="Name0" presStyleCnt="0">
        <dgm:presLayoutVars>
          <dgm:dir/>
          <dgm:animLvl val="lvl"/>
          <dgm:resizeHandles val="exact"/>
        </dgm:presLayoutVars>
      </dgm:prSet>
      <dgm:spPr/>
    </dgm:pt>
    <dgm:pt modelId="{D668AC26-7EE4-46E7-940B-F5F5352BF752}" type="pres">
      <dgm:prSet presAssocID="{2D893EF8-8D65-443E-88F4-3837782C9D10}" presName="Name8" presStyleCnt="0"/>
      <dgm:spPr/>
    </dgm:pt>
    <dgm:pt modelId="{3879611F-3EB9-4012-A68C-9E8904E47CEC}" type="pres">
      <dgm:prSet presAssocID="{2D893EF8-8D65-443E-88F4-3837782C9D10}" presName="level" presStyleLbl="node1" presStyleIdx="0" presStyleCnt="3">
        <dgm:presLayoutVars>
          <dgm:chMax val="1"/>
          <dgm:bulletEnabled val="1"/>
        </dgm:presLayoutVars>
      </dgm:prSet>
      <dgm:spPr/>
    </dgm:pt>
    <dgm:pt modelId="{DB22F87B-CB7E-422C-9723-20137997B882}" type="pres">
      <dgm:prSet presAssocID="{2D893EF8-8D65-443E-88F4-3837782C9D1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85CDF71-6172-470C-965A-7045145AFB30}" type="pres">
      <dgm:prSet presAssocID="{E89AF324-AD17-4D2A-98BF-743F72C28554}" presName="Name8" presStyleCnt="0"/>
      <dgm:spPr/>
    </dgm:pt>
    <dgm:pt modelId="{4D860F3A-699F-481C-B90E-F00C5E6F01BA}" type="pres">
      <dgm:prSet presAssocID="{E89AF324-AD17-4D2A-98BF-743F72C28554}" presName="level" presStyleLbl="node1" presStyleIdx="1" presStyleCnt="3">
        <dgm:presLayoutVars>
          <dgm:chMax val="1"/>
          <dgm:bulletEnabled val="1"/>
        </dgm:presLayoutVars>
      </dgm:prSet>
      <dgm:spPr/>
    </dgm:pt>
    <dgm:pt modelId="{EB20F35C-7052-46D1-B60B-076C3D229E0F}" type="pres">
      <dgm:prSet presAssocID="{E89AF324-AD17-4D2A-98BF-743F72C2855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5BB2E15-F78A-4EE6-A51E-1AF1FEC3C85E}" type="pres">
      <dgm:prSet presAssocID="{76E0DEAC-8B18-44B2-A043-BDE0A4AB54BA}" presName="Name8" presStyleCnt="0"/>
      <dgm:spPr/>
    </dgm:pt>
    <dgm:pt modelId="{A41835AB-03ED-4770-B041-ABE7C4255939}" type="pres">
      <dgm:prSet presAssocID="{76E0DEAC-8B18-44B2-A043-BDE0A4AB54BA}" presName="level" presStyleLbl="node1" presStyleIdx="2" presStyleCnt="3">
        <dgm:presLayoutVars>
          <dgm:chMax val="1"/>
          <dgm:bulletEnabled val="1"/>
        </dgm:presLayoutVars>
      </dgm:prSet>
      <dgm:spPr/>
    </dgm:pt>
    <dgm:pt modelId="{2F59B1FD-7DA2-45FA-BD9A-EE60F850B8F6}" type="pres">
      <dgm:prSet presAssocID="{76E0DEAC-8B18-44B2-A043-BDE0A4AB54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1A9D811-D9BE-42C2-9151-A9D6C06018DC}" type="presOf" srcId="{E89AF324-AD17-4D2A-98BF-743F72C28554}" destId="{4D860F3A-699F-481C-B90E-F00C5E6F01BA}" srcOrd="0" destOrd="0" presId="urn:microsoft.com/office/officeart/2005/8/layout/pyramid1"/>
    <dgm:cxn modelId="{5D221B18-BB40-4727-B555-1E5391756947}" srcId="{EDBCD222-7CAD-4D4A-93C5-B501B2D26434}" destId="{2D893EF8-8D65-443E-88F4-3837782C9D10}" srcOrd="0" destOrd="0" parTransId="{37133C12-826A-40FC-A932-8C3B7BD5472D}" sibTransId="{3E4AEF49-F88B-4567-94D7-AD153C81B15A}"/>
    <dgm:cxn modelId="{E6CB6A22-F23A-4595-B6A7-E34111F92EC5}" type="presOf" srcId="{E89AF324-AD17-4D2A-98BF-743F72C28554}" destId="{EB20F35C-7052-46D1-B60B-076C3D229E0F}" srcOrd="1" destOrd="0" presId="urn:microsoft.com/office/officeart/2005/8/layout/pyramid1"/>
    <dgm:cxn modelId="{DA604B23-9469-40C8-951D-B8C7F822270D}" type="presOf" srcId="{2D893EF8-8D65-443E-88F4-3837782C9D10}" destId="{DB22F87B-CB7E-422C-9723-20137997B882}" srcOrd="1" destOrd="0" presId="urn:microsoft.com/office/officeart/2005/8/layout/pyramid1"/>
    <dgm:cxn modelId="{E07F1436-FD3A-4110-9764-42C84DD1C3E1}" type="presOf" srcId="{EDBCD222-7CAD-4D4A-93C5-B501B2D26434}" destId="{72DDD3A3-F1ED-4F16-BB75-B10820714E35}" srcOrd="0" destOrd="0" presId="urn:microsoft.com/office/officeart/2005/8/layout/pyramid1"/>
    <dgm:cxn modelId="{44B0E755-6C9A-4C5C-A65A-9AA2DE588C17}" type="presOf" srcId="{76E0DEAC-8B18-44B2-A043-BDE0A4AB54BA}" destId="{2F59B1FD-7DA2-45FA-BD9A-EE60F850B8F6}" srcOrd="1" destOrd="0" presId="urn:microsoft.com/office/officeart/2005/8/layout/pyramid1"/>
    <dgm:cxn modelId="{6F9CEB76-5913-489B-8927-59DBED6B5CA1}" srcId="{EDBCD222-7CAD-4D4A-93C5-B501B2D26434}" destId="{E89AF324-AD17-4D2A-98BF-743F72C28554}" srcOrd="1" destOrd="0" parTransId="{281C47EB-146B-4E22-A3F2-63EC6B3340F9}" sibTransId="{B166495A-8691-431C-89A0-A15E97A6CB0A}"/>
    <dgm:cxn modelId="{1358769A-A85C-4E8D-BDCC-CCF79155254E}" type="presOf" srcId="{2D893EF8-8D65-443E-88F4-3837782C9D10}" destId="{3879611F-3EB9-4012-A68C-9E8904E47CEC}" srcOrd="0" destOrd="0" presId="urn:microsoft.com/office/officeart/2005/8/layout/pyramid1"/>
    <dgm:cxn modelId="{751F2CCB-2B7C-4331-B7DE-8692ECA98A98}" srcId="{EDBCD222-7CAD-4D4A-93C5-B501B2D26434}" destId="{76E0DEAC-8B18-44B2-A043-BDE0A4AB54BA}" srcOrd="2" destOrd="0" parTransId="{C1FCAE37-24D7-42A9-A874-B12C770DC352}" sibTransId="{366D33ED-0EFF-4D90-A910-92C4FCE8053A}"/>
    <dgm:cxn modelId="{83E756E7-5D35-42AC-A4D9-16E22FE5C6AB}" type="presOf" srcId="{76E0DEAC-8B18-44B2-A043-BDE0A4AB54BA}" destId="{A41835AB-03ED-4770-B041-ABE7C4255939}" srcOrd="0" destOrd="0" presId="urn:microsoft.com/office/officeart/2005/8/layout/pyramid1"/>
    <dgm:cxn modelId="{BABD2F67-EE35-4E20-BFD4-786B44F1249A}" type="presParOf" srcId="{72DDD3A3-F1ED-4F16-BB75-B10820714E35}" destId="{D668AC26-7EE4-46E7-940B-F5F5352BF752}" srcOrd="0" destOrd="0" presId="urn:microsoft.com/office/officeart/2005/8/layout/pyramid1"/>
    <dgm:cxn modelId="{FBD05618-806D-419B-96F5-C2204766C6A8}" type="presParOf" srcId="{D668AC26-7EE4-46E7-940B-F5F5352BF752}" destId="{3879611F-3EB9-4012-A68C-9E8904E47CEC}" srcOrd="0" destOrd="0" presId="urn:microsoft.com/office/officeart/2005/8/layout/pyramid1"/>
    <dgm:cxn modelId="{3FFBE473-4589-48C4-B0B0-5299BEF8FBA4}" type="presParOf" srcId="{D668AC26-7EE4-46E7-940B-F5F5352BF752}" destId="{DB22F87B-CB7E-422C-9723-20137997B882}" srcOrd="1" destOrd="0" presId="urn:microsoft.com/office/officeart/2005/8/layout/pyramid1"/>
    <dgm:cxn modelId="{E0F3BC8B-023E-420A-A4F2-AC309C93830E}" type="presParOf" srcId="{72DDD3A3-F1ED-4F16-BB75-B10820714E35}" destId="{E85CDF71-6172-470C-965A-7045145AFB30}" srcOrd="1" destOrd="0" presId="urn:microsoft.com/office/officeart/2005/8/layout/pyramid1"/>
    <dgm:cxn modelId="{FF81638B-188D-451E-8EE7-46192438B36D}" type="presParOf" srcId="{E85CDF71-6172-470C-965A-7045145AFB30}" destId="{4D860F3A-699F-481C-B90E-F00C5E6F01BA}" srcOrd="0" destOrd="0" presId="urn:microsoft.com/office/officeart/2005/8/layout/pyramid1"/>
    <dgm:cxn modelId="{B059863E-5F7A-406D-B30E-E392439B324C}" type="presParOf" srcId="{E85CDF71-6172-470C-965A-7045145AFB30}" destId="{EB20F35C-7052-46D1-B60B-076C3D229E0F}" srcOrd="1" destOrd="0" presId="urn:microsoft.com/office/officeart/2005/8/layout/pyramid1"/>
    <dgm:cxn modelId="{63661EFF-A9E8-4067-B835-CD4C82422249}" type="presParOf" srcId="{72DDD3A3-F1ED-4F16-BB75-B10820714E35}" destId="{A5BB2E15-F78A-4EE6-A51E-1AF1FEC3C85E}" srcOrd="2" destOrd="0" presId="urn:microsoft.com/office/officeart/2005/8/layout/pyramid1"/>
    <dgm:cxn modelId="{1DDB1019-E094-47FE-916E-531AE373465D}" type="presParOf" srcId="{A5BB2E15-F78A-4EE6-A51E-1AF1FEC3C85E}" destId="{A41835AB-03ED-4770-B041-ABE7C4255939}" srcOrd="0" destOrd="0" presId="urn:microsoft.com/office/officeart/2005/8/layout/pyramid1"/>
    <dgm:cxn modelId="{79B26A10-2DE2-48AB-8B52-CD65A9F1D6B1}" type="presParOf" srcId="{A5BB2E15-F78A-4EE6-A51E-1AF1FEC3C85E}" destId="{2F59B1FD-7DA2-45FA-BD9A-EE60F850B8F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9611F-3EB9-4012-A68C-9E8904E47CEC}">
      <dsp:nvSpPr>
        <dsp:cNvPr id="0" name=""/>
        <dsp:cNvSpPr/>
      </dsp:nvSpPr>
      <dsp:spPr>
        <a:xfrm>
          <a:off x="1832090" y="0"/>
          <a:ext cx="1832090" cy="1013370"/>
        </a:xfrm>
        <a:prstGeom prst="trapezoid">
          <a:avLst>
            <a:gd name="adj" fmla="val 903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SaaS</a:t>
          </a:r>
          <a:endParaRPr lang="cs-CZ" sz="3900" kern="1200" dirty="0"/>
        </a:p>
      </dsp:txBody>
      <dsp:txXfrm>
        <a:off x="1832090" y="0"/>
        <a:ext cx="1832090" cy="1013370"/>
      </dsp:txXfrm>
    </dsp:sp>
    <dsp:sp modelId="{4D860F3A-699F-481C-B90E-F00C5E6F01BA}">
      <dsp:nvSpPr>
        <dsp:cNvPr id="0" name=""/>
        <dsp:cNvSpPr/>
      </dsp:nvSpPr>
      <dsp:spPr>
        <a:xfrm>
          <a:off x="916045" y="1013370"/>
          <a:ext cx="3664181" cy="1013370"/>
        </a:xfrm>
        <a:prstGeom prst="trapezoid">
          <a:avLst>
            <a:gd name="adj" fmla="val 903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PaaS</a:t>
          </a:r>
          <a:endParaRPr lang="cs-CZ" sz="2400" kern="1200" dirty="0"/>
        </a:p>
      </dsp:txBody>
      <dsp:txXfrm>
        <a:off x="1557277" y="1013370"/>
        <a:ext cx="2381717" cy="1013370"/>
      </dsp:txXfrm>
    </dsp:sp>
    <dsp:sp modelId="{A41835AB-03ED-4770-B041-ABE7C4255939}">
      <dsp:nvSpPr>
        <dsp:cNvPr id="0" name=""/>
        <dsp:cNvSpPr/>
      </dsp:nvSpPr>
      <dsp:spPr>
        <a:xfrm>
          <a:off x="0" y="2026741"/>
          <a:ext cx="5496271" cy="1013370"/>
        </a:xfrm>
        <a:prstGeom prst="trapezoid">
          <a:avLst>
            <a:gd name="adj" fmla="val 903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IaaS</a:t>
          </a:r>
          <a:endParaRPr lang="cs-CZ" sz="2400" kern="1200" dirty="0"/>
        </a:p>
      </dsp:txBody>
      <dsp:txXfrm>
        <a:off x="961847" y="2026741"/>
        <a:ext cx="3572576" cy="1013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261E9-C1B0-45FE-ABF0-1E82584318CF}" type="datetimeFigureOut">
              <a:rPr lang="cs-CZ" smtClean="0"/>
              <a:t>16.11.2019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FA2F2-7390-4914-AC51-DE3041B230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32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35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95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21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21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36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C6D-7E91-4CAF-91A4-95605B8B2E8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43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16.11.2019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9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16.11.2019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89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16.11.2019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70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16.11.2019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2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16.11.2019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16.11.2019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9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16.11.2019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4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16.11.2019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45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16.11.2019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46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16.11.2019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12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16.11.2019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0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0569-E12F-4F04-B11D-06C6BA3374C5}" type="datetimeFigureOut">
              <a:rPr lang="cs-CZ" smtClean="0"/>
              <a:t>16.11.2019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29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C0569-E12F-4F04-B11D-06C6BA3374C5}" type="datetimeFigureOut">
              <a:rPr lang="cs-CZ" smtClean="0"/>
              <a:t>16.11.2019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A4822-688D-4897-B02E-BA3131332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787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lanky.rvp.cz/wp-content/upload/obrazky/14913/full/1.png?201458000000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Počítačové sítě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Technické pozadí online komunikace</a:t>
            </a:r>
          </a:p>
        </p:txBody>
      </p:sp>
    </p:spTree>
    <p:extLst>
      <p:ext uri="{BB962C8B-B14F-4D97-AF65-F5344CB8AC3E}">
        <p14:creationId xmlns:p14="http://schemas.microsoft.com/office/powerpoint/2010/main" val="40893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TCP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32" y="2563859"/>
            <a:ext cx="5951736" cy="2598645"/>
          </a:xfrm>
        </p:spPr>
      </p:pic>
    </p:spTree>
    <p:extLst>
      <p:ext uri="{BB962C8B-B14F-4D97-AF65-F5344CB8AC3E}">
        <p14:creationId xmlns:p14="http://schemas.microsoft.com/office/powerpoint/2010/main" val="105205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UDP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04" y="3127788"/>
            <a:ext cx="1988992" cy="1470787"/>
          </a:xfrm>
        </p:spPr>
      </p:pic>
    </p:spTree>
    <p:extLst>
      <p:ext uri="{BB962C8B-B14F-4D97-AF65-F5344CB8AC3E}">
        <p14:creationId xmlns:p14="http://schemas.microsoft.com/office/powerpoint/2010/main" val="48240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Zajišťuje doručování paketů na správnou adresu.</a:t>
            </a:r>
          </a:p>
          <a:p>
            <a:r>
              <a:rPr lang="cs-CZ" dirty="0"/>
              <a:t>Podrobněji za chvíli.</a:t>
            </a:r>
          </a:p>
        </p:txBody>
      </p:sp>
    </p:spTree>
    <p:extLst>
      <p:ext uri="{BB962C8B-B14F-4D97-AF65-F5344CB8AC3E}">
        <p14:creationId xmlns:p14="http://schemas.microsoft.com/office/powerpoint/2010/main" val="92434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Linková vrstva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>
                <a:effectLst/>
              </a:rPr>
              <a:t>Ethernet</a:t>
            </a:r>
            <a:r>
              <a:rPr lang="cs-CZ" dirty="0">
                <a:effectLst/>
              </a:rPr>
              <a:t> je souhrnný název pro v současné době nejrozšířenější technologie pro budování počítačových sítí typu LAN. </a:t>
            </a:r>
          </a:p>
          <a:p>
            <a:r>
              <a:rPr lang="cs-CZ" dirty="0">
                <a:effectLst/>
              </a:rPr>
              <a:t>Jako metodu boje proti kolizím se nejčastěji užívá techniky CSMA/CD, která funguje přibližně následujícím způsobem.</a:t>
            </a:r>
          </a:p>
          <a:p>
            <a:pPr lvl="1"/>
            <a:r>
              <a:rPr lang="cs-CZ" dirty="0">
                <a:effectLst/>
              </a:rPr>
              <a:t>Naslouchá, zda je médium volné. Jestliže není, čeká na jeho uvolnění.</a:t>
            </a:r>
          </a:p>
          <a:p>
            <a:pPr lvl="1"/>
            <a:r>
              <a:rPr lang="cs-CZ" dirty="0">
                <a:effectLst/>
              </a:rPr>
              <a:t>Pokud je volné, zahájí vysílání. Současně s odesíláním rámce naslouchá, zda nepřichází signál od jiné stanice. Pokud ano, došlo ke kolizi. Stanice ukončí vysílání, odešle signál umožňující rozpoznat kolizi také ostatním stanicím.</a:t>
            </a:r>
          </a:p>
          <a:p>
            <a:pPr lvl="1"/>
            <a:r>
              <a:rPr lang="cs-CZ" dirty="0">
                <a:effectLst/>
              </a:rPr>
              <a:t>Vybere náhodné číslo z intervalu a podle něj čeká náhodně dlouhou dobu, než se zase pokusí vysílat. V praxi je omezená doba i nahodilost daného čísla.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36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Linková vrstva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WiFi</a:t>
            </a:r>
            <a:r>
              <a:rPr lang="cs-CZ" dirty="0"/>
              <a:t>: </a:t>
            </a:r>
            <a:r>
              <a:rPr lang="cs-CZ" dirty="0">
                <a:effectLst/>
              </a:rPr>
              <a:t>Používá </a:t>
            </a:r>
            <a:r>
              <a:rPr lang="cs-CZ" dirty="0" err="1">
                <a:effectLst/>
              </a:rPr>
              <a:t>bezlicenční</a:t>
            </a:r>
            <a:r>
              <a:rPr lang="cs-CZ" dirty="0">
                <a:effectLst/>
              </a:rPr>
              <a:t> pásma, což snižuje její cenu.</a:t>
            </a:r>
          </a:p>
          <a:p>
            <a:r>
              <a:rPr lang="cs-CZ" dirty="0">
                <a:effectLst/>
              </a:rPr>
              <a:t>K detekci kolize se používá CDMA/CA, kterou lze opět popsat ve třech krocích:</a:t>
            </a:r>
          </a:p>
          <a:p>
            <a:pPr lvl="1"/>
            <a:r>
              <a:rPr lang="cs-CZ" dirty="0">
                <a:effectLst/>
              </a:rPr>
              <a:t>Je-li médium volné po určenou dobu, může stanice zahájit vysílání. Pokud je vysílání neúspěšné, zahájí exponenciální čekání.</a:t>
            </a:r>
          </a:p>
          <a:p>
            <a:pPr lvl="1"/>
            <a:r>
              <a:rPr lang="cs-CZ" dirty="0">
                <a:effectLst/>
              </a:rPr>
              <a:t>Pokud je médium obsazeno, počká na jeho uvolnění a následně zahájí exponenciální čekání, stejně jako při neúspěšném odvysílání.</a:t>
            </a:r>
          </a:p>
          <a:p>
            <a:pPr lvl="1"/>
            <a:r>
              <a:rPr lang="cs-CZ" dirty="0">
                <a:effectLst/>
              </a:rPr>
              <a:t>Exponenciální čekání znamená odložený pokus o vysílání. Stanice si náhodně vybere dobu z intervalu, jehož velikost se během opakovaných pokusů zdvojnásobuje; to snižuje pravděpodobnost příští kolize.</a:t>
            </a:r>
          </a:p>
          <a:p>
            <a:endParaRPr lang="cs-CZ" dirty="0"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23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Linková vrstva 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effectLst/>
              </a:rPr>
              <a:t>Bluetooth</a:t>
            </a:r>
            <a:r>
              <a:rPr lang="cs-CZ" dirty="0"/>
              <a:t>: robustní technologie využívající strategie „Master - Slave“, zasahuje také do všech nižších vrstev.</a:t>
            </a:r>
          </a:p>
          <a:p>
            <a:r>
              <a:rPr lang="cs-CZ" dirty="0">
                <a:effectLst/>
              </a:rPr>
              <a:t>Řeší práva, bezpečnost, funkcionalitu.</a:t>
            </a:r>
          </a:p>
          <a:p>
            <a:r>
              <a:rPr lang="cs-CZ" dirty="0">
                <a:effectLst/>
              </a:rPr>
              <a:t>Má velice nízkou spotřebu.</a:t>
            </a:r>
          </a:p>
        </p:txBody>
      </p:sp>
    </p:spTree>
    <p:extLst>
      <p:ext uri="{BB962C8B-B14F-4D97-AF65-F5344CB8AC3E}">
        <p14:creationId xmlns:p14="http://schemas.microsoft.com/office/powerpoint/2010/main" val="1017590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effectLst/>
              </a:rPr>
              <a:t>Bluetooth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878538"/>
            <a:ext cx="7358643" cy="235532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41" y="4457557"/>
            <a:ext cx="7699171" cy="22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7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IPv6: motivace, funkce, budoucnost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51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ISO/OSI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alessioxx.altervista.org/blog/Osi-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208655"/>
            <a:ext cx="64389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6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 </a:t>
            </a:r>
            <a:r>
              <a:rPr lang="cs-CZ" dirty="0" err="1"/>
              <a:t>protocol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protokol síťové vrstvy</a:t>
            </a:r>
          </a:p>
          <a:p>
            <a:r>
              <a:rPr lang="cs-CZ" dirty="0"/>
              <a:t>Poskytuje adresu uzlům v síti</a:t>
            </a:r>
          </a:p>
          <a:p>
            <a:r>
              <a:rPr lang="cs-CZ" dirty="0"/>
              <a:t>Umožňuje adresaci a směrování v síti</a:t>
            </a:r>
          </a:p>
          <a:p>
            <a:r>
              <a:rPr lang="cs-CZ" dirty="0"/>
              <a:t>Negarantuje doručení</a:t>
            </a:r>
          </a:p>
        </p:txBody>
      </p:sp>
    </p:spTree>
    <p:extLst>
      <p:ext uri="{BB962C8B-B14F-4D97-AF65-F5344CB8AC3E}">
        <p14:creationId xmlns:p14="http://schemas.microsoft.com/office/powerpoint/2010/main" val="183940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počítače a sítě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1939 John </a:t>
            </a:r>
            <a:r>
              <a:rPr lang="cs-CZ" dirty="0" err="1"/>
              <a:t>Atansoff</a:t>
            </a:r>
            <a:r>
              <a:rPr lang="cs-CZ" dirty="0"/>
              <a:t> – 15 operací/s, elektronkový a binární.</a:t>
            </a:r>
          </a:p>
          <a:p>
            <a:r>
              <a:rPr lang="cs-CZ" dirty="0"/>
              <a:t>1938, 1939, 1941 Konrad </a:t>
            </a:r>
            <a:r>
              <a:rPr lang="cs-CZ" dirty="0" err="1"/>
              <a:t>Zuse</a:t>
            </a:r>
            <a:r>
              <a:rPr lang="cs-CZ" dirty="0"/>
              <a:t> Z1-Z3</a:t>
            </a:r>
          </a:p>
          <a:p>
            <a:r>
              <a:rPr lang="cs-CZ" dirty="0"/>
              <a:t>1943-7 ENIAC</a:t>
            </a:r>
          </a:p>
          <a:p>
            <a:endParaRPr lang="cs-CZ" dirty="0"/>
          </a:p>
          <a:p>
            <a:r>
              <a:rPr lang="cs-CZ" dirty="0"/>
              <a:t>1965 paketová síť</a:t>
            </a:r>
          </a:p>
          <a:p>
            <a:pPr lvl="0"/>
            <a:r>
              <a:rPr lang="cs-CZ" dirty="0"/>
              <a:t>1969 V USA byla vytvořena experimentální síť ARPANET, která umožní vznik mezinárodní decentralizované sítě – internetu.</a:t>
            </a:r>
          </a:p>
          <a:p>
            <a:pPr lvl="0"/>
            <a:r>
              <a:rPr lang="cs-CZ" dirty="0"/>
              <a:t>1980 Bylo vydáno RFC 760, jež popisuje IPv4, a ve stejném roce zahájen experimentální provoz TCP/IP v síti ARPANET.</a:t>
            </a:r>
          </a:p>
          <a:p>
            <a:pPr lvl="0"/>
            <a:r>
              <a:rPr lang="cs-CZ" dirty="0"/>
              <a:t>1987 Poprvé se objevuje pojem „internet.“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311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IPv4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Dominantní na trhu</a:t>
            </a:r>
          </a:p>
          <a:p>
            <a:r>
              <a:rPr lang="cs-CZ" dirty="0"/>
              <a:t>Malý adresní rozsah</a:t>
            </a:r>
          </a:p>
          <a:p>
            <a:r>
              <a:rPr lang="cs-CZ" dirty="0"/>
              <a:t>Chybí pokročilá funkcionalita:</a:t>
            </a:r>
          </a:p>
          <a:p>
            <a:pPr lvl="1"/>
            <a:r>
              <a:rPr lang="cs-CZ" dirty="0"/>
              <a:t>Slabá podpora pro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aplikace</a:t>
            </a:r>
          </a:p>
          <a:p>
            <a:pPr lvl="1"/>
            <a:r>
              <a:rPr lang="cs-CZ" dirty="0"/>
              <a:t>Chybí podpora pro bezpečný přenos dat</a:t>
            </a:r>
          </a:p>
          <a:p>
            <a:pPr lvl="1"/>
            <a:r>
              <a:rPr lang="cs-CZ" dirty="0"/>
              <a:t>Chybí podpora pro </a:t>
            </a:r>
            <a:r>
              <a:rPr lang="cs-CZ" dirty="0" err="1"/>
              <a:t>autokonfiguraci</a:t>
            </a:r>
            <a:endParaRPr lang="cs-CZ" dirty="0"/>
          </a:p>
          <a:p>
            <a:pPr lvl="1"/>
            <a:r>
              <a:rPr lang="cs-CZ" dirty="0"/>
              <a:t>Chybí podpora pro mobilitu</a:t>
            </a:r>
          </a:p>
          <a:p>
            <a:pPr lvl="1"/>
            <a:r>
              <a:rPr lang="cs-CZ" dirty="0"/>
              <a:t>…</a:t>
            </a:r>
          </a:p>
          <a:p>
            <a:r>
              <a:rPr lang="cs-CZ" dirty="0"/>
              <a:t>Řada funkcí je implementována postupně do IPv4</a:t>
            </a:r>
          </a:p>
        </p:txBody>
      </p:sp>
    </p:spTree>
    <p:extLst>
      <p:ext uri="{BB962C8B-B14F-4D97-AF65-F5344CB8AC3E}">
        <p14:creationId xmlns:p14="http://schemas.microsoft.com/office/powerpoint/2010/main" val="3936503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vlastnosti IPv6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128 bitová adresa – teoreticky 2</a:t>
            </a:r>
            <a:r>
              <a:rPr lang="cs-CZ" baseline="30000" dirty="0"/>
              <a:t>128  </a:t>
            </a:r>
            <a:r>
              <a:rPr lang="cs-CZ" dirty="0"/>
              <a:t>unikátních adres(3,4  10</a:t>
            </a:r>
            <a:r>
              <a:rPr lang="cs-CZ" baseline="30000" dirty="0"/>
              <a:t>38</a:t>
            </a:r>
            <a:r>
              <a:rPr lang="cs-CZ" dirty="0"/>
              <a:t>)</a:t>
            </a:r>
          </a:p>
          <a:p>
            <a:r>
              <a:rPr lang="cs-CZ" dirty="0"/>
              <a:t>Jednodušší hlavička s možností rozšíření</a:t>
            </a:r>
          </a:p>
          <a:p>
            <a:r>
              <a:rPr lang="cs-CZ" dirty="0"/>
              <a:t>Podpora RT protokolů a přenosu dat.</a:t>
            </a:r>
          </a:p>
          <a:p>
            <a:r>
              <a:rPr lang="cs-CZ" dirty="0"/>
              <a:t>Podpora </a:t>
            </a:r>
            <a:r>
              <a:rPr lang="cs-CZ" dirty="0" err="1"/>
              <a:t>QoS</a:t>
            </a:r>
            <a:endParaRPr lang="cs-CZ" dirty="0"/>
          </a:p>
          <a:p>
            <a:r>
              <a:rPr lang="cs-CZ" dirty="0"/>
              <a:t>Podpora bezpečnosti</a:t>
            </a:r>
          </a:p>
          <a:p>
            <a:r>
              <a:rPr lang="cs-CZ" dirty="0"/>
              <a:t>Podpora mobility</a:t>
            </a:r>
          </a:p>
          <a:p>
            <a:r>
              <a:rPr lang="cs-CZ" dirty="0" err="1"/>
              <a:t>Autokonfigurace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755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hlavička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27" y="1600200"/>
            <a:ext cx="8961945" cy="4525963"/>
          </a:xfrm>
        </p:spPr>
      </p:pic>
    </p:spTree>
    <p:extLst>
      <p:ext uri="{BB962C8B-B14F-4D97-AF65-F5344CB8AC3E}">
        <p14:creationId xmlns:p14="http://schemas.microsoft.com/office/powerpoint/2010/main" val="4046373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Rozšiřující hlavičky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32" y="1964418"/>
            <a:ext cx="8229600" cy="4003588"/>
          </a:xfrm>
        </p:spPr>
      </p:pic>
    </p:spTree>
    <p:extLst>
      <p:ext uri="{BB962C8B-B14F-4D97-AF65-F5344CB8AC3E}">
        <p14:creationId xmlns:p14="http://schemas.microsoft.com/office/powerpoint/2010/main" val="1296399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Zápis adresy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možné zkracování, užívá se hexadecimální číselné soustavy (0..F)</a:t>
            </a:r>
          </a:p>
          <a:p>
            <a:r>
              <a:rPr lang="cs-CZ" dirty="0"/>
              <a:t>Není možné si jich pamatovat dostatek (DNS servery).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52" y="4089068"/>
            <a:ext cx="6858958" cy="22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8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adres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Unicast</a:t>
            </a:r>
            <a:r>
              <a:rPr lang="cs-CZ" dirty="0"/>
              <a:t> : stejná jako u IPv4, adresuje jedno rozhraní</a:t>
            </a:r>
          </a:p>
          <a:p>
            <a:r>
              <a:rPr lang="cs-CZ" dirty="0" err="1"/>
              <a:t>Multicast</a:t>
            </a:r>
            <a:r>
              <a:rPr lang="cs-CZ" dirty="0"/>
              <a:t> : podobná jako u IPv4, adresuje všechny v adresním prostoru </a:t>
            </a:r>
          </a:p>
          <a:p>
            <a:r>
              <a:rPr lang="cs-CZ" dirty="0" err="1"/>
              <a:t>Anycast</a:t>
            </a:r>
            <a:r>
              <a:rPr lang="cs-CZ" dirty="0"/>
              <a:t>: adresuje rozhraní a požadavek zpracuje vybraný server dle vlastního uvážení daného systému.</a:t>
            </a:r>
          </a:p>
          <a:p>
            <a:endParaRPr lang="cs-CZ" dirty="0"/>
          </a:p>
          <a:p>
            <a:r>
              <a:rPr lang="cs-CZ" dirty="0"/>
              <a:t>IPv6 díky </a:t>
            </a:r>
            <a:r>
              <a:rPr lang="cs-CZ" dirty="0" err="1"/>
              <a:t>anycastovým</a:t>
            </a:r>
            <a:r>
              <a:rPr lang="cs-CZ" dirty="0"/>
              <a:t> adresám může dobře podporovat serverové farmy či distribuované výpočty.</a:t>
            </a:r>
          </a:p>
        </p:txBody>
      </p:sp>
    </p:spTree>
    <p:extLst>
      <p:ext uri="{BB962C8B-B14F-4D97-AF65-F5344CB8AC3E}">
        <p14:creationId xmlns:p14="http://schemas.microsoft.com/office/powerpoint/2010/main" val="1143630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se sítí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28362"/>
            <a:ext cx="9905998" cy="3124201"/>
          </a:xfrm>
        </p:spPr>
        <p:txBody>
          <a:bodyPr/>
          <a:lstStyle/>
          <a:p>
            <a:r>
              <a:rPr lang="cs-CZ" dirty="0"/>
              <a:t>Podpora stavového a </a:t>
            </a:r>
            <a:r>
              <a:rPr lang="cs-CZ" dirty="0" err="1"/>
              <a:t>bezstavového</a:t>
            </a:r>
            <a:r>
              <a:rPr lang="cs-CZ" dirty="0"/>
              <a:t> připojování se k sítí (objevování sousedů, ohlašování směrovačů).</a:t>
            </a:r>
          </a:p>
          <a:p>
            <a:r>
              <a:rPr lang="cs-CZ" dirty="0"/>
              <a:t>IPv6 nepodporuje fragmentaci – MTU si musí hlídat a určovat sama.</a:t>
            </a:r>
          </a:p>
        </p:txBody>
      </p:sp>
    </p:spTree>
    <p:extLst>
      <p:ext uri="{BB962C8B-B14F-4D97-AF65-F5344CB8AC3E}">
        <p14:creationId xmlns:p14="http://schemas.microsoft.com/office/powerpoint/2010/main" val="2458868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mobility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4577900" cy="3124201"/>
          </a:xfrm>
        </p:spPr>
        <p:txBody>
          <a:bodyPr/>
          <a:lstStyle/>
          <a:p>
            <a:r>
              <a:rPr lang="cs-CZ" dirty="0"/>
              <a:t>Základní myšlenka: každý má svůj domov (totiž směrovač, kterému říká, kde zrovna je a udržuje s ním kontakt).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30" y="129396"/>
            <a:ext cx="606147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50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mobility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29" y="1600200"/>
            <a:ext cx="5562342" cy="4525963"/>
          </a:xfrm>
        </p:spPr>
      </p:pic>
    </p:spTree>
    <p:extLst>
      <p:ext uri="{BB962C8B-B14F-4D97-AF65-F5344CB8AC3E}">
        <p14:creationId xmlns:p14="http://schemas.microsoft.com/office/powerpoint/2010/main" val="19644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 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 bezpečnost musíme zajisti CIA </a:t>
            </a:r>
          </a:p>
          <a:p>
            <a:pPr lvl="1"/>
            <a:r>
              <a:rPr lang="cs-CZ" dirty="0" err="1"/>
              <a:t>Confidentiality</a:t>
            </a:r>
            <a:r>
              <a:rPr lang="cs-CZ" dirty="0"/>
              <a:t> – data nesmí přečíst nikdo nepovolaný.</a:t>
            </a:r>
          </a:p>
          <a:p>
            <a:pPr lvl="1"/>
            <a:r>
              <a:rPr lang="cs-CZ" dirty="0"/>
              <a:t>Integrity – data nesmí být po cestě změněna či podvržena.</a:t>
            </a:r>
          </a:p>
          <a:p>
            <a:pPr lvl="1"/>
            <a:r>
              <a:rPr lang="cs-CZ" dirty="0" err="1"/>
              <a:t>Availability</a:t>
            </a:r>
            <a:r>
              <a:rPr lang="cs-CZ" dirty="0"/>
              <a:t> – data smí číst jen autorizovaná osoba.</a:t>
            </a:r>
          </a:p>
          <a:p>
            <a:r>
              <a:rPr lang="cs-CZ" dirty="0"/>
              <a:t>Či AAA:</a:t>
            </a:r>
          </a:p>
          <a:p>
            <a:pPr lvl="1"/>
            <a:r>
              <a:rPr lang="cs-CZ" dirty="0"/>
              <a:t>Autentizace</a:t>
            </a:r>
          </a:p>
          <a:p>
            <a:pPr lvl="1"/>
            <a:r>
              <a:rPr lang="cs-CZ" dirty="0"/>
              <a:t>Autorizace</a:t>
            </a:r>
          </a:p>
          <a:p>
            <a:pPr lvl="1"/>
            <a:r>
              <a:rPr lang="cs-CZ" dirty="0" err="1"/>
              <a:t>Accounting</a:t>
            </a:r>
            <a:endParaRPr lang="cs-CZ" dirty="0"/>
          </a:p>
          <a:p>
            <a:r>
              <a:rPr lang="cs-CZ" dirty="0"/>
              <a:t>V IPv4 řešeno pomocí nepovinného </a:t>
            </a:r>
            <a:r>
              <a:rPr lang="cs-CZ" dirty="0" err="1"/>
              <a:t>IPSec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06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sítí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velikosti: Pan, Lan, Man, </a:t>
            </a:r>
            <a:r>
              <a:rPr lang="cs-CZ" dirty="0" err="1"/>
              <a:t>Wan</a:t>
            </a:r>
            <a:endParaRPr lang="cs-CZ" dirty="0"/>
          </a:p>
          <a:p>
            <a:r>
              <a:rPr lang="cs-CZ" dirty="0"/>
              <a:t>Podle dynamiky: statické a dynamické</a:t>
            </a:r>
          </a:p>
          <a:p>
            <a:r>
              <a:rPr lang="cs-CZ" dirty="0"/>
              <a:t>Podle média: voděné a vlněné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24994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 u IPv6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AH (</a:t>
            </a:r>
            <a:r>
              <a:rPr lang="cs-CZ" dirty="0" err="1"/>
              <a:t>Authentication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) – jen hlavička pro potvrzení autenticity vysílajícího</a:t>
            </a:r>
          </a:p>
          <a:p>
            <a:r>
              <a:rPr lang="cs-CZ" dirty="0"/>
              <a:t>ESP (</a:t>
            </a:r>
            <a:r>
              <a:rPr lang="cs-CZ" dirty="0" err="1"/>
              <a:t>Encapsulating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Payload</a:t>
            </a:r>
            <a:r>
              <a:rPr lang="cs-CZ" dirty="0"/>
              <a:t>) – zabalení datagramu do šifrované podoby. Je volitelná.</a:t>
            </a:r>
          </a:p>
          <a:p>
            <a:r>
              <a:rPr lang="cs-CZ" dirty="0"/>
              <a:t>Definuje kryptografické metody, bezpečnostní politiku i správu klíčů.</a:t>
            </a:r>
          </a:p>
          <a:p>
            <a:r>
              <a:rPr lang="cs-CZ" dirty="0"/>
              <a:t>Dva modely přenosu dat – transportní či tunelující.</a:t>
            </a:r>
          </a:p>
        </p:txBody>
      </p:sp>
    </p:spTree>
    <p:extLst>
      <p:ext uri="{BB962C8B-B14F-4D97-AF65-F5344CB8AC3E}">
        <p14:creationId xmlns:p14="http://schemas.microsoft.com/office/powerpoint/2010/main" val="2132577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Přenos dat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22" y="1177489"/>
            <a:ext cx="8001478" cy="5571751"/>
          </a:xfrm>
        </p:spPr>
      </p:pic>
    </p:spTree>
    <p:extLst>
      <p:ext uri="{BB962C8B-B14F-4D97-AF65-F5344CB8AC3E}">
        <p14:creationId xmlns:p14="http://schemas.microsoft.com/office/powerpoint/2010/main" val="933114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dat AH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6" y="1109187"/>
            <a:ext cx="5338813" cy="5601126"/>
          </a:xfrm>
        </p:spPr>
      </p:pic>
    </p:spTree>
    <p:extLst>
      <p:ext uri="{BB962C8B-B14F-4D97-AF65-F5344CB8AC3E}">
        <p14:creationId xmlns:p14="http://schemas.microsoft.com/office/powerpoint/2010/main" val="1672291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40" y="1600200"/>
            <a:ext cx="6476120" cy="4525963"/>
          </a:xfrm>
        </p:spPr>
      </p:pic>
    </p:spTree>
    <p:extLst>
      <p:ext uri="{BB962C8B-B14F-4D97-AF65-F5344CB8AC3E}">
        <p14:creationId xmlns:p14="http://schemas.microsoft.com/office/powerpoint/2010/main" val="1775247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Dierentiated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 (příklad IPv6)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22" y="1600200"/>
            <a:ext cx="6544555" cy="4525963"/>
          </a:xfrm>
        </p:spPr>
      </p:pic>
    </p:spTree>
    <p:extLst>
      <p:ext uri="{BB962C8B-B14F-4D97-AF65-F5344CB8AC3E}">
        <p14:creationId xmlns:p14="http://schemas.microsoft.com/office/powerpoint/2010/main" val="825394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IPv6 a </a:t>
            </a:r>
            <a:r>
              <a:rPr lang="cs-CZ" dirty="0" err="1"/>
              <a:t>QoS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hlavičce je </a:t>
            </a:r>
            <a:r>
              <a:rPr lang="cs-CZ" dirty="0" err="1"/>
              <a:t>Treffic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což je jeden byte =&gt; 64 možných úrovní priority.</a:t>
            </a:r>
          </a:p>
          <a:p>
            <a:r>
              <a:rPr lang="cs-CZ" dirty="0"/>
              <a:t>Můžeme postavit síť, která bude </a:t>
            </a:r>
            <a:r>
              <a:rPr lang="cs-CZ" dirty="0" err="1"/>
              <a:t>vysokoprioritní</a:t>
            </a:r>
            <a:r>
              <a:rPr lang="cs-CZ" dirty="0"/>
              <a:t> data (RT) odbavovat přednostně před maily atp., ale musíme to dělat rozumným způsobem.</a:t>
            </a:r>
          </a:p>
          <a:p>
            <a:r>
              <a:rPr lang="cs-CZ" dirty="0"/>
              <a:t>MPLS sítě umožňují pevné definování stálé cesty a tím pádem garantují </a:t>
            </a:r>
            <a:r>
              <a:rPr lang="cs-CZ" dirty="0" err="1"/>
              <a:t>QoS</a:t>
            </a:r>
            <a:r>
              <a:rPr lang="cs-CZ" dirty="0"/>
              <a:t> a lépe směrují, ale nejsou vždy vhodné pro dynamický provoz.</a:t>
            </a:r>
          </a:p>
        </p:txBody>
      </p:sp>
    </p:spTree>
    <p:extLst>
      <p:ext uri="{BB962C8B-B14F-4D97-AF65-F5344CB8AC3E}">
        <p14:creationId xmlns:p14="http://schemas.microsoft.com/office/powerpoint/2010/main" val="365666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 na IPv6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Dvojitý zásobník – uzly podporují oba protokoly</a:t>
            </a:r>
          </a:p>
          <a:p>
            <a:r>
              <a:rPr lang="cs-CZ" dirty="0"/>
              <a:t>Tunelování – tunel spojuje dva stejně komunikující „internety“ zabalením do jiného protokolu.</a:t>
            </a:r>
          </a:p>
          <a:p>
            <a:r>
              <a:rPr lang="cs-CZ" dirty="0" err="1"/>
              <a:t>Translátor</a:t>
            </a:r>
            <a:r>
              <a:rPr lang="cs-CZ" dirty="0"/>
              <a:t> – mechanické </a:t>
            </a:r>
            <a:r>
              <a:rPr lang="cs-CZ" dirty="0" err="1"/>
              <a:t>namapování</a:t>
            </a:r>
            <a:r>
              <a:rPr lang="cs-CZ" dirty="0"/>
              <a:t> jedné adresy na druhou.</a:t>
            </a:r>
          </a:p>
        </p:txBody>
      </p:sp>
    </p:spTree>
    <p:extLst>
      <p:ext uri="{BB962C8B-B14F-4D97-AF65-F5344CB8AC3E}">
        <p14:creationId xmlns:p14="http://schemas.microsoft.com/office/powerpoint/2010/main" val="1389117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Cloudcomputing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36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Termín označuje souhrnně technologie a postupy</a:t>
            </a:r>
            <a:r>
              <a:rPr lang="cs-CZ"/>
              <a:t> Používané </a:t>
            </a:r>
            <a:r>
              <a:rPr lang="cs-CZ" dirty="0"/>
              <a:t>v datových centrech a firmách pro zajištění snadné škálovatelnosti aplikací dodávaných přes Internet.</a:t>
            </a:r>
          </a:p>
        </p:txBody>
      </p:sp>
    </p:spTree>
    <p:extLst>
      <p:ext uri="{BB962C8B-B14F-4D97-AF65-F5344CB8AC3E}">
        <p14:creationId xmlns:p14="http://schemas.microsoft.com/office/powerpoint/2010/main" val="3591576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Taxonomie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IaaS</a:t>
            </a:r>
            <a:r>
              <a:rPr lang="cs-CZ" dirty="0"/>
              <a:t> - pronájem hardwaru</a:t>
            </a:r>
          </a:p>
          <a:p>
            <a:r>
              <a:rPr lang="cs-CZ" dirty="0" err="1"/>
              <a:t>PaaS</a:t>
            </a:r>
            <a:r>
              <a:rPr lang="cs-CZ" dirty="0"/>
              <a:t> - platforma jako služba, hostovaný </a:t>
            </a:r>
            <a:r>
              <a:rPr lang="cs-CZ" dirty="0" err="1"/>
              <a:t>framework</a:t>
            </a:r>
            <a:endParaRPr lang="cs-CZ" dirty="0"/>
          </a:p>
          <a:p>
            <a:r>
              <a:rPr lang="cs-CZ" dirty="0" err="1"/>
              <a:t>SaaS</a:t>
            </a:r>
            <a:r>
              <a:rPr lang="cs-CZ" dirty="0"/>
              <a:t> - pronájem aplikace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5329832"/>
              </p:ext>
            </p:extLst>
          </p:nvPr>
        </p:nvGraphicFramePr>
        <p:xfrm>
          <a:off x="6141489" y="3316129"/>
          <a:ext cx="5496272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239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Topologie sítě">
            <a:hlinkClick r:id="rId2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666998"/>
            <a:ext cx="9905998" cy="3883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258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IaaS</a:t>
            </a:r>
            <a:r>
              <a:rPr lang="cs-CZ" b="0" dirty="0"/>
              <a:t> - Infrastruktura jako služba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Jde o pronájem hardwaru na </a:t>
            </a:r>
            <a:r>
              <a:rPr lang="cs-CZ" dirty="0"/>
              <a:t>vyžádání. Typicky jde o servery, síťové prvky, zálohování, výpočetní výkon atp.</a:t>
            </a:r>
          </a:p>
          <a:p>
            <a:r>
              <a:rPr lang="cs-CZ" dirty="0"/>
              <a:t>Zařízení se objednává přes rozhraní služeb (např. Amazon EC2, </a:t>
            </a:r>
            <a:r>
              <a:rPr lang="cs-CZ" dirty="0" err="1"/>
              <a:t>Mosso</a:t>
            </a:r>
            <a:r>
              <a:rPr lang="cs-CZ" dirty="0"/>
              <a:t> apod.) </a:t>
            </a:r>
          </a:p>
          <a:p>
            <a:endParaRPr lang="cs-CZ" dirty="0"/>
          </a:p>
          <a:p>
            <a:r>
              <a:rPr lang="pl-PL" i="1" dirty="0"/>
              <a:t>Výhody </a:t>
            </a:r>
            <a:r>
              <a:rPr lang="pl-PL" dirty="0"/>
              <a:t>– </a:t>
            </a:r>
            <a:r>
              <a:rPr lang="cs-CZ" dirty="0"/>
              <a:t>flexibilní možnosti nastavení hardwaru dle potřeb.</a:t>
            </a:r>
          </a:p>
          <a:p>
            <a:r>
              <a:rPr lang="cs-CZ" i="1" dirty="0"/>
              <a:t>Nevýhody </a:t>
            </a:r>
            <a:r>
              <a:rPr lang="cs-CZ" dirty="0"/>
              <a:t>– často vyšší cena, nutné zkušenosti.</a:t>
            </a:r>
          </a:p>
        </p:txBody>
      </p:sp>
    </p:spTree>
    <p:extLst>
      <p:ext uri="{BB962C8B-B14F-4D97-AF65-F5344CB8AC3E}">
        <p14:creationId xmlns:p14="http://schemas.microsoft.com/office/powerpoint/2010/main" val="3061293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PaaS</a:t>
            </a:r>
            <a:r>
              <a:rPr lang="cs-CZ" b="0" dirty="0"/>
              <a:t> - Platforma jako služba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Pronájem platformy nad kterou aplikace běží. Velmi podobné tradičnímu </a:t>
            </a:r>
            <a:r>
              <a:rPr lang="cs-CZ" dirty="0" err="1"/>
              <a:t>hostingu</a:t>
            </a:r>
            <a:r>
              <a:rPr lang="cs-CZ" dirty="0"/>
              <a:t>. Nabízí se buď </a:t>
            </a:r>
            <a:r>
              <a:rPr lang="cs-CZ" dirty="0" err="1"/>
              <a:t>framework</a:t>
            </a:r>
            <a:r>
              <a:rPr lang="cs-CZ" dirty="0"/>
              <a:t> (</a:t>
            </a:r>
            <a:r>
              <a:rPr lang="cs-CZ" dirty="0" err="1"/>
              <a:t>RoR</a:t>
            </a:r>
            <a:r>
              <a:rPr lang="cs-CZ" dirty="0"/>
              <a:t>, </a:t>
            </a:r>
            <a:r>
              <a:rPr lang="cs-CZ" dirty="0" err="1"/>
              <a:t>Django</a:t>
            </a:r>
            <a:r>
              <a:rPr lang="cs-CZ" dirty="0"/>
              <a:t>) či prostředí nějakého jazyka (Java, .NET,…)</a:t>
            </a:r>
          </a:p>
          <a:p>
            <a:endParaRPr lang="cs-CZ" dirty="0"/>
          </a:p>
          <a:p>
            <a:r>
              <a:rPr lang="pl-PL" i="1" dirty="0"/>
              <a:t>Výhody </a:t>
            </a:r>
            <a:r>
              <a:rPr lang="pl-PL" dirty="0"/>
              <a:t>– </a:t>
            </a:r>
            <a:r>
              <a:rPr lang="cs-CZ" dirty="0"/>
              <a:t>automatické </a:t>
            </a:r>
            <a:r>
              <a:rPr lang="cs-CZ" dirty="0" err="1"/>
              <a:t>škálování</a:t>
            </a:r>
            <a:r>
              <a:rPr lang="cs-CZ" dirty="0"/>
              <a:t>, bez nutností instalací, aktualizací a konfigurací.</a:t>
            </a:r>
          </a:p>
          <a:p>
            <a:r>
              <a:rPr lang="pl-PL" i="1" dirty="0"/>
              <a:t>Nevýhody </a:t>
            </a:r>
            <a:r>
              <a:rPr lang="pl-PL" dirty="0"/>
              <a:t>– </a:t>
            </a:r>
            <a:r>
              <a:rPr lang="cs-CZ" dirty="0"/>
              <a:t>závislost na poskytovateli a často jeho knihovnách, ztráta kontroly nad hardwarem.</a:t>
            </a:r>
          </a:p>
        </p:txBody>
      </p:sp>
    </p:spTree>
    <p:extLst>
      <p:ext uri="{BB962C8B-B14F-4D97-AF65-F5344CB8AC3E}">
        <p14:creationId xmlns:p14="http://schemas.microsoft.com/office/powerpoint/2010/main" val="2608800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SaaS</a:t>
            </a:r>
            <a:r>
              <a:rPr lang="cs-CZ" b="0" dirty="0"/>
              <a:t> - Software jako služba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Zákazník nekupuje software, ale pronajímá si ho. Pronájem se</a:t>
            </a:r>
          </a:p>
          <a:p>
            <a:r>
              <a:rPr lang="cs-CZ" dirty="0"/>
              <a:t>odvíjí od četnosti využití, tedy zákazník platí jen když software</a:t>
            </a:r>
          </a:p>
          <a:p>
            <a:r>
              <a:rPr lang="cs-CZ" dirty="0"/>
              <a:t>využívá. Typicky webová aplikace - Google </a:t>
            </a:r>
            <a:r>
              <a:rPr lang="cs-CZ" dirty="0" err="1"/>
              <a:t>Apps</a:t>
            </a:r>
            <a:r>
              <a:rPr lang="cs-CZ" dirty="0"/>
              <a:t>, </a:t>
            </a:r>
            <a:r>
              <a:rPr lang="cs-CZ" dirty="0" err="1"/>
              <a:t>Zoho</a:t>
            </a:r>
            <a:r>
              <a:rPr lang="cs-CZ" dirty="0"/>
              <a:t>, Salesforce.com, Abakowiki.cz, </a:t>
            </a:r>
            <a:r>
              <a:rPr lang="cs-CZ" dirty="0" err="1"/>
              <a:t>GoodData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i="1" dirty="0"/>
              <a:t>Výhody </a:t>
            </a:r>
            <a:r>
              <a:rPr lang="cs-CZ" dirty="0"/>
              <a:t>– dostupnost přes prohlížeč odkudkoli, rychlá aktualizace, údržba,…</a:t>
            </a:r>
          </a:p>
          <a:p>
            <a:r>
              <a:rPr lang="cs-CZ" i="1" dirty="0"/>
              <a:t>Nevýhody </a:t>
            </a:r>
            <a:r>
              <a:rPr lang="cs-CZ" dirty="0"/>
              <a:t>– možné uzamčení dat u poskytovatele, problematická migrace.</a:t>
            </a:r>
          </a:p>
        </p:txBody>
      </p:sp>
    </p:spTree>
    <p:extLst>
      <p:ext uri="{BB962C8B-B14F-4D97-AF65-F5344CB8AC3E}">
        <p14:creationId xmlns:p14="http://schemas.microsoft.com/office/powerpoint/2010/main" val="2704746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nasazení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Veřejný (Public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): služba pro širokou veřejnost.</a:t>
            </a:r>
          </a:p>
          <a:p>
            <a:r>
              <a:rPr lang="cs-CZ" dirty="0"/>
              <a:t>Soukromý (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): jen pro jednu společnost.</a:t>
            </a:r>
          </a:p>
          <a:p>
            <a:r>
              <a:rPr lang="cs-CZ" dirty="0"/>
              <a:t>Hybridní (Hybrid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): propojení výše uvedeného, přes nějaké standardní rozhraní.</a:t>
            </a:r>
          </a:p>
          <a:p>
            <a:r>
              <a:rPr lang="cs-CZ" dirty="0"/>
              <a:t>Komunitní (</a:t>
            </a:r>
            <a:r>
              <a:rPr lang="cs-CZ" dirty="0" err="1"/>
              <a:t>Comunity</a:t>
            </a:r>
            <a:r>
              <a:rPr lang="cs-CZ" dirty="0"/>
              <a:t>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457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ISO-OSI model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17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ISO-OSI model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37" y="1145406"/>
            <a:ext cx="4482164" cy="5631274"/>
          </a:xfrm>
        </p:spPr>
      </p:pic>
    </p:spTree>
    <p:extLst>
      <p:ext uri="{BB962C8B-B14F-4D97-AF65-F5344CB8AC3E}">
        <p14:creationId xmlns:p14="http://schemas.microsoft.com/office/powerpoint/2010/main" val="228250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Aplikační a prezentační vrstva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>
                <a:effectLst/>
              </a:rPr>
              <a:t>POP3</a:t>
            </a:r>
            <a:r>
              <a:rPr lang="cs-CZ" dirty="0">
                <a:effectLst/>
              </a:rPr>
              <a:t>  slouží pro stahování emailových zpráv ze vzdáleného serveru na klientský počítač a využívá u toho TCP/IP připojení. Jde o poměrně zastaralou technologii, která je postupně nahrazována IMAP. Nevýhodou je, že stahuje všechnu poštu, i tu kterou si uživatel nepřáli.</a:t>
            </a:r>
          </a:p>
          <a:p>
            <a:r>
              <a:rPr lang="cs-CZ" b="1" dirty="0">
                <a:effectLst/>
              </a:rPr>
              <a:t>IMAP4 </a:t>
            </a:r>
            <a:r>
              <a:rPr lang="cs-CZ" dirty="0">
                <a:effectLst/>
              </a:rPr>
              <a:t>je protokol pro vzdálený přístup k e-mailové schránce. Na rozdíl od protokolu POP3 umí IMAP pracovat v tzv. on-line i off-line režimu a nabízí pokročilé možnosti vzdálené správy – od práce se složkami, přes pouhé čtení hlaviček až po manipulaci s poštou přímo na serveru.</a:t>
            </a:r>
          </a:p>
          <a:p>
            <a:r>
              <a:rPr lang="cs-CZ" b="1" dirty="0">
                <a:effectLst/>
              </a:rPr>
              <a:t>SMTP </a:t>
            </a:r>
            <a:r>
              <a:rPr lang="cs-CZ" dirty="0">
                <a:effectLst/>
              </a:rPr>
              <a:t>slouží pro přenos zpráv elektronické pošty (e-mailů) mezi přepravci elektronické pošty (jednoduše pro zasílání e-mailů). Protokol zajišťuje doručení pošty pomocí přímého spojení mezi odesílatelem a adresátem; zpráva je doručena do tzv. poštovní schránky příjemce, odkud si ji může pomocí dalších protokolů (např. IMAP4) stáhnout a přečíst. Pokud má uživatel zájem na používání elektronické pošty, musí ve svém klientovi mít </a:t>
            </a:r>
            <a:r>
              <a:rPr lang="cs-CZ" dirty="0" err="1">
                <a:effectLst/>
              </a:rPr>
              <a:t>mít</a:t>
            </a:r>
            <a:r>
              <a:rPr lang="cs-CZ" dirty="0">
                <a:effectLst/>
              </a:rPr>
              <a:t> nastavenou adresu </a:t>
            </a:r>
            <a:r>
              <a:rPr lang="cs-CZ" dirty="0" err="1">
                <a:effectLst/>
              </a:rPr>
              <a:t>smtp</a:t>
            </a:r>
            <a:r>
              <a:rPr lang="cs-CZ" dirty="0">
                <a:effectLst/>
              </a:rPr>
              <a:t> serveru pro odesílání a imap4 či pop3 pro příjem pošty. Ve webových prostředí je vše zajištěno již provozovatelem služby.</a:t>
            </a:r>
          </a:p>
          <a:p>
            <a:r>
              <a:rPr lang="cs-CZ" b="1" dirty="0">
                <a:effectLst/>
              </a:rPr>
              <a:t>FTP </a:t>
            </a:r>
            <a:r>
              <a:rPr lang="cs-CZ" dirty="0">
                <a:effectLst/>
              </a:rPr>
              <a:t> slouží pro přenos souborů prostřednictvím sítě a je založený na modelu klient-server. Přenos je nešifrovaný, server lze chránit heslem. Využívá protokol TCP z rodiny TCP/IP a postupně jej nahrazuje SSH, který nabízí mj. Také šifrovanou komunikaci.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18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Aplikační a prezentační vrstva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effectLst/>
              </a:rPr>
              <a:t>DNS</a:t>
            </a:r>
            <a:r>
              <a:rPr lang="cs-CZ" dirty="0">
                <a:effectLst/>
              </a:rPr>
              <a:t> (</a:t>
            </a:r>
            <a:r>
              <a:rPr lang="cs-CZ" dirty="0" err="1">
                <a:effectLst/>
              </a:rPr>
              <a:t>Domain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Name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System</a:t>
            </a:r>
            <a:r>
              <a:rPr lang="cs-CZ" dirty="0">
                <a:effectLst/>
              </a:rPr>
              <a:t>) je hierarchický systém doménových jmen, který je realizován servery DNS a protokolem </a:t>
            </a:r>
            <a:r>
              <a:rPr lang="cs-CZ" dirty="0" err="1">
                <a:effectLst/>
              </a:rPr>
              <a:t>stejnojmeným</a:t>
            </a:r>
            <a:r>
              <a:rPr lang="cs-CZ" dirty="0">
                <a:effectLst/>
              </a:rPr>
              <a:t> protokolem sloužícím k výměně informací. Jeho hlavním významem je převod doménových jmen na IP adresu, čímž zajišťují možnost používat URL adresy. Později svoji funkčnost rozšířil o podporu dalších technologií jako je IP telefonie či e-mailová komunikace.</a:t>
            </a:r>
          </a:p>
          <a:p>
            <a:r>
              <a:rPr lang="cs-CZ" b="1" dirty="0">
                <a:effectLst/>
              </a:rPr>
              <a:t>HTTP </a:t>
            </a:r>
            <a:r>
              <a:rPr lang="cs-CZ" dirty="0">
                <a:effectLst/>
              </a:rPr>
              <a:t>je </a:t>
            </a:r>
            <a:r>
              <a:rPr lang="cs-CZ" dirty="0" err="1">
                <a:effectLst/>
              </a:rPr>
              <a:t>bezstavový</a:t>
            </a:r>
            <a:r>
              <a:rPr lang="cs-CZ" dirty="0">
                <a:effectLst/>
              </a:rPr>
              <a:t> protokol, který funguje způsobem dotaz-odpověď. Uživatel pošle serveru dotaz ve formě čistého textu, obsahujícího označení požadovaného dokumentu, informace o schopnostech prohlížeče apod. Server následně odpoví taktéž v textové podobě. Jednotlivé dotazy mezi sebou nemají žádnou spojitost. Přenos je primárně nešifrovaný, ale existuje bezpečná (preferovaná) varianta </a:t>
            </a:r>
            <a:r>
              <a:rPr lang="cs-CZ" b="1" dirty="0">
                <a:effectLst/>
              </a:rPr>
              <a:t>HTTPS</a:t>
            </a:r>
            <a:r>
              <a:rPr lang="cs-CZ" dirty="0">
                <a:effectLst/>
              </a:rPr>
              <a:t>. Jde o základní protokol internetu, kterou slouží k obsluze hypertextu. </a:t>
            </a:r>
          </a:p>
          <a:p>
            <a:r>
              <a:rPr lang="cs-CZ" dirty="0">
                <a:effectLst/>
              </a:rPr>
              <a:t>Snad jediným čistým významnějším zástupcem prezentační vrstvy je </a:t>
            </a:r>
            <a:r>
              <a:rPr lang="cs-CZ" b="1" dirty="0">
                <a:effectLst/>
              </a:rPr>
              <a:t>SMB</a:t>
            </a:r>
            <a:r>
              <a:rPr lang="cs-CZ" dirty="0">
                <a:effectLst/>
              </a:rPr>
              <a:t>, který zajišťuje síťovou komunikaci pro sdílený přístup k tiskárnám, souborům, scannerům a dalším zařízením. Nabízí také některé další možnosti pro sdílení zdrojů včetně autorizace.</a:t>
            </a:r>
          </a:p>
          <a:p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38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effectLst/>
              </a:rPr>
              <a:t>Transportní vrstva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TCP</a:t>
            </a:r>
            <a:r>
              <a:rPr lang="cs-CZ" dirty="0">
                <a:effectLst/>
              </a:rPr>
              <a:t> zajišťuje spolehlivý přenos dat, to znamená, že cílem je dodání všech odeslaných paketů ve správném pořadí. Hlavní kritérium je tedy doručení nikoli rychlost.</a:t>
            </a:r>
          </a:p>
          <a:p>
            <a:r>
              <a:rPr lang="cs-CZ" b="1" dirty="0">
                <a:effectLst/>
              </a:rPr>
              <a:t>UDP </a:t>
            </a:r>
            <a:r>
              <a:rPr lang="cs-CZ" dirty="0">
                <a:effectLst/>
              </a:rPr>
              <a:t>je zástupcem klasického nespojovaného přístupu. Používá se tam, kde prim hraje rychlost a nemá smysl kontrolovat doručení – příkladem může být IP telefonie, video </a:t>
            </a:r>
            <a:r>
              <a:rPr lang="cs-CZ" dirty="0" err="1">
                <a:effectLst/>
              </a:rPr>
              <a:t>stream</a:t>
            </a:r>
            <a:r>
              <a:rPr lang="cs-CZ" dirty="0">
                <a:effectLst/>
              </a:rPr>
              <a:t> či online hry.</a:t>
            </a:r>
          </a:p>
        </p:txBody>
      </p:sp>
    </p:spTree>
    <p:extLst>
      <p:ext uri="{BB962C8B-B14F-4D97-AF65-F5344CB8AC3E}">
        <p14:creationId xmlns:p14="http://schemas.microsoft.com/office/powerpoint/2010/main" val="2906867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67958150dd2b44654664ff54855d81ff7979a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1618</Words>
  <Application>Microsoft Office PowerPoint</Application>
  <PresentationFormat>Širokoúhlá obrazovka</PresentationFormat>
  <Paragraphs>161</Paragraphs>
  <Slides>43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6" baseType="lpstr">
      <vt:lpstr>Arial</vt:lpstr>
      <vt:lpstr>Calibri</vt:lpstr>
      <vt:lpstr>Motiv systému Office</vt:lpstr>
      <vt:lpstr>Počítačové sítě</vt:lpstr>
      <vt:lpstr>První počítače a sítě</vt:lpstr>
      <vt:lpstr>Dělení sítí</vt:lpstr>
      <vt:lpstr>Topologie</vt:lpstr>
      <vt:lpstr>ISO-OSI model</vt:lpstr>
      <vt:lpstr>ISO-OSI model</vt:lpstr>
      <vt:lpstr>Aplikační a prezentační vrstva I.</vt:lpstr>
      <vt:lpstr>Aplikační a prezentační vrstva II.</vt:lpstr>
      <vt:lpstr>Transportní vrstva</vt:lpstr>
      <vt:lpstr>TCP</vt:lpstr>
      <vt:lpstr>UDP</vt:lpstr>
      <vt:lpstr>IP</vt:lpstr>
      <vt:lpstr>Linková vrstva</vt:lpstr>
      <vt:lpstr>Linková vrstva II.</vt:lpstr>
      <vt:lpstr>Linková vrstva III.</vt:lpstr>
      <vt:lpstr>Bluetooth</vt:lpstr>
      <vt:lpstr>IPv6: motivace, funkce, budoucnost</vt:lpstr>
      <vt:lpstr>ISO/OSI</vt:lpstr>
      <vt:lpstr>Internet protocol</vt:lpstr>
      <vt:lpstr>IPv4</vt:lpstr>
      <vt:lpstr>Základní vlastnosti IPv6</vt:lpstr>
      <vt:lpstr>Základní hlavička</vt:lpstr>
      <vt:lpstr>Rozšiřující hlavičky</vt:lpstr>
      <vt:lpstr>Zápis adresy</vt:lpstr>
      <vt:lpstr>Typy adres</vt:lpstr>
      <vt:lpstr>Práce se sítí</vt:lpstr>
      <vt:lpstr>Podpora mobility</vt:lpstr>
      <vt:lpstr>Podpora mobility</vt:lpstr>
      <vt:lpstr>Bezpečnost obecně</vt:lpstr>
      <vt:lpstr>Bezpečnost u IPv6</vt:lpstr>
      <vt:lpstr>Přenos dat</vt:lpstr>
      <vt:lpstr>Přenos dat AH</vt:lpstr>
      <vt:lpstr>Integrated Services</vt:lpstr>
      <vt:lpstr>Dierentiated Services (příklad IPv6)</vt:lpstr>
      <vt:lpstr>IPv6 a QoS</vt:lpstr>
      <vt:lpstr>Přechod na IPv6</vt:lpstr>
      <vt:lpstr>Cloudcomputing</vt:lpstr>
      <vt:lpstr>Definice cloud computingu</vt:lpstr>
      <vt:lpstr>Taxonomie</vt:lpstr>
      <vt:lpstr>IaaS - Infrastruktura jako služba</vt:lpstr>
      <vt:lpstr>PaaS - Platforma jako služba</vt:lpstr>
      <vt:lpstr>SaaS - Software jako služba</vt:lpstr>
      <vt:lpstr>Model nasazení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Počítačové sítě I.</dc:title>
  <dc:creator>Michal Černý</dc:creator>
  <cp:lastModifiedBy>Michal Černý</cp:lastModifiedBy>
  <cp:revision>18</cp:revision>
  <dcterms:created xsi:type="dcterms:W3CDTF">2014-09-17T13:20:38Z</dcterms:created>
  <dcterms:modified xsi:type="dcterms:W3CDTF">2019-11-16T15:24:59Z</dcterms:modified>
</cp:coreProperties>
</file>