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90" r:id="rId2"/>
    <p:sldId id="318" r:id="rId3"/>
    <p:sldId id="317" r:id="rId4"/>
    <p:sldId id="320" r:id="rId5"/>
    <p:sldId id="291" r:id="rId6"/>
    <p:sldId id="362" r:id="rId7"/>
    <p:sldId id="378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59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270" r:id="rId33"/>
    <p:sldId id="271" r:id="rId34"/>
    <p:sldId id="305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59428"/>
            <a:ext cx="1726931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67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3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3834495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8E156-15AA-477F-8D57-88F1F418F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80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928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60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348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5449939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13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79A253-8E19-4CAF-8C23-030A4C7E686A}"/>
              </a:ext>
            </a:extLst>
          </p:cNvPr>
          <p:cNvSpPr txBox="1"/>
          <p:nvPr/>
        </p:nvSpPr>
        <p:spPr>
          <a:xfrm>
            <a:off x="2559169" y="205040"/>
            <a:ext cx="707366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1300" dirty="0">
                <a:solidFill>
                  <a:schemeClr val="bg1"/>
                </a:solidFill>
                <a:latin typeface="Muni Bold" panose="00000500000000000000" pitchFamily="2" charset="-18"/>
              </a:rPr>
              <a:t>m</a:t>
            </a:r>
            <a:endParaRPr lang="cs-CZ" sz="49600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169212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1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odel.jozeftkacik.eu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pomocnik.rvp.cz/clanek/10357/KONEKTIVISMUS---TEORIE-VZDELAVANI-V-PROSTREDI-SOCIALNICH-SITI.html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pomocnik.rvp.cz/clanek/10357/KONEKTIVISMUS---TEORIE-VZDELAVANI-V-PROSTREDI-SOCIALNICH-SITI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isk2018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learning-styles-online.com/overview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-mat.cz/hejneho-metoda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padagogy.cz/?page_id=15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kisk.phil.muni.cz/onlife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5400" dirty="0"/>
              <a:t>Online vzdělávání: od designu k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sz="2000" b="1" dirty="0"/>
              <a:t>Michal Černý, KISK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2021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088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FDDBF-2B8D-48E2-84FB-A116D67B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designu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805E5-DC75-493B-B5FE-3D9BCE67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Stanovení designové výzvy</a:t>
            </a:r>
          </a:p>
          <a:p>
            <a:r>
              <a:rPr lang="cs-CZ" dirty="0"/>
              <a:t>Analýza vlastních prostředků a zkušeností (</a:t>
            </a:r>
            <a:r>
              <a:rPr lang="cs-CZ" dirty="0" err="1"/>
              <a:t>Umbraco</a:t>
            </a:r>
            <a:r>
              <a:rPr lang="cs-CZ" dirty="0"/>
              <a:t>, tvorba obsahu, kurátorský přístup)</a:t>
            </a:r>
          </a:p>
          <a:p>
            <a:r>
              <a:rPr lang="cs-CZ" dirty="0"/>
              <a:t>Volba teoretických východisek, práce se statistikami</a:t>
            </a:r>
          </a:p>
          <a:p>
            <a:r>
              <a:rPr lang="cs-CZ" dirty="0"/>
              <a:t>Výzkumy mezi učiteli (Q metodologie, polostrukturované rozhovory)</a:t>
            </a:r>
          </a:p>
          <a:p>
            <a:r>
              <a:rPr lang="cs-CZ" dirty="0"/>
              <a:t>Výzkumy kurikula</a:t>
            </a:r>
          </a:p>
          <a:p>
            <a:r>
              <a:rPr lang="cs-CZ" dirty="0"/>
              <a:t>Výzkumy mezi studenty (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pretesty</a:t>
            </a:r>
            <a:r>
              <a:rPr lang="cs-CZ" dirty="0"/>
              <a:t>)</a:t>
            </a:r>
          </a:p>
          <a:p>
            <a:r>
              <a:rPr lang="cs-CZ" dirty="0"/>
              <a:t>Tvorba prototypu</a:t>
            </a:r>
          </a:p>
          <a:p>
            <a:r>
              <a:rPr lang="cs-CZ" dirty="0"/>
              <a:t>Průběžná evaluace učiteli</a:t>
            </a:r>
          </a:p>
          <a:p>
            <a:r>
              <a:rPr lang="cs-CZ" dirty="0"/>
              <a:t>Spuštění prvního prototypu</a:t>
            </a:r>
          </a:p>
          <a:p>
            <a:r>
              <a:rPr lang="cs-CZ" dirty="0"/>
              <a:t>Běh</a:t>
            </a:r>
          </a:p>
          <a:p>
            <a:r>
              <a:rPr lang="cs-CZ" dirty="0"/>
              <a:t>Rozhovory s učiteli,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se studenty</a:t>
            </a:r>
          </a:p>
          <a:p>
            <a:r>
              <a:rPr lang="cs-CZ" dirty="0"/>
              <a:t>Inovace kurzu, tvorba první „finální verze“</a:t>
            </a:r>
          </a:p>
        </p:txBody>
      </p:sp>
    </p:spTree>
    <p:extLst>
      <p:ext uri="{BB962C8B-B14F-4D97-AF65-F5344CB8AC3E}">
        <p14:creationId xmlns:p14="http://schemas.microsoft.com/office/powerpoint/2010/main" val="16621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B03FD-74CB-48EE-AC84-B25CEF5D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tvoří designový klastr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041D2-49CE-4169-A45A-391927DE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Zkušenosti a znalosti tvůrců</a:t>
            </a:r>
          </a:p>
          <a:p>
            <a:r>
              <a:rPr lang="cs-CZ" dirty="0"/>
              <a:t>Projektové možnosti</a:t>
            </a:r>
          </a:p>
          <a:p>
            <a:r>
              <a:rPr lang="cs-CZ" dirty="0"/>
              <a:t>Potřeby cílové skupiny (ty nejsou konstantní!)</a:t>
            </a:r>
          </a:p>
          <a:p>
            <a:r>
              <a:rPr lang="cs-CZ" dirty="0"/>
              <a:t>Vnější vlivy (COVID-19)</a:t>
            </a:r>
          </a:p>
          <a:p>
            <a:r>
              <a:rPr lang="cs-CZ" dirty="0"/>
              <a:t>Diskurs (není informační gramotnost, jako informační gramotnost)</a:t>
            </a:r>
          </a:p>
          <a:p>
            <a:r>
              <a:rPr lang="cs-CZ" dirty="0"/>
              <a:t>Omezené zdroje – lidské, časové, technické</a:t>
            </a:r>
          </a:p>
          <a:p>
            <a:r>
              <a:rPr lang="cs-CZ" dirty="0"/>
              <a:t>Měnící se prostředí</a:t>
            </a:r>
          </a:p>
          <a:p>
            <a:r>
              <a:rPr lang="cs-CZ" dirty="0"/>
              <a:t>Technologické možnosti (něco umíme lépe a jednodušeji, než kdy dříve,…)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2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CD8E8-6504-415D-9E03-B25B5C34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65" y="3425294"/>
            <a:ext cx="3222911" cy="2800478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Příklad z humanitních věd dokořán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A3BAE-E6CA-43CB-B90D-E186DCA7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7022730" cy="2800477"/>
          </a:xfrm>
        </p:spPr>
        <p:txBody>
          <a:bodyPr>
            <a:normAutofit/>
          </a:bodyPr>
          <a:lstStyle/>
          <a:p>
            <a:r>
              <a:rPr lang="cs-CZ" dirty="0"/>
              <a:t>Projekt podpořený OP VVV</a:t>
            </a:r>
          </a:p>
          <a:p>
            <a:r>
              <a:rPr lang="cs-CZ" dirty="0"/>
              <a:t>Cílem je práce s digitalizovaných kulturním dědictvím</a:t>
            </a:r>
          </a:p>
          <a:p>
            <a:r>
              <a:rPr lang="cs-CZ" dirty="0"/>
              <a:t>Projekt je psaný jako aplikovaný výzkum kurátorství jako edukačního přístupu</a:t>
            </a:r>
          </a:p>
          <a:p>
            <a:r>
              <a:rPr lang="cs-CZ" dirty="0"/>
              <a:t>Spolupráce KISK a MZK</a:t>
            </a:r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45B2CBA2-3FBF-4A88-B04D-B20B1BFB7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2" r="2" b="1648"/>
          <a:stretch/>
        </p:blipFill>
        <p:spPr>
          <a:xfrm>
            <a:off x="607398" y="1180327"/>
            <a:ext cx="2429755" cy="1374807"/>
          </a:xfrm>
          <a:prstGeom prst="rect">
            <a:avLst/>
          </a:prstGeom>
        </p:spPr>
      </p:pic>
      <p:pic>
        <p:nvPicPr>
          <p:cNvPr id="11" name="Obrázek 10" descr="Obsah obrázku fotka, vsedě, stůl, místnost&#10;&#10;Popis byl vytvořen automaticky">
            <a:extLst>
              <a:ext uri="{FF2B5EF4-FFF2-40B4-BE49-F238E27FC236}">
                <a16:creationId xmlns:a16="http://schemas.microsoft.com/office/drawing/2014/main" id="{6DDC7CE9-4642-439B-A29C-DF3A5D045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52" r="1093" b="6"/>
          <a:stretch/>
        </p:blipFill>
        <p:spPr>
          <a:xfrm>
            <a:off x="3776858" y="817837"/>
            <a:ext cx="1809672" cy="2099787"/>
          </a:xfrm>
          <a:prstGeom prst="rect">
            <a:avLst/>
          </a:prstGeom>
        </p:spPr>
      </p:pic>
      <p:pic>
        <p:nvPicPr>
          <p:cNvPr id="5" name="Obrázek 4" descr="Obsah obrázku počítač&#10;&#10;Popis byl vytvořen automaticky">
            <a:extLst>
              <a:ext uri="{FF2B5EF4-FFF2-40B4-BE49-F238E27FC236}">
                <a16:creationId xmlns:a16="http://schemas.microsoft.com/office/drawing/2014/main" id="{F9C558A8-2EF7-466B-9659-7061E7C2F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0" r="42598" b="-2"/>
          <a:stretch/>
        </p:blipFill>
        <p:spPr>
          <a:xfrm>
            <a:off x="6617612" y="817837"/>
            <a:ext cx="1815866" cy="20997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ECD3FE8-F4BD-4F80-92BC-7F50123E34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32" r="24044" b="3"/>
          <a:stretch/>
        </p:blipFill>
        <p:spPr>
          <a:xfrm>
            <a:off x="9465937" y="817837"/>
            <a:ext cx="1809669" cy="20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EA6D9-9A57-4940-A41A-FBA34FF5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Designový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00A56-0B7A-4649-96B5-F3571130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Analýza vlastních zdrojů, návrh témat</a:t>
            </a:r>
          </a:p>
          <a:p>
            <a:r>
              <a:rPr lang="cs-CZ" dirty="0"/>
              <a:t>Psaní projektu</a:t>
            </a:r>
          </a:p>
          <a:p>
            <a:r>
              <a:rPr lang="cs-CZ" dirty="0"/>
              <a:t>Výzkum na školách mezi studenty a učiteli</a:t>
            </a:r>
          </a:p>
          <a:p>
            <a:r>
              <a:rPr lang="cs-CZ" dirty="0"/>
              <a:t>Vznik obsahového konceptu 0.1</a:t>
            </a:r>
          </a:p>
          <a:p>
            <a:r>
              <a:rPr lang="cs-CZ" dirty="0"/>
              <a:t>Analýza technických možností a nástrojů</a:t>
            </a:r>
          </a:p>
          <a:p>
            <a:r>
              <a:rPr lang="cs-CZ" dirty="0"/>
              <a:t>Analýza didaktických východisek</a:t>
            </a:r>
          </a:p>
          <a:p>
            <a:r>
              <a:rPr lang="cs-CZ" dirty="0"/>
              <a:t>Manažerské rozhodnutí – nelineární příběhové materiály v </a:t>
            </a:r>
            <a:r>
              <a:rPr lang="cs-CZ" dirty="0" err="1"/>
              <a:t>Twine</a:t>
            </a:r>
            <a:r>
              <a:rPr lang="cs-CZ" dirty="0"/>
              <a:t> 2.0</a:t>
            </a:r>
          </a:p>
          <a:p>
            <a:r>
              <a:rPr lang="cs-CZ" dirty="0"/>
              <a:t>Vývoj prototypu</a:t>
            </a:r>
          </a:p>
          <a:p>
            <a:r>
              <a:rPr lang="cs-CZ" dirty="0"/>
              <a:t>První testování a zpětná vazba od studentů (online)</a:t>
            </a:r>
          </a:p>
          <a:p>
            <a:r>
              <a:rPr lang="cs-CZ" dirty="0"/>
              <a:t>Úpravy</a:t>
            </a:r>
          </a:p>
          <a:p>
            <a:r>
              <a:rPr lang="cs-CZ" dirty="0"/>
              <a:t>Grafický design</a:t>
            </a:r>
          </a:p>
          <a:p>
            <a:r>
              <a:rPr lang="cs-CZ" dirty="0"/>
              <a:t>Proces ověřování: 1. metodici projektu, 2. jeden až dva studenti SŠ, 3. pilotáž ve škole, 4. recenze odborníků (didaktik a technik)</a:t>
            </a:r>
          </a:p>
          <a:p>
            <a:r>
              <a:rPr lang="cs-CZ" dirty="0"/>
              <a:t>Zanesení zkušenosti do vývoje dalšího objektu</a:t>
            </a:r>
          </a:p>
        </p:txBody>
      </p:sp>
    </p:spTree>
    <p:extLst>
      <p:ext uri="{BB962C8B-B14F-4D97-AF65-F5344CB8AC3E}">
        <p14:creationId xmlns:p14="http://schemas.microsoft.com/office/powerpoint/2010/main" val="139247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866D4-DEFC-484D-BE01-102F0EA9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F2CDD-163C-4CAE-B908-EB7C7967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Unifikace x diversifikace</a:t>
            </a:r>
          </a:p>
          <a:p>
            <a:r>
              <a:rPr lang="cs-CZ" dirty="0"/>
              <a:t>Online spolupráce</a:t>
            </a:r>
          </a:p>
          <a:p>
            <a:r>
              <a:rPr lang="cs-CZ" dirty="0"/>
              <a:t>Technické řešení</a:t>
            </a:r>
          </a:p>
          <a:p>
            <a:r>
              <a:rPr lang="cs-CZ" dirty="0"/>
              <a:t>COVID-19</a:t>
            </a:r>
          </a:p>
          <a:p>
            <a:r>
              <a:rPr lang="cs-CZ" dirty="0"/>
              <a:t>Zatím málo dat z testování</a:t>
            </a:r>
          </a:p>
          <a:p>
            <a:r>
              <a:rPr lang="cs-CZ" dirty="0"/>
              <a:t>Práce se stále stejnými principy – nelineární výuka, situační učení, práce s reflexí, případně tvorba a analýza </a:t>
            </a:r>
            <a:r>
              <a:rPr lang="cs-CZ" dirty="0" err="1"/>
              <a:t>miskoncepcí</a:t>
            </a:r>
            <a:endParaRPr lang="cs-CZ" dirty="0"/>
          </a:p>
          <a:p>
            <a:endParaRPr lang="cs-CZ" dirty="0"/>
          </a:p>
          <a:p>
            <a:r>
              <a:rPr lang="cs-CZ" dirty="0"/>
              <a:t>Jak to udělat jinak?</a:t>
            </a:r>
          </a:p>
        </p:txBody>
      </p:sp>
    </p:spTree>
    <p:extLst>
      <p:ext uri="{BB962C8B-B14F-4D97-AF65-F5344CB8AC3E}">
        <p14:creationId xmlns:p14="http://schemas.microsoft.com/office/powerpoint/2010/main" val="337095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556D-4C9C-42F3-889B-0285D581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65" y="3425294"/>
            <a:ext cx="3222911" cy="2800478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Psychologie v online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AD670-1D26-4919-809E-246D0259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7022730" cy="2800477"/>
          </a:xfrm>
        </p:spPr>
        <p:txBody>
          <a:bodyPr>
            <a:normAutofit/>
          </a:bodyPr>
          <a:lstStyle/>
          <a:p>
            <a:r>
              <a:rPr lang="cs-CZ" dirty="0" err="1"/>
              <a:t>KISKový</a:t>
            </a:r>
            <a:r>
              <a:rPr lang="cs-CZ" dirty="0"/>
              <a:t> kurz</a:t>
            </a:r>
          </a:p>
          <a:p>
            <a:r>
              <a:rPr lang="cs-CZ" dirty="0"/>
              <a:t>Bez projektového rámce</a:t>
            </a:r>
          </a:p>
          <a:p>
            <a:r>
              <a:rPr lang="cs-CZ" dirty="0"/>
              <a:t>Založený na kurátorském přístupu a SOC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ADE5F5-31E5-4585-8F3E-A80D6767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8" y="1129692"/>
            <a:ext cx="2429755" cy="14760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6BCB0A-C29D-4B1E-9923-BB02CB12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46" y="817837"/>
            <a:ext cx="2333096" cy="20997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C19BD57-1C4C-41FB-863A-5E839651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83" y="1069419"/>
            <a:ext cx="2428325" cy="15966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46EC06-3D5F-4784-9839-DFFF6B1D2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943" y="984670"/>
            <a:ext cx="2427657" cy="17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3357C-04B3-41BF-B779-4983F885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Designový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F2485-05B7-4313-9ADE-4887CDB2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Analýza tématu</a:t>
            </a:r>
          </a:p>
          <a:p>
            <a:r>
              <a:rPr lang="cs-CZ" dirty="0"/>
              <a:t>Identifikace výzvy, existence poptávky</a:t>
            </a:r>
          </a:p>
          <a:p>
            <a:r>
              <a:rPr lang="cs-CZ" dirty="0"/>
              <a:t>Tvorba obsahu kurzu</a:t>
            </a:r>
          </a:p>
          <a:p>
            <a:r>
              <a:rPr lang="cs-CZ" dirty="0"/>
              <a:t>Běh</a:t>
            </a:r>
          </a:p>
          <a:p>
            <a:r>
              <a:rPr lang="cs-CZ" dirty="0"/>
              <a:t>Průběžné reflexe</a:t>
            </a:r>
          </a:p>
          <a:p>
            <a:r>
              <a:rPr lang="cs-CZ" dirty="0"/>
              <a:t>Změny:</a:t>
            </a:r>
          </a:p>
          <a:p>
            <a:pPr lvl="1"/>
            <a:r>
              <a:rPr lang="cs-CZ" sz="900" dirty="0"/>
              <a:t>Témata (2-3)</a:t>
            </a:r>
          </a:p>
          <a:p>
            <a:pPr lvl="1"/>
            <a:r>
              <a:rPr lang="cs-CZ" sz="900" dirty="0"/>
              <a:t>Přidávání testu</a:t>
            </a:r>
          </a:p>
          <a:p>
            <a:pPr lvl="1"/>
            <a:r>
              <a:rPr lang="cs-CZ" sz="900" dirty="0"/>
              <a:t>Ukončení kurzu</a:t>
            </a:r>
          </a:p>
          <a:p>
            <a:pPr lvl="1"/>
            <a:r>
              <a:rPr lang="cs-CZ" sz="900" dirty="0"/>
              <a:t>Modely interakcí</a:t>
            </a:r>
          </a:p>
          <a:p>
            <a:pPr lvl="1"/>
            <a:r>
              <a:rPr lang="cs-CZ" sz="900" dirty="0"/>
              <a:t>Konzultace</a:t>
            </a:r>
          </a:p>
          <a:p>
            <a:pPr lvl="1"/>
            <a:r>
              <a:rPr lang="cs-CZ" sz="900" dirty="0"/>
              <a:t>…</a:t>
            </a:r>
          </a:p>
          <a:p>
            <a:r>
              <a:rPr lang="cs-CZ" dirty="0"/>
              <a:t>Předchozí generace mění kurz pro nováčky, což má své limity</a:t>
            </a:r>
          </a:p>
        </p:txBody>
      </p:sp>
    </p:spTree>
    <p:extLst>
      <p:ext uri="{BB962C8B-B14F-4D97-AF65-F5344CB8AC3E}">
        <p14:creationId xmlns:p14="http://schemas.microsoft.com/office/powerpoint/2010/main" val="207519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7FB6A-C35B-452F-B7B8-61D90C33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Souhrnné možnosti designového procesu v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A4E1A-F680-4FEB-94D0-F5161B596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celkového návrhu k drobným úpravám</a:t>
            </a:r>
          </a:p>
          <a:p>
            <a:r>
              <a:rPr lang="cs-CZ" dirty="0"/>
              <a:t>Vždy se pracuje se sociálním a intelektuálním kapitálem tvůrců</a:t>
            </a:r>
          </a:p>
          <a:p>
            <a:r>
              <a:rPr lang="cs-CZ" dirty="0"/>
              <a:t>Často je třeba se pohybovat v projektovém schématu</a:t>
            </a:r>
          </a:p>
          <a:p>
            <a:r>
              <a:rPr lang="cs-CZ" dirty="0"/>
              <a:t>Vždy existuje nejistota ve vývoji</a:t>
            </a:r>
          </a:p>
          <a:p>
            <a:r>
              <a:rPr lang="cs-CZ" dirty="0"/>
              <a:t>Neexistuje jedna správná či ideální cesta</a:t>
            </a:r>
          </a:p>
          <a:p>
            <a:r>
              <a:rPr lang="cs-CZ" dirty="0"/>
              <a:t>Výzkumy mohou hodně pomoci, ale nemusí být vždy homogenní nebo jasné. Je dobré pracovat s postupným laděním</a:t>
            </a:r>
          </a:p>
          <a:p>
            <a:r>
              <a:rPr lang="cs-CZ" dirty="0"/>
              <a:t>Klíčem je dobrá znalost teoretických východisek</a:t>
            </a:r>
          </a:p>
        </p:txBody>
      </p:sp>
    </p:spTree>
    <p:extLst>
      <p:ext uri="{BB962C8B-B14F-4D97-AF65-F5344CB8AC3E}">
        <p14:creationId xmlns:p14="http://schemas.microsoft.com/office/powerpoint/2010/main" val="86575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88C97-92E9-449A-9CD2-814881A7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Souhrnné možnosti designového procesu v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80AAC-C54A-4F65-A198-F7AB8D2CB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Velice praktický je iterativní postup</a:t>
            </a:r>
          </a:p>
          <a:p>
            <a:r>
              <a:rPr lang="cs-CZ" dirty="0"/>
              <a:t>Designové metody a jejich znalost musí být spojená s designovým myšlením</a:t>
            </a:r>
          </a:p>
          <a:p>
            <a:r>
              <a:rPr lang="cs-CZ" dirty="0"/>
              <a:t>Je třeba se nebát vyhazovat či škrtat (vytvoř-vyhodnoť-pouč se)</a:t>
            </a:r>
          </a:p>
          <a:p>
            <a:r>
              <a:rPr lang="cs-CZ" dirty="0"/>
              <a:t>Velice praktickým postupem je vývoj minimum </a:t>
            </a:r>
            <a:r>
              <a:rPr lang="cs-CZ" dirty="0" err="1"/>
              <a:t>viable</a:t>
            </a:r>
            <a:r>
              <a:rPr lang="cs-CZ" dirty="0"/>
              <a:t> </a:t>
            </a:r>
            <a:r>
              <a:rPr lang="cs-CZ" dirty="0" err="1"/>
              <a:t>product</a:t>
            </a:r>
            <a:endParaRPr lang="cs-CZ" dirty="0"/>
          </a:p>
          <a:p>
            <a:r>
              <a:rPr lang="cs-CZ" dirty="0"/>
              <a:t>Je třeba chápat limity:</a:t>
            </a:r>
          </a:p>
          <a:p>
            <a:pPr lvl="1"/>
            <a:r>
              <a:rPr lang="cs-CZ" dirty="0"/>
              <a:t>V představě toho, co má být vytvořeno</a:t>
            </a:r>
          </a:p>
          <a:p>
            <a:pPr lvl="1"/>
            <a:r>
              <a:rPr lang="cs-CZ" dirty="0"/>
              <a:t>V tradičních mentálních modelech</a:t>
            </a:r>
          </a:p>
          <a:p>
            <a:pPr lvl="1"/>
            <a:r>
              <a:rPr lang="cs-CZ" dirty="0"/>
              <a:t>V tom, že </a:t>
            </a:r>
            <a:r>
              <a:rPr lang="cs-CZ" dirty="0" err="1"/>
              <a:t>LoFi</a:t>
            </a:r>
            <a:r>
              <a:rPr lang="cs-CZ" dirty="0"/>
              <a:t> prototypy fungují velice omezeně</a:t>
            </a:r>
          </a:p>
          <a:p>
            <a:r>
              <a:rPr lang="cs-CZ" dirty="0"/>
              <a:t>Někdy má smysl jít proti zdi a někdy zase ne :)</a:t>
            </a:r>
          </a:p>
        </p:txBody>
      </p:sp>
    </p:spTree>
    <p:extLst>
      <p:ext uri="{BB962C8B-B14F-4D97-AF65-F5344CB8AC3E}">
        <p14:creationId xmlns:p14="http://schemas.microsoft.com/office/powerpoint/2010/main" val="369332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2EAE2E3-5C28-4966-915D-1C100D4927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568F9F-F39A-4267-9EBE-0ED6235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Úvod</a:t>
            </a:r>
            <a:r>
              <a:rPr lang="en-US" dirty="0"/>
              <a:t> do </a:t>
            </a:r>
            <a:r>
              <a:rPr lang="en-US" dirty="0" err="1"/>
              <a:t>pedagogiky</a:t>
            </a:r>
            <a:r>
              <a:rPr lang="en-US" dirty="0"/>
              <a:t> (ne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tradičně</a:t>
            </a:r>
            <a:r>
              <a:rPr lang="en-US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B3A461-C058-491F-A9BB-58BA0478D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91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E6956-462B-47BC-BEC2-1ACE4B9D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zač?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C0398-D8ED-447A-A5B8-67ABF5B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kurzu je nabídnout studentům základní vhled do </a:t>
            </a:r>
            <a:r>
              <a:rPr lang="cs-CZ" dirty="0" err="1"/>
              <a:t>edTechu</a:t>
            </a:r>
            <a:r>
              <a:rPr lang="cs-CZ" dirty="0"/>
              <a:t>: od úvodní teorie po zkušenost práce s vybranými nástroji</a:t>
            </a:r>
          </a:p>
          <a:p>
            <a:r>
              <a:rPr lang="cs-CZ" dirty="0"/>
              <a:t>Primárně je určený pro studenty přecházející z bakalářského stupně na magisterský z jiného oboru jenž je ISK v Brně</a:t>
            </a:r>
          </a:p>
          <a:p>
            <a:r>
              <a:rPr lang="cs-CZ" dirty="0"/>
              <a:t>Ale: pracujeme s mixem lidí, očekávání a možností…</a:t>
            </a:r>
          </a:p>
        </p:txBody>
      </p:sp>
    </p:spTree>
    <p:extLst>
      <p:ext uri="{BB962C8B-B14F-4D97-AF65-F5344CB8AC3E}">
        <p14:creationId xmlns:p14="http://schemas.microsoft.com/office/powerpoint/2010/main" val="315617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>
                <a:hlinkClick r:id="rId2"/>
              </a:rPr>
              <a:t>pedagogické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role učitele?</a:t>
            </a:r>
          </a:p>
          <a:p>
            <a:r>
              <a:rPr lang="cs-CZ" dirty="0"/>
              <a:t>Jaká je role žáka?</a:t>
            </a:r>
          </a:p>
          <a:p>
            <a:r>
              <a:rPr lang="cs-CZ" dirty="0"/>
              <a:t>Co se má zkoušet?</a:t>
            </a:r>
          </a:p>
          <a:p>
            <a:r>
              <a:rPr lang="cs-CZ" dirty="0"/>
              <a:t>Jak se má motivovat?</a:t>
            </a:r>
          </a:p>
          <a:p>
            <a:r>
              <a:rPr lang="cs-CZ" dirty="0"/>
              <a:t>Jak se má učit?</a:t>
            </a:r>
          </a:p>
          <a:p>
            <a:r>
              <a:rPr lang="cs-CZ" dirty="0"/>
              <a:t>Jak vypadají učební materiály?</a:t>
            </a:r>
          </a:p>
        </p:txBody>
      </p:sp>
    </p:spTree>
    <p:extLst>
      <p:ext uri="{BB962C8B-B14F-4D97-AF65-F5344CB8AC3E}">
        <p14:creationId xmlns:p14="http://schemas.microsoft.com/office/powerpoint/2010/main" val="12903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Behaviorismus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/>
              <a:t>„Chování lze vědecky zkoumat bez odkazu na vnitřní duševní stavy“</a:t>
            </a:r>
          </a:p>
          <a:p>
            <a:r>
              <a:rPr lang="cs-CZ" dirty="0"/>
              <a:t>Spojení s I. P. Pavlovem – učení jako dril (opakovaná zkušenost)</a:t>
            </a:r>
          </a:p>
          <a:p>
            <a:r>
              <a:rPr lang="cs-CZ" dirty="0"/>
              <a:t>Reflex – mozek reaguje na podnět</a:t>
            </a:r>
          </a:p>
          <a:p>
            <a:r>
              <a:rPr lang="cs-CZ" dirty="0"/>
              <a:t>Výuka je přímo řízena učitelem. Ten kdo ví, učí ty co neví</a:t>
            </a:r>
          </a:p>
          <a:p>
            <a:r>
              <a:rPr lang="cs-CZ" dirty="0"/>
              <a:t>Nacvičení postupu podle vzoru (instruktivní přístup)</a:t>
            </a:r>
          </a:p>
          <a:p>
            <a:endParaRPr lang="cs-CZ" dirty="0"/>
          </a:p>
          <a:p>
            <a:r>
              <a:rPr lang="cs-CZ" i="1" dirty="0"/>
              <a:t>Kdybychom dokázali vhodným způsobem ovlivnit prostředí, v němž žijeme, hlavně vzdělávání, mohli bychom předem definovat chování člověka. </a:t>
            </a:r>
            <a:r>
              <a:rPr lang="cs-CZ" dirty="0"/>
              <a:t>John </a:t>
            </a:r>
            <a:r>
              <a:rPr lang="cs-CZ" dirty="0" err="1"/>
              <a:t>Broadus</a:t>
            </a:r>
            <a:r>
              <a:rPr lang="cs-CZ" dirty="0"/>
              <a:t> Watson. </a:t>
            </a:r>
            <a:r>
              <a:rPr lang="cs-CZ" i="1" dirty="0" err="1"/>
              <a:t>Behavior</a:t>
            </a:r>
            <a:r>
              <a:rPr lang="cs-CZ" dirty="0"/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172753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Inspirovaný výpočetní technologií</a:t>
            </a:r>
          </a:p>
          <a:p>
            <a:r>
              <a:rPr lang="cs-CZ" dirty="0"/>
              <a:t>Silný důraz na paměť a ukládání dat do paměti</a:t>
            </a:r>
          </a:p>
          <a:p>
            <a:r>
              <a:rPr lang="cs-CZ" dirty="0"/>
              <a:t>Učí se opakováním</a:t>
            </a:r>
          </a:p>
          <a:p>
            <a:r>
              <a:rPr lang="cs-CZ" dirty="0"/>
              <a:t>Výuka má jasný program, typicky jednotný – osnovy</a:t>
            </a:r>
          </a:p>
          <a:p>
            <a:r>
              <a:rPr lang="cs-CZ" dirty="0"/>
              <a:t>Hodnocení probíhá výpočtem odchylky jednotlivce od stanoveného normálu</a:t>
            </a:r>
          </a:p>
          <a:p>
            <a:r>
              <a:rPr lang="cs-CZ" dirty="0"/>
              <a:t>Klade se důraz na práci jednotlivce</a:t>
            </a:r>
          </a:p>
        </p:txBody>
      </p:sp>
    </p:spTree>
    <p:extLst>
      <p:ext uri="{BB962C8B-B14F-4D97-AF65-F5344CB8AC3E}">
        <p14:creationId xmlns:p14="http://schemas.microsoft.com/office/powerpoint/2010/main" val="67728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Konstruktivismus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Pedagogický konstruktivismus vychází z prací </a:t>
            </a:r>
            <a:r>
              <a:rPr lang="cs-CZ" dirty="0" err="1"/>
              <a:t>Piageta</a:t>
            </a:r>
            <a:r>
              <a:rPr lang="cs-CZ" dirty="0"/>
              <a:t>, </a:t>
            </a:r>
            <a:r>
              <a:rPr lang="cs-CZ" dirty="0" err="1"/>
              <a:t>Vygotského</a:t>
            </a:r>
            <a:r>
              <a:rPr lang="cs-CZ" dirty="0"/>
              <a:t>, </a:t>
            </a:r>
            <a:r>
              <a:rPr lang="cs-CZ" dirty="0" err="1"/>
              <a:t>Brunera</a:t>
            </a:r>
            <a:r>
              <a:rPr lang="cs-CZ" dirty="0"/>
              <a:t> a dalších</a:t>
            </a:r>
          </a:p>
          <a:p>
            <a:r>
              <a:rPr lang="cs-CZ" dirty="0"/>
              <a:t>Učení je složitým psychologickým a sociálním procesem</a:t>
            </a:r>
          </a:p>
          <a:p>
            <a:r>
              <a:rPr lang="cs-CZ" dirty="0"/>
              <a:t>Člověk si již v předškolním věku vytváří vlastní obraz o světě, ostatních lidech i sobě samém</a:t>
            </a:r>
          </a:p>
          <a:p>
            <a:r>
              <a:rPr lang="cs-CZ" dirty="0"/>
              <a:t>Člověk si vytváří </a:t>
            </a:r>
            <a:r>
              <a:rPr lang="cs-CZ" dirty="0" err="1"/>
              <a:t>prekoncepty</a:t>
            </a:r>
            <a:r>
              <a:rPr lang="cs-CZ" dirty="0"/>
              <a:t> a na vše nové se dívá jejich optikou. </a:t>
            </a:r>
          </a:p>
          <a:p>
            <a:r>
              <a:rPr lang="cs-CZ" dirty="0"/>
              <a:t>Učení je vlastně úpravou systematickou úpravou těchto prekoncepcí</a:t>
            </a:r>
          </a:p>
          <a:p>
            <a:r>
              <a:rPr lang="cs-CZ" dirty="0"/>
              <a:t>Učitelé mají žáka vést k tomu, aby nad dosavadními zkušenostmi přemýšlel a aby je organizoval, prohloubil, obohatil a rozvinul</a:t>
            </a:r>
          </a:p>
          <a:p>
            <a:r>
              <a:rPr lang="cs-CZ" dirty="0"/>
              <a:t>Podporuje se samostatné objevování světa</a:t>
            </a:r>
          </a:p>
          <a:p>
            <a:r>
              <a:rPr lang="cs-CZ" dirty="0"/>
              <a:t>Studenti se učí sami, učitel jim jen vytváří vhodné prostředí</a:t>
            </a:r>
          </a:p>
        </p:txBody>
      </p:sp>
    </p:spTree>
    <p:extLst>
      <p:ext uri="{BB962C8B-B14F-4D97-AF65-F5344CB8AC3E}">
        <p14:creationId xmlns:p14="http://schemas.microsoft.com/office/powerpoint/2010/main" val="42235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Pragmatická pedagogika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Vzdělávání je založené na síti vztahů</a:t>
            </a:r>
          </a:p>
          <a:p>
            <a:r>
              <a:rPr lang="cs-CZ" dirty="0"/>
              <a:t>Člověk je součástí společnosti a nese za ni odpovědnost</a:t>
            </a:r>
          </a:p>
          <a:p>
            <a:r>
              <a:rPr lang="cs-CZ" dirty="0"/>
              <a:t>Učení probíhá budováním a změnou intenzity vztahů uvnitř sítě</a:t>
            </a:r>
          </a:p>
          <a:p>
            <a:r>
              <a:rPr lang="cs-CZ" dirty="0"/>
              <a:t>Klíčová je výchova ke svobodě a demokracii</a:t>
            </a:r>
          </a:p>
          <a:p>
            <a:r>
              <a:rPr lang="cs-CZ" dirty="0"/>
              <a:t>Člověk se učí to, co může zasadit do svého pole poznání</a:t>
            </a:r>
          </a:p>
          <a:p>
            <a:r>
              <a:rPr lang="cs-CZ" dirty="0"/>
              <a:t>Nerovnost ve vzdělávání vede k nerovnosti ve společnosti a nesvobodě</a:t>
            </a:r>
          </a:p>
        </p:txBody>
      </p:sp>
    </p:spTree>
    <p:extLst>
      <p:ext uri="{BB962C8B-B14F-4D97-AF65-F5344CB8AC3E}">
        <p14:creationId xmlns:p14="http://schemas.microsoft.com/office/powerpoint/2010/main" val="46296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Fenomenologická pedagogika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Primární je péče o duši</a:t>
            </a:r>
          </a:p>
          <a:p>
            <a:r>
              <a:rPr lang="cs-CZ" dirty="0"/>
              <a:t>Důležitá je zodpovědnost za obec</a:t>
            </a:r>
          </a:p>
          <a:p>
            <a:r>
              <a:rPr lang="cs-CZ" dirty="0"/>
              <a:t>Člověk se učí, protože cítí zodpovědnost či závazek</a:t>
            </a:r>
          </a:p>
          <a:p>
            <a:r>
              <a:rPr lang="cs-CZ" dirty="0"/>
              <a:t>Člověk není hotový, ale ustavičně se něčím nebo někým stává</a:t>
            </a:r>
          </a:p>
          <a:p>
            <a:r>
              <a:rPr lang="cs-CZ" dirty="0"/>
              <a:t>Klíčová je otevřenost vůči růstu či změnám</a:t>
            </a:r>
          </a:p>
          <a:p>
            <a:r>
              <a:rPr lang="cs-CZ" dirty="0"/>
              <a:t>Fenomény se zjevují postupně, tak jak to odpovídá přirozenému světu daného jedince</a:t>
            </a:r>
          </a:p>
          <a:p>
            <a:r>
              <a:rPr lang="cs-CZ" dirty="0"/>
              <a:t>Učitel klade otázky, je kritickým hlasem, ale ne vůdcem či prodavatelem hotové pravdy</a:t>
            </a:r>
          </a:p>
        </p:txBody>
      </p:sp>
    </p:spTree>
    <p:extLst>
      <p:ext uri="{BB962C8B-B14F-4D97-AF65-F5344CB8AC3E}">
        <p14:creationId xmlns:p14="http://schemas.microsoft.com/office/powerpoint/2010/main" val="38879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600" dirty="0"/>
              <a:t>Učení je chápáno jako specifický proces, během kterého jsou propojovány jednotlivé uzly znalostí a vzniká tak jejich jedinečný kontext, který může být u každého člověka jiný. Můžeme říci, že uzel představuje v síti informaci a znalosti odpovídá spojení mezi uzly, tedy hrana obecného grafu. Učení je pak konstrukcí takového grafu jednotlivcem v informační společnosti.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Poznávání je založeno poznání rozdílných, často na první pohled protichůdných či nekompatibilních kultur, pohledů, postů či myšlenek.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Primární je schopnost poznávat. Vlastní znalosti jsou sice důležité, ale vzhledem k jejich dostupnosti méně, než analytické a kognitivní schopnosti.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Tvorba komunit a navazování sociální interakce (tedy tvorba sociálního kapitálu) je nezbytná.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Důležitou schopností je identifikace interdisciplinárních vazeb, hledání hraničních témat a nových oborů a přístupů.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Informace mohou podléhat změnám. Pravdivostní funkce poznání je časově závislá.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I neživá zařízení jsou schopna učení – viz neuronové sítě, učící se algoritmy, softwarový agenti atp.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Důležitá je schopnost vlastního rozhodování, posuzování toho, co je momentálně přínosné a důležité. S měnící se realitou je třeba se rozhodovat neustále znovu.</a:t>
            </a:r>
          </a:p>
        </p:txBody>
      </p:sp>
    </p:spTree>
    <p:extLst>
      <p:ext uri="{BB962C8B-B14F-4D97-AF65-F5344CB8AC3E}">
        <p14:creationId xmlns:p14="http://schemas.microsoft.com/office/powerpoint/2010/main" val="98197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Sebe-určené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Jedinec se sám rozhoduje, co kdy a jak se bude učit</a:t>
            </a:r>
          </a:p>
          <a:p>
            <a:r>
              <a:rPr lang="cs-CZ" dirty="0"/>
              <a:t>Musí být specifické kompetence, aby neupadl v paralýzu či blud</a:t>
            </a:r>
          </a:p>
          <a:p>
            <a:r>
              <a:rPr lang="cs-CZ" dirty="0"/>
              <a:t>Musí si umět stanovit vzdělávací plán a podle něj pracovat</a:t>
            </a:r>
          </a:p>
          <a:p>
            <a:r>
              <a:rPr lang="cs-CZ" dirty="0"/>
              <a:t>Očekává se velká sada dovedností</a:t>
            </a:r>
          </a:p>
          <a:p>
            <a:r>
              <a:rPr lang="cs-CZ" dirty="0"/>
              <a:t>... Ale – možná je to něco, co děláme všichni, zcela všedně</a:t>
            </a:r>
          </a:p>
          <a:p>
            <a:r>
              <a:rPr lang="cs-CZ" dirty="0"/>
              <a:t>Učitel může být kouč nebo mentor, významně záleží na nastavení vztahu</a:t>
            </a:r>
          </a:p>
          <a:p>
            <a:r>
              <a:rPr lang="cs-CZ" dirty="0"/>
              <a:t>Příbuzná pojetí: sebe-řízené učení, autonomní učení</a:t>
            </a:r>
          </a:p>
        </p:txBody>
      </p:sp>
    </p:spTree>
    <p:extLst>
      <p:ext uri="{BB962C8B-B14F-4D97-AF65-F5344CB8AC3E}">
        <p14:creationId xmlns:p14="http://schemas.microsoft.com/office/powerpoint/2010/main" val="234624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39479"/>
              </p:ext>
            </p:extLst>
          </p:nvPr>
        </p:nvGraphicFramePr>
        <p:xfrm>
          <a:off x="1748901" y="0"/>
          <a:ext cx="8513686" cy="61877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6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383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Behaviorismus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Kognitivismus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Konstruktivismus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err="1">
                          <a:effectLst/>
                          <a:latin typeface="+mn-lt"/>
                          <a:hlinkClick r:id="rId2"/>
                        </a:rPr>
                        <a:t>Konektivismus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6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Princip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černá skřínka – zkoumá se jen vnější chování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strukturované programovatelné poznávání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individuální poznávání založené na sociálním principu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chápání informačních struktur v síti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02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Proč?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metoda cukru a biče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řízené poznávání navazující na předchozí znalosti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osobní nasazení, sociální a kulturní prostředí, aktivizace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různorodost sítě umožňuje najít pro sebe nejvhodnější cestu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86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Funkce paměti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opakovaná zkušenost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kódování, ukládání, vybavení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znalosti dynamicky konstruovány na základě předchozích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znalosti konstruovány na základě dynamicky se měnící sítě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0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Jak?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podnět, reakce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definování cílů podle osnov, plnění plánu, ověřování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vlastní zájem, osobní kontakt s lidmi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aktivní účast v síti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02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Výukové materiály</a:t>
                      </a:r>
                      <a:endParaRPr lang="cs-CZ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autoritou schválené, předem dané, do detailů vypracované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autoritou schválené, předem dané, do detailů vypracované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rámcově definované, učitelem dotvářené, mají doporučující charakter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orientační, stimulační, definující směr pozornosti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0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Učební materiály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učebnice, audio, video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pracovní listy, audio, video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presentace, video konference, web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projekty, webináře, wiki, kolaborativní systémy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4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Skupinová aktivita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žádná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žádná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kooperace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kolaborace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70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Metoda</a:t>
                      </a:r>
                      <a:endParaRPr lang="cs-CZ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plnění úkolu (dril)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učení zpaměti, procvičování, zkoušení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řešení problémových úloh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komplexní přístup využívající rozličné zdroje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09" marR="286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0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45011"/>
              </p:ext>
            </p:extLst>
          </p:nvPr>
        </p:nvGraphicFramePr>
        <p:xfrm>
          <a:off x="1799723" y="216929"/>
          <a:ext cx="8437723" cy="56612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6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4232">
                <a:tc>
                  <a:txBody>
                    <a:bodyPr/>
                    <a:lstStyle/>
                    <a:p>
                      <a:r>
                        <a:rPr lang="cs-CZ" sz="1500" b="1" dirty="0">
                          <a:effectLst/>
                          <a:hlinkClick r:id="rId2"/>
                        </a:rPr>
                        <a:t>Generace online pedagogiky</a:t>
                      </a:r>
                      <a:endParaRPr lang="cs-CZ" sz="1500" b="1" dirty="0">
                        <a:effectLst/>
                      </a:endParaRP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 dirty="0">
                          <a:effectLst/>
                        </a:rPr>
                        <a:t>Technologie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>
                          <a:effectLst/>
                        </a:rPr>
                        <a:t>Výukové aktivity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>
                          <a:effectLst/>
                        </a:rPr>
                        <a:t>Postup žáků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>
                          <a:effectLst/>
                        </a:rPr>
                        <a:t>Výukové materiály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>
                          <a:effectLst/>
                        </a:rPr>
                        <a:t>Hodnocení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>
                          <a:effectLst/>
                        </a:rPr>
                        <a:t>Role učitele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b="1" dirty="0">
                          <a:effectLst/>
                        </a:rPr>
                        <a:t>Měřitelnost výsledků</a:t>
                      </a:r>
                    </a:p>
                  </a:txBody>
                  <a:tcPr marL="26318" marR="26318" marT="17546" marB="17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672">
                <a:tc>
                  <a:txBody>
                    <a:bodyPr/>
                    <a:lstStyle/>
                    <a:p>
                      <a:r>
                        <a:rPr lang="cs-CZ" sz="1500" b="1" dirty="0">
                          <a:effectLst/>
                        </a:rPr>
                        <a:t>Kognitivní behaviorismus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e-učebnice, audio, video, komunikace s učitelem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sledování a čtení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individuální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detailní – od základu vytvořené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zapamatování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tvorba obsahu, přednáška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vysoká</a:t>
                      </a:r>
                    </a:p>
                  </a:txBody>
                  <a:tcPr marL="26318" marR="26318" marT="17546" marB="175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032">
                <a:tc>
                  <a:txBody>
                    <a:bodyPr/>
                    <a:lstStyle/>
                    <a:p>
                      <a:r>
                        <a:rPr lang="cs-CZ" sz="1500" b="1" dirty="0">
                          <a:effectLst/>
                        </a:rPr>
                        <a:t>Konstruktivismus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audio/video-konference, web, mnohonásobná komunikace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diskuze, tvorba, konstruování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skupinový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přibližné – podpůrné a přizpůsobené, doporučené učitelem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syntéza zdrojů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vedení diskuze, soustavná pomoc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nízká</a:t>
                      </a:r>
                    </a:p>
                  </a:txBody>
                  <a:tcPr marL="26318" marR="26318" marT="17546" marB="175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312">
                <a:tc>
                  <a:txBody>
                    <a:bodyPr/>
                    <a:lstStyle/>
                    <a:p>
                      <a:r>
                        <a:rPr lang="cs-CZ" sz="1500" b="1" dirty="0" err="1">
                          <a:effectLst/>
                        </a:rPr>
                        <a:t>Konektivismus</a:t>
                      </a:r>
                      <a:endParaRPr lang="cs-CZ" sz="1500" b="1" dirty="0">
                        <a:effectLst/>
                      </a:endParaRP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soc. sítě (web 2.0), agregace (RSS), informační systémy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zkoumání, spojení, tvorba, hodnocení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v rámci sítě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orientační –OER, webináře, vlastní tvorba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vlastní tvorba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konstruktivní kritika, spolužák</a:t>
                      </a:r>
                    </a:p>
                  </a:txBody>
                  <a:tcPr marL="26318" marR="26318" marT="17546" marB="17546"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střední</a:t>
                      </a:r>
                    </a:p>
                  </a:txBody>
                  <a:tcPr marL="26318" marR="26318" marT="17546" marB="175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6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3BAFC-D1FC-4220-8288-55B97F4E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Kurzu (pozor, může se měnit!)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A321E-2DF8-4419-B64A-9D51EC90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Organizační informace</a:t>
            </a:r>
          </a:p>
          <a:p>
            <a:r>
              <a:rPr lang="cs-CZ" dirty="0"/>
              <a:t>15 00-16:10 Úvod, hybridní výuka, úvod do designového procesu online vzdělávání na konkrétních příkladech</a:t>
            </a:r>
          </a:p>
          <a:p>
            <a:r>
              <a:rPr lang="cs-CZ" dirty="0"/>
              <a:t>16:30-17:30 Pedagogické uvedení, k čemu je online vzdělávání</a:t>
            </a:r>
          </a:p>
          <a:p>
            <a:r>
              <a:rPr lang="cs-CZ" dirty="0"/>
              <a:t>17:45-18:45 Práce s vybranými nástroji (</a:t>
            </a:r>
            <a:r>
              <a:rPr lang="cs-CZ" dirty="0">
                <a:hlinkClick r:id="rId2"/>
              </a:rPr>
              <a:t>http://bit.ly/kisk2018</a:t>
            </a:r>
            <a:r>
              <a:rPr lang="cs-CZ" dirty="0"/>
              <a:t>) – tvorba komiksu, reflexe prvního dne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15:00- 15:30 Analýza kurzů, nástrojů, tvorba vzdělávacích objektů – výběr</a:t>
            </a:r>
          </a:p>
          <a:p>
            <a:r>
              <a:rPr lang="cs-CZ" dirty="0"/>
              <a:t>15:45-17:15 Práce s vybranými nástroji II (</a:t>
            </a:r>
            <a:r>
              <a:rPr lang="cs-CZ" dirty="0">
                <a:hlinkClick r:id="rId2"/>
              </a:rPr>
              <a:t>http://bit.ly/kisk2018</a:t>
            </a:r>
            <a:r>
              <a:rPr lang="cs-CZ" dirty="0"/>
              <a:t>) – chatbot jako vzdělávací objekt</a:t>
            </a:r>
          </a:p>
          <a:p>
            <a:r>
              <a:rPr lang="cs-CZ" dirty="0"/>
              <a:t>17:30 – 18:45 Tvorba otázek a úloh, pedagogická evaluace, jak online zkoušet, …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11:00-12:00 Architektura vzdělávacího prostoru, webová a informační architektura</a:t>
            </a:r>
          </a:p>
          <a:p>
            <a:r>
              <a:rPr lang="cs-CZ" dirty="0"/>
              <a:t>13:00-14:00 Vybrané pedagogické a didaktické otázky a problémy</a:t>
            </a:r>
          </a:p>
          <a:p>
            <a:r>
              <a:rPr lang="cs-CZ" dirty="0"/>
              <a:t>14:20-16:20 Prostředí pro tvorbu kurzů (a zkuste si to!)</a:t>
            </a:r>
          </a:p>
          <a:p>
            <a:r>
              <a:rPr lang="cs-CZ" dirty="0"/>
              <a:t>16:20-17:45 Tvorba vlastního kurzu</a:t>
            </a:r>
          </a:p>
          <a:p>
            <a:r>
              <a:rPr lang="cs-CZ" dirty="0"/>
              <a:t>18:00-19:00 Presentace projektů, reflexe kurzu</a:t>
            </a:r>
          </a:p>
        </p:txBody>
      </p:sp>
    </p:spTree>
    <p:extLst>
      <p:ext uri="{BB962C8B-B14F-4D97-AF65-F5344CB8AC3E}">
        <p14:creationId xmlns:p14="http://schemas.microsoft.com/office/powerpoint/2010/main" val="395482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Alternativní (reformní) pedagogiky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Waldorfská škola</a:t>
            </a:r>
          </a:p>
          <a:p>
            <a:r>
              <a:rPr lang="cs-CZ" dirty="0" err="1"/>
              <a:t>Montessori</a:t>
            </a:r>
            <a:r>
              <a:rPr lang="cs-CZ" dirty="0"/>
              <a:t> pedagogika </a:t>
            </a:r>
          </a:p>
          <a:p>
            <a:r>
              <a:rPr lang="cs-CZ" dirty="0" err="1"/>
              <a:t>Daltonský</a:t>
            </a:r>
            <a:r>
              <a:rPr lang="cs-CZ" dirty="0"/>
              <a:t> plán </a:t>
            </a:r>
          </a:p>
          <a:p>
            <a:r>
              <a:rPr lang="cs-CZ" dirty="0" err="1"/>
              <a:t>Freinetovská</a:t>
            </a:r>
            <a:r>
              <a:rPr lang="cs-CZ" dirty="0"/>
              <a:t> škola </a:t>
            </a:r>
          </a:p>
          <a:p>
            <a:r>
              <a:rPr lang="cs-CZ" dirty="0"/>
              <a:t>Jenský plán </a:t>
            </a:r>
          </a:p>
        </p:txBody>
      </p:sp>
    </p:spTree>
    <p:extLst>
      <p:ext uri="{BB962C8B-B14F-4D97-AF65-F5344CB8AC3E}">
        <p14:creationId xmlns:p14="http://schemas.microsoft.com/office/powerpoint/2010/main" val="3913391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Učební styly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Nikdo neví, co to je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Mareš: </a:t>
            </a:r>
            <a:r>
              <a:rPr lang="cs-CZ" dirty="0"/>
              <a:t>„</a:t>
            </a:r>
            <a:r>
              <a:rPr lang="cs-CZ" i="1" dirty="0"/>
              <a:t>postupy při učení, které jedinec používá v určitém období života ve většině situací pedagogického typu. Jsou do jisté míry nezávislé na obsahu učení. Vznikají na vrozeném základu (kognitivní styl) a rozvíjejí se spolupůsobením vnitřních i vnějších vlivů.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59175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  <a:hlinkClick r:id="rId2"/>
              </a:rPr>
              <a:t>Učební styly podle smyslů</a:t>
            </a:r>
            <a:r>
              <a:rPr lang="en-US" sz="3600">
                <a:solidFill>
                  <a:schemeClr val="tx1"/>
                </a:solidFill>
              </a:rPr>
              <a:t> (ale nejen jich)</a:t>
            </a:r>
          </a:p>
        </p:txBody>
      </p:sp>
      <p:pic>
        <p:nvPicPr>
          <p:cNvPr id="2050" name="Picture 2" descr="C:\Users\user\Desktop\memstyl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1" b="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9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Sedm učebních stylů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Vizuální</a:t>
            </a:r>
            <a:r>
              <a:rPr lang="cs-CZ" dirty="0"/>
              <a:t> (prostorové): Dáváte přednost použití obrázků, obrázků a prostorového porozumění.</a:t>
            </a:r>
          </a:p>
          <a:p>
            <a:r>
              <a:rPr lang="cs-CZ" b="1" dirty="0"/>
              <a:t>Sluchové</a:t>
            </a:r>
            <a:r>
              <a:rPr lang="cs-CZ" dirty="0"/>
              <a:t> (sluchově-hudební): Dáváte přednost použití zvuku a hudby.</a:t>
            </a:r>
          </a:p>
          <a:p>
            <a:r>
              <a:rPr lang="cs-CZ" b="1" dirty="0"/>
              <a:t>Verbální</a:t>
            </a:r>
            <a:r>
              <a:rPr lang="cs-CZ" dirty="0"/>
              <a:t> (lingvistická): Dáváte přednost slovům, a to jak v řeči, tak v psaní.</a:t>
            </a:r>
          </a:p>
          <a:p>
            <a:r>
              <a:rPr lang="cs-CZ" b="1" dirty="0"/>
              <a:t>Fyzické</a:t>
            </a:r>
            <a:r>
              <a:rPr lang="cs-CZ" dirty="0"/>
              <a:t> (kinestetické): Dáváte přednost používání těla, rukou a pocitu dotyku.</a:t>
            </a:r>
          </a:p>
          <a:p>
            <a:r>
              <a:rPr lang="cs-CZ" b="1" dirty="0"/>
              <a:t>Logické</a:t>
            </a:r>
            <a:r>
              <a:rPr lang="cs-CZ" dirty="0"/>
              <a:t> (matematické): dáváte přednost logice, úvahám a systémům.</a:t>
            </a:r>
          </a:p>
          <a:p>
            <a:r>
              <a:rPr lang="cs-CZ" b="1" dirty="0"/>
              <a:t>Sociální</a:t>
            </a:r>
            <a:r>
              <a:rPr lang="cs-CZ" dirty="0"/>
              <a:t> (interpersonální): Dáváte přednost skupině nebo jiným lidem.</a:t>
            </a:r>
          </a:p>
          <a:p>
            <a:r>
              <a:rPr lang="cs-CZ" b="1" dirty="0"/>
              <a:t>Individuální </a:t>
            </a:r>
            <a:r>
              <a:rPr lang="cs-CZ" dirty="0"/>
              <a:t>(intrapersonální): Dáváte přednost práci sama a využívat samostudium.</a:t>
            </a:r>
          </a:p>
        </p:txBody>
      </p:sp>
    </p:spTree>
    <p:extLst>
      <p:ext uri="{BB962C8B-B14F-4D97-AF65-F5344CB8AC3E}">
        <p14:creationId xmlns:p14="http://schemas.microsoft.com/office/powerpoint/2010/main" val="3886794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online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Různí studenti preferují různě tvořený obsah, ale také úkoly, formy prostředí,... I sociální interakce</a:t>
            </a:r>
          </a:p>
          <a:p>
            <a:r>
              <a:rPr lang="cs-CZ" dirty="0"/>
              <a:t>Současné online vzdělávání silně staví na podpoře sociálních interakcí a spolupráci (</a:t>
            </a:r>
            <a:r>
              <a:rPr lang="cs-CZ" dirty="0" err="1"/>
              <a:t>konektivismus</a:t>
            </a:r>
            <a:r>
              <a:rPr lang="cs-CZ" dirty="0"/>
              <a:t>, konstruktivismus, pragmatická tradice,...) – je to vhodné pro všechny?</a:t>
            </a:r>
          </a:p>
          <a:p>
            <a:r>
              <a:rPr lang="cs-CZ" dirty="0"/>
              <a:t>Růžné pojetí také vede k různým formám testování, která jsou na preferovaných stylech ale funkčně závislá.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355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Fact-based</a:t>
            </a:r>
            <a:r>
              <a:rPr lang="cs-CZ" dirty="0"/>
              <a:t> x </a:t>
            </a:r>
            <a:r>
              <a:rPr lang="cs-CZ" dirty="0" err="1"/>
              <a:t>Inquiry-based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Fact-based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Učení založené na konkrétních, jasně měřitelných a zjistitelných znalostech a dovednostech</a:t>
            </a:r>
          </a:p>
          <a:p>
            <a:pPr lvl="1"/>
            <a:r>
              <a:rPr lang="cs-CZ" dirty="0"/>
              <a:t>Značný důraz je kladen na fakta, uzavřené úlohy,...</a:t>
            </a:r>
          </a:p>
          <a:p>
            <a:pPr lvl="1"/>
            <a:r>
              <a:rPr lang="cs-CZ" dirty="0"/>
              <a:t>Výhoda: rychlé a efektivní osvojení si určitého postupu, automatizace činnosti, jistota v konání</a:t>
            </a:r>
          </a:p>
          <a:p>
            <a:r>
              <a:rPr lang="cs-CZ" dirty="0" err="1"/>
              <a:t>Inquiry-based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Učení je založené na samostatné (i skupinové) práci, zkoumání a tázání se</a:t>
            </a:r>
          </a:p>
          <a:p>
            <a:pPr lvl="1"/>
            <a:r>
              <a:rPr lang="cs-CZ" dirty="0"/>
              <a:t>Důraz je kladen na otevřené problémy, otázky, zájem studenta</a:t>
            </a:r>
          </a:p>
          <a:p>
            <a:pPr lvl="1"/>
            <a:r>
              <a:rPr lang="cs-CZ" dirty="0"/>
              <a:t>Problémy: nižší míra standardizace, často pomalejší pokroky, nižší míra jasného hodnocení, ...</a:t>
            </a:r>
          </a:p>
          <a:p>
            <a:pPr lvl="1"/>
            <a:r>
              <a:rPr lang="cs-CZ" dirty="0"/>
              <a:t>Spadá sem například „</a:t>
            </a:r>
            <a:r>
              <a:rPr lang="cs-CZ" dirty="0">
                <a:hlinkClick r:id="rId2"/>
              </a:rPr>
              <a:t>Hejného metoda</a:t>
            </a:r>
            <a:r>
              <a:rPr lang="cs-CZ" dirty="0"/>
              <a:t>“ (2020 – 18 % škol)</a:t>
            </a:r>
          </a:p>
        </p:txBody>
      </p:sp>
    </p:spTree>
    <p:extLst>
      <p:ext uri="{BB962C8B-B14F-4D97-AF65-F5344CB8AC3E}">
        <p14:creationId xmlns:p14="http://schemas.microsoft.com/office/powerpoint/2010/main" val="321594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Fact-based</a:t>
            </a:r>
            <a:r>
              <a:rPr lang="cs-CZ" dirty="0"/>
              <a:t> x </a:t>
            </a:r>
            <a:r>
              <a:rPr lang="cs-CZ" dirty="0" err="1"/>
              <a:t>Inquiry-based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Motivace k „vědeckému učení“ (NSES 1996):</a:t>
            </a:r>
          </a:p>
          <a:p>
            <a:pPr lvl="1"/>
            <a:r>
              <a:rPr lang="cs-CZ" dirty="0"/>
              <a:t>Studenti by měli být schopni rozpoznat, že věda je víc než zapamatování a znalost faktů.</a:t>
            </a:r>
          </a:p>
          <a:p>
            <a:pPr lvl="1"/>
            <a:r>
              <a:rPr lang="cs-CZ" dirty="0"/>
              <a:t>Studenti by měli mít možnost rozvíjet nové znalosti, které vycházejí z jejich předchozích znalostí a vědeckých myšlenek.</a:t>
            </a:r>
          </a:p>
          <a:p>
            <a:pPr lvl="1"/>
            <a:r>
              <a:rPr lang="cs-CZ" dirty="0"/>
              <a:t>Studenti budou rozvíjet nové znalosti tím, že restrukturalizují své předchozí chápání vědeckých konceptů a přidávají nové informace.</a:t>
            </a:r>
          </a:p>
          <a:p>
            <a:pPr lvl="1"/>
            <a:r>
              <a:rPr lang="cs-CZ" dirty="0"/>
              <a:t>Učení je ovlivněno sociálním prostředím studentů, které mají možnost se navzájem učit.</a:t>
            </a:r>
          </a:p>
          <a:p>
            <a:pPr lvl="1"/>
            <a:r>
              <a:rPr lang="cs-CZ" dirty="0"/>
              <a:t>Studenti převezmou kontrolu nad svým učením.</a:t>
            </a:r>
          </a:p>
          <a:p>
            <a:pPr lvl="1"/>
            <a:r>
              <a:rPr lang="cs-CZ" dirty="0"/>
              <a:t>Rozsah, v němž se studenti mohou naučit s hlubokým porozuměním, ovlivní přenosnost svých nových poznatků do reálných životních kontextů.</a:t>
            </a:r>
          </a:p>
        </p:txBody>
      </p:sp>
    </p:spTree>
    <p:extLst>
      <p:ext uri="{BB962C8B-B14F-4D97-AF65-F5344CB8AC3E}">
        <p14:creationId xmlns:p14="http://schemas.microsoft.com/office/powerpoint/2010/main" val="3178512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Učení zaměřené na studenta x učení zaměřené na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Učení může vycházet ze dvou základní pojetí:</a:t>
            </a:r>
          </a:p>
          <a:p>
            <a:pPr lvl="1"/>
            <a:r>
              <a:rPr lang="cs-CZ" dirty="0"/>
              <a:t>Zaměření na žáka: cílem vzdělávání je rozvoj jednotlivce na základě jeho edukačních potřeb. Cíle vzdělávání pomáhá sám formulovat. Žák definuje potřebu a učitel mu s jejím naplněním pomáhá.</a:t>
            </a:r>
          </a:p>
          <a:p>
            <a:pPr lvl="1"/>
            <a:r>
              <a:rPr lang="cs-CZ" dirty="0"/>
              <a:t>Zaměření na obsah: učení je determinováno kurikulem a vede k jisté </a:t>
            </a:r>
            <a:r>
              <a:rPr lang="cs-CZ" dirty="0" err="1"/>
              <a:t>standardizovanosti</a:t>
            </a:r>
            <a:r>
              <a:rPr lang="cs-CZ" dirty="0"/>
              <a:t> a měřitelnosti. Umožňuje například plošné testování, regulovaná povolání atp. Kurikulum definuje cíle, učitel ve spolupráci s žákem usiluje o jejich naplnění.</a:t>
            </a:r>
          </a:p>
          <a:p>
            <a:r>
              <a:rPr lang="cs-CZ" dirty="0"/>
              <a:t>Každá školní edukace je ale v posledku pedocentrická.</a:t>
            </a:r>
          </a:p>
        </p:txBody>
      </p:sp>
    </p:spTree>
    <p:extLst>
      <p:ext uri="{BB962C8B-B14F-4D97-AF65-F5344CB8AC3E}">
        <p14:creationId xmlns:p14="http://schemas.microsoft.com/office/powerpoint/2010/main" val="363694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Bloomova</a:t>
            </a:r>
            <a:r>
              <a:rPr lang="cs-CZ" dirty="0"/>
              <a:t>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klasifikovat vzdělávací cíle</a:t>
            </a:r>
          </a:p>
          <a:p>
            <a:r>
              <a:rPr lang="cs-CZ" dirty="0"/>
              <a:t>Obecně platí, že vyšší cíle předpokládají nižší</a:t>
            </a:r>
          </a:p>
          <a:p>
            <a:r>
              <a:rPr lang="cs-CZ" dirty="0"/>
              <a:t>S postupem vzhůru roste komplexnost</a:t>
            </a:r>
          </a:p>
          <a:p>
            <a:r>
              <a:rPr lang="cs-CZ" dirty="0"/>
              <a:t>Mohou být spojené s technologiemi</a:t>
            </a:r>
          </a:p>
          <a:p>
            <a:r>
              <a:rPr lang="cs-CZ" dirty="0"/>
              <a:t>Mohou být vícedimensionální</a:t>
            </a:r>
          </a:p>
          <a:p>
            <a:r>
              <a:rPr lang="cs-CZ" dirty="0"/>
              <a:t>Znalostní dimense x kognitivní dimense (klasický </a:t>
            </a:r>
            <a:r>
              <a:rPr lang="cs-CZ" dirty="0" err="1"/>
              <a:t>Bloom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861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Bloomova taxonomie vzdělávacích cílů</a:t>
            </a:r>
          </a:p>
        </p:txBody>
      </p:sp>
      <p:pic>
        <p:nvPicPr>
          <p:cNvPr id="4098" name="Picture 2" descr="C:\Users\user\Desktop\Blooms-Taxonomy-650x3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68" y="1395891"/>
            <a:ext cx="7977464" cy="448732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98627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D4C9A-1470-4F51-8424-97FAE130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E4D0E-E10C-45EB-A5B3-1D231684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aktivní na všech blocích výuky</a:t>
            </a:r>
          </a:p>
          <a:p>
            <a:r>
              <a:rPr lang="cs-CZ" dirty="0"/>
              <a:t>Hotový „</a:t>
            </a:r>
            <a:r>
              <a:rPr lang="cs-CZ" dirty="0" err="1"/>
              <a:t>mikrokurz</a:t>
            </a:r>
            <a:r>
              <a:rPr lang="cs-CZ" dirty="0"/>
              <a:t>“ (DVZ) a jeho presentace:</a:t>
            </a:r>
          </a:p>
          <a:p>
            <a:pPr lvl="1"/>
            <a:r>
              <a:rPr lang="cs-CZ" dirty="0"/>
              <a:t>Vzdělávací objekt, co něco konkrétního naučí</a:t>
            </a:r>
          </a:p>
          <a:p>
            <a:pPr lvl="1"/>
            <a:r>
              <a:rPr lang="cs-CZ" dirty="0"/>
              <a:t>Nahrání do </a:t>
            </a:r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Diskuse nad obsahem v </a:t>
            </a:r>
            <a:r>
              <a:rPr lang="cs-CZ" dirty="0" err="1"/>
              <a:t>Teams</a:t>
            </a:r>
            <a:r>
              <a:rPr lang="cs-CZ" dirty="0"/>
              <a:t> – zpětná vazba alespoň ke 3 dalším úkolům</a:t>
            </a:r>
          </a:p>
          <a:p>
            <a:r>
              <a:rPr lang="cs-CZ" dirty="0"/>
              <a:t>Společná reflexe</a:t>
            </a:r>
          </a:p>
        </p:txBody>
      </p:sp>
    </p:spTree>
    <p:extLst>
      <p:ext uri="{BB962C8B-B14F-4D97-AF65-F5344CB8AC3E}">
        <p14:creationId xmlns:p14="http://schemas.microsoft.com/office/powerpoint/2010/main" val="4046348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Bloomova taxonomie vzdělávacích cílů</a:t>
            </a:r>
          </a:p>
        </p:txBody>
      </p:sp>
      <p:pic>
        <p:nvPicPr>
          <p:cNvPr id="5122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3366" y="1395891"/>
            <a:ext cx="8085268" cy="448732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651927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Kolo iPedagogiky</a:t>
            </a:r>
            <a:endParaRPr lang="en-US"/>
          </a:p>
        </p:txBody>
      </p:sp>
      <p:pic>
        <p:nvPicPr>
          <p:cNvPr id="6146" name="Picture 2" descr="C:\Users\user\Desktop\PW_CZE_Whl_onl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714" y="1395891"/>
            <a:ext cx="4498571" cy="448732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4149006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3D Bloomova taxonomie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08676" y="1395891"/>
            <a:ext cx="8974648" cy="4487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790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</a:t>
            </a:r>
            <a:r>
              <a:rPr lang="cs-CZ" dirty="0" err="1"/>
              <a:t>Bloomovu</a:t>
            </a:r>
            <a:r>
              <a:rPr lang="cs-CZ" dirty="0"/>
              <a:t> taxonomii používat?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Práce se slovesy při tvorbě cílů, výstupů z učení i úloh</a:t>
            </a:r>
          </a:p>
          <a:p>
            <a:r>
              <a:rPr lang="cs-CZ" dirty="0"/>
              <a:t>Revize a reflexe toho, co děláme</a:t>
            </a:r>
          </a:p>
          <a:p>
            <a:r>
              <a:rPr lang="cs-CZ" dirty="0"/>
              <a:t>Inspirace na typické aktivity či úkoly</a:t>
            </a:r>
          </a:p>
          <a:p>
            <a:r>
              <a:rPr lang="cs-CZ" dirty="0"/>
              <a:t>Reflexe toho, zda v edukační aktivitě máme vše, co chceme</a:t>
            </a:r>
          </a:p>
          <a:p>
            <a:r>
              <a:rPr lang="cs-CZ" dirty="0"/>
              <a:t>Jako nástroj pro design kurzu - &gt; od spodu nahoru</a:t>
            </a:r>
          </a:p>
          <a:p>
            <a:r>
              <a:rPr lang="cs-CZ" dirty="0"/>
              <a:t>Nástroj na tvorbu testů</a:t>
            </a:r>
          </a:p>
          <a:p>
            <a:r>
              <a:rPr lang="cs-CZ" dirty="0"/>
              <a:t>Inspirace na typické nástroje a možnosti jejich využití</a:t>
            </a:r>
          </a:p>
          <a:p>
            <a:r>
              <a:rPr lang="cs-CZ" dirty="0"/>
              <a:t>Reflexe kognitivní i znalostní domény</a:t>
            </a:r>
          </a:p>
          <a:p>
            <a:r>
              <a:rPr lang="cs-CZ" dirty="0"/>
              <a:t>Ale má to i úskalí: obtížná a nejednoznačná klasifikace úloh nebo přílišný formalismus</a:t>
            </a:r>
          </a:p>
        </p:txBody>
      </p:sp>
    </p:spTree>
    <p:extLst>
      <p:ext uri="{BB962C8B-B14F-4D97-AF65-F5344CB8AC3E}">
        <p14:creationId xmlns:p14="http://schemas.microsoft.com/office/powerpoint/2010/main" val="319286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C633E-1893-4A0A-8A87-28797889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Čtecí okénko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33983E-BEE2-49DB-B91A-13DF6796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Picciano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A. G. (2016). </a:t>
            </a:r>
            <a:r>
              <a:rPr lang="en-US" b="0" i="1" dirty="0">
                <a:solidFill>
                  <a:srgbClr val="222222"/>
                </a:solidFill>
                <a:effectLst/>
                <a:latin typeface="+mj-lt"/>
              </a:rPr>
              <a:t>Online education policy and practice: The past, present, and future of the digital university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endParaRPr lang="cs-CZ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Juwah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C. (Ed.). (2006). </a:t>
            </a:r>
            <a:r>
              <a:rPr lang="en-US" b="0" i="1" dirty="0">
                <a:solidFill>
                  <a:srgbClr val="222222"/>
                </a:solidFill>
                <a:effectLst/>
                <a:latin typeface="+mj-lt"/>
              </a:rPr>
              <a:t>Interactions in online education: Implications for theory and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endParaRPr lang="cs-CZ" dirty="0">
              <a:latin typeface="+mj-lt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Kurubacak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G.,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Yuzer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T. V. (Eds.). (2010). </a:t>
            </a:r>
            <a:r>
              <a:rPr lang="en-US" b="0" i="1" dirty="0">
                <a:solidFill>
                  <a:srgbClr val="222222"/>
                </a:solidFill>
                <a:effectLst/>
                <a:latin typeface="+mj-lt"/>
              </a:rPr>
              <a:t>Handbook of Research on Transformative Online Education and Liberation: Models for Social Equality: Models for Social Equality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endParaRPr lang="cs-CZ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cs-CZ" dirty="0" err="1">
                <a:latin typeface="+mj-lt"/>
              </a:rPr>
              <a:t>Lai</a:t>
            </a:r>
            <a:r>
              <a:rPr lang="cs-CZ" dirty="0">
                <a:latin typeface="+mj-lt"/>
              </a:rPr>
              <a:t>, F., </a:t>
            </a:r>
            <a:r>
              <a:rPr lang="cs-CZ" dirty="0" err="1">
                <a:latin typeface="+mj-lt"/>
              </a:rPr>
              <a:t>Lehman</a:t>
            </a:r>
            <a:r>
              <a:rPr lang="cs-CZ" dirty="0">
                <a:latin typeface="+mj-lt"/>
              </a:rPr>
              <a:t>, J. (</a:t>
            </a:r>
            <a:r>
              <a:rPr lang="cs-CZ" dirty="0" err="1">
                <a:latin typeface="+mj-lt"/>
              </a:rPr>
              <a:t>Eds</a:t>
            </a:r>
            <a:r>
              <a:rPr lang="cs-CZ" dirty="0">
                <a:latin typeface="+mj-lt"/>
              </a:rPr>
              <a:t>.) (2017) </a:t>
            </a:r>
            <a:r>
              <a:rPr lang="cs-CZ" dirty="0" err="1">
                <a:latin typeface="+mj-lt"/>
              </a:rPr>
              <a:t>Learning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Knowledge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Analytics</a:t>
            </a:r>
            <a:r>
              <a:rPr lang="cs-CZ" dirty="0">
                <a:latin typeface="+mj-lt"/>
              </a:rPr>
              <a:t> in Open </a:t>
            </a:r>
            <a:r>
              <a:rPr lang="cs-CZ" dirty="0" err="1">
                <a:latin typeface="+mj-lt"/>
              </a:rPr>
              <a:t>Education</a:t>
            </a:r>
            <a:r>
              <a:rPr lang="cs-CZ" dirty="0">
                <a:latin typeface="+mj-lt"/>
              </a:rPr>
              <a:t>. </a:t>
            </a:r>
          </a:p>
          <a:p>
            <a:r>
              <a:rPr lang="cs-CZ" dirty="0" err="1">
                <a:latin typeface="+mj-lt"/>
              </a:rPr>
              <a:t>Šeďová</a:t>
            </a:r>
            <a:r>
              <a:rPr lang="cs-CZ" dirty="0">
                <a:latin typeface="+mj-lt"/>
              </a:rPr>
              <a:t>, K., Švaříček, R., &amp; Šalamounová, Z. (2012). Komunikace ve školní třídě.</a:t>
            </a:r>
          </a:p>
          <a:p>
            <a:r>
              <a:rPr lang="cs-CZ" dirty="0">
                <a:latin typeface="+mj-lt"/>
              </a:rPr>
              <a:t>Průcha, J. (2017) Moderní pedagogika.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Bouchrika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I.,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+mj-lt"/>
              </a:rPr>
              <a:t>Harrati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, N., &amp; Vu, P. (Eds.). (2018). </a:t>
            </a:r>
            <a:r>
              <a:rPr lang="en-US" b="0" i="1" dirty="0">
                <a:solidFill>
                  <a:srgbClr val="222222"/>
                </a:solidFill>
                <a:effectLst/>
                <a:latin typeface="+mj-lt"/>
              </a:rPr>
              <a:t>Learner Experience and Usability in Online Education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endParaRPr lang="cs-CZ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cs-CZ" dirty="0" err="1">
                <a:latin typeface="+mj-lt"/>
              </a:rPr>
              <a:t>Floridi</a:t>
            </a:r>
            <a:r>
              <a:rPr lang="cs-CZ" dirty="0">
                <a:latin typeface="+mj-lt"/>
              </a:rPr>
              <a:t>, L. (2015). </a:t>
            </a:r>
            <a:r>
              <a:rPr lang="cs-CZ" i="1" dirty="0" err="1">
                <a:latin typeface="+mj-lt"/>
              </a:rPr>
              <a:t>The</a:t>
            </a:r>
            <a:r>
              <a:rPr lang="cs-CZ" i="1" dirty="0">
                <a:latin typeface="+mj-lt"/>
              </a:rPr>
              <a:t> Online </a:t>
            </a:r>
            <a:r>
              <a:rPr lang="cs-CZ" i="1" dirty="0" err="1">
                <a:latin typeface="+mj-lt"/>
              </a:rPr>
              <a:t>Manifesto</a:t>
            </a:r>
            <a:r>
              <a:rPr lang="cs-CZ" i="1" dirty="0">
                <a:latin typeface="+mj-lt"/>
              </a:rPr>
              <a:t>: </a:t>
            </a:r>
            <a:r>
              <a:rPr lang="cs-CZ" i="1" dirty="0" err="1">
                <a:latin typeface="+mj-lt"/>
              </a:rPr>
              <a:t>Being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Human</a:t>
            </a:r>
            <a:r>
              <a:rPr lang="cs-CZ" i="1" dirty="0">
                <a:latin typeface="+mj-lt"/>
              </a:rPr>
              <a:t> in a </a:t>
            </a:r>
            <a:r>
              <a:rPr lang="cs-CZ" i="1" dirty="0" err="1">
                <a:latin typeface="+mj-lt"/>
              </a:rPr>
              <a:t>Hyperconnected</a:t>
            </a:r>
            <a:r>
              <a:rPr lang="cs-CZ" i="1" dirty="0">
                <a:latin typeface="+mj-lt"/>
              </a:rPr>
              <a:t> Era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>
                <a:latin typeface="+mj-lt"/>
              </a:rPr>
              <a:t>Johnson, M. (2008). </a:t>
            </a:r>
            <a:r>
              <a:rPr lang="cs-CZ" i="1" dirty="0" err="1">
                <a:latin typeface="+mj-lt"/>
              </a:rPr>
              <a:t>The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meaning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of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the</a:t>
            </a:r>
            <a:r>
              <a:rPr lang="cs-CZ" i="1" dirty="0">
                <a:latin typeface="+mj-lt"/>
              </a:rPr>
              <a:t> body: </a:t>
            </a:r>
            <a:r>
              <a:rPr lang="cs-CZ" i="1" dirty="0" err="1">
                <a:latin typeface="+mj-lt"/>
              </a:rPr>
              <a:t>Aesthetics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of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human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understanding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>
                <a:latin typeface="+mj-lt"/>
              </a:rPr>
              <a:t>Švec, V. et al. (2016) </a:t>
            </a:r>
            <a:r>
              <a:rPr lang="cs-CZ" i="1" dirty="0">
                <a:latin typeface="+mj-lt"/>
              </a:rPr>
              <a:t>Studenti učitelství mezi </a:t>
            </a:r>
            <a:r>
              <a:rPr lang="cs-CZ" i="1" dirty="0" err="1">
                <a:latin typeface="+mj-lt"/>
              </a:rPr>
              <a:t>tacitními</a:t>
            </a:r>
            <a:r>
              <a:rPr lang="cs-CZ" i="1" dirty="0">
                <a:latin typeface="+mj-lt"/>
              </a:rPr>
              <a:t> a explicitními znalostmi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 err="1">
                <a:latin typeface="+mj-lt"/>
              </a:rPr>
              <a:t>Floridi</a:t>
            </a:r>
            <a:r>
              <a:rPr lang="cs-CZ" dirty="0">
                <a:latin typeface="+mj-lt"/>
              </a:rPr>
              <a:t>, L. (Ed.). (2016). </a:t>
            </a:r>
            <a:r>
              <a:rPr lang="cs-CZ" i="1" dirty="0" err="1">
                <a:latin typeface="+mj-lt"/>
              </a:rPr>
              <a:t>The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Routledge</a:t>
            </a:r>
            <a:r>
              <a:rPr lang="cs-CZ" i="1" dirty="0">
                <a:latin typeface="+mj-lt"/>
              </a:rPr>
              <a:t> handbook </a:t>
            </a:r>
            <a:r>
              <a:rPr lang="cs-CZ" i="1" dirty="0" err="1">
                <a:latin typeface="+mj-lt"/>
              </a:rPr>
              <a:t>of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philosophy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of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information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Bennett, R., &amp; Kent, M. (Eds.). (2017). </a:t>
            </a:r>
            <a:r>
              <a:rPr lang="en-US" b="0" i="1" dirty="0">
                <a:solidFill>
                  <a:srgbClr val="222222"/>
                </a:solidFill>
                <a:effectLst/>
                <a:latin typeface="+mj-lt"/>
              </a:rPr>
              <a:t>Massive Open Online Courses and Higher Education: What Went Right, what Went Wrong and where to Next?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E773C-E418-4EC7-A800-2AFC7B8B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Hybridní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C2E3D-69DD-496B-B76D-A1FFC11DD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pracovat s videem?</a:t>
            </a:r>
          </a:p>
          <a:p>
            <a:r>
              <a:rPr lang="cs-CZ" dirty="0"/>
              <a:t>Jaký je vhodný poměr synchronní a asynchronní výuky?</a:t>
            </a:r>
          </a:p>
          <a:p>
            <a:r>
              <a:rPr lang="cs-CZ" dirty="0"/>
              <a:t>Jaký pracovat s aktivizací studentů?</a:t>
            </a:r>
          </a:p>
          <a:p>
            <a:r>
              <a:rPr lang="cs-CZ" dirty="0"/>
              <a:t>Jak tvořit pracovní týmy? Jak vést diskusi?</a:t>
            </a:r>
          </a:p>
          <a:p>
            <a:r>
              <a:rPr lang="cs-CZ" dirty="0"/>
              <a:t>Jaké využívat technologie?</a:t>
            </a:r>
          </a:p>
          <a:p>
            <a:r>
              <a:rPr lang="cs-CZ" dirty="0"/>
              <a:t>Jak pracovat se záznamem?</a:t>
            </a:r>
          </a:p>
          <a:p>
            <a:r>
              <a:rPr lang="cs-CZ" dirty="0"/>
              <a:t>Je jedinou cestou převrácená třída?</a:t>
            </a:r>
          </a:p>
          <a:p>
            <a:r>
              <a:rPr lang="cs-CZ" dirty="0"/>
              <a:t>Jak pracovat s potřebami jednotlivců?</a:t>
            </a:r>
          </a:p>
          <a:p>
            <a:r>
              <a:rPr lang="cs-CZ" dirty="0"/>
              <a:t>Co je třeba zajistit?</a:t>
            </a:r>
          </a:p>
        </p:txBody>
      </p:sp>
    </p:spTree>
    <p:extLst>
      <p:ext uri="{BB962C8B-B14F-4D97-AF65-F5344CB8AC3E}">
        <p14:creationId xmlns:p14="http://schemas.microsoft.com/office/powerpoint/2010/main" val="160008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5C40E-1386-4355-9BE9-8D72A524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Hybridní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86F71-09A2-4286-A9AE-8D7D71630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online a fyzicky přítomné formy v jeden okamžik</a:t>
            </a:r>
          </a:p>
          <a:p>
            <a:r>
              <a:rPr lang="cs-CZ" dirty="0"/>
              <a:t>Je nutné hledat cesty ke společnému propojení se</a:t>
            </a:r>
          </a:p>
          <a:p>
            <a:r>
              <a:rPr lang="cs-CZ" dirty="0"/>
              <a:t>Důraz je kladen na aktivní práci všech</a:t>
            </a:r>
          </a:p>
          <a:p>
            <a:endParaRPr lang="cs-CZ" dirty="0"/>
          </a:p>
          <a:p>
            <a:r>
              <a:rPr lang="cs-CZ" dirty="0"/>
              <a:t>I podle studentů </a:t>
            </a:r>
            <a:r>
              <a:rPr lang="cs-CZ" dirty="0" err="1"/>
              <a:t>KISKu</a:t>
            </a:r>
            <a:r>
              <a:rPr lang="cs-CZ" dirty="0"/>
              <a:t> (a dalších) se musíme postupně odpoutat od přednášení k aktivním formám?</a:t>
            </a:r>
          </a:p>
          <a:p>
            <a:endParaRPr lang="cs-CZ" dirty="0"/>
          </a:p>
          <a:p>
            <a:r>
              <a:rPr lang="cs-CZ" dirty="0"/>
              <a:t>Mikro learning? Nano learning? </a:t>
            </a:r>
            <a:r>
              <a:rPr lang="cs-CZ" dirty="0" err="1"/>
              <a:t>Blended</a:t>
            </a:r>
            <a:r>
              <a:rPr lang="cs-CZ" dirty="0"/>
              <a:t> learning?</a:t>
            </a:r>
          </a:p>
        </p:txBody>
      </p:sp>
    </p:spTree>
    <p:extLst>
      <p:ext uri="{BB962C8B-B14F-4D97-AF65-F5344CB8AC3E}">
        <p14:creationId xmlns:p14="http://schemas.microsoft.com/office/powerpoint/2010/main" val="367503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9DB22E91-1CE2-4069-B1C8-E4914207E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76E76A3-C0EE-4677-B405-139952C0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Designový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v </a:t>
            </a:r>
            <a:r>
              <a:rPr lang="en-US" dirty="0" err="1"/>
              <a:t>návrhu</a:t>
            </a:r>
            <a:r>
              <a:rPr lang="en-US" dirty="0"/>
              <a:t> </a:t>
            </a:r>
            <a:r>
              <a:rPr lang="en-US" dirty="0" err="1"/>
              <a:t>kurzu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A8DC340-1510-479F-AC8C-17514E5B7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3 praktické zkušenosti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D5CC5E1-1E09-4901-92D7-C7A7F428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0" y="598713"/>
            <a:ext cx="3323530" cy="329860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CD83FAE-8E51-4361-B955-3F4270F6E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54" y="598712"/>
            <a:ext cx="2968744" cy="32986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313FCB-6F26-4DCA-A0AA-80CBE014A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14" y="4626121"/>
            <a:ext cx="3128063" cy="158749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3B00E32-7BCC-4C62-8884-86E30A8A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36" y="4311403"/>
            <a:ext cx="6737697" cy="73144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Příklad z </a:t>
            </a:r>
            <a:r>
              <a:rPr lang="cs-CZ" sz="2400" dirty="0" err="1">
                <a:solidFill>
                  <a:srgbClr val="FFFFFF"/>
                </a:solidFill>
                <a:hlinkClick r:id="rId5"/>
              </a:rPr>
              <a:t>onlife</a:t>
            </a: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F17D4A-FE75-4853-ADC9-96029532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836" y="5247563"/>
            <a:ext cx="6799972" cy="1011725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Projekt pro rozvoj informační gramotnosti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Podpořeno z TAČR</a:t>
            </a:r>
          </a:p>
          <a:p>
            <a:r>
              <a:rPr lang="cs-CZ" sz="1600" dirty="0">
                <a:solidFill>
                  <a:schemeClr val="tx1"/>
                </a:solidFill>
              </a:rPr>
              <a:t>Akcent na designový proces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C11ACF-CB18-48DA-8309-A016E47B0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782" y="598711"/>
            <a:ext cx="2473953" cy="32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510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57" id="{FCDE2B37-AC07-DF4D-B56B-455E8A407781}" vid="{3848D047-E878-9648-BA42-F2FF5AADCD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2810</Words>
  <Application>Microsoft Office PowerPoint</Application>
  <PresentationFormat>Širokoúhlá obrazovka</PresentationFormat>
  <Paragraphs>359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Muni Bold</vt:lpstr>
      <vt:lpstr>Times New Roman</vt:lpstr>
      <vt:lpstr>Wingdings</vt:lpstr>
      <vt:lpstr>prezentace</vt:lpstr>
      <vt:lpstr>Online vzdělávání: od designu k praxi</vt:lpstr>
      <vt:lpstr>Co je to zač?</vt:lpstr>
      <vt:lpstr>Osnova Kurzu (pozor, může se měnit!)</vt:lpstr>
      <vt:lpstr>Podmínky ukončení</vt:lpstr>
      <vt:lpstr>Čtecí okénko</vt:lpstr>
      <vt:lpstr>Hybridní výuka</vt:lpstr>
      <vt:lpstr>Hybridní výuka</vt:lpstr>
      <vt:lpstr>Designový proces v návrhu kurzu</vt:lpstr>
      <vt:lpstr>Příklad z onlife</vt:lpstr>
      <vt:lpstr>Proces designu</vt:lpstr>
      <vt:lpstr>Co tvoří designový klastr</vt:lpstr>
      <vt:lpstr>Příklad z humanitních věd dokořán</vt:lpstr>
      <vt:lpstr>Designový proces</vt:lpstr>
      <vt:lpstr>Problémy</vt:lpstr>
      <vt:lpstr>Psychologie v online vzdělávání</vt:lpstr>
      <vt:lpstr>Designový proces</vt:lpstr>
      <vt:lpstr>Souhrnné možnosti designového procesu v kurzu</vt:lpstr>
      <vt:lpstr>Souhrnné možnosti designového procesu v kurzu</vt:lpstr>
      <vt:lpstr>Úvod do pedagogiky (ne zcela tradičně)</vt:lpstr>
      <vt:lpstr>Vybrané pedagogické teorie</vt:lpstr>
      <vt:lpstr>Behaviorismus</vt:lpstr>
      <vt:lpstr>Kognitivismus</vt:lpstr>
      <vt:lpstr>Konstruktivismus</vt:lpstr>
      <vt:lpstr>Pragmatická pedagogika</vt:lpstr>
      <vt:lpstr>Fenomenologická pedagogika</vt:lpstr>
      <vt:lpstr>Konektivismus</vt:lpstr>
      <vt:lpstr>Sebe-určené učení</vt:lpstr>
      <vt:lpstr>Prezentace aplikace PowerPoint</vt:lpstr>
      <vt:lpstr>Prezentace aplikace PowerPoint</vt:lpstr>
      <vt:lpstr>Alternativní (reformní) pedagogiky</vt:lpstr>
      <vt:lpstr>Učební styly</vt:lpstr>
      <vt:lpstr>Učební styly podle smyslů (ale nejen jich)</vt:lpstr>
      <vt:lpstr>Sedm učebních stylů</vt:lpstr>
      <vt:lpstr>Vztah k online vzdělávání</vt:lpstr>
      <vt:lpstr>Fact-based x Inquiry-based learning</vt:lpstr>
      <vt:lpstr>Fact-based x Inquiry-based learning</vt:lpstr>
      <vt:lpstr>Učení zaměřené na studenta x učení zaměřené na obsah</vt:lpstr>
      <vt:lpstr>Bloomova taxonomie</vt:lpstr>
      <vt:lpstr>Bloomova taxonomie vzdělávacích cílů</vt:lpstr>
      <vt:lpstr>Bloomova taxonomie vzdělávacích cílů</vt:lpstr>
      <vt:lpstr>Kolo iPedagogiky</vt:lpstr>
      <vt:lpstr>3D Bloomova taxonomie</vt:lpstr>
      <vt:lpstr>Jak Bloomovu taxonomii používat?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vzdělávání: od designu k praxi</dc:title>
  <dc:creator>Michal Černý</dc:creator>
  <cp:lastModifiedBy>Michal Černý</cp:lastModifiedBy>
  <cp:revision>9</cp:revision>
  <dcterms:created xsi:type="dcterms:W3CDTF">2020-09-24T08:48:39Z</dcterms:created>
  <dcterms:modified xsi:type="dcterms:W3CDTF">2021-09-02T14:35:16Z</dcterms:modified>
</cp:coreProperties>
</file>