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AC6B6-1258-41B5-9C8A-D3E8E4F9459C}" v="1" dt="2021-09-23T09:35:00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80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uzmová" userId="1d45ae7a-9061-4ba0-8b8e-a34c38f7d425" providerId="ADAL" clId="{6C4AC6B6-1258-41B5-9C8A-D3E8E4F9459C}"/>
    <pc:docChg chg="undo custSel modSld">
      <pc:chgData name="Lucie Kuzmová" userId="1d45ae7a-9061-4ba0-8b8e-a34c38f7d425" providerId="ADAL" clId="{6C4AC6B6-1258-41B5-9C8A-D3E8E4F9459C}" dt="2021-09-23T09:54:00.428" v="5"/>
      <pc:docMkLst>
        <pc:docMk/>
      </pc:docMkLst>
      <pc:sldChg chg="modSp mod">
        <pc:chgData name="Lucie Kuzmová" userId="1d45ae7a-9061-4ba0-8b8e-a34c38f7d425" providerId="ADAL" clId="{6C4AC6B6-1258-41B5-9C8A-D3E8E4F9459C}" dt="2021-09-23T09:31:23.530" v="3" actId="20577"/>
        <pc:sldMkLst>
          <pc:docMk/>
          <pc:sldMk cId="0" sldId="260"/>
        </pc:sldMkLst>
        <pc:spChg chg="mod">
          <ac:chgData name="Lucie Kuzmová" userId="1d45ae7a-9061-4ba0-8b8e-a34c38f7d425" providerId="ADAL" clId="{6C4AC6B6-1258-41B5-9C8A-D3E8E4F9459C}" dt="2021-09-23T09:31:23.530" v="3" actId="20577"/>
          <ac:spMkLst>
            <pc:docMk/>
            <pc:sldMk cId="0" sldId="260"/>
            <ac:spMk id="213" creationId="{00000000-0000-0000-0000-000000000000}"/>
          </ac:spMkLst>
        </pc:spChg>
      </pc:sldChg>
      <pc:sldChg chg="modSp mod">
        <pc:chgData name="Lucie Kuzmová" userId="1d45ae7a-9061-4ba0-8b8e-a34c38f7d425" providerId="ADAL" clId="{6C4AC6B6-1258-41B5-9C8A-D3E8E4F9459C}" dt="2021-09-23T09:54:00.428" v="5"/>
        <pc:sldMkLst>
          <pc:docMk/>
          <pc:sldMk cId="0" sldId="271"/>
        </pc:sldMkLst>
        <pc:spChg chg="mod">
          <ac:chgData name="Lucie Kuzmová" userId="1d45ae7a-9061-4ba0-8b8e-a34c38f7d425" providerId="ADAL" clId="{6C4AC6B6-1258-41B5-9C8A-D3E8E4F9459C}" dt="2021-09-23T09:54:00.428" v="5"/>
          <ac:spMkLst>
            <pc:docMk/>
            <pc:sldMk cId="0" sldId="271"/>
            <ac:spMk id="2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E80BC92-A93C-4A79-9B0E-19F97B82BB4E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9B0F19C-FCBF-4150-A395-3361154E0A49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2575080"/>
            <a:ext cx="99000" cy="62424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128520" y="3156480"/>
            <a:ext cx="644760" cy="232056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7680" cy="141840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69560" cy="36180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0080" cy="332676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440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632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8280" cy="102312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4320" cy="404640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0200" cy="33552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5640" cy="2199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6880" cy="62064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0"/>
            <a:ext cx="49248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1560" cy="157896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29120" cy="98892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0080" cy="223416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2440" cy="302544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248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064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8320" cy="271512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18800" cy="25128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6080" cy="67248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6360" cy="2260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0880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1080" cy="6856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4323960"/>
            <a:ext cx="1742760" cy="77688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2575080"/>
            <a:ext cx="99000" cy="62424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128520" y="3156480"/>
            <a:ext cx="644760" cy="232056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807120" y="5447160"/>
            <a:ext cx="607680" cy="141840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959760" y="6503760"/>
            <a:ext cx="169560" cy="36180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100800" y="3201120"/>
            <a:ext cx="820080" cy="332676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22320" y="228600"/>
            <a:ext cx="10440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78120" y="2944080"/>
            <a:ext cx="7632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769680" y="5478840"/>
            <a:ext cx="188280" cy="102312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775440" y="1398960"/>
            <a:ext cx="2074320" cy="404640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922680" y="6530040"/>
            <a:ext cx="160200" cy="33552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769680" y="5359320"/>
            <a:ext cx="35640" cy="2199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849960" y="6244560"/>
            <a:ext cx="236880" cy="62064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27360" y="0"/>
            <a:ext cx="49248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550440" y="4316400"/>
            <a:ext cx="421560" cy="157896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006200" y="5862600"/>
            <a:ext cx="429120" cy="98892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521640" y="4364280"/>
            <a:ext cx="550080" cy="223416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468000" y="1289160"/>
            <a:ext cx="172440" cy="302544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111680" y="6571440"/>
            <a:ext cx="13248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502560" y="4107600"/>
            <a:ext cx="8064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973800" y="3145680"/>
            <a:ext cx="1408320" cy="271512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1073520" y="6600240"/>
            <a:ext cx="118800" cy="25128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973800" y="5897160"/>
            <a:ext cx="136080" cy="67248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973800" y="5772600"/>
            <a:ext cx="36360" cy="2260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1006200" y="6322680"/>
            <a:ext cx="20880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0" y="0"/>
            <a:ext cx="181080" cy="6856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26"/>
          <p:cNvSpPr/>
          <p:nvPr/>
        </p:nvSpPr>
        <p:spPr>
          <a:xfrm flipV="1">
            <a:off x="-4320" y="712800"/>
            <a:ext cx="1586880" cy="5054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91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2575080"/>
            <a:ext cx="99000" cy="62424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128520" y="3156480"/>
            <a:ext cx="644760" cy="232056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807120" y="5447160"/>
            <a:ext cx="607680" cy="141840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"/>
          <p:cNvSpPr/>
          <p:nvPr/>
        </p:nvSpPr>
        <p:spPr>
          <a:xfrm>
            <a:off x="959760" y="6503760"/>
            <a:ext cx="169560" cy="36180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100800" y="3201120"/>
            <a:ext cx="820080" cy="332676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/>
          <p:cNvSpPr/>
          <p:nvPr/>
        </p:nvSpPr>
        <p:spPr>
          <a:xfrm>
            <a:off x="22320" y="228600"/>
            <a:ext cx="10440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/>
          <p:cNvSpPr/>
          <p:nvPr/>
        </p:nvSpPr>
        <p:spPr>
          <a:xfrm>
            <a:off x="78120" y="2944080"/>
            <a:ext cx="7632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8"/>
          <p:cNvSpPr/>
          <p:nvPr/>
        </p:nvSpPr>
        <p:spPr>
          <a:xfrm>
            <a:off x="769680" y="5478840"/>
            <a:ext cx="188280" cy="102312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"/>
          <p:cNvSpPr/>
          <p:nvPr/>
        </p:nvSpPr>
        <p:spPr>
          <a:xfrm>
            <a:off x="775440" y="1398960"/>
            <a:ext cx="2074320" cy="404640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0"/>
          <p:cNvSpPr/>
          <p:nvPr/>
        </p:nvSpPr>
        <p:spPr>
          <a:xfrm>
            <a:off x="922680" y="6530040"/>
            <a:ext cx="160200" cy="33552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1"/>
          <p:cNvSpPr/>
          <p:nvPr/>
        </p:nvSpPr>
        <p:spPr>
          <a:xfrm>
            <a:off x="769680" y="5359320"/>
            <a:ext cx="35640" cy="2199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2"/>
          <p:cNvSpPr/>
          <p:nvPr/>
        </p:nvSpPr>
        <p:spPr>
          <a:xfrm>
            <a:off x="849960" y="6244560"/>
            <a:ext cx="236880" cy="62064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3"/>
          <p:cNvSpPr/>
          <p:nvPr/>
        </p:nvSpPr>
        <p:spPr>
          <a:xfrm>
            <a:off x="27360" y="0"/>
            <a:ext cx="49248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4"/>
          <p:cNvSpPr/>
          <p:nvPr/>
        </p:nvSpPr>
        <p:spPr>
          <a:xfrm>
            <a:off x="550440" y="4316400"/>
            <a:ext cx="421560" cy="157896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5"/>
          <p:cNvSpPr/>
          <p:nvPr/>
        </p:nvSpPr>
        <p:spPr>
          <a:xfrm>
            <a:off x="1006200" y="5862600"/>
            <a:ext cx="429120" cy="98892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6"/>
          <p:cNvSpPr/>
          <p:nvPr/>
        </p:nvSpPr>
        <p:spPr>
          <a:xfrm>
            <a:off x="521640" y="4364280"/>
            <a:ext cx="550080" cy="223416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7"/>
          <p:cNvSpPr/>
          <p:nvPr/>
        </p:nvSpPr>
        <p:spPr>
          <a:xfrm>
            <a:off x="468000" y="1289160"/>
            <a:ext cx="172440" cy="302544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8"/>
          <p:cNvSpPr/>
          <p:nvPr/>
        </p:nvSpPr>
        <p:spPr>
          <a:xfrm>
            <a:off x="1111680" y="6571440"/>
            <a:ext cx="13248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9"/>
          <p:cNvSpPr/>
          <p:nvPr/>
        </p:nvSpPr>
        <p:spPr>
          <a:xfrm>
            <a:off x="502560" y="4107600"/>
            <a:ext cx="8064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0"/>
          <p:cNvSpPr/>
          <p:nvPr/>
        </p:nvSpPr>
        <p:spPr>
          <a:xfrm>
            <a:off x="973800" y="3145680"/>
            <a:ext cx="1408320" cy="271512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1"/>
          <p:cNvSpPr/>
          <p:nvPr/>
        </p:nvSpPr>
        <p:spPr>
          <a:xfrm>
            <a:off x="1073520" y="6600240"/>
            <a:ext cx="118800" cy="25128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2"/>
          <p:cNvSpPr/>
          <p:nvPr/>
        </p:nvSpPr>
        <p:spPr>
          <a:xfrm>
            <a:off x="973800" y="5897160"/>
            <a:ext cx="136080" cy="67248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3"/>
          <p:cNvSpPr/>
          <p:nvPr/>
        </p:nvSpPr>
        <p:spPr>
          <a:xfrm>
            <a:off x="973800" y="5772600"/>
            <a:ext cx="36360" cy="2260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4"/>
          <p:cNvSpPr/>
          <p:nvPr/>
        </p:nvSpPr>
        <p:spPr>
          <a:xfrm>
            <a:off x="1006200" y="6322680"/>
            <a:ext cx="20880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5"/>
          <p:cNvSpPr/>
          <p:nvPr/>
        </p:nvSpPr>
        <p:spPr>
          <a:xfrm>
            <a:off x="0" y="0"/>
            <a:ext cx="181080" cy="6856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" name="CustomShape 26"/>
          <p:cNvSpPr/>
          <p:nvPr/>
        </p:nvSpPr>
        <p:spPr>
          <a:xfrm flipV="1">
            <a:off x="-4320" y="712800"/>
            <a:ext cx="1586880" cy="5054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55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sp>
        <p:nvSpPr>
          <p:cNvPr id="156" name="PlaceHolder 29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2pLJfWUjc8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iec.cat/institucio/seccions/Filologica/pdf/Aplicaci&#243;normesAFI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589120" y="2237400"/>
            <a:ext cx="8913600" cy="22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54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4.2 La fonació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589120" y="1422360"/>
            <a:ext cx="8913600" cy="528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procés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mitjançant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produeix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lloc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laringe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conjunt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cartílags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os (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hioides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cartílags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importants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tiroides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Aquest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cartílag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té una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les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cordes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vocals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plecs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glòtics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L’espai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queda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entremig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glotis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glotis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oberta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glotals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separats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l’aire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pot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sortir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lliurement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no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Aleshores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parlarem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sords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glotis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tancada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glotals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l’aire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no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podrà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augmentarà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pressió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sigui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superior a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manté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unides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Llavors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cordes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s’obriran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però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tancaran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immediatament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efecte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Bernouilli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), i el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repetirà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intervals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regulars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manera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l’aire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entrarà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vibració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Aleshores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parlarem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sonors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https://www.youtube.com/watch?v=P2pLJfWUjc8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D2AFC8D-FD1E-4149-8D77-684276EADA55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FBBFF83-F971-45C2-AE1B-81CAD332F536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Imagen 42"/>
          <p:cNvPicPr/>
          <p:nvPr/>
        </p:nvPicPr>
        <p:blipFill>
          <a:blip r:embed="rId2"/>
          <a:stretch/>
        </p:blipFill>
        <p:spPr>
          <a:xfrm>
            <a:off x="3285000" y="1794960"/>
            <a:ext cx="6663600" cy="411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4.3 L’articulació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589120" y="1506960"/>
            <a:ext cx="8913600" cy="44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cop el corrent d’aire ha passat per la laringe, s’inicia l’articulació del so, que és el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procés pel qual es modifica el corrent d’aire procedent dels pulmons i la laringe a les cavitats supraglòtiques. Articuladors de la cavitat oral- actius/mobils (llengua, llavis, mandíbula/dents inferiors, vel del paladar) i passius (mandíbula/dents superiors, paladar dur, paret faríngia)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277019C-AB5B-4374-894B-936D96FD8CA5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Obrázek 241"/>
          <p:cNvPicPr/>
          <p:nvPr/>
        </p:nvPicPr>
        <p:blipFill>
          <a:blip r:embed="rId2"/>
          <a:stretch/>
        </p:blipFill>
        <p:spPr>
          <a:xfrm rot="10810200">
            <a:off x="2668320" y="3012840"/>
            <a:ext cx="6325920" cy="338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4.4 Classificació dels sons (I): sons consonàntics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2589120" y="2133720"/>
            <a:ext cx="431208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processos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oronasals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mode     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d'articulació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tipus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d'impediment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troba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l'aire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sortir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tindrem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Orals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Nasals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Oclusius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Africats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Fricatius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Aproximants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Vibrants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Bategants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Laterals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7190640" y="2126160"/>
            <a:ext cx="431208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Segons el punt d’articulació, tindrem sons: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Bilabials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Labiodentals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Dentals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Alveolars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Prepalatals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Palatals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Velars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AD85507-449D-45D1-93BE-049AB2EA260A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593080" y="624240"/>
            <a:ext cx="9224640" cy="77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4.5 Classificació dels sons (II): sons vocàlics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2589120" y="1761120"/>
            <a:ext cx="4312080" cy="46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punt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màxim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constricció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entre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llengua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la part superior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bucal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d'avançament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lingual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Anteriors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palatals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Centrals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medials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Posteriors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velars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d’obertura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d'elevació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lingual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),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vocals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poden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ser: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Tancades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(1r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Semitancades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(2n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Semiobertes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(3r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Obertes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(4t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grau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7190640" y="1761120"/>
            <a:ext cx="4312080" cy="47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Segons la configuració dels llavis, les vocals poden ser: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Arrodonides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arrodonides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més, les vocals poden tenir característiques secundàries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Labialització: arrodoniment labial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Palatalització: elevació de la part anterior de la llengua.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Velarització: elevació de la part posterior de la llengua.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Faringalització: desplaçament, cap a la part posterior, de l’arrel de la llengua.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Nasalització: sortida de l’aire per la cavitat nasal.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4986C4B-07A2-4DC1-BAA5-A979FA09DE57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4.6 Model de descripció d’un so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2589120" y="1625760"/>
            <a:ext cx="8913600" cy="450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Exemple: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[dz] alveolar africada sonora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 produir el so hi ha d’haver, d’entrada, un procés de creació d’un flux d’aire. Aquest flux és, primer, ingressiu —per l’acció dels músculs intercostals i del diafragma, que han fet augmentar la capacitat de la caixa toràcica i han disminuït la pressió— i, després, egressiu —s’ha produït l’efecte contrari. Llavors, el corrent d’aire egressiu puja per la tràquea i la laringe fins a la cavitat glòtica. Allí l’aire troba que els plecs glotals estan adherits, de manera que fa pressió: quan aquesta pressió és més alta que la pressió que mantenia els plecs units, els plecs se separen, però es tornen a tancar per l’efecte Bernouilli. El procés d’obertura i tancament es va repetint a intervals de temps regulars, cosa que fa vibrar l’aire i produeix l’ona sonora. Llavors l’aire puja per la faringe, i troba l’úvula adherida a la paret faríngia, de manera que va cap a les cavitats orals. Un cop a la cavitat bucal, el corrent d’aire convertit en ona sonora troba, primer, una obstrucció pel contacte dels alvèols i l’àpex de la llengua, i després una aproximació d’aquests dos òrgans, cosa que crea una fricció.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8C674E3-5EBC-4305-A039-249923F9E3E8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L’AFI: aplicació al català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2085654" y="1512000"/>
            <a:ext cx="9275946" cy="5001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recorrem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transcripció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coneguts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alfabets</a:t>
            </a:r>
            <a:r>
              <a:rPr lang="cs-CZ" sz="1800" b="0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Els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alfabets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són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sistemes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notació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s’han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dissenyat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reproduir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gràficament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llengua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parlada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llarg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i en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corrents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escoles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s’han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diversos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transcripció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s’han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adaptat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necessitats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llengües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estudiades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aspectes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descrits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Cap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d’ells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no ha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resolt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manera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definitiva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totes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dificultats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plantegen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l’hora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reproduir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amb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fidelitat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llenguatge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oral,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però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entre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sistemes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proposats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n’hi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pugui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considerar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d’abast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internacional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l’Alfabet</a:t>
            </a:r>
            <a:r>
              <a:rPr lang="cs-CZ" sz="1800" b="0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</a:t>
            </a:r>
            <a:r>
              <a:rPr lang="cs-CZ" sz="1800" b="0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Internacional</a:t>
            </a:r>
            <a:r>
              <a:rPr lang="cs-CZ" sz="1800" b="0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i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AFI</a:t>
            </a:r>
            <a:r>
              <a:rPr lang="cs-CZ" sz="1800" b="0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L'AFI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permet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mitjan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çant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conjunt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símbols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convencionals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diacrítics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característiques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fonètiques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de-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teòricament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llengües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món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Els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signes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tenen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valor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general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mateix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signe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pot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ésser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utilitzat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en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diferents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llengües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per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representar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no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són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idèntics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representació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adequada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 cada llengua en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particular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requereix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utilització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només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’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part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’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aquests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signes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5F2299A-CDF6-4FEE-A1F8-3EEA2988B49A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5.1 L’AFI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922C36F-C02F-466F-8DB4-E86443A068D9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Imagen 50"/>
          <p:cNvPicPr/>
          <p:nvPr/>
        </p:nvPicPr>
        <p:blipFill>
          <a:blip r:embed="rId2"/>
          <a:stretch/>
        </p:blipFill>
        <p:spPr>
          <a:xfrm>
            <a:off x="3573000" y="1153080"/>
            <a:ext cx="5518440" cy="534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67A3385-BB65-4272-AD95-1EA140B4C4E2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Imagen 48"/>
          <p:cNvPicPr/>
          <p:nvPr/>
        </p:nvPicPr>
        <p:blipFill>
          <a:blip r:embed="rId2"/>
          <a:stretch/>
        </p:blipFill>
        <p:spPr>
          <a:xfrm>
            <a:off x="1744200" y="643320"/>
            <a:ext cx="4446000" cy="5653800"/>
          </a:xfrm>
          <a:prstGeom prst="rect">
            <a:avLst/>
          </a:prstGeom>
          <a:ln>
            <a:noFill/>
          </a:ln>
        </p:spPr>
      </p:pic>
      <p:pic>
        <p:nvPicPr>
          <p:cNvPr id="267" name="Imagen 49"/>
          <p:cNvPicPr/>
          <p:nvPr/>
        </p:nvPicPr>
        <p:blipFill>
          <a:blip r:embed="rId3"/>
          <a:stretch/>
        </p:blipFill>
        <p:spPr>
          <a:xfrm>
            <a:off x="6624360" y="1153080"/>
            <a:ext cx="4845240" cy="498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5.2 L’aplicació de l’AFI al català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984560" y="1608840"/>
            <a:ext cx="9518160" cy="46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L’any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1999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l’Institut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d’Estudis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Catalans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elaborar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document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mitjançant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exposava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principis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d’aplicació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l’Alfabet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Internacional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català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Es pot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aquí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l’adaptació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l’AFI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 a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transcripció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català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no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presenta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aspectes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però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relacionats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amb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l’ús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diacrítics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han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rebut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tractament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diferent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l’AFI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emprada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l’adaptació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n’ha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fet per part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diferents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lingüistes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Els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casos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controvertits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afecten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aproximants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lateral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velaritzada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variants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sèrie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denta-alveolar-postalveolar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africades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Representació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aspectes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suprasegmentals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relacionats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amb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l’accent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pauses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fronteres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prosòdiques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Seguirem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proposta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l’IEC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512F8AB-198B-4A6F-B74F-300610E172D0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Definició i objecte d’estudi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589120" y="2133720"/>
            <a:ext cx="891360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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disciplina de la lingüística que pretén desenvolupar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model que expliqui la producció i la percepció dels sons, 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així com determinar la manera com els sons de la parla s’utilitzen amb finalitats comunicatives en les llengües naturals.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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recullen dades tot basant-se en una hipòtesi que es valida o invalida en funció dels resultats obtinguts mitjançant una metodologia determinada de forma rigorosa.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61743D4-07B4-4086-995B-E107D2C3478D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Subdisciplines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589120" y="2133720"/>
            <a:ext cx="891360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 general o teoria fonètica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influència dels mecanismes biològics comuns de producció i percepció de la parla en la configuració de l’inventari de sons de què disposen les llengües del món.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 descriptiva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(fonètica de les llengües particulars): com una determinada llengua fa ús dels mecanismes generals. Descriu l’inventari de sons de cada llengua en termes articulatoris, acústics i perceptius.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 diacrònica o fonètica històrica 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(oposada a la fonètica sincrònica): estudia els mecanismes de canvi en els inventaris i les propietats dels sons de cada llengua/ variació histórica.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CA6BB16-0826-473C-9ED4-1034A039E391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2.1 La fonètica descriptiva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222280" y="1506960"/>
            <a:ext cx="891360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descriptiva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podem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distingir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articulatòria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s’ocupa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l’estudi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acústica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tracta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propietats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físiques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perceptiva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s’ocupa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processament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auditiu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auditiva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— i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interpretació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dóna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impulsos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rebuts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perceptiva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fases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l'acte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codificació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emissió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                   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trasmissió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                         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recepció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descodificació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A7D9303-FBF5-485B-A9DE-7E83FEF920CF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18"/>
          <p:cNvPicPr/>
          <p:nvPr/>
        </p:nvPicPr>
        <p:blipFill>
          <a:blip r:embed="rId2"/>
          <a:srcRect l="4848" t="3593"/>
          <a:stretch/>
        </p:blipFill>
        <p:spPr>
          <a:xfrm>
            <a:off x="2813040" y="3908880"/>
            <a:ext cx="9186840" cy="282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Camps d’aplicació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589120" y="1693440"/>
            <a:ext cx="8913600" cy="42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Ortologia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ortoèpia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definició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norma.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Ortologia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estableix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pronunciar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correctament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d’una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llengua.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Ortoepia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correcció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pronúncia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Ortofonia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reeducació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distorsions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(camp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s’inclou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logopèdia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correcció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defectes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llenguatge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Foniatria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tractament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trastorns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Estudis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generals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patologies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llenguatge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Audiologia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estudi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tractament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alteracions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l’audició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Tecnologies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Sociofon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ètica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variació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fon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en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funció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 les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variables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sociolingüístiques</a:t>
            </a:r>
            <a:endParaRPr lang="cs-CZ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Fonètica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forense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investigació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delictes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 part de la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policia</a:t>
            </a:r>
            <a:r>
              <a:rPr lang="cs-CZ" sz="180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científica</a:t>
            </a:r>
            <a:endParaRPr lang="cs-CZ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F9E6ACD-3A54-4161-800A-044470D1BEBF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Fonètica articulatòria: procés de producció de sons</a:t>
            </a:r>
            <a:endParaRPr lang="cs-CZ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589120" y="2133720"/>
            <a:ext cx="891360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conjunt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d’òrgans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implicats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aparell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fonador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No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òrgans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dedicats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exclusivament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parla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sinó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tenen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altres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funcions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alimentació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respiració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...).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L’aparell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fonador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té 3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Mecanismes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subglòtiques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proporcionen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l’aire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necessari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produir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so-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pulmons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tràquea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Laringe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(on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ha la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glòtica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cordes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vocals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):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responsable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vibració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corrent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d'aire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supraglòtiques</a:t>
            </a:r>
            <a:r>
              <a:rPr lang="cs-CZ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 es duu a terme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l’articulació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oral i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nasal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caixes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cs-CZ" sz="1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ressonància</a:t>
            </a:r>
            <a:r>
              <a:rPr lang="cs-CZ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conjunt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laringe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les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supraglòtiques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</a:t>
            </a:r>
            <a:r>
              <a:rPr lang="cs-CZ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el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tracte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1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vocal</a:t>
            </a:r>
            <a:r>
              <a:rPr lang="cs-CZ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8DFAE25-7C16-490A-BD5C-E25396A7BD7F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Content Placeholder 5"/>
          <p:cNvPicPr/>
          <p:nvPr/>
        </p:nvPicPr>
        <p:blipFill>
          <a:blip r:embed="rId2"/>
          <a:stretch/>
        </p:blipFill>
        <p:spPr>
          <a:xfrm>
            <a:off x="2386080" y="2703960"/>
            <a:ext cx="5319720" cy="263988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70F853D-2373-4937-B3EA-452AEB813F5B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Imagen 41"/>
          <p:cNvPicPr/>
          <p:nvPr/>
        </p:nvPicPr>
        <p:blipFill>
          <a:blip r:embed="rId3"/>
          <a:stretch/>
        </p:blipFill>
        <p:spPr>
          <a:xfrm>
            <a:off x="7859880" y="1371600"/>
            <a:ext cx="3533040" cy="458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89120" y="1153080"/>
            <a:ext cx="8913600" cy="47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 procés de producció dels sons de la parla s’inicia amb la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respiració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Els pulmons són responsables de la creació d’un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corrent d’aire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que travessa la laringe i que, quan passa per la glotis, posa en vibració les cordes vocals (plecs glòtics) si estan juntes: llavors es produeix la fonació. A continuació, l’aire arriba a les cavitats supraglòtiques, on es produeix l’articulació. Per tant, en termes físics tindríem: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generador d’energia: pulmons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sistema vibratori: laringe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Cavitats de ressonància: cavitats supraglòtiques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període respiratori - període fonatori - període articulatori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3F64A07-6265-4554-AE19-F1224E7CD5CE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593080" y="6242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4.1 Els mecanismes subglòtics i la respiració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2589120" y="1710360"/>
            <a:ext cx="8913600" cy="44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 a la producció dels sons de la parla és imprescindible l’existència d’un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corrent d’aire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que es crea amb la respiració: així, tot i que hi ha sons que es fan en la inspiració, normalment parlem durant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l’expiració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</a:t>
            </a:r>
            <a:r>
              <a:rPr lang="cs-CZ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respiració</a:t>
            </a: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es pot explicar com una </a:t>
            </a:r>
            <a:r>
              <a:rPr lang="cs-CZ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sèrie</a:t>
            </a: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d’augments i disminucions successives de la pressió de l’aire dels pulmons</a:t>
            </a: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68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Augment</a:t>
            </a:r>
            <a:r>
              <a:rPr lang="cs-CZ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pressió: sortida de l’aire (</a:t>
            </a:r>
            <a:r>
              <a:rPr lang="cs-CZ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expiració</a:t>
            </a:r>
            <a:r>
              <a:rPr lang="cs-CZ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680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Disminució</a:t>
            </a:r>
            <a:r>
              <a:rPr lang="cs-CZ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pressió: entrada de l’aire (</a:t>
            </a:r>
            <a:r>
              <a:rPr lang="cs-CZ" sz="14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inspiració</a:t>
            </a:r>
            <a:r>
              <a:rPr lang="cs-CZ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Els canvis de la pressió tenen a veure amb el </a:t>
            </a:r>
            <a:r>
              <a:rPr lang="cs-CZ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diafragma</a:t>
            </a:r>
            <a:r>
              <a:rPr lang="cs-CZ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 els músculs intercostals (situats entre les costelles). Quan el diafragma baixa, augmenta la capacitat de la caixa toràcica, disminueix la pressió i l’aire entra (corrent d’aire ingressiu). Quan el diafragma es relaxa i torna a la seva posició, la pressió augmenta (per la disminució del volum dels pulmons) i es crea un corrent d’aire egressiu (expiració). Aleshores, l’aire pujarà cap a la laringe.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És important tenir en compte aquest procés perquè </a:t>
            </a:r>
            <a:r>
              <a:rPr lang="cs-CZ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 parlem controlem</a:t>
            </a:r>
            <a:r>
              <a:rPr lang="cs-CZ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tot el procés de la respiració: fem inspiracions curtes i breus i expiracions més llargues.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2589120" y="6135840"/>
            <a:ext cx="7618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Tema 3. La fonètica</a:t>
            </a:r>
            <a:endParaRPr lang="cs-CZ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531720" y="787680"/>
            <a:ext cx="777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9765D9B-902F-481A-9789-DED99121E667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</a:t>
            </a:fld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2684</TotalTime>
  <Words>1953</Words>
  <Application>Microsoft Office PowerPoint</Application>
  <PresentationFormat>Širokoúhlá obrazovka</PresentationFormat>
  <Paragraphs>146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Introducció: la fonètica  i la fonologia</dc:title>
  <dc:subject/>
  <dc:creator>Elga Cremades Cortiella</dc:creator>
  <dc:description/>
  <cp:lastModifiedBy>Lucie Kuzmová</cp:lastModifiedBy>
  <cp:revision>29</cp:revision>
  <cp:lastPrinted>2016-09-21T19:55:55Z</cp:lastPrinted>
  <dcterms:created xsi:type="dcterms:W3CDTF">2016-09-21T16:23:42Z</dcterms:created>
  <dcterms:modified xsi:type="dcterms:W3CDTF">2021-09-23T09:54:29Z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