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y="6858000" cx="9144000"/>
  <p:notesSz cx="6858000" cy="9144000"/>
  <p:embeddedFontLst>
    <p:embeddedFont>
      <p:font typeface="Tahoma"/>
      <p:regular r:id="rId41"/>
      <p:bold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3" roundtripDataSignature="AMtx7mgszpFm189WLYi+DDGMrBfIDGWp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font" Target="fonts/Tahoma-bold.fntdata"/><Relationship Id="rId41" Type="http://schemas.openxmlformats.org/officeDocument/2006/relationships/font" Target="fonts/Tahoma-regular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customschemas.google.com/relationships/presentationmetadata" Target="meta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fbfa734459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fbfa73445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33ccc9ff7_0_1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33ccc9ff7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0374483fb0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0374483fb0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033ccc9ff7_0_1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033ccc9ff7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33ccc9ff7_0_2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33ccc9ff7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033ccc9ff7_0_1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033ccc9ff7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033ccc9ff7_0_2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033ccc9ff7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033ccc9ff7_0_2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033ccc9ff7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fbfa734459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fbfa73445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fbfa734459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fbfa73445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fbfa734459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fbfa73445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33ccc9ff7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033ccc9ff7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fbfa734459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fbfa734459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fbfa734459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fbfa73445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033ccc9ff7_0_1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033ccc9ff7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fbfa734459_0_1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fbfa734459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fbfa734459_0_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fbfa734459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00fcd7408c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00fcd7408c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fbfa734459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fbfa734459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fbfa734459_0_1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fbfa734459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fbfa734459_0_1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fbfa734459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fbfa734459_0_1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fbfa734459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fbfa734459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fbfa73445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374483fb0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0374483fb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0374483fb0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0374483fb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fbfa734459_0_1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fbfa734459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00fcd7408c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00fcd7408c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00fcd7408c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00fcd7408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fbfa734459_0_1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fbfa734459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00fcd7408c_0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00fcd7408c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033ccc9ff7_0_1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033ccc9ff7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01b068343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01b06834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01a60b8bb1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01a60b8bb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00fcd7408c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00fcd7408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33ccc9ff7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033ccc9ff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0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1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2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2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2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2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9.png"/><Relationship Id="rId5" Type="http://schemas.openxmlformats.org/officeDocument/2006/relationships/image" Target="../media/image38.png"/><Relationship Id="rId6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5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Relationship Id="rId4" Type="http://schemas.openxmlformats.org/officeDocument/2006/relationships/image" Target="../media/image19.png"/><Relationship Id="rId5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7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2.png"/><Relationship Id="rId4" Type="http://schemas.openxmlformats.org/officeDocument/2006/relationships/image" Target="../media/image44.png"/><Relationship Id="rId5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Relationship Id="rId4" Type="http://schemas.openxmlformats.org/officeDocument/2006/relationships/image" Target="../media/image66.png"/><Relationship Id="rId5" Type="http://schemas.openxmlformats.org/officeDocument/2006/relationships/image" Target="../media/image5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jpg"/><Relationship Id="rId4" Type="http://schemas.openxmlformats.org/officeDocument/2006/relationships/image" Target="../media/image5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png"/><Relationship Id="rId4" Type="http://schemas.openxmlformats.org/officeDocument/2006/relationships/image" Target="../media/image58.png"/><Relationship Id="rId5" Type="http://schemas.openxmlformats.org/officeDocument/2006/relationships/image" Target="../media/image5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hyperlink" Target="https://en.wikipedia.org/wiki/Amphora" TargetMode="External"/><Relationship Id="rId6" Type="http://schemas.openxmlformats.org/officeDocument/2006/relationships/image" Target="../media/image7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5.png"/><Relationship Id="rId4" Type="http://schemas.openxmlformats.org/officeDocument/2006/relationships/image" Target="../media/image69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8.png"/><Relationship Id="rId4" Type="http://schemas.openxmlformats.org/officeDocument/2006/relationships/image" Target="../media/image74.png"/><Relationship Id="rId5" Type="http://schemas.openxmlformats.org/officeDocument/2006/relationships/image" Target="../media/image6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5" Type="http://schemas.openxmlformats.org/officeDocument/2006/relationships/image" Target="../media/image9.png"/><Relationship Id="rId6" Type="http://schemas.openxmlformats.org/officeDocument/2006/relationships/image" Target="../media/image18.png"/><Relationship Id="rId7" Type="http://schemas.openxmlformats.org/officeDocument/2006/relationships/hyperlink" Target="https://www.alamy.com/english-two-helmeted-warriors-and-chariot-on-a-fresco-from-pylos-dated-lh-iiiab-about-1350-bc-circa-1350-bc-unknown-1209-two-mycenaean-chariot-warriors-on-a-fresco-from-pylos-about-1350-bc-image185604807.html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6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fbfa734459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fbfa734459_0_5"/>
          <p:cNvSpPr txBox="1"/>
          <p:nvPr/>
        </p:nvSpPr>
        <p:spPr>
          <a:xfrm>
            <a:off x="0" y="370700"/>
            <a:ext cx="9144000" cy="6618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Tahoma"/>
                <a:ea typeface="Tahoma"/>
                <a:cs typeface="Tahoma"/>
                <a:sym typeface="Tahoma"/>
              </a:rPr>
              <a:t>MYKÉNSKA KULTÚRA I</a:t>
            </a:r>
            <a:endParaRPr sz="3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6" name="Google Shape;86;gfbfa734459_0_5"/>
          <p:cNvSpPr txBox="1"/>
          <p:nvPr/>
        </p:nvSpPr>
        <p:spPr>
          <a:xfrm>
            <a:off x="23175" y="6186100"/>
            <a:ext cx="5328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4C1130"/>
                </a:solidFill>
                <a:latin typeface="Tahoma"/>
                <a:ea typeface="Tahoma"/>
                <a:cs typeface="Tahoma"/>
                <a:sym typeface="Tahoma"/>
              </a:rPr>
              <a:t>Mgr. Lucia Ščasníková, 462081@muni.cz</a:t>
            </a:r>
            <a:endParaRPr sz="1500">
              <a:solidFill>
                <a:srgbClr val="4C113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1033ccc9ff7_0_106"/>
          <p:cNvPicPr preferRelativeResize="0"/>
          <p:nvPr/>
        </p:nvPicPr>
        <p:blipFill rotWithShape="1">
          <a:blip r:embed="rId3">
            <a:alphaModFix/>
          </a:blip>
          <a:srcRect b="6168" l="0" r="0" t="7557"/>
          <a:stretch/>
        </p:blipFill>
        <p:spPr>
          <a:xfrm>
            <a:off x="5155125" y="2693900"/>
            <a:ext cx="3988875" cy="41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1033ccc9ff7_0_106"/>
          <p:cNvSpPr txBox="1"/>
          <p:nvPr/>
        </p:nvSpPr>
        <p:spPr>
          <a:xfrm>
            <a:off x="3371775" y="6336825"/>
            <a:ext cx="22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Small gold sheet in the form of a tripartite shrine from Mycenae, Grave Circle A, 16th BCE</a:t>
            </a:r>
            <a:endParaRPr sz="700">
              <a:solidFill>
                <a:schemeClr val="dk1"/>
              </a:solidFill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6" name="Google Shape;166;g1033ccc9ff7_0_106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Tahoma"/>
                <a:ea typeface="Tahoma"/>
                <a:cs typeface="Tahoma"/>
                <a:sym typeface="Tahoma"/>
              </a:rPr>
              <a:t>III. Náboženstvo a kult</a:t>
            </a:r>
            <a:endParaRPr sz="2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7" name="Google Shape;167;g1033ccc9ff7_0_106"/>
          <p:cNvSpPr txBox="1"/>
          <p:nvPr/>
        </p:nvSpPr>
        <p:spPr>
          <a:xfrm>
            <a:off x="6045175" y="2513825"/>
            <a:ext cx="281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1033ccc9ff7_0_106"/>
          <p:cNvSpPr txBox="1"/>
          <p:nvPr/>
        </p:nvSpPr>
        <p:spPr>
          <a:xfrm>
            <a:off x="127425" y="973100"/>
            <a:ext cx="502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1033ccc9ff7_0_106"/>
          <p:cNvSpPr txBox="1"/>
          <p:nvPr/>
        </p:nvSpPr>
        <p:spPr>
          <a:xfrm>
            <a:off x="0" y="1040350"/>
            <a:ext cx="9144000" cy="26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podobné náboženské predstavy ako Minojci =  fresky, figúrky, svätyne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viera v posmrtný život s dôrazom na hrobové prídavky (zachovanie privilégií)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Char char="●"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LH = bohaté dôkazy: pozostatky svätýň, figúrky, posvätné predmety, pečate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Char char="●"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15.stor.BC	- mykénska civilizácia vládne na Kréte (Knossos): množstvo  minojského tovaru v šachtových hroboch.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minojské predmety v hrobovom okruhu A: šperky, dvojitá sekera (labrys), sakrálny uzol, rohy zasvätenia atď.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Rozdiel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:	Minojci: vykonávanie kultu priamo v paláci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Mykénci: kult v JZ časti mimo obytného priestoru 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(terasovité stavby s ohniskami)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0" name="Google Shape;170;g1033ccc9ff7_0_106"/>
          <p:cNvSpPr txBox="1"/>
          <p:nvPr/>
        </p:nvSpPr>
        <p:spPr>
          <a:xfrm>
            <a:off x="9035875" y="428625"/>
            <a:ext cx="667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g10374483fb0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4786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10374483fb0_0_34"/>
          <p:cNvSpPr txBox="1"/>
          <p:nvPr/>
        </p:nvSpPr>
        <p:spPr>
          <a:xfrm>
            <a:off x="4795975" y="1100550"/>
            <a:ext cx="43479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Char char="●"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južne od Hrobového okruhu A = Cult Centre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Char char="●"/>
            </a:pPr>
            <a:r>
              <a:rPr b="1"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1960 William Taylour</a:t>
            </a: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: “</a:t>
            </a:r>
            <a:r>
              <a:rPr b="1"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Temple</a:t>
            </a: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” a “</a:t>
            </a:r>
            <a:r>
              <a:rPr b="1"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House of Fresco</a:t>
            </a: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”</a:t>
            </a:r>
            <a:endParaRPr/>
          </a:p>
        </p:txBody>
      </p:sp>
      <p:sp>
        <p:nvSpPr>
          <p:cNvPr id="177" name="Google Shape;177;g10374483fb0_0_34"/>
          <p:cNvSpPr txBox="1"/>
          <p:nvPr/>
        </p:nvSpPr>
        <p:spPr>
          <a:xfrm>
            <a:off x="4944525" y="577350"/>
            <a:ext cx="3745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Tahoma"/>
                <a:ea typeface="Tahoma"/>
                <a:cs typeface="Tahoma"/>
                <a:sym typeface="Tahoma"/>
              </a:rPr>
              <a:t>CULT CENTRE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8" name="Google Shape;178;g10374483fb0_0_34"/>
          <p:cNvSpPr/>
          <p:nvPr/>
        </p:nvSpPr>
        <p:spPr>
          <a:xfrm>
            <a:off x="1899850" y="1649250"/>
            <a:ext cx="2432700" cy="4641000"/>
          </a:xfrm>
          <a:prstGeom prst="ellipse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10374483fb0_0_34"/>
          <p:cNvSpPr/>
          <p:nvPr/>
        </p:nvSpPr>
        <p:spPr>
          <a:xfrm>
            <a:off x="915175" y="1413325"/>
            <a:ext cx="1355400" cy="1471200"/>
          </a:xfrm>
          <a:prstGeom prst="ellipse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033ccc9ff7_0_156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Tahoma"/>
                <a:ea typeface="Tahoma"/>
                <a:cs typeface="Tahoma"/>
                <a:sym typeface="Tahoma"/>
              </a:rPr>
              <a:t>            III. Kultové centrum </a:t>
            </a:r>
            <a:r>
              <a:rPr i="1" lang="en-US" sz="2300">
                <a:latin typeface="Tahoma"/>
                <a:ea typeface="Tahoma"/>
                <a:cs typeface="Tahoma"/>
                <a:sym typeface="Tahoma"/>
              </a:rPr>
              <a:t>“Temple”</a:t>
            </a:r>
            <a:endParaRPr i="1" sz="23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5" name="Google Shape;185;g1033ccc9ff7_0_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0325"/>
            <a:ext cx="4951150" cy="61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1033ccc9ff7_0_156"/>
          <p:cNvSpPr txBox="1"/>
          <p:nvPr/>
        </p:nvSpPr>
        <p:spPr>
          <a:xfrm>
            <a:off x="4610700" y="753000"/>
            <a:ext cx="4533300" cy="58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Char char="●"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južne od Hrobového okruhu A = Cult Centre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1960 </a:t>
            </a: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William Taylour: “</a:t>
            </a:r>
            <a:r>
              <a:rPr b="1"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Temple</a:t>
            </a: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” a “</a:t>
            </a:r>
            <a:r>
              <a:rPr b="1"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House of Fresco</a:t>
            </a: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”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AutoNum type="arabicPeriod"/>
            </a:pP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Megaron (</a:t>
            </a:r>
            <a:r>
              <a:rPr b="1" lang="en-US" sz="1100">
                <a:solidFill>
                  <a:srgbClr val="202122"/>
                </a:solidFill>
                <a:latin typeface="Tahoma"/>
                <a:ea typeface="Tahoma"/>
                <a:cs typeface="Tahoma"/>
                <a:sym typeface="Tahoma"/>
              </a:rPr>
              <a:t>μέγαρον)</a:t>
            </a:r>
            <a:endParaRPr b="1" sz="1100">
              <a:solidFill>
                <a:srgbClr val="202122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202122"/>
                </a:solidFill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lang="en-US" sz="1100">
                <a:solidFill>
                  <a:srgbClr val="202122"/>
                </a:solidFill>
                <a:latin typeface="Tahoma"/>
                <a:ea typeface="Tahoma"/>
                <a:cs typeface="Tahoma"/>
                <a:sym typeface="Tahoma"/>
              </a:rPr>
              <a:t>typ obdĺžnikového domu, neskôr chrámu a paláca</a:t>
            </a:r>
            <a:endParaRPr sz="1100">
              <a:solidFill>
                <a:srgbClr val="202122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202122"/>
                </a:solidFill>
                <a:latin typeface="Tahoma"/>
                <a:ea typeface="Tahoma"/>
                <a:cs typeface="Tahoma"/>
                <a:sym typeface="Tahoma"/>
              </a:rPr>
              <a:t>- pôvod v neolite (Dimini, Sesklo, Jericho)</a:t>
            </a:r>
            <a:endParaRPr sz="1100">
              <a:solidFill>
                <a:srgbClr val="202122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02122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202122"/>
                </a:solidFill>
                <a:latin typeface="Tahoma"/>
                <a:ea typeface="Tahoma"/>
                <a:cs typeface="Tahoma"/>
                <a:sym typeface="Tahoma"/>
              </a:rPr>
              <a:t>Minojský megaron</a:t>
            </a:r>
            <a:r>
              <a:rPr lang="en-US" sz="1100">
                <a:solidFill>
                  <a:srgbClr val="202122"/>
                </a:solidFill>
                <a:latin typeface="Tahoma"/>
                <a:ea typeface="Tahoma"/>
                <a:cs typeface="Tahoma"/>
                <a:sym typeface="Tahoma"/>
              </a:rPr>
              <a:t>: hlavná/trónna sála v centre paláca</a:t>
            </a:r>
            <a:endParaRPr sz="1100">
              <a:solidFill>
                <a:srgbClr val="202122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202122"/>
                </a:solidFill>
                <a:latin typeface="Tahoma"/>
                <a:ea typeface="Tahoma"/>
                <a:cs typeface="Tahoma"/>
                <a:sym typeface="Tahoma"/>
              </a:rPr>
              <a:t>Mykénsky megaron</a:t>
            </a:r>
            <a:r>
              <a:rPr lang="en-US" sz="1100">
                <a:solidFill>
                  <a:srgbClr val="202122"/>
                </a:solidFill>
                <a:latin typeface="Tahoma"/>
                <a:ea typeface="Tahoma"/>
                <a:cs typeface="Tahoma"/>
                <a:sym typeface="Tahoma"/>
              </a:rPr>
              <a:t>: pevná forma palácového komplexu</a:t>
            </a:r>
            <a:endParaRPr sz="1100">
              <a:solidFill>
                <a:srgbClr val="202122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- stavba s trojitým členením (</a:t>
            </a: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pronaos, naos, in antis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- v strede ohnisko obložené kameňmi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7" name="Google Shape;187;g1033ccc9ff7_0_156"/>
          <p:cNvSpPr/>
          <p:nvPr/>
        </p:nvSpPr>
        <p:spPr>
          <a:xfrm rot="1110869">
            <a:off x="2749380" y="2416814"/>
            <a:ext cx="820043" cy="1665794"/>
          </a:xfrm>
          <a:prstGeom prst="rect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g1033ccc9ff7_0_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575550" y="1774873"/>
            <a:ext cx="2951499" cy="251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1033ccc9ff7_0_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1033ccc9ff7_0_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0325"/>
            <a:ext cx="4951150" cy="61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1033ccc9ff7_0_186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Tahoma"/>
                <a:ea typeface="Tahoma"/>
                <a:cs typeface="Tahoma"/>
                <a:sym typeface="Tahoma"/>
              </a:rPr>
              <a:t>            III. Kultové centrum </a:t>
            </a:r>
            <a:r>
              <a:rPr i="1" lang="en-US" sz="2300">
                <a:latin typeface="Tahoma"/>
                <a:ea typeface="Tahoma"/>
                <a:cs typeface="Tahoma"/>
                <a:sym typeface="Tahoma"/>
              </a:rPr>
              <a:t>“Temple”</a:t>
            </a:r>
            <a:endParaRPr i="1" sz="2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0" name="Google Shape;200;g1033ccc9ff7_0_186"/>
          <p:cNvSpPr txBox="1"/>
          <p:nvPr/>
        </p:nvSpPr>
        <p:spPr>
          <a:xfrm>
            <a:off x="5039250" y="1204775"/>
            <a:ext cx="401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1033ccc9ff7_0_186"/>
          <p:cNvSpPr txBox="1"/>
          <p:nvPr/>
        </p:nvSpPr>
        <p:spPr>
          <a:xfrm>
            <a:off x="4772800" y="5508025"/>
            <a:ext cx="44133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3.	The Vestibule</a:t>
            </a:r>
            <a:endParaRPr b="1" sz="1100">
              <a:latin typeface="Tahoma"/>
              <a:ea typeface="Tahoma"/>
              <a:cs typeface="Tahoma"/>
              <a:sym typeface="Tahom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priestor s rozmermi 3 x 4 metre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okrem pár doložených váz žiadne ďalšie nálezy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vchod z JZ bol zatarasený po zemetrasení LH IIIB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2" name="Google Shape;202;g1033ccc9ff7_0_186"/>
          <p:cNvSpPr/>
          <p:nvPr/>
        </p:nvSpPr>
        <p:spPr>
          <a:xfrm rot="1892432">
            <a:off x="2085595" y="3336374"/>
            <a:ext cx="521314" cy="3791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g1033ccc9ff7_0_186"/>
          <p:cNvPicPr preferRelativeResize="0"/>
          <p:nvPr/>
        </p:nvPicPr>
        <p:blipFill rotWithShape="1">
          <a:blip r:embed="rId4">
            <a:alphaModFix/>
          </a:blip>
          <a:srcRect b="0" l="0" r="0" t="2562"/>
          <a:stretch/>
        </p:blipFill>
        <p:spPr>
          <a:xfrm>
            <a:off x="4665700" y="2660858"/>
            <a:ext cx="4478300" cy="287214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1033ccc9ff7_0_186"/>
          <p:cNvSpPr/>
          <p:nvPr/>
        </p:nvSpPr>
        <p:spPr>
          <a:xfrm rot="1705743">
            <a:off x="2299769" y="2755944"/>
            <a:ext cx="544458" cy="572111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1033ccc9ff7_0_186"/>
          <p:cNvSpPr txBox="1"/>
          <p:nvPr/>
        </p:nvSpPr>
        <p:spPr>
          <a:xfrm>
            <a:off x="4772800" y="951725"/>
            <a:ext cx="4342800" cy="13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2.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b="1" lang="en-US" sz="1100">
                <a:solidFill>
                  <a:srgbClr val="333333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The Room with the Platforms</a:t>
            </a:r>
            <a:endParaRPr b="1" sz="1100">
              <a:solidFill>
                <a:srgbClr val="333333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333333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	- </a:t>
            </a:r>
            <a:r>
              <a:rPr lang="en-US" sz="1100">
                <a:solidFill>
                  <a:srgbClr val="333333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miestnosť 5 x 4 m, v strede plošina - ohnisko ?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	- podstavce 3 drevených stĺpov na SJ strane (V časť)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	- za stĺpmi schodisko vedúce do miestnosti s idolmi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	- na V strane omietnuté plošiny (lavičky)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	- na SV plošine idol ženy + trojnožka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206" name="Google Shape;206;g1033ccc9ff7_0_186"/>
          <p:cNvCxnSpPr>
            <a:stCxn id="204" idx="3"/>
            <a:endCxn id="205" idx="1"/>
          </p:cNvCxnSpPr>
          <p:nvPr/>
        </p:nvCxnSpPr>
        <p:spPr>
          <a:xfrm flipH="1" rot="10800000">
            <a:off x="2811398" y="1615500"/>
            <a:ext cx="1961400" cy="15561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07" name="Google Shape;207;g1033ccc9ff7_0_186"/>
          <p:cNvCxnSpPr>
            <a:stCxn id="202" idx="3"/>
          </p:cNvCxnSpPr>
          <p:nvPr/>
        </p:nvCxnSpPr>
        <p:spPr>
          <a:xfrm>
            <a:off x="2568401" y="3662274"/>
            <a:ext cx="2042100" cy="21531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208" name="Google Shape;208;g1033ccc9ff7_0_1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4250" y="1852600"/>
            <a:ext cx="1161350" cy="1724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g1033ccc9ff7_0_186"/>
          <p:cNvCxnSpPr>
            <a:stCxn id="208" idx="1"/>
          </p:cNvCxnSpPr>
          <p:nvPr/>
        </p:nvCxnSpPr>
        <p:spPr>
          <a:xfrm flipH="1">
            <a:off x="6764450" y="2714988"/>
            <a:ext cx="1189800" cy="12282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1033ccc9ff7_0_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0325"/>
            <a:ext cx="4951150" cy="61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1033ccc9ff7_0_210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Tahoma"/>
                <a:ea typeface="Tahoma"/>
                <a:cs typeface="Tahoma"/>
                <a:sym typeface="Tahoma"/>
              </a:rPr>
              <a:t>            III. Kultové centrum </a:t>
            </a:r>
            <a:r>
              <a:rPr i="1" lang="en-US" sz="2300">
                <a:latin typeface="Tahoma"/>
                <a:ea typeface="Tahoma"/>
                <a:cs typeface="Tahoma"/>
                <a:sym typeface="Tahoma"/>
              </a:rPr>
              <a:t>“Temple”</a:t>
            </a:r>
            <a:endParaRPr i="1" sz="2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6" name="Google Shape;216;g1033ccc9ff7_0_210"/>
          <p:cNvSpPr/>
          <p:nvPr/>
        </p:nvSpPr>
        <p:spPr>
          <a:xfrm>
            <a:off x="1737675" y="4517950"/>
            <a:ext cx="2397900" cy="16017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1033ccc9ff7_0_210"/>
          <p:cNvSpPr txBox="1"/>
          <p:nvPr/>
        </p:nvSpPr>
        <p:spPr>
          <a:xfrm>
            <a:off x="4772800" y="951725"/>
            <a:ext cx="4425300" cy="28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4. 	Tsountas House</a:t>
            </a:r>
            <a:endParaRPr b="1" sz="1100">
              <a:solidFill>
                <a:schemeClr val="dk1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	- pomenovanie podľa </a:t>
            </a: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Christosovi Tsountasovi (1886)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- dolná a stredná terasa južne od Hrobového okruhu A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- 3 podzemné miestnosti - suterény (sklady?)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- horné priestory: otvorený dvorec, predsiene,	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megaron s 2 bočnými miestnosťami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- na SV omietnutý obdĺžnikový kameň - oltár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- pokladnica svätýň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‘Shield Goddess’</a:t>
            </a:r>
            <a:endParaRPr b="1" i="1"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- nález maľovanej tabuľky (Shrine Gamma)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vyobrazené 2 ženy (kňažky), uprostred “Bohyňa štítu”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pocta Bohyni vojny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8" name="Google Shape;218;g1033ccc9ff7_0_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0175" y="4222825"/>
            <a:ext cx="3888050" cy="231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033ccc9ff7_0_228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Tahoma"/>
                <a:ea typeface="Tahoma"/>
                <a:cs typeface="Tahoma"/>
                <a:sym typeface="Tahoma"/>
              </a:rPr>
              <a:t>            III. Kultové centrum </a:t>
            </a:r>
            <a:r>
              <a:rPr i="1" lang="en-US" sz="2300">
                <a:latin typeface="Tahoma"/>
                <a:ea typeface="Tahoma"/>
                <a:cs typeface="Tahoma"/>
                <a:sym typeface="Tahoma"/>
              </a:rPr>
              <a:t>“Temple”</a:t>
            </a:r>
            <a:endParaRPr i="1" sz="23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24" name="Google Shape;224;g1033ccc9ff7_0_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0325"/>
            <a:ext cx="4951150" cy="61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1033ccc9ff7_0_228"/>
          <p:cNvSpPr txBox="1"/>
          <p:nvPr/>
        </p:nvSpPr>
        <p:spPr>
          <a:xfrm>
            <a:off x="4697500" y="1385175"/>
            <a:ext cx="4557000" cy="26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5.	</a:t>
            </a:r>
            <a:r>
              <a:rPr b="1" lang="en-US" sz="1100">
                <a:solidFill>
                  <a:srgbClr val="333333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The Room with the Idols</a:t>
            </a:r>
            <a:endParaRPr b="1" sz="1100">
              <a:solidFill>
                <a:srgbClr val="333333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jedna z najzaujímavejších budov v rámci kultového centra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početná skupina idolov - prevažne antropomorfné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nálezy spojené s kultovými rituálmi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idoly s ľudskými črtami, hady, prenosné ohniská, vázy 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...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Idoly</a:t>
            </a:r>
            <a:endParaRPr b="1"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maľovaný takmer celý povrch okrem tváre (okolie očí)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vystupujúce oči, nepravidelný nos, veľké uši, rôzne gestá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otázka pohlavia (občas naznačené prsia, kučeravé vlasy)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otvory v hornej časti trupu na pripevnenie šperkov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v rukách držali predmety, ktoré symbolizovali ich atribúty (?)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hady v stočenej polohe spojené s podsvetím 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6" name="Google Shape;226;g1033ccc9ff7_0_228"/>
          <p:cNvSpPr/>
          <p:nvPr/>
        </p:nvSpPr>
        <p:spPr>
          <a:xfrm rot="1710856">
            <a:off x="2638740" y="2602089"/>
            <a:ext cx="370776" cy="364071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g1033ccc9ff7_0_228"/>
          <p:cNvPicPr preferRelativeResize="0"/>
          <p:nvPr/>
        </p:nvPicPr>
        <p:blipFill rotWithShape="1">
          <a:blip r:embed="rId4">
            <a:alphaModFix/>
          </a:blip>
          <a:srcRect b="2051" l="41005" r="26979" t="13517"/>
          <a:stretch/>
        </p:blipFill>
        <p:spPr>
          <a:xfrm>
            <a:off x="6273738" y="4689162"/>
            <a:ext cx="1518197" cy="21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1033ccc9ff7_0_228"/>
          <p:cNvPicPr preferRelativeResize="0"/>
          <p:nvPr/>
        </p:nvPicPr>
        <p:blipFill rotWithShape="1">
          <a:blip r:embed="rId5">
            <a:alphaModFix/>
          </a:blip>
          <a:srcRect b="6265" l="43915" r="29232" t="14123"/>
          <a:stretch/>
        </p:blipFill>
        <p:spPr>
          <a:xfrm>
            <a:off x="7813482" y="4721325"/>
            <a:ext cx="1330517" cy="213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1033ccc9ff7_0_228"/>
          <p:cNvPicPr preferRelativeResize="0"/>
          <p:nvPr/>
        </p:nvPicPr>
        <p:blipFill rotWithShape="1">
          <a:blip r:embed="rId6">
            <a:alphaModFix/>
          </a:blip>
          <a:srcRect b="6616" l="42938" r="27991" t="19539"/>
          <a:stretch/>
        </p:blipFill>
        <p:spPr>
          <a:xfrm>
            <a:off x="4697500" y="4689150"/>
            <a:ext cx="1576243" cy="21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fbfa734459_0_27"/>
          <p:cNvPicPr preferRelativeResize="0"/>
          <p:nvPr/>
        </p:nvPicPr>
        <p:blipFill rotWithShape="1">
          <a:blip r:embed="rId3">
            <a:alphaModFix/>
          </a:blip>
          <a:srcRect b="0" l="39232" r="22599" t="13681"/>
          <a:stretch/>
        </p:blipFill>
        <p:spPr>
          <a:xfrm>
            <a:off x="0" y="722350"/>
            <a:ext cx="5008550" cy="613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fbfa734459_0_27"/>
          <p:cNvPicPr preferRelativeResize="0"/>
          <p:nvPr/>
        </p:nvPicPr>
        <p:blipFill rotWithShape="1">
          <a:blip r:embed="rId4">
            <a:alphaModFix/>
          </a:blip>
          <a:srcRect b="0" l="42213" r="27885" t="12709"/>
          <a:stretch/>
        </p:blipFill>
        <p:spPr>
          <a:xfrm>
            <a:off x="4957300" y="237950"/>
            <a:ext cx="4186699" cy="662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fbfa734459_0_27"/>
          <p:cNvSpPr txBox="1"/>
          <p:nvPr/>
        </p:nvSpPr>
        <p:spPr>
          <a:xfrm>
            <a:off x="5149875" y="0"/>
            <a:ext cx="3628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latin typeface="Calibri"/>
                <a:ea typeface="Calibri"/>
                <a:cs typeface="Calibri"/>
                <a:sym typeface="Calibri"/>
              </a:rPr>
              <a:t>Anthropomorphic figure. The “Temple”, Room 19. LH IIIB2 (1250-1180 BC). MM 286.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gfbfa734459_0_27"/>
          <p:cNvSpPr/>
          <p:nvPr/>
        </p:nvSpPr>
        <p:spPr>
          <a:xfrm>
            <a:off x="7027975" y="2948850"/>
            <a:ext cx="900900" cy="90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gfbfa734459_0_32"/>
          <p:cNvPicPr preferRelativeResize="0"/>
          <p:nvPr/>
        </p:nvPicPr>
        <p:blipFill rotWithShape="1">
          <a:blip r:embed="rId3">
            <a:alphaModFix/>
          </a:blip>
          <a:srcRect b="5031" l="40961" r="26254" t="14213"/>
          <a:stretch/>
        </p:blipFill>
        <p:spPr>
          <a:xfrm>
            <a:off x="0" y="1682625"/>
            <a:ext cx="3878702" cy="517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fbfa734459_0_32"/>
          <p:cNvSpPr txBox="1"/>
          <p:nvPr/>
        </p:nvSpPr>
        <p:spPr>
          <a:xfrm>
            <a:off x="0" y="1282425"/>
            <a:ext cx="3764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latin typeface="Tahoma"/>
                <a:ea typeface="Tahoma"/>
                <a:cs typeface="Tahoma"/>
                <a:sym typeface="Tahoma"/>
              </a:rPr>
              <a:t>Anthropomorphic igure. The “Temple”, Room 19. LH IIIB2 (1250-1180 BC). MM 290.a</a:t>
            </a:r>
            <a:endParaRPr sz="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44" name="Google Shape;244;gfbfa734459_0_32"/>
          <p:cNvPicPr preferRelativeResize="0"/>
          <p:nvPr/>
        </p:nvPicPr>
        <p:blipFill rotWithShape="1">
          <a:blip r:embed="rId4">
            <a:alphaModFix/>
          </a:blip>
          <a:srcRect b="1905" l="41145" r="33664" t="15965"/>
          <a:stretch/>
        </p:blipFill>
        <p:spPr>
          <a:xfrm>
            <a:off x="5265301" y="8048"/>
            <a:ext cx="3878698" cy="684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fbfa734459_0_32"/>
          <p:cNvPicPr preferRelativeResize="0"/>
          <p:nvPr/>
        </p:nvPicPr>
        <p:blipFill rotWithShape="1">
          <a:blip r:embed="rId5">
            <a:alphaModFix/>
          </a:blip>
          <a:srcRect b="1688" l="41361" r="29270" t="13038"/>
          <a:stretch/>
        </p:blipFill>
        <p:spPr>
          <a:xfrm>
            <a:off x="3878700" y="0"/>
            <a:ext cx="2158325" cy="339461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fbfa734459_0_32"/>
          <p:cNvSpPr/>
          <p:nvPr/>
        </p:nvSpPr>
        <p:spPr>
          <a:xfrm>
            <a:off x="4775950" y="985775"/>
            <a:ext cx="408000" cy="51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fbfa734459_0_32"/>
          <p:cNvSpPr/>
          <p:nvPr/>
        </p:nvSpPr>
        <p:spPr>
          <a:xfrm>
            <a:off x="4410525" y="3033825"/>
            <a:ext cx="323100" cy="25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fbfa734459_0_47"/>
          <p:cNvPicPr preferRelativeResize="0"/>
          <p:nvPr/>
        </p:nvPicPr>
        <p:blipFill rotWithShape="1">
          <a:blip r:embed="rId3">
            <a:alphaModFix/>
          </a:blip>
          <a:srcRect b="1840" l="42693" r="33271" t="12535"/>
          <a:stretch/>
        </p:blipFill>
        <p:spPr>
          <a:xfrm>
            <a:off x="0" y="0"/>
            <a:ext cx="355402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fbfa734459_0_47"/>
          <p:cNvPicPr preferRelativeResize="0"/>
          <p:nvPr/>
        </p:nvPicPr>
        <p:blipFill rotWithShape="1">
          <a:blip r:embed="rId4">
            <a:alphaModFix/>
          </a:blip>
          <a:srcRect b="0" l="40052" r="26105" t="13126"/>
          <a:stretch/>
        </p:blipFill>
        <p:spPr>
          <a:xfrm>
            <a:off x="4212156" y="0"/>
            <a:ext cx="49318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fbfa734459_0_47"/>
          <p:cNvSpPr/>
          <p:nvPr/>
        </p:nvSpPr>
        <p:spPr>
          <a:xfrm>
            <a:off x="6858000" y="1334200"/>
            <a:ext cx="968700" cy="99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fbfa734459_0_47"/>
          <p:cNvSpPr txBox="1"/>
          <p:nvPr/>
        </p:nvSpPr>
        <p:spPr>
          <a:xfrm>
            <a:off x="2927550" y="0"/>
            <a:ext cx="328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latin typeface="Tahoma"/>
                <a:ea typeface="Tahoma"/>
                <a:cs typeface="Tahoma"/>
                <a:sym typeface="Tahoma"/>
              </a:rPr>
              <a:t>Anthropomorphic figure holding an object which has been interpreted as a double axe. “The Temple”, Room 19. LH IIIB2 (1250-1180BC). MM 295.</a:t>
            </a:r>
            <a:endParaRPr sz="7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033ccc9ff7_0_72"/>
          <p:cNvSpPr txBox="1"/>
          <p:nvPr/>
        </p:nvSpPr>
        <p:spPr>
          <a:xfrm>
            <a:off x="0" y="926750"/>
            <a:ext cx="5525700" cy="23826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PREHĽAD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ahoma"/>
              <a:buAutoNum type="arabicPeriod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Dejiny bádania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ahoma"/>
              <a:buAutoNum type="arabicPeriod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Mykénska civilizácia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ahoma"/>
              <a:buAutoNum type="arabicPeriod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Zbroj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ahoma"/>
              <a:buAutoNum type="arabicPeriod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Bohatstvo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ahoma"/>
              <a:buAutoNum type="arabicPeriod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Náboženstvo a kult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ahoma"/>
              <a:buAutoNum type="arabicPeriod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Linear B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ahoma"/>
              <a:buAutoNum type="arabicPeriod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Obchod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2" name="Google Shape;92;g1033ccc9ff7_0_72"/>
          <p:cNvSpPr txBox="1"/>
          <p:nvPr/>
        </p:nvSpPr>
        <p:spPr>
          <a:xfrm>
            <a:off x="3618300" y="4355725"/>
            <a:ext cx="5525700" cy="1887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VČASNÁ DOBA MYKÉNSKA MH 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ahoma"/>
              <a:buAutoNum type="arabicPeriod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Úvod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ahoma"/>
              <a:buAutoNum type="arabicPeriod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Architektúra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ahoma"/>
              <a:buAutoNum type="arabicPeriod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Šachtové hroby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ahoma"/>
              <a:buAutoNum type="arabicPeriod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Tholosové hroby (presah do LH)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ahoma"/>
              <a:buAutoNum type="arabicPeriod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Keramika 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fbfa734459_0_58"/>
          <p:cNvPicPr preferRelativeResize="0"/>
          <p:nvPr/>
        </p:nvPicPr>
        <p:blipFill rotWithShape="1">
          <a:blip r:embed="rId3">
            <a:alphaModFix/>
          </a:blip>
          <a:srcRect b="1830" l="36829" r="22501" t="12611"/>
          <a:stretch/>
        </p:blipFill>
        <p:spPr>
          <a:xfrm>
            <a:off x="1755175" y="3475750"/>
            <a:ext cx="2774323" cy="316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fbfa734459_0_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60325"/>
            <a:ext cx="4951150" cy="61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fbfa734459_0_58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Tahoma"/>
                <a:ea typeface="Tahoma"/>
                <a:cs typeface="Tahoma"/>
                <a:sym typeface="Tahoma"/>
              </a:rPr>
              <a:t>III. Kultové centrum </a:t>
            </a:r>
            <a:r>
              <a:rPr i="1" lang="en-US" sz="2300"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i="1" lang="en-US" sz="230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The Room with the Fresco</a:t>
            </a:r>
            <a:r>
              <a:rPr i="1" lang="en-US" sz="2300">
                <a:latin typeface="Tahoma"/>
                <a:ea typeface="Tahoma"/>
                <a:cs typeface="Tahoma"/>
                <a:sym typeface="Tahoma"/>
              </a:rPr>
              <a:t>”</a:t>
            </a:r>
            <a:endParaRPr i="1" sz="2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3" name="Google Shape;263;gfbfa734459_0_58"/>
          <p:cNvSpPr/>
          <p:nvPr/>
        </p:nvSpPr>
        <p:spPr>
          <a:xfrm rot="1278098">
            <a:off x="1062240" y="2305661"/>
            <a:ext cx="1079340" cy="1045135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fbfa734459_0_58"/>
          <p:cNvSpPr txBox="1"/>
          <p:nvPr/>
        </p:nvSpPr>
        <p:spPr>
          <a:xfrm>
            <a:off x="4605975" y="824300"/>
            <a:ext cx="4614600" cy="21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333333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6.	The Room with the Fresco</a:t>
            </a:r>
            <a:endParaRPr b="1" sz="1100">
              <a:solidFill>
                <a:srgbClr val="333333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333333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	- </a:t>
            </a:r>
            <a:r>
              <a:rPr lang="en-US" sz="1100">
                <a:solidFill>
                  <a:srgbClr val="333333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svätyňa s predsieňou, ktorá viedla do hlavnej sály s ohniskom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	- pri stene larnax, oproti stena s freskou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Freska</a:t>
            </a:r>
            <a:endParaRPr b="1"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- zachovaných 5 ľudských postáv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vpravo: pred stĺpom postava držiaca oštep/palicu; čelí žene ktorá drží meč s hrotom k mezi = bohyne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- medzi bohyňami 2 malé mužské postavy pod sebou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vľavo: žena pred stĺpom, v rukách 2 snopy obilia (?), zviera bez určenej identity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65" name="Google Shape;265;gfbfa734459_0_58"/>
          <p:cNvPicPr preferRelativeResize="0"/>
          <p:nvPr/>
        </p:nvPicPr>
        <p:blipFill rotWithShape="1">
          <a:blip r:embed="rId5">
            <a:alphaModFix/>
          </a:blip>
          <a:srcRect b="2543" l="31829" r="17022" t="13500"/>
          <a:stretch/>
        </p:blipFill>
        <p:spPr>
          <a:xfrm>
            <a:off x="4818175" y="3023900"/>
            <a:ext cx="4283342" cy="38083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66" name="Google Shape;266;gfbfa734459_0_58"/>
          <p:cNvSpPr/>
          <p:nvPr/>
        </p:nvSpPr>
        <p:spPr>
          <a:xfrm rot="1142548">
            <a:off x="1340940" y="2837476"/>
            <a:ext cx="465260" cy="53603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7" name="Google Shape;267;gfbfa734459_0_58"/>
          <p:cNvCxnSpPr>
            <a:stCxn id="266" idx="3"/>
            <a:endCxn id="265" idx="1"/>
          </p:cNvCxnSpPr>
          <p:nvPr/>
        </p:nvCxnSpPr>
        <p:spPr>
          <a:xfrm>
            <a:off x="1793470" y="2940177"/>
            <a:ext cx="3024600" cy="19878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fbfa734459_0_70"/>
          <p:cNvSpPr txBox="1"/>
          <p:nvPr/>
        </p:nvSpPr>
        <p:spPr>
          <a:xfrm>
            <a:off x="4582375" y="1976500"/>
            <a:ext cx="3773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latin typeface="Tahoma"/>
                <a:ea typeface="Tahoma"/>
                <a:cs typeface="Tahoma"/>
                <a:sym typeface="Tahoma"/>
              </a:rPr>
              <a:t>The fresco. Room with the Fresco. LH IIIB2 (1250-1180 BC). MM 385. </a:t>
            </a:r>
            <a:endParaRPr sz="7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73" name="Google Shape;273;gfbfa734459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2375" y="2268998"/>
            <a:ext cx="4561625" cy="45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fbfa734459_0_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51944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g1033ccc9ff7_0_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7355" y="0"/>
            <a:ext cx="46366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1033ccc9ff7_0_149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Tahoma"/>
                <a:ea typeface="Tahoma"/>
                <a:cs typeface="Tahoma"/>
                <a:sym typeface="Tahoma"/>
              </a:rPr>
              <a:t>Linear B</a:t>
            </a:r>
            <a:endParaRPr i="1" sz="2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1" name="Google Shape;281;g1033ccc9ff7_0_149"/>
          <p:cNvSpPr txBox="1"/>
          <p:nvPr/>
        </p:nvSpPr>
        <p:spPr>
          <a:xfrm>
            <a:off x="-199725" y="917800"/>
            <a:ext cx="45636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používané 14.-12.stor. BC - raná forma gréčtiny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doklady tabuliek: Knossos, Kydonia, Pylos, Théby, Mykény  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pádom mykénskej civilizácie mizne a už sa znova neobjavuje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2" name="Google Shape;282;g1033ccc9ff7_0_149"/>
          <p:cNvSpPr txBox="1"/>
          <p:nvPr/>
        </p:nvSpPr>
        <p:spPr>
          <a:xfrm>
            <a:off x="1317225" y="1967075"/>
            <a:ext cx="185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krétske hieroglyfické písmo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3" name="Google Shape;283;g1033ccc9ff7_0_149"/>
          <p:cNvSpPr txBox="1"/>
          <p:nvPr/>
        </p:nvSpPr>
        <p:spPr>
          <a:xfrm>
            <a:off x="1516875" y="2435975"/>
            <a:ext cx="1453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lineárne písmo 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4" name="Google Shape;284;g1033ccc9ff7_0_149"/>
          <p:cNvSpPr txBox="1"/>
          <p:nvPr/>
        </p:nvSpPr>
        <p:spPr>
          <a:xfrm>
            <a:off x="1554600" y="2904875"/>
            <a:ext cx="1241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lineárne písmo B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5" name="Google Shape;285;g1033ccc9ff7_0_149"/>
          <p:cNvSpPr txBox="1"/>
          <p:nvPr/>
        </p:nvSpPr>
        <p:spPr>
          <a:xfrm>
            <a:off x="-199725" y="3622850"/>
            <a:ext cx="4886400" cy="30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Michael Ventris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 1950 - 1952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vytvoril slabičnú mriežku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zistil že sa jedná o slabičné písmo = forma starogréčtiny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dôležitá spolupráce 1952 - 1955: </a:t>
            </a: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M.Ventris + J.Chadwick</a:t>
            </a:r>
            <a:endParaRPr b="1"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tabuľky z Pylu = kompletný kľúč pre toto písmo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Linear B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87 znakov pre slabiky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sémantické (významové) znaky (logogramy) objektov, tovaru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používané pre </a:t>
            </a: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byrokraciu 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a </a:t>
            </a: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inventarizáciu</a:t>
            </a:r>
            <a:endParaRPr b="1"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6000 tabuliek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: Knossos (4360), Pylos (1087), Théby (300), Mykény (73), Tiryns (27), Chania (7)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-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Pylos 45 pisárov, Knossos 66 pisárov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písmo používané spolkom profesionálnych pisárov v palácoch (?)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6" name="Google Shape;286;g1033ccc9ff7_0_149"/>
          <p:cNvSpPr/>
          <p:nvPr/>
        </p:nvSpPr>
        <p:spPr>
          <a:xfrm>
            <a:off x="2065050" y="2252000"/>
            <a:ext cx="178500" cy="288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1033ccc9ff7_0_149"/>
          <p:cNvSpPr/>
          <p:nvPr/>
        </p:nvSpPr>
        <p:spPr>
          <a:xfrm>
            <a:off x="2065050" y="2718825"/>
            <a:ext cx="178500" cy="288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fbfa734459_0_101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Tahoma"/>
                <a:ea typeface="Tahoma"/>
                <a:cs typeface="Tahoma"/>
                <a:sym typeface="Tahoma"/>
              </a:rPr>
              <a:t>Obchod</a:t>
            </a:r>
            <a:endParaRPr i="1" sz="2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3" name="Google Shape;293;gfbfa734459_0_101"/>
          <p:cNvSpPr txBox="1"/>
          <p:nvPr/>
        </p:nvSpPr>
        <p:spPr>
          <a:xfrm>
            <a:off x="239400" y="949800"/>
            <a:ext cx="8665200" cy="28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Mykénčania obchodovali už v 16.stor. BC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najskôr konkurujú Minojcom - s úpadkom moci vzniká viac obchodných príležitostí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obchodovali hlavne vo V Stredomorí - obchodné stanice pozdĺž pobrežia Malej Ázie a Libanonu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dovoz zo vzdialených oblastí - Afrika a Škandinávia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kontakt s inými egejskými oblasťami = tovar v mykénskych hroboch: zlato, slonovina, meď, sklo…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export mykénskej keramiky: Egypt, Mezopotámia, Levanta, Anatólia, Sicília, Cyprus (+ olivový olej, víno)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obmedzený počet hlinených tabuliek = nedostatok dochovaných písomných záznamov (napr. Mykény, 70 tabuliek linear B)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vrak lode Uluburun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- 14.stor. BC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		- pobrežie Turecka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		- tovar: medené a cínové ingoty, tzv. Kanaánske džbány, slonovina, šperky, zlato, zbrane, nástroje, suroviny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		- cieľ: niektorý z mykénskych palácov v pevninskom Grécku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94" name="Google Shape;294;gfbfa734459_0_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175" y="4173075"/>
            <a:ext cx="3789314" cy="25325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5" name="Google Shape;295;gfbfa734459_0_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0888" y="4173075"/>
            <a:ext cx="3041513" cy="25325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6" name="Google Shape;296;gfbfa734459_0_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6801" y="4173075"/>
            <a:ext cx="1698875" cy="25325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bfa734459_0_93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Mycenaean period MH - LH II</a:t>
            </a:r>
            <a:endParaRPr sz="2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2" name="Google Shape;302;gfbfa734459_0_93"/>
          <p:cNvSpPr txBox="1"/>
          <p:nvPr/>
        </p:nvSpPr>
        <p:spPr>
          <a:xfrm>
            <a:off x="0" y="2236050"/>
            <a:ext cx="9144000" cy="23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rozsiahle komunikačné siete na Peloponéze (Argolida, Laconia, Messenia) a v strednom Grécku (Boiótia, Attika)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rastúce bohatstvo ako príčina ekonomickej nerovnováhy medzi elitami (prejav v pochovávaní)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záujem ranných mykénskych aristokratov o monumentálne hrobky = vznik tholovosých hrobov (kruhová stavba s bočným vchodom)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16. a 15.stor. BC: Argolida a Messenia = desiatky tholosových hrobiek pre elitných predstaviteľov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výskyt komorových hrobov vytesaných do skaly (zrejme pre nižšie postavených členov pevninskej aristokracie)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umenie a remeslo: osvojili si techniky a štýly z Kréty, ktoré následne upravili podľa miestneho vkusu (keramika, metalurgia, pečatidlá …)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prvé 2 storočia umenie výhradne pre spoločenské elity - luxusné predmety z hrobov, príležitostne zo sídlisk.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g100fcd7408c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8375" y="897103"/>
            <a:ext cx="4282526" cy="2865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100fcd7408c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404" y="897100"/>
            <a:ext cx="3415322" cy="286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100fcd7408c_0_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8375" y="4201000"/>
            <a:ext cx="4282524" cy="255946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100fcd7408c_0_32"/>
          <p:cNvSpPr txBox="1"/>
          <p:nvPr/>
        </p:nvSpPr>
        <p:spPr>
          <a:xfrm>
            <a:off x="316400" y="3762900"/>
            <a:ext cx="3773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Lerna - MH Architecture: Apsidal Long House with associated yard and storeroom.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100fcd7408c_0_32"/>
          <p:cNvSpPr txBox="1"/>
          <p:nvPr/>
        </p:nvSpPr>
        <p:spPr>
          <a:xfrm>
            <a:off x="4768375" y="6452650"/>
            <a:ext cx="3067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Lerna V. MH Architecture. Apsidal Longhouses D and M, from W.</a:t>
            </a:r>
            <a:endParaRPr sz="700"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2" name="Google Shape;312;g100fcd7408c_0_32"/>
          <p:cNvSpPr txBox="1"/>
          <p:nvPr/>
        </p:nvSpPr>
        <p:spPr>
          <a:xfrm>
            <a:off x="4436950" y="3455100"/>
            <a:ext cx="3067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100fcd7408c_0_32"/>
          <p:cNvSpPr txBox="1"/>
          <p:nvPr/>
        </p:nvSpPr>
        <p:spPr>
          <a:xfrm>
            <a:off x="4717400" y="3462750"/>
            <a:ext cx="4214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Lerna V. MH Architecture. Storeroom 45 with Pithoi In Situ, from WNW.</a:t>
            </a:r>
            <a:endParaRPr sz="700">
              <a:solidFill>
                <a:schemeClr val="dk1"/>
              </a:solidFill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4" name="Google Shape;314;g100fcd7408c_0_32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Lerna (MH): Apsidal Long House with associated yard and storeroom</a:t>
            </a:r>
            <a:endParaRPr sz="2300"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315" name="Google Shape;315;g100fcd7408c_0_32"/>
          <p:cNvCxnSpPr/>
          <p:nvPr/>
        </p:nvCxnSpPr>
        <p:spPr>
          <a:xfrm flipH="1" rot="10800000">
            <a:off x="3288775" y="917901"/>
            <a:ext cx="1478700" cy="7221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16" name="Google Shape;316;g100fcd7408c_0_32"/>
          <p:cNvCxnSpPr/>
          <p:nvPr/>
        </p:nvCxnSpPr>
        <p:spPr>
          <a:xfrm>
            <a:off x="2294575" y="3271830"/>
            <a:ext cx="2472900" cy="9432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17" name="Google Shape;317;g100fcd7408c_0_32"/>
          <p:cNvSpPr txBox="1"/>
          <p:nvPr/>
        </p:nvSpPr>
        <p:spPr>
          <a:xfrm>
            <a:off x="0" y="4164075"/>
            <a:ext cx="4717500" cy="26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typický dom MH: voľne stojaci megaron (“longhouse”)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obdĺžnikový alebo apsidálny pôdorys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2-3 miestnosti oddelené priečnymi stenami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konštrukcia z nepálenej tehly na nízkom kamennom sokly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vchod spravidla na jednej z kratších strán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bočné steny často vyčnievajú - veranda v prednej časti (anty)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domy MH I podobné ako v EH III - rozdiel: konštrukcia MH je robusnejšia (vyššie sokle, hrubšie steny) = dlhšia životnosť.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latin typeface="Tahoma"/>
                <a:ea typeface="Tahoma"/>
                <a:cs typeface="Tahoma"/>
                <a:sym typeface="Tahoma"/>
              </a:rPr>
              <a:t>Novinka v strednej a neskorej fáze MH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: uzavretý obdĺžnikový dvor s 1-2 malými rohovými skladmi.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fbfa734459_0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9275" y="3917275"/>
            <a:ext cx="4201751" cy="269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fbfa734459_0_114"/>
          <p:cNvSpPr txBox="1"/>
          <p:nvPr/>
        </p:nvSpPr>
        <p:spPr>
          <a:xfrm>
            <a:off x="4619250" y="6259925"/>
            <a:ext cx="3977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Ayios Stephanos. MH Architecture. Apsidal Longhouse in Trench N. General View from NNE.</a:t>
            </a:r>
            <a:endParaRPr>
              <a:solidFill>
                <a:schemeClr val="dk1"/>
              </a:solidFill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24" name="Google Shape;324;gfbfa734459_0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425" y="3917268"/>
            <a:ext cx="4081625" cy="2694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fbfa734459_0_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9286" y="1014500"/>
            <a:ext cx="4201740" cy="28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fbfa734459_0_1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426" y="1014501"/>
            <a:ext cx="4081626" cy="280235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fbfa734459_0_114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Ayios Stephanos (MH): Apsidal Longhouse</a:t>
            </a:r>
            <a:endParaRPr sz="2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8" name="Google Shape;328;gfbfa734459_0_114"/>
          <p:cNvSpPr txBox="1"/>
          <p:nvPr/>
        </p:nvSpPr>
        <p:spPr>
          <a:xfrm>
            <a:off x="348425" y="6259925"/>
            <a:ext cx="3977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Ayios Stephanos. MH Architecture. Apsidal Longhouse in Trench N. General View from S.</a:t>
            </a:r>
            <a:endParaRPr sz="700">
              <a:solidFill>
                <a:schemeClr val="dk1"/>
              </a:solidFill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9" name="Google Shape;329;gfbfa734459_0_114"/>
          <p:cNvSpPr txBox="1"/>
          <p:nvPr/>
        </p:nvSpPr>
        <p:spPr>
          <a:xfrm>
            <a:off x="4619250" y="3462400"/>
            <a:ext cx="4201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Ayios Stephanos. MH Pit Grave Dug into Ruins of Apsidal Longhouse, Trench N. From SE.</a:t>
            </a:r>
            <a:endParaRPr sz="700">
              <a:solidFill>
                <a:schemeClr val="dk1"/>
              </a:solidFill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0" name="Google Shape;330;gfbfa734459_0_114"/>
          <p:cNvSpPr txBox="1"/>
          <p:nvPr/>
        </p:nvSpPr>
        <p:spPr>
          <a:xfrm>
            <a:off x="348475" y="3462400"/>
            <a:ext cx="40815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Ayios Stephanos. MH Architecture. Apsidal Longhouse, Trench N. East Face of Partition Wall with Bits of Lime Plaster Adhering.</a:t>
            </a:r>
            <a:endParaRPr sz="700">
              <a:solidFill>
                <a:schemeClr val="dk1"/>
              </a:solidFill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fbfa734459_0_132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Early Mycenaean period - pohrebný rítus MH</a:t>
            </a:r>
            <a:endParaRPr sz="2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6" name="Google Shape;336;gfbfa734459_0_132"/>
          <p:cNvSpPr txBox="1"/>
          <p:nvPr/>
        </p:nvSpPr>
        <p:spPr>
          <a:xfrm>
            <a:off x="-135950" y="1223700"/>
            <a:ext cx="95265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na väčšine skúmaných MH sídlisk doložené intramulárne (v rámci areálu) pohrebiská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extramulárne pohreby (mimo areálu) doložené až od MH III (Sesklo, Eleusis, Mykény)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Tumulus MH 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(mohyla):	- špeciálny druh extramulárneho pohrebiska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nízky múr, kruhový pôdorys, zapustený do kopca/svahu alebo voľne stojaci, nad žiarovým/kostrovým hrobom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		- hlavne Elis, Messénia, Attika, Corinthia, Argolida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hroby v ranej fáze MH pomerne vzácne; postupne vrcholia, zväčšujú sa - znak zvyšujúceho sa blahobytu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37" name="Google Shape;337;gfbfa734459_0_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3102" y="3629700"/>
            <a:ext cx="4831924" cy="313539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fbfa734459_0_132"/>
          <p:cNvSpPr txBox="1"/>
          <p:nvPr/>
        </p:nvSpPr>
        <p:spPr>
          <a:xfrm>
            <a:off x="4138600" y="6458575"/>
            <a:ext cx="3900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Vrana. MH Architecture. Tumulus 2. General View from SW over Small Adjacent Circle.</a:t>
            </a:r>
            <a:endParaRPr sz="700">
              <a:solidFill>
                <a:schemeClr val="dk1"/>
              </a:solidFill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fbfa734459_0_140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Early Mycenaean period - pohrebný rítus MH - LH II </a:t>
            </a: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(šachtové hroby)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4" name="Google Shape;344;gfbfa734459_0_140"/>
          <p:cNvSpPr txBox="1"/>
          <p:nvPr/>
        </p:nvSpPr>
        <p:spPr>
          <a:xfrm>
            <a:off x="0" y="1622825"/>
            <a:ext cx="8566200" cy="1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šachtové hroby (okrem typu Hrobový okruh A,B v Mykénach) sú na gréckej pevnine pomerne zriedkavé.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najznámejšie	- </a:t>
            </a: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Lerna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: 2 hroby MH - LH I (vykradnuté)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		- </a:t>
            </a: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Ayios Stephanos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: neskorá fáza MH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		- </a:t>
            </a: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Mykény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: hrobový okruh A (1600-1500 BC), hrobový okruh B (1650-1550 BC).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Šachtový hrob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 	- hrobová jama vytesaná do skaly alebo vyložená kameňmi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45720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šachta hlboká niekoľko stôp, vstup zhora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		- zastrešená trámo, trstinou, vetvami alebo veľkými plochými doskami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		- nad hrobom stéla (príklad Mykény)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45" name="Google Shape;345;gfbfa734459_0_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222363" y="4251987"/>
            <a:ext cx="3076325" cy="194170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fbfa734459_0_140"/>
          <p:cNvSpPr txBox="1"/>
          <p:nvPr/>
        </p:nvSpPr>
        <p:spPr>
          <a:xfrm>
            <a:off x="243075" y="6441600"/>
            <a:ext cx="21789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Ayios Stephanos. Trench N. Shaft Grave after Removal of Roofing Slabs, from W</a:t>
            </a:r>
            <a:endParaRPr sz="700">
              <a:solidFill>
                <a:schemeClr val="dk1"/>
              </a:solidFill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47" name="Google Shape;347;gfbfa734459_0_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9487" y="3684674"/>
            <a:ext cx="6747965" cy="30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fbfa734459_0_140"/>
          <p:cNvSpPr txBox="1"/>
          <p:nvPr/>
        </p:nvSpPr>
        <p:spPr>
          <a:xfrm>
            <a:off x="2421975" y="6565500"/>
            <a:ext cx="6458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Ayios Stephanos. Trench N. Shaft Grave. Plans at Ground Surface (L), Roof of Grave (CENTER), and Bottom of Grave (R).</a:t>
            </a:r>
            <a:endParaRPr sz="700">
              <a:solidFill>
                <a:schemeClr val="dk1"/>
              </a:solidFill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9" name="Google Shape;349;gfbfa734459_0_140"/>
          <p:cNvSpPr txBox="1"/>
          <p:nvPr/>
        </p:nvSpPr>
        <p:spPr>
          <a:xfrm>
            <a:off x="150600" y="764575"/>
            <a:ext cx="8827200" cy="58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ahoma"/>
              <a:buAutoNum type="arabicPeriod"/>
            </a:pPr>
            <a:r>
              <a:rPr b="1" lang="en-US" sz="1300">
                <a:latin typeface="Tahoma"/>
                <a:ea typeface="Tahoma"/>
                <a:cs typeface="Tahoma"/>
                <a:sym typeface="Tahoma"/>
              </a:rPr>
              <a:t>Šachtové hroby</a:t>
            </a:r>
            <a:endParaRPr b="1" sz="1300">
              <a:latin typeface="Tahoma"/>
              <a:ea typeface="Tahoma"/>
              <a:cs typeface="Tahoma"/>
              <a:sym typeface="Tahom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ahoma"/>
              <a:buAutoNum type="arabicPeriod"/>
            </a:pPr>
            <a:r>
              <a:rPr b="1" lang="en-US" sz="1300">
                <a:latin typeface="Tahoma"/>
                <a:ea typeface="Tahoma"/>
                <a:cs typeface="Tahoma"/>
                <a:sym typeface="Tahoma"/>
              </a:rPr>
              <a:t>Tholosové hroby</a:t>
            </a:r>
            <a:endParaRPr b="1" sz="13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gfbfa734459_0_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49925"/>
            <a:ext cx="4653028" cy="31080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55" name="Google Shape;355;gfbfa734459_0_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9900" y="3749937"/>
            <a:ext cx="4144102" cy="310806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6" name="Google Shape;356;gfbfa734459_0_155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Mycenaean period - pohrebný rítus LH I </a:t>
            </a: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(šachtové hroby)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7" name="Google Shape;357;gfbfa734459_0_155"/>
          <p:cNvSpPr txBox="1"/>
          <p:nvPr/>
        </p:nvSpPr>
        <p:spPr>
          <a:xfrm>
            <a:off x="0" y="1138775"/>
            <a:ext cx="58467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jednotlivci pochovaní na chrbte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bežná prax viacnásobného pohrebu - staršie kosti odsunuté nabok alebo do rohu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stéla: ojedinelý nález (nie pre každého jedinca), prvé “sochárske” diela gréckej DB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         Reliéfny výjav (A): lov na leva + abstraktné špirály a vlnovky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8" name="Google Shape;358;gfbfa734459_0_155"/>
          <p:cNvSpPr txBox="1"/>
          <p:nvPr/>
        </p:nvSpPr>
        <p:spPr>
          <a:xfrm>
            <a:off x="0" y="6457800"/>
            <a:ext cx="60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C9DAF8"/>
                </a:highlight>
                <a:latin typeface="Tahoma"/>
                <a:ea typeface="Tahoma"/>
                <a:cs typeface="Tahoma"/>
                <a:sym typeface="Tahoma"/>
              </a:rPr>
              <a:t>A</a:t>
            </a:r>
            <a:endParaRPr>
              <a:highlight>
                <a:srgbClr val="C9DAF8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9" name="Google Shape;359;gfbfa734459_0_155"/>
          <p:cNvSpPr txBox="1"/>
          <p:nvPr/>
        </p:nvSpPr>
        <p:spPr>
          <a:xfrm>
            <a:off x="4999900" y="6399375"/>
            <a:ext cx="60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C9DAF8"/>
                </a:highlight>
                <a:latin typeface="Tahoma"/>
                <a:ea typeface="Tahoma"/>
                <a:cs typeface="Tahoma"/>
                <a:sym typeface="Tahoma"/>
              </a:rPr>
              <a:t>B</a:t>
            </a:r>
            <a:endParaRPr>
              <a:highlight>
                <a:srgbClr val="C9DAF8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0" name="Google Shape;360;gfbfa734459_0_155"/>
          <p:cNvSpPr txBox="1"/>
          <p:nvPr/>
        </p:nvSpPr>
        <p:spPr>
          <a:xfrm>
            <a:off x="0" y="3228900"/>
            <a:ext cx="9144000" cy="4002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Hrobový okruh A, B = viac info na budúcej prednáške! :-)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gfbfa734459_0_155"/>
          <p:cNvPicPr preferRelativeResize="0"/>
          <p:nvPr/>
        </p:nvPicPr>
        <p:blipFill rotWithShape="1">
          <a:blip r:embed="rId5">
            <a:alphaModFix/>
          </a:blip>
          <a:srcRect b="-2869" l="0" r="0" t="2870"/>
          <a:stretch/>
        </p:blipFill>
        <p:spPr>
          <a:xfrm>
            <a:off x="6899300" y="432825"/>
            <a:ext cx="2244700" cy="32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gfbfa734459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908" y="0"/>
            <a:ext cx="73921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0374483fb0_0_9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Mycenaean period - pohrebný rítus LH II </a:t>
            </a: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(Tholosové hroby)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https://s3-eu-west-1.amazonaws.com/cycladic-museum/Lr5mwQ1471613612.jpg" id="367" name="Google Shape;367;g10374483fb0_0_9"/>
          <p:cNvPicPr preferRelativeResize="0"/>
          <p:nvPr/>
        </p:nvPicPr>
        <p:blipFill rotWithShape="1">
          <a:blip r:embed="rId3">
            <a:alphaModFix/>
          </a:blip>
          <a:srcRect b="28661" l="5150" r="5587" t="26258"/>
          <a:stretch/>
        </p:blipFill>
        <p:spPr>
          <a:xfrm flipH="1">
            <a:off x="2656726" y="4853875"/>
            <a:ext cx="6487274" cy="200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10374483fb0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4700" y="683500"/>
            <a:ext cx="4479300" cy="335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10374483fb0_0_9"/>
          <p:cNvSpPr txBox="1"/>
          <p:nvPr/>
        </p:nvSpPr>
        <p:spPr>
          <a:xfrm>
            <a:off x="0" y="996275"/>
            <a:ext cx="6603300" cy="48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okrúhly stavba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hlavné časti		- </a:t>
            </a: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thalamos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: hlavná miestnosť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stomion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: vchod do thalamu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dromos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: prístupová chodba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hroby zasadené vždy do svahu kopca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thalamos vždy z kameňa (ostatné časti aj z iného materiálu)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zosnulý v rakve položený na podlahe (thalamos)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väčšina vykradnutá 	- nepoznáme charakter hrobovej výbavy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		- Marathon: kostry 2 koní 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najviac dokladov z oblasti Mykén (9): pohovávanie LH IIA - LH IIIB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LH IIA: Elis, Messenia, Lakónia, Argolida, juh Attiky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LH IIB: Thesália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LH IIIB: južný Epiros, sever Attiky 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Porovnanie</a:t>
            </a:r>
            <a:endParaRPr b="1"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Minojci na Kréte	- lokalita Apesokari (EM), Kamilari (MM I-LM), Archanes (MM IA-LM IIIA) 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	- nad zemou; hrobky pre celú dedinu/osadu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Mykénci		- hrobky zapustené do svahu kopca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		- pochovaní najbohatší predstavitelia vládnucej vrstvy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10374483fb0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9375" y="4211605"/>
            <a:ext cx="4285652" cy="251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10374483fb0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09" y="802100"/>
            <a:ext cx="3730216" cy="27976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76" name="Google Shape;376;g10374483fb0_0_17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</a:t>
            </a: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ohrebný rítus LH III </a:t>
            </a: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(Tholosové hroby): Atreova pokladnica, 13.stor.BC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7" name="Google Shape;377;g10374483fb0_0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9375" y="802100"/>
            <a:ext cx="4217599" cy="27976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78" name="Google Shape;378;g10374483fb0_0_17"/>
          <p:cNvSpPr txBox="1"/>
          <p:nvPr/>
        </p:nvSpPr>
        <p:spPr>
          <a:xfrm>
            <a:off x="-136125" y="4448450"/>
            <a:ext cx="46455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Atreus pochovaný v bočnej miestnosti (zdobená reliéfmi)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výzdoba: zelený mramor a červený z Egypta a Malej Ázie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 u="sng">
                <a:latin typeface="Tahoma"/>
                <a:ea typeface="Tahoma"/>
                <a:cs typeface="Tahoma"/>
                <a:sym typeface="Tahoma"/>
              </a:rPr>
              <a:t>Odľahčovací trojuholník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: spôsob uloženia kameňov tak, aby sa ich váha strechy rozkladala na bočné piliere (prvok z Orientu)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klemba zdobená rozetami = dojem nočnej oblohy (nezachované)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pohreb datovaný do LH IA; LH IIIA-B prestavaná do tejto formy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fbfa734459_0_172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Early Mycenaean period - keramika</a:t>
            </a:r>
            <a:endParaRPr sz="2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4" name="Google Shape;384;gfbfa734459_0_172"/>
          <p:cNvSpPr txBox="1"/>
          <p:nvPr/>
        </p:nvSpPr>
        <p:spPr>
          <a:xfrm>
            <a:off x="161475" y="1424075"/>
            <a:ext cx="8421600" cy="21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Tri hlavné skupiny</a:t>
            </a:r>
            <a:endParaRPr b="1"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	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AutoNum type="arabicPeriod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“Minyan”: monochrónne leštená keramika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AutoNum type="arabicPeriod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“Matt-painted”: maľovaná matná keramika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AutoNum type="arabicPeriod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“Cooking pottery”: matná nezdobená keramika v hrubom prevedení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	(4. “Imported pottery”)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g100fcd7408c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950" y="4810419"/>
            <a:ext cx="2691426" cy="1623981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100fcd7408c_0_47"/>
          <p:cNvSpPr txBox="1"/>
          <p:nvPr/>
        </p:nvSpPr>
        <p:spPr>
          <a:xfrm>
            <a:off x="110425" y="6532950"/>
            <a:ext cx="216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Lerna V. MH Pottery. Argive Minyan Kantharos.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g100fcd7408c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6800" y="3826517"/>
            <a:ext cx="2907001" cy="288230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100fcd7408c_0_47"/>
          <p:cNvSpPr txBox="1"/>
          <p:nvPr/>
        </p:nvSpPr>
        <p:spPr>
          <a:xfrm>
            <a:off x="3404350" y="6532950"/>
            <a:ext cx="2907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41300" marR="50800" rtl="0" algn="l">
              <a:lnSpc>
                <a:spcPct val="140000"/>
              </a:lnSpc>
              <a:spcBef>
                <a:spcPts val="600"/>
              </a:spcBef>
              <a:spcAft>
                <a:spcPts val="1400"/>
              </a:spcAft>
              <a:buNone/>
            </a:pPr>
            <a:r>
              <a:rPr lang="en-US" sz="800">
                <a:solidFill>
                  <a:schemeClr val="dk1"/>
                </a:solidFill>
                <a:highlight>
                  <a:srgbClr val="F8F9FA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Amphora</a:t>
            </a:r>
            <a:r>
              <a:rPr lang="en-US" sz="800">
                <a:solidFill>
                  <a:schemeClr val="dk1"/>
                </a:solidFill>
                <a:highlight>
                  <a:srgbClr val="F8F9FA"/>
                </a:highlight>
                <a:latin typeface="Calibri"/>
                <a:ea typeface="Calibri"/>
                <a:cs typeface="Calibri"/>
                <a:sym typeface="Calibri"/>
              </a:rPr>
              <a:t>, MHIII, c. 1700-1600 BC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g100fcd7408c_0_47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Early Mycenaean period - “</a:t>
            </a:r>
            <a:r>
              <a:rPr i="1"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Minyan</a:t>
            </a: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”</a:t>
            </a:r>
            <a:endParaRPr sz="2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4" name="Google Shape;394;g100fcd7408c_0_47"/>
          <p:cNvSpPr txBox="1"/>
          <p:nvPr/>
        </p:nvSpPr>
        <p:spPr>
          <a:xfrm>
            <a:off x="356925" y="883800"/>
            <a:ext cx="82092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Schliemann: pomenovanie podľa lokality Orchomenos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monochrónna leštená keramika vyrobená z jemnej hliny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v súčasnosti označovaná ako “Minyan Ware”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škála: sivá, čierna, červená a žltá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bežným tvarom sú otvorené formy: poháre, kantharoi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ostro členené tvary Gray Minyan Ware - teória: kópie kovových prototypov (avšak kovové nádoby MH nie sú doložené)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“ring stems” = 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vysoká rebrovaná nôžka (Grey Minyan) charakteristická najmä MH II-III v strednom Grécku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záverečná fáza MH: na SV Peloponéze sa poháre s nôžkou výrazne znižujú, mizne rebrová výzdoba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95" name="Google Shape;395;g100fcd7408c_0_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5421" y="4116375"/>
            <a:ext cx="3148775" cy="28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g100fcd7408c_0_47"/>
          <p:cNvSpPr txBox="1"/>
          <p:nvPr/>
        </p:nvSpPr>
        <p:spPr>
          <a:xfrm>
            <a:off x="7112950" y="2838375"/>
            <a:ext cx="489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g100fcd7408c_0_47"/>
          <p:cNvSpPr txBox="1"/>
          <p:nvPr/>
        </p:nvSpPr>
        <p:spPr>
          <a:xfrm>
            <a:off x="6084525" y="6540600"/>
            <a:ext cx="2481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Middle Helladic gray Minyan ware goblet</a:t>
            </a:r>
            <a:endParaRPr sz="7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g100fcd7408c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925" y="5216825"/>
            <a:ext cx="2192526" cy="13337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100fcd7408c_0_67"/>
          <p:cNvSpPr txBox="1"/>
          <p:nvPr/>
        </p:nvSpPr>
        <p:spPr>
          <a:xfrm>
            <a:off x="288925" y="6450100"/>
            <a:ext cx="25665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Lerna V. MH Pottery. Matt-painted Pedestal-footed Carinated Bowl.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g100fcd7408c_0_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5550" y="5051338"/>
            <a:ext cx="3432149" cy="147525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g100fcd7408c_0_67"/>
          <p:cNvSpPr txBox="1"/>
          <p:nvPr/>
        </p:nvSpPr>
        <p:spPr>
          <a:xfrm>
            <a:off x="3161300" y="6450100"/>
            <a:ext cx="29064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Lerna V. MH Pottery. Matt-painted Kantharos (L) and MM II Bridge-spouted Jar (R) from Same Cist Grave.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g100fcd7408c_0_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7600" y="5407025"/>
            <a:ext cx="2500200" cy="111955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100fcd7408c_0_67"/>
          <p:cNvSpPr txBox="1"/>
          <p:nvPr/>
        </p:nvSpPr>
        <p:spPr>
          <a:xfrm>
            <a:off x="6628550" y="6450100"/>
            <a:ext cx="21075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Lerna V. MH Pottery. Matt-painted Carinated Bowl.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408;g100fcd7408c_0_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4900" y="2866506"/>
            <a:ext cx="2107499" cy="218484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100fcd7408c_0_67"/>
          <p:cNvSpPr txBox="1"/>
          <p:nvPr/>
        </p:nvSpPr>
        <p:spPr>
          <a:xfrm>
            <a:off x="6900500" y="5022400"/>
            <a:ext cx="21924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Lerna V. MH Pottery. Light-on-Dark Matt-painted Jar.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g100fcd7408c_0_67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Early Mycenaean period - “</a:t>
            </a:r>
            <a:r>
              <a:rPr i="1"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Matt-painted</a:t>
            </a: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”</a:t>
            </a:r>
            <a:endParaRPr sz="2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1" name="Google Shape;411;g100fcd7408c_0_67"/>
          <p:cNvSpPr txBox="1"/>
          <p:nvPr/>
        </p:nvSpPr>
        <p:spPr>
          <a:xfrm>
            <a:off x="-100" y="1019775"/>
            <a:ext cx="9144000" cy="15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pojem demonštruje nedostatok lesku pokiaľ ide o povrchové úpravy, zloženie a farbu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pokrytie celého povrchu keramiky MH je vzácne - farbu bolo obtiažne získať alebo pripraviť (?), bola “drahšia” ako samotná výzdoba (?)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obľúbené sú džbány, misky, poháre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väčšie nádoby majú hrubšie steny ako menšie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výrazné regionálne rozdiely: farba a rozsah výzdoby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do obdobia MH III sú typické priamočiare abstraktné vzory; minojský a kykladský vplyv = napodobňovanie krivočiar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gfbfa734459_0_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0650" y="3705200"/>
            <a:ext cx="6633349" cy="31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gfbfa734459_0_187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Early Mycenaean period - “</a:t>
            </a:r>
            <a:r>
              <a:rPr i="1"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Cooking pottery</a:t>
            </a: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”</a:t>
            </a:r>
            <a:endParaRPr sz="2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8" name="Google Shape;418;gfbfa734459_0_187"/>
          <p:cNvSpPr txBox="1"/>
          <p:nvPr/>
        </p:nvSpPr>
        <p:spPr>
          <a:xfrm>
            <a:off x="127475" y="1436175"/>
            <a:ext cx="8659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všetky formy kuchynskej keramiky predstavujú priamy vývoj od typov v EH III Tiryns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typický je džbán so širokým hrdlom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príležitostné rezaný ornament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g100fcd7408c_0_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9447" y="2239325"/>
            <a:ext cx="2260250" cy="421565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g100fcd7408c_0_84"/>
          <p:cNvSpPr txBox="1"/>
          <p:nvPr/>
        </p:nvSpPr>
        <p:spPr>
          <a:xfrm>
            <a:off x="6543575" y="6356600"/>
            <a:ext cx="24306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Lerna V. MH Pottery. Imported Cycladic Nippled Jug from Melos or Thera.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g100fcd7408c_0_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725" y="3723650"/>
            <a:ext cx="2161725" cy="268969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g100fcd7408c_0_84"/>
          <p:cNvSpPr txBox="1"/>
          <p:nvPr/>
        </p:nvSpPr>
        <p:spPr>
          <a:xfrm>
            <a:off x="524550" y="6365100"/>
            <a:ext cx="24306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Lerna V. MH Pottery. Imported Aeginetan Matt-painted Barrel Jar.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g100fcd7408c_0_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6400" y="4141948"/>
            <a:ext cx="2294400" cy="2271402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100fcd7408c_0_84"/>
          <p:cNvSpPr txBox="1"/>
          <p:nvPr/>
        </p:nvSpPr>
        <p:spPr>
          <a:xfrm>
            <a:off x="3416250" y="6365100"/>
            <a:ext cx="27363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Lerna V. MH Pottery. Imported MM IA Minoan Egg Cup.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g100fcd7408c_0_84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Early Mycenaean period - “</a:t>
            </a:r>
            <a:r>
              <a:rPr i="1"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Imported pottery</a:t>
            </a:r>
            <a:r>
              <a:rPr lang="en-US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”</a:t>
            </a:r>
            <a:endParaRPr sz="23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0" name="Google Shape;430;g100fcd7408c_0_84"/>
          <p:cNvSpPr txBox="1"/>
          <p:nvPr/>
        </p:nvSpPr>
        <p:spPr>
          <a:xfrm>
            <a:off x="401750" y="1287800"/>
            <a:ext cx="6595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tovar MH na pobrežných lokalitách a V Peloponéze: Ayios Stephanos, lerna, Asine, Argolida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výzdoba v tmavých náteroch/vrstvách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svetlé vzory vyhotovené v lesklom nátere na báze železa v škále od čiernej cez hnedú po červenú + pásy a vzory v tmavej farbe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1033ccc9ff7_0_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9775" y="688375"/>
            <a:ext cx="6294226" cy="354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1033ccc9ff7_0_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88375"/>
            <a:ext cx="2777336" cy="358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1033ccc9ff7_0_143"/>
          <p:cNvPicPr preferRelativeResize="0"/>
          <p:nvPr/>
        </p:nvPicPr>
        <p:blipFill rotWithShape="1">
          <a:blip r:embed="rId5">
            <a:alphaModFix/>
          </a:blip>
          <a:srcRect b="1826" l="0" r="0" t="0"/>
          <a:stretch/>
        </p:blipFill>
        <p:spPr>
          <a:xfrm>
            <a:off x="2677275" y="688375"/>
            <a:ext cx="2612925" cy="358622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1033ccc9ff7_0_143"/>
          <p:cNvSpPr txBox="1"/>
          <p:nvPr/>
        </p:nvSpPr>
        <p:spPr>
          <a:xfrm>
            <a:off x="0" y="110500"/>
            <a:ext cx="9144000" cy="4926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>
                <a:solidFill>
                  <a:srgbClr val="191D30"/>
                </a:solidFill>
                <a:latin typeface="Tahoma"/>
                <a:ea typeface="Tahoma"/>
                <a:cs typeface="Tahoma"/>
                <a:sym typeface="Tahoma"/>
              </a:rPr>
              <a:t>Heinrich Schliemann (1822 - 1890)</a:t>
            </a:r>
            <a:endParaRPr sz="2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6" name="Google Shape;106;g1033ccc9ff7_0_143"/>
          <p:cNvSpPr txBox="1"/>
          <p:nvPr/>
        </p:nvSpPr>
        <p:spPr>
          <a:xfrm>
            <a:off x="-161400" y="4639975"/>
            <a:ext cx="9305400" cy="1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Char char="●"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nem. amatérsky archeológ, “Otec modernej archeológie” (bizar: všetko čo objavil nebolo nikdy to, čo si v skutočnosti myslel že nachádza:)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Char char="●"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čo (ne)objavil:	1. pravá homérova Trója:  </a:t>
            </a:r>
            <a:r>
              <a:rPr i="1"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„Já tu Tróju najdu!“ </a:t>
            </a: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: 1871 vykopávky na kopci Hisarl</a:t>
            </a: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ik v západnom Turecku - </a:t>
            </a:r>
            <a:r>
              <a:rPr lang="en-US" sz="1100" u="sng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Trója až v 7.vrstve</a:t>
            </a: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	2. Priamov poklad: 1873 poklad na kopci Hisarlik (9 tisíc ks zlata kráľa Priama = panovník Tróje) - </a:t>
            </a:r>
            <a:r>
              <a:rPr lang="en-US" sz="1100" u="sng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poklad o 1000 rokov starší</a:t>
            </a:r>
            <a:endParaRPr sz="1100" u="sng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3. zlatá maska kráľa Agamemnona (Homér a Pausanias): 1876 hľadá hroby Agamemnona a Klytaimnéstry; úspešne odkrýva šachtové hroby Okruhu A (šperky, zlaté masky) - </a:t>
            </a:r>
            <a:r>
              <a:rPr lang="en-US" sz="1100" u="sng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hroby predchádzajú Agamemnónovu dobu o 400 rokov</a:t>
            </a:r>
            <a:endParaRPr sz="1100" u="sng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Char char="●"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rozporuplné názory	A. nenahraditeľné straty spôsobené neodbornými postupmi (zbúranie muriva na kopci Hisarlik z G a R epochy)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	B.  ocenenie úsilia pri skúmaní najzložitejších lokalít v Stredomorí (chetitština a Linear B v tej dobe nerozlúštené)</a:t>
            </a:r>
            <a:endParaRPr sz="11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"/>
          <p:cNvPicPr preferRelativeResize="0"/>
          <p:nvPr/>
        </p:nvPicPr>
        <p:blipFill rotWithShape="1">
          <a:blip r:embed="rId3">
            <a:alphaModFix/>
          </a:blip>
          <a:srcRect b="1086" l="27672" r="12512" t="13916"/>
          <a:stretch/>
        </p:blipFill>
        <p:spPr>
          <a:xfrm>
            <a:off x="748146" y="598517"/>
            <a:ext cx="7505910" cy="577734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"/>
          <p:cNvSpPr/>
          <p:nvPr/>
        </p:nvSpPr>
        <p:spPr>
          <a:xfrm>
            <a:off x="5345084" y="166256"/>
            <a:ext cx="2335876" cy="6571210"/>
          </a:xfrm>
          <a:prstGeom prst="rect">
            <a:avLst/>
          </a:prstGeom>
          <a:noFill/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1b0683430_0_0"/>
          <p:cNvSpPr txBox="1"/>
          <p:nvPr/>
        </p:nvSpPr>
        <p:spPr>
          <a:xfrm rot="1015">
            <a:off x="0" y="2919750"/>
            <a:ext cx="9144000" cy="7233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MYKÉNSKA CIVILIZÁCIA</a:t>
            </a:r>
            <a:endParaRPr sz="35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8" name="Google Shape;118;g101b0683430_0_0"/>
          <p:cNvSpPr txBox="1"/>
          <p:nvPr/>
        </p:nvSpPr>
        <p:spPr>
          <a:xfrm>
            <a:off x="117750" y="3753550"/>
            <a:ext cx="8908500" cy="29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en-US" sz="1200">
                <a:latin typeface="Tahoma"/>
                <a:ea typeface="Tahoma"/>
                <a:cs typeface="Tahoma"/>
                <a:sym typeface="Tahoma"/>
              </a:rPr>
              <a:t>prví ľudia, ktorí hovorili gréckym jazykom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en-US" sz="1200">
                <a:latin typeface="Tahoma"/>
                <a:ea typeface="Tahoma"/>
                <a:cs typeface="Tahoma"/>
                <a:sym typeface="Tahoma"/>
              </a:rPr>
              <a:t>Vplyv staršej minojskej civilizácie na Kréte:	a) paláce, odev, systém linear B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457200" lvl="0" marL="3200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ahoma"/>
                <a:ea typeface="Tahoma"/>
                <a:cs typeface="Tahoma"/>
                <a:sym typeface="Tahoma"/>
              </a:rPr>
              <a:t>b) keramika, fresky, zlaté predmety (výjavy prírody, božstiev, lovu, vojny)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457200" lvl="0" marL="3200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ahoma"/>
                <a:ea typeface="Tahoma"/>
                <a:cs typeface="Tahoma"/>
                <a:sym typeface="Tahoma"/>
              </a:rPr>
              <a:t>c) systém mier a váh = kontrola výroby a obchodu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457200" lvl="0" marL="3200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en-US" sz="1200">
                <a:latin typeface="Tahoma"/>
                <a:ea typeface="Tahoma"/>
                <a:cs typeface="Tahoma"/>
                <a:sym typeface="Tahoma"/>
              </a:rPr>
              <a:t>pomenovaní podľa slávnej lokality Mykény = najmocnejší mestský štát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en-US" sz="1200">
                <a:latin typeface="Tahoma"/>
                <a:ea typeface="Tahoma"/>
                <a:cs typeface="Tahoma"/>
                <a:sym typeface="Tahoma"/>
              </a:rPr>
              <a:t>civilizácia bola inšpiráciou pre archaických a klasických Grékov (napr. Homér, kyklopské murivo, náboženstvo atď.).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en-US" sz="1200">
                <a:latin typeface="Tahoma"/>
                <a:ea typeface="Tahoma"/>
                <a:cs typeface="Tahoma"/>
                <a:sym typeface="Tahoma"/>
              </a:rPr>
              <a:t>boje medzi nezávislými mestskými štátmi + útoky hlavne po mori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en-US" sz="1200">
                <a:latin typeface="Tahoma"/>
                <a:ea typeface="Tahoma"/>
                <a:cs typeface="Tahoma"/>
                <a:sym typeface="Tahoma"/>
              </a:rPr>
              <a:t>výroba zbraní a brnení z bronzu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t/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ahoma"/>
              <a:buChar char="●"/>
            </a:pPr>
            <a:r>
              <a:rPr lang="en-US" sz="1200">
                <a:latin typeface="Tahoma"/>
                <a:ea typeface="Tahoma"/>
                <a:cs typeface="Tahoma"/>
                <a:sym typeface="Tahoma"/>
              </a:rPr>
              <a:t>teórie o zániku	- najčastejšia: zánik civilizácie v dôsledku povstania alebo invázie “zvonku”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ahoma"/>
                <a:ea typeface="Tahoma"/>
                <a:cs typeface="Tahoma"/>
                <a:sym typeface="Tahoma"/>
              </a:rPr>
              <a:t>			- najnovšia: séria ničivých zemetrasení na Peloponéze cca 1200 BC</a:t>
            </a:r>
            <a:endParaRPr sz="12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9" name="Google Shape;119;g101b068343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423535" cy="291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101b068343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890" y="0"/>
            <a:ext cx="3721111" cy="29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101b0683430_0_0"/>
          <p:cNvSpPr txBox="1"/>
          <p:nvPr/>
        </p:nvSpPr>
        <p:spPr>
          <a:xfrm>
            <a:off x="-76212" y="2629675"/>
            <a:ext cx="4575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Ilustrácie Nestorovho paláca, Pylos</a:t>
            </a:r>
            <a:endParaRPr sz="1000"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101a60b8bb1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099" y="0"/>
            <a:ext cx="8223902" cy="46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101a60b8bb1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5453" y="4714887"/>
            <a:ext cx="1538028" cy="2143102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8" name="Google Shape;128;g101a60b8bb1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5964" y="4714886"/>
            <a:ext cx="1538036" cy="214311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9" name="Google Shape;129;g101a60b8bb1_0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0900" y="4714875"/>
            <a:ext cx="1732057" cy="2143092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0" name="Google Shape;130;g101a60b8bb1_0_5"/>
          <p:cNvSpPr txBox="1"/>
          <p:nvPr/>
        </p:nvSpPr>
        <p:spPr>
          <a:xfrm rot="-5400000">
            <a:off x="-3025675" y="3161525"/>
            <a:ext cx="6869700" cy="5232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DENDRA ARMOUR, 15th century BC (LH II)</a:t>
            </a:r>
            <a:endParaRPr sz="220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1" name="Google Shape;131;g101a60b8bb1_0_5"/>
          <p:cNvSpPr txBox="1"/>
          <p:nvPr/>
        </p:nvSpPr>
        <p:spPr>
          <a:xfrm>
            <a:off x="726788" y="4733263"/>
            <a:ext cx="3368100" cy="21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achájski vojaci spravidla polonahí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štíty v tvare kruhu a osmičky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prilba kovové a kožené s kanšími klami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 u="sng">
                <a:latin typeface="Tahoma"/>
                <a:ea typeface="Tahoma"/>
                <a:cs typeface="Tahoma"/>
                <a:sym typeface="Tahoma"/>
              </a:rPr>
              <a:t>Pohrebisko Dendra, Argolida (LH II)</a:t>
            </a:r>
            <a:endParaRPr sz="1100" u="sng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- 1960, švédski archeológovia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- nález kompletného brnenia = panoplia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- Archeologické muzeum v Naupliu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- 15 ks bronz. častí + kožené ramienka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	- doložené časti kančích klov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2" name="Google Shape;132;g101a60b8bb1_0_5"/>
          <p:cNvSpPr txBox="1"/>
          <p:nvPr/>
        </p:nvSpPr>
        <p:spPr>
          <a:xfrm>
            <a:off x="920100" y="4343900"/>
            <a:ext cx="813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latin typeface="Tahoma"/>
                <a:ea typeface="Tahoma"/>
                <a:cs typeface="Tahoma"/>
                <a:sym typeface="Tahoma"/>
              </a:rPr>
              <a:t>Panoplia</a:t>
            </a: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: Gr.: </a:t>
            </a:r>
            <a:r>
              <a:rPr lang="en-US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πανοπλία (panoplía); </a:t>
            </a:r>
            <a:r>
              <a:rPr lang="en-US" sz="1100">
                <a:solidFill>
                  <a:srgbClr val="202124"/>
                </a:solidFill>
                <a:latin typeface="Tahoma"/>
                <a:ea typeface="Tahoma"/>
                <a:cs typeface="Tahoma"/>
                <a:sym typeface="Tahoma"/>
              </a:rPr>
              <a:t>πᾶν pân = všetko + ὅπλον hóplon = zbrane.</a:t>
            </a:r>
            <a:endParaRPr sz="1100">
              <a:solidFill>
                <a:srgbClr val="20212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100fcd7408c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6440" y="0"/>
            <a:ext cx="5137534" cy="3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100fcd7408c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9515" y="3485325"/>
            <a:ext cx="4509022" cy="326682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100fcd7408c_0_28"/>
          <p:cNvSpPr txBox="1"/>
          <p:nvPr/>
        </p:nvSpPr>
        <p:spPr>
          <a:xfrm>
            <a:off x="3753375" y="6510475"/>
            <a:ext cx="273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100fcd7408c_0_28"/>
          <p:cNvSpPr txBox="1"/>
          <p:nvPr/>
        </p:nvSpPr>
        <p:spPr>
          <a:xfrm>
            <a:off x="3565475" y="6510475"/>
            <a:ext cx="5657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Warrior vase also known as ‘House of the Warrior Krater’ found in the Mycenaean Acropolis 12th century BCE.</a:t>
            </a:r>
            <a:endParaRPr sz="700">
              <a:solidFill>
                <a:schemeClr val="dk1"/>
              </a:solidFill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1" name="Google Shape;141;g100fcd7408c_0_28"/>
          <p:cNvPicPr preferRelativeResize="0"/>
          <p:nvPr/>
        </p:nvPicPr>
        <p:blipFill rotWithShape="1">
          <a:blip r:embed="rId5">
            <a:alphaModFix/>
          </a:blip>
          <a:srcRect b="22630" l="3080" r="37670" t="16304"/>
          <a:stretch/>
        </p:blipFill>
        <p:spPr>
          <a:xfrm>
            <a:off x="569025" y="4292775"/>
            <a:ext cx="2917900" cy="2459377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42" name="Google Shape;142;g100fcd7408c_0_28"/>
          <p:cNvCxnSpPr>
            <a:endCxn id="141" idx="3"/>
          </p:cNvCxnSpPr>
          <p:nvPr/>
        </p:nvCxnSpPr>
        <p:spPr>
          <a:xfrm flipH="1">
            <a:off x="3486925" y="4469164"/>
            <a:ext cx="891900" cy="10533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3" name="Google Shape;143;g100fcd7408c_0_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3961032" cy="326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100fcd7408c_0_28"/>
          <p:cNvSpPr txBox="1"/>
          <p:nvPr/>
        </p:nvSpPr>
        <p:spPr>
          <a:xfrm>
            <a:off x="-68887" y="2912825"/>
            <a:ext cx="4193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H</a:t>
            </a:r>
            <a:r>
              <a:rPr lang="en-US" sz="700">
                <a:solidFill>
                  <a:schemeClr val="dk1"/>
                </a:solidFill>
                <a:highlight>
                  <a:srgbClr val="CFE2F3"/>
                </a:highlight>
                <a:uFill>
                  <a:noFill/>
                </a:uFill>
                <a:latin typeface="Tahoma"/>
                <a:ea typeface="Tahoma"/>
                <a:cs typeface="Tahoma"/>
                <a:sym typeface="Tahom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elmeted warriors and chariot on a fresco from Pylos, LH IIIA/B </a:t>
            </a:r>
            <a:endParaRPr sz="700">
              <a:solidFill>
                <a:schemeClr val="dk1"/>
              </a:solidFill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5" name="Google Shape;145;g100fcd7408c_0_28"/>
          <p:cNvSpPr txBox="1"/>
          <p:nvPr/>
        </p:nvSpPr>
        <p:spPr>
          <a:xfrm>
            <a:off x="4106075" y="2912825"/>
            <a:ext cx="4575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Mycenaen bronze dagger ca. 1150 - 1500 BCE</a:t>
            </a:r>
            <a:endParaRPr sz="700">
              <a:solidFill>
                <a:schemeClr val="dk1"/>
              </a:solidFill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1033ccc9ff7_0_26"/>
          <p:cNvPicPr preferRelativeResize="0"/>
          <p:nvPr/>
        </p:nvPicPr>
        <p:blipFill rotWithShape="1">
          <a:blip r:embed="rId3">
            <a:alphaModFix/>
          </a:blip>
          <a:srcRect b="4824" l="5406" r="4641" t="2030"/>
          <a:stretch/>
        </p:blipFill>
        <p:spPr>
          <a:xfrm>
            <a:off x="81100" y="3174150"/>
            <a:ext cx="3065550" cy="317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1033ccc9ff7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1502" y="3359475"/>
            <a:ext cx="2611948" cy="298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1033ccc9ff7_0_26"/>
          <p:cNvSpPr txBox="1"/>
          <p:nvPr/>
        </p:nvSpPr>
        <p:spPr>
          <a:xfrm>
            <a:off x="2996925" y="6119550"/>
            <a:ext cx="3416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chemeClr val="dk1"/>
                </a:solidFill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Gold pendant of a goddess from the women's grave, grave circle A, 1500 BCE</a:t>
            </a:r>
            <a:endParaRPr sz="1100">
              <a:solidFill>
                <a:schemeClr val="dk1"/>
              </a:solidFill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3" name="Google Shape;153;g1033ccc9ff7_0_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6000" y="3366013"/>
            <a:ext cx="2939574" cy="298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1033ccc9ff7_0_26"/>
          <p:cNvSpPr txBox="1"/>
          <p:nvPr/>
        </p:nvSpPr>
        <p:spPr>
          <a:xfrm>
            <a:off x="6053450" y="6119550"/>
            <a:ext cx="3220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Two handled, gold cup from Grave 4 of Grave Circle A, 1550 - 1500 BCE</a:t>
            </a:r>
            <a:endParaRPr sz="700">
              <a:solidFill>
                <a:schemeClr val="dk1"/>
              </a:solidFill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5" name="Google Shape;155;g1033ccc9ff7_0_26"/>
          <p:cNvSpPr txBox="1"/>
          <p:nvPr/>
        </p:nvSpPr>
        <p:spPr>
          <a:xfrm>
            <a:off x="-202623" y="2501700"/>
            <a:ext cx="3633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Mycenaean sword with lion shaped hilt made of gold, grave circle B, 1600 BCE</a:t>
            </a:r>
            <a:endParaRPr sz="700">
              <a:solidFill>
                <a:schemeClr val="dk1"/>
              </a:solidFill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6" name="Google Shape;156;g1033ccc9ff7_0_26"/>
          <p:cNvSpPr txBox="1"/>
          <p:nvPr/>
        </p:nvSpPr>
        <p:spPr>
          <a:xfrm>
            <a:off x="81025" y="6119550"/>
            <a:ext cx="3065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111111"/>
                </a:solidFill>
                <a:highlight>
                  <a:srgbClr val="CFE2F3"/>
                </a:highlight>
                <a:latin typeface="Tahoma"/>
                <a:ea typeface="Tahoma"/>
                <a:cs typeface="Tahoma"/>
                <a:sym typeface="Tahoma"/>
              </a:rPr>
              <a:t>Mask of Agamemnon, from shaft grave V, grave circle A, 1550-1500 BCE</a:t>
            </a:r>
            <a:endParaRPr sz="700">
              <a:solidFill>
                <a:srgbClr val="111111"/>
              </a:solidFill>
              <a:highlight>
                <a:srgbClr val="CFE2F3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7" name="Google Shape;157;g1033ccc9ff7_0_26"/>
          <p:cNvSpPr txBox="1"/>
          <p:nvPr/>
        </p:nvSpPr>
        <p:spPr>
          <a:xfrm>
            <a:off x="200" y="69500"/>
            <a:ext cx="9144000" cy="538800"/>
          </a:xfrm>
          <a:prstGeom prst="rect">
            <a:avLst/>
          </a:prstGeom>
          <a:solidFill>
            <a:srgbClr val="CFE2F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Tahoma"/>
                <a:ea typeface="Tahoma"/>
                <a:cs typeface="Tahoma"/>
                <a:sym typeface="Tahoma"/>
              </a:rPr>
              <a:t>II. Bohatstvo šachtových hrobov</a:t>
            </a:r>
            <a:endParaRPr sz="23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8" name="Google Shape;158;g1033ccc9ff7_0_26"/>
          <p:cNvPicPr preferRelativeResize="0"/>
          <p:nvPr/>
        </p:nvPicPr>
        <p:blipFill rotWithShape="1">
          <a:blip r:embed="rId6">
            <a:alphaModFix/>
          </a:blip>
          <a:srcRect b="8945" l="0" r="7097" t="5202"/>
          <a:stretch/>
        </p:blipFill>
        <p:spPr>
          <a:xfrm>
            <a:off x="0" y="677950"/>
            <a:ext cx="3065701" cy="191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1033ccc9ff7_0_26"/>
          <p:cNvSpPr txBox="1"/>
          <p:nvPr/>
        </p:nvSpPr>
        <p:spPr>
          <a:xfrm>
            <a:off x="3609800" y="1130775"/>
            <a:ext cx="55344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šachtové hroby ako prejav bohatstva mykénskej civilizácie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pochované celé rodiny (na rozdiel od strednej doby bronzovej)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hrobové predmety z Kréty a Kyklád (zbrane, kov.nádoby, keramika)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Tahoma"/>
                <a:ea typeface="Tahoma"/>
                <a:cs typeface="Tahoma"/>
                <a:sym typeface="Tahoma"/>
              </a:rPr>
              <a:t>rozvoj raného mykénskeho remesla = krétsky remeselníci na pevnine (?)</a:t>
            </a:r>
            <a:endParaRPr sz="11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2021-11-04T13:39:56Z</dcterms:created>
  <dc:creator>Lucia Ščasníková</dc:creator>
</cp:coreProperties>
</file>