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6858000" cx="9144000"/>
  <p:notesSz cx="6858000" cy="9144000"/>
  <p:embeddedFontLst>
    <p:embeddedFont>
      <p:font typeface="Tahoma"/>
      <p:regular r:id="rId41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3" roundtripDataSignature="AMtx7mhlVWG2m9IjzEuH8nf0JMoSDYvM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font" Target="fonts/Tahoma-bold.fntdata"/><Relationship Id="rId41" Type="http://schemas.openxmlformats.org/officeDocument/2006/relationships/font" Target="fonts/Tahoma-regular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49536af7e_0_1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49536af7e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49536af7e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049536af7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49536af7e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49536af7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49536af7e_0_1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49536af7e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049536af7e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049536af7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49536af7e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049536af7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49536af7e_0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049536af7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049536af7e_0_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049536af7e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049536af7e_0_1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049536af7e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049536af7e_0_1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049536af7e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49536af7e_0_1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049536af7e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49536af7e_0_1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49536af7e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049536af7e_0_3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049536af7e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49536af7e_0_2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49536af7e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049536af7e_0_2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049536af7e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49536af7e_0_1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049536af7e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49536af7e_0_3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049536af7e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049536af7e_0_3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049536af7e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049536af7e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049536af7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049536af7e_0_3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049536af7e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49536af7e_0_3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049536af7e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49536af7e_0_3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49536af7e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4e940642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04e94064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049536af7e_0_2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049536af7e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049536af7e_0_4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049536af7e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049536af7e_0_4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049536af7e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d0017ec666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d0017ec66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d0017ec666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d0017ec66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0017ec666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d0017ec66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049536af7e_0_4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049536af7e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49536af7e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49536af7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49536af7e_0_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49536af7e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49536af7e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049536af7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49536af7e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049536af7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049536af7e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049536af7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4.png"/><Relationship Id="rId4" Type="http://schemas.openxmlformats.org/officeDocument/2006/relationships/image" Target="../media/image83.png"/><Relationship Id="rId5" Type="http://schemas.openxmlformats.org/officeDocument/2006/relationships/image" Target="../media/image8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Relationship Id="rId5" Type="http://schemas.openxmlformats.org/officeDocument/2006/relationships/image" Target="../media/image39.png"/><Relationship Id="rId6" Type="http://schemas.openxmlformats.org/officeDocument/2006/relationships/image" Target="../media/image45.png"/><Relationship Id="rId7" Type="http://schemas.openxmlformats.org/officeDocument/2006/relationships/image" Target="../media/image43.png"/><Relationship Id="rId8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4" Type="http://schemas.openxmlformats.org/officeDocument/2006/relationships/hyperlink" Target="https://www.nature.com/articles/nature23310" TargetMode="External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image" Target="../media/image40.png"/><Relationship Id="rId8" Type="http://schemas.openxmlformats.org/officeDocument/2006/relationships/hyperlink" Target="https://www.jstor.org/stable/30104516?origin=JSTOR-pdf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Relationship Id="rId4" Type="http://schemas.openxmlformats.org/officeDocument/2006/relationships/image" Target="../media/image50.png"/><Relationship Id="rId5" Type="http://schemas.openxmlformats.org/officeDocument/2006/relationships/image" Target="../media/image48.png"/><Relationship Id="rId6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5" Type="http://schemas.openxmlformats.org/officeDocument/2006/relationships/image" Target="../media/image51.png"/><Relationship Id="rId6" Type="http://schemas.openxmlformats.org/officeDocument/2006/relationships/image" Target="../media/image57.png"/><Relationship Id="rId7" Type="http://schemas.openxmlformats.org/officeDocument/2006/relationships/image" Target="../media/image53.png"/><Relationship Id="rId8" Type="http://schemas.openxmlformats.org/officeDocument/2006/relationships/image" Target="../media/image5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2.png"/><Relationship Id="rId4" Type="http://schemas.openxmlformats.org/officeDocument/2006/relationships/image" Target="../media/image61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png"/><Relationship Id="rId4" Type="http://schemas.openxmlformats.org/officeDocument/2006/relationships/image" Target="../media/image68.png"/><Relationship Id="rId5" Type="http://schemas.openxmlformats.org/officeDocument/2006/relationships/image" Target="../media/image6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0.png"/><Relationship Id="rId4" Type="http://schemas.openxmlformats.org/officeDocument/2006/relationships/image" Target="../media/image65.png"/><Relationship Id="rId5" Type="http://schemas.openxmlformats.org/officeDocument/2006/relationships/image" Target="../media/image69.png"/><Relationship Id="rId6" Type="http://schemas.openxmlformats.org/officeDocument/2006/relationships/image" Target="../media/image67.png"/><Relationship Id="rId7" Type="http://schemas.openxmlformats.org/officeDocument/2006/relationships/image" Target="../media/image71.png"/><Relationship Id="rId8" Type="http://schemas.openxmlformats.org/officeDocument/2006/relationships/image" Target="../media/image6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4.png"/><Relationship Id="rId4" Type="http://schemas.openxmlformats.org/officeDocument/2006/relationships/image" Target="../media/image77.png"/><Relationship Id="rId5" Type="http://schemas.openxmlformats.org/officeDocument/2006/relationships/image" Target="../media/image79.png"/><Relationship Id="rId6" Type="http://schemas.openxmlformats.org/officeDocument/2006/relationships/image" Target="../media/image7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3.png"/><Relationship Id="rId4" Type="http://schemas.openxmlformats.org/officeDocument/2006/relationships/image" Target="../media/image75.png"/><Relationship Id="rId5" Type="http://schemas.openxmlformats.org/officeDocument/2006/relationships/image" Target="../media/image82.png"/><Relationship Id="rId6" Type="http://schemas.openxmlformats.org/officeDocument/2006/relationships/image" Target="../media/image81.png"/><Relationship Id="rId7" Type="http://schemas.openxmlformats.org/officeDocument/2006/relationships/image" Target="../media/image8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30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1049536af7e_0_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1049536af7e_0_189"/>
          <p:cNvSpPr txBox="1"/>
          <p:nvPr/>
        </p:nvSpPr>
        <p:spPr>
          <a:xfrm>
            <a:off x="17775" y="5328725"/>
            <a:ext cx="9144000" cy="523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latin typeface="Tahoma"/>
                <a:ea typeface="Tahoma"/>
                <a:cs typeface="Tahoma"/>
                <a:sym typeface="Tahoma"/>
              </a:rPr>
              <a:t>MYKÉNSKA KULTÚRA II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6" name="Google Shape;86;g1049536af7e_0_189"/>
          <p:cNvSpPr txBox="1"/>
          <p:nvPr/>
        </p:nvSpPr>
        <p:spPr>
          <a:xfrm>
            <a:off x="23175" y="6186100"/>
            <a:ext cx="5328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rgbClr val="4C1130"/>
                </a:solidFill>
                <a:latin typeface="Tahoma"/>
                <a:ea typeface="Tahoma"/>
                <a:cs typeface="Tahoma"/>
                <a:sym typeface="Tahoma"/>
              </a:rPr>
              <a:t>Mgr. Lucia Ščasníková, 462081@muni.cz</a:t>
            </a:r>
            <a:endParaRPr sz="1500">
              <a:solidFill>
                <a:srgbClr val="4C113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049536af7e_0_57"/>
          <p:cNvSpPr txBox="1"/>
          <p:nvPr/>
        </p:nvSpPr>
        <p:spPr>
          <a:xfrm>
            <a:off x="0" y="231700"/>
            <a:ext cx="9144000" cy="5079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Spoločné znaky mykénskych palácov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9" name="Google Shape;159;g1049536af7e_0_57"/>
          <p:cNvSpPr txBox="1"/>
          <p:nvPr/>
        </p:nvSpPr>
        <p:spPr>
          <a:xfrm>
            <a:off x="0" y="878525"/>
            <a:ext cx="710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>
                <a:solidFill>
                  <a:srgbClr val="D5A6BD"/>
                </a:solidFill>
                <a:latin typeface="Tahoma"/>
                <a:ea typeface="Tahoma"/>
                <a:cs typeface="Tahoma"/>
                <a:sym typeface="Tahoma"/>
              </a:rPr>
              <a:t>2.	NÁDVORIE</a:t>
            </a:r>
            <a:endParaRPr b="1" sz="2200">
              <a:solidFill>
                <a:srgbClr val="D5A6B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0" name="Google Shape;160;g1049536af7e_0_57"/>
          <p:cNvPicPr preferRelativeResize="0"/>
          <p:nvPr/>
        </p:nvPicPr>
        <p:blipFill rotWithShape="1">
          <a:blip r:embed="rId3">
            <a:alphaModFix/>
          </a:blip>
          <a:srcRect b="6812" l="0" r="0" t="0"/>
          <a:stretch/>
        </p:blipFill>
        <p:spPr>
          <a:xfrm>
            <a:off x="3404950" y="3382650"/>
            <a:ext cx="5739049" cy="34753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1" name="Google Shape;161;g1049536af7e_0_57"/>
          <p:cNvSpPr txBox="1"/>
          <p:nvPr/>
        </p:nvSpPr>
        <p:spPr>
          <a:xfrm>
            <a:off x="343650" y="1448075"/>
            <a:ext cx="84567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vstupu do megaronu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priestor obklopený stĺpovou kolonádou - Mykény (z jednej strany), Pylos (z dvoch strán), Tiryns (z troch strán)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Tiryns a Pylos: vstup na nádvorie z propylonu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Mykény: vstup na nádvorie cez chodbu alebo tzv. “Veľké schodisko”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2" name="Google Shape;162;g1049536af7e_0_57"/>
          <p:cNvSpPr txBox="1"/>
          <p:nvPr/>
        </p:nvSpPr>
        <p:spPr>
          <a:xfrm>
            <a:off x="8249400" y="6519300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Pylos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49536af7e_0_65"/>
          <p:cNvSpPr txBox="1"/>
          <p:nvPr/>
        </p:nvSpPr>
        <p:spPr>
          <a:xfrm>
            <a:off x="0" y="231700"/>
            <a:ext cx="9144000" cy="5079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Spoločné znaky mykénskych palácov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8" name="Google Shape;168;g1049536af7e_0_65"/>
          <p:cNvSpPr txBox="1"/>
          <p:nvPr/>
        </p:nvSpPr>
        <p:spPr>
          <a:xfrm>
            <a:off x="0" y="878525"/>
            <a:ext cx="710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>
                <a:solidFill>
                  <a:srgbClr val="D5A6BD"/>
                </a:solidFill>
                <a:latin typeface="Tahoma"/>
                <a:ea typeface="Tahoma"/>
                <a:cs typeface="Tahoma"/>
                <a:sym typeface="Tahoma"/>
              </a:rPr>
              <a:t>3.	 QUEEN´S MEGARON</a:t>
            </a:r>
            <a:endParaRPr b="1" sz="2200">
              <a:solidFill>
                <a:srgbClr val="D5A6B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9" name="Google Shape;169;g1049536af7e_0_65"/>
          <p:cNvSpPr txBox="1"/>
          <p:nvPr/>
        </p:nvSpPr>
        <p:spPr>
          <a:xfrm>
            <a:off x="393875" y="1540650"/>
            <a:ext cx="76227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sekundárna trónna miestnosť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menší megaron so štvorcovým ohniskom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trón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vstup cez bočné nádvorie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Pylos: bez trónu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0" name="Google Shape;170;g1049536af7e_0_65"/>
          <p:cNvPicPr preferRelativeResize="0"/>
          <p:nvPr/>
        </p:nvPicPr>
        <p:blipFill rotWithShape="1">
          <a:blip r:embed="rId3">
            <a:alphaModFix/>
          </a:blip>
          <a:srcRect b="3879" l="3630" r="2065" t="3304"/>
          <a:stretch/>
        </p:blipFill>
        <p:spPr>
          <a:xfrm>
            <a:off x="4865475" y="818400"/>
            <a:ext cx="4278524" cy="2807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1" name="Google Shape;171;g1049536af7e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625" y="4050478"/>
            <a:ext cx="4214380" cy="2807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g1049536af7e_0_65"/>
          <p:cNvCxnSpPr/>
          <p:nvPr/>
        </p:nvCxnSpPr>
        <p:spPr>
          <a:xfrm>
            <a:off x="6718840" y="2919178"/>
            <a:ext cx="266700" cy="18999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73" name="Google Shape;173;g1049536af7e_0_65"/>
          <p:cNvSpPr txBox="1"/>
          <p:nvPr/>
        </p:nvSpPr>
        <p:spPr>
          <a:xfrm>
            <a:off x="0" y="4050475"/>
            <a:ext cx="710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>
                <a:solidFill>
                  <a:srgbClr val="D5A6BD"/>
                </a:solidFill>
                <a:latin typeface="Tahoma"/>
                <a:ea typeface="Tahoma"/>
                <a:cs typeface="Tahoma"/>
                <a:sym typeface="Tahoma"/>
              </a:rPr>
              <a:t>4.	KÚPEĽŇA</a:t>
            </a:r>
            <a:endParaRPr b="1" sz="2200">
              <a:solidFill>
                <a:srgbClr val="D5A6B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g1049536af7e_0_65"/>
          <p:cNvSpPr txBox="1"/>
          <p:nvPr/>
        </p:nvSpPr>
        <p:spPr>
          <a:xfrm>
            <a:off x="8249400" y="3287225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Pylos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g1049536af7e_0_65"/>
          <p:cNvSpPr txBox="1"/>
          <p:nvPr/>
        </p:nvSpPr>
        <p:spPr>
          <a:xfrm>
            <a:off x="622375" y="4581875"/>
            <a:ext cx="3283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iniciačná alebo hygienický funkcia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Pylos: veľká vaňa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Tiryns: bazén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49536af7e_0_172"/>
          <p:cNvSpPr txBox="1"/>
          <p:nvPr/>
        </p:nvSpPr>
        <p:spPr>
          <a:xfrm>
            <a:off x="0" y="231700"/>
            <a:ext cx="9144000" cy="5079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Spoločné znaky mykénskych palácov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1" name="Google Shape;181;g1049536af7e_0_172"/>
          <p:cNvSpPr txBox="1"/>
          <p:nvPr/>
        </p:nvSpPr>
        <p:spPr>
          <a:xfrm>
            <a:off x="0" y="878525"/>
            <a:ext cx="710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>
                <a:solidFill>
                  <a:srgbClr val="D5A6BD"/>
                </a:solidFill>
                <a:latin typeface="Tahoma"/>
                <a:ea typeface="Tahoma"/>
                <a:cs typeface="Tahoma"/>
                <a:sym typeface="Tahoma"/>
              </a:rPr>
              <a:t>5.	 Fortifikácia</a:t>
            </a:r>
            <a:endParaRPr b="1" sz="2200">
              <a:solidFill>
                <a:srgbClr val="D5A6B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2" name="Google Shape;182;g1049536af7e_0_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126" y="3903975"/>
            <a:ext cx="4431015" cy="29540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3" name="Google Shape;183;g1049536af7e_0_172"/>
          <p:cNvPicPr preferRelativeResize="0"/>
          <p:nvPr/>
        </p:nvPicPr>
        <p:blipFill rotWithShape="1">
          <a:blip r:embed="rId4">
            <a:alphaModFix/>
          </a:blip>
          <a:srcRect b="8382" l="0" r="0" t="0"/>
          <a:stretch/>
        </p:blipFill>
        <p:spPr>
          <a:xfrm>
            <a:off x="6805875" y="3903975"/>
            <a:ext cx="2245450" cy="2954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4" name="Google Shape;184;g1049536af7e_0_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075" y="3903975"/>
            <a:ext cx="1969333" cy="2954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85" name="Google Shape;185;g1049536af7e_0_172"/>
          <p:cNvSpPr txBox="1"/>
          <p:nvPr/>
        </p:nvSpPr>
        <p:spPr>
          <a:xfrm>
            <a:off x="96075" y="6519300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Tiryns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6" name="Google Shape;186;g1049536af7e_0_172"/>
          <p:cNvSpPr txBox="1"/>
          <p:nvPr/>
        </p:nvSpPr>
        <p:spPr>
          <a:xfrm>
            <a:off x="2220125" y="6519300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Mykény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7" name="Google Shape;187;g1049536af7e_0_172"/>
          <p:cNvSpPr txBox="1"/>
          <p:nvPr/>
        </p:nvSpPr>
        <p:spPr>
          <a:xfrm>
            <a:off x="369601" y="1332225"/>
            <a:ext cx="8774400" cy="24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pozdĺž okraja topografickej zmeny - spojenie s prirodzenými obrysmi lokality = impozantná prekážka pred nepriateľom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“Kyklopské murivo”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: opevnený mykénsky systém; 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neopracované </a:t>
            </a: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vápencové 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balvany, medzery vyplnené malými kameňmi; vonkajšia strana nahrubo upravená kladivom (Mykény a Tiryns LH IIIA)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Mykény, Tiryns = </a:t>
            </a:r>
            <a:r>
              <a:rPr lang="cs-CZ" sz="1100" u="sng">
                <a:latin typeface="Tahoma"/>
                <a:ea typeface="Tahoma"/>
                <a:cs typeface="Tahoma"/>
                <a:sym typeface="Tahoma"/>
              </a:rPr>
              <a:t>trojdielny stavebný systém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: 1. opevnenie vysekané do skalného podložia 2. vápencové bloky 3. menšie kamene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				    - rôzne fázy výstavby opevnenia ? - nepotvrdené !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Vstup:	Tiryns a Gla: dlhá strmá rampa = umelo vybudovaná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Mykény: rampa k hlavnej bráne (Levia brána) = prirodzená cesta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Brány: Mykény a Tiryns (1 hlavná a 1 vedľajšia/zadná brána), Gla (4 brány), Atény a Midea (1 hlavná brána a veža)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Zdroj inšpirácie - teória: zrejme kykladské lokality Phylakopi, Aya Irini alebo ostrovné centrum Kolomna na Aigine / domorodý vývoj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49536af7e_0_72"/>
          <p:cNvSpPr txBox="1"/>
          <p:nvPr/>
        </p:nvSpPr>
        <p:spPr>
          <a:xfrm>
            <a:off x="0" y="231700"/>
            <a:ext cx="9144000" cy="5079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Spoločné znaky mykénskych palácov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3" name="Google Shape;193;g1049536af7e_0_72"/>
          <p:cNvSpPr txBox="1"/>
          <p:nvPr/>
        </p:nvSpPr>
        <p:spPr>
          <a:xfrm>
            <a:off x="0" y="878525"/>
            <a:ext cx="710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>
                <a:solidFill>
                  <a:srgbClr val="D5A6BD"/>
                </a:solidFill>
                <a:latin typeface="Tahoma"/>
                <a:ea typeface="Tahoma"/>
                <a:cs typeface="Tahoma"/>
                <a:sym typeface="Tahoma"/>
              </a:rPr>
              <a:t>6.	STRATEGICKÁ POLOHA</a:t>
            </a:r>
            <a:endParaRPr b="1" sz="2200">
              <a:solidFill>
                <a:srgbClr val="D5A6B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94" name="Google Shape;194;g1049536af7e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975" y="1633325"/>
            <a:ext cx="5240025" cy="5240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5" name="Google Shape;195;g1049536af7e_0_72"/>
          <p:cNvSpPr txBox="1"/>
          <p:nvPr/>
        </p:nvSpPr>
        <p:spPr>
          <a:xfrm>
            <a:off x="0" y="1540650"/>
            <a:ext cx="66726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spoločenský záujem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symbol spoločenského postavenia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bezprostredná dominancia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1049536af7e_0_72"/>
          <p:cNvSpPr txBox="1"/>
          <p:nvPr/>
        </p:nvSpPr>
        <p:spPr>
          <a:xfrm>
            <a:off x="8249400" y="6534650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Mykény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7" name="Google Shape;197;g1049536af7e_0_72"/>
          <p:cNvSpPr txBox="1"/>
          <p:nvPr/>
        </p:nvSpPr>
        <p:spPr>
          <a:xfrm>
            <a:off x="9035875" y="590800"/>
            <a:ext cx="667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1049536af7e_0_95"/>
          <p:cNvPicPr preferRelativeResize="0"/>
          <p:nvPr/>
        </p:nvPicPr>
        <p:blipFill rotWithShape="1">
          <a:blip r:embed="rId3">
            <a:alphaModFix/>
          </a:blip>
          <a:srcRect b="8304" l="35502" r="17312" t="18851"/>
          <a:stretch/>
        </p:blipFill>
        <p:spPr>
          <a:xfrm>
            <a:off x="533400" y="3728425"/>
            <a:ext cx="3604051" cy="3129575"/>
          </a:xfrm>
          <a:prstGeom prst="rect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3" name="Google Shape;203;g1049536af7e_0_95"/>
          <p:cNvPicPr preferRelativeResize="0"/>
          <p:nvPr/>
        </p:nvPicPr>
        <p:blipFill rotWithShape="1">
          <a:blip r:embed="rId4">
            <a:alphaModFix/>
          </a:blip>
          <a:srcRect b="5509" l="40962" r="21277" t="24919"/>
          <a:stretch/>
        </p:blipFill>
        <p:spPr>
          <a:xfrm>
            <a:off x="5590989" y="3728425"/>
            <a:ext cx="3019613" cy="3129575"/>
          </a:xfrm>
          <a:prstGeom prst="rect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4" name="Google Shape;204;g1049536af7e_0_95"/>
          <p:cNvSpPr txBox="1"/>
          <p:nvPr/>
        </p:nvSpPr>
        <p:spPr>
          <a:xfrm>
            <a:off x="0" y="231700"/>
            <a:ext cx="9144000" cy="5079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Tahoma"/>
              <a:buAutoNum type="arabicPeriod"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Menelaion, Laconia LH II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5" name="Google Shape;205;g1049536af7e_0_95"/>
          <p:cNvSpPr txBox="1"/>
          <p:nvPr/>
        </p:nvSpPr>
        <p:spPr>
          <a:xfrm>
            <a:off x="-108150" y="821625"/>
            <a:ext cx="9360300" cy="28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vývojový medzistupeň mykénskych palácov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lokalita na nízkom hrebeni, 4 km od Sparty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osídlenie rozptýlené na 3 pahorkoch: North Hill, Menelaion Hill, Aetos Hill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Výskum:	Tsountas: v 19.stor. prvé stopy po mykénskom osídlení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Wace: 1909 skúšobný výkop Menelaion Hill - nález mykénskej budovy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Dawkins: odkryl zvyšok mykénskej budovy (tzv. “Dawkinsov dom”) - LH IIIB2 - C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Catling: “Dawkinsov dom” rozdelený na 3 budovy = </a:t>
            </a: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Mansion 1</a:t>
            </a:r>
            <a:endParaRPr b="1"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Mansion 1: 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23 x 25 m; západná skupina (1-4) oddelená chodbou (5) od centrálnej časti (6-9), na východnej strane lemovaná chodbou (10) a radom menších miestností - sklady ? (11-15)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○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žiadna zo skupín sa úplne nezachovala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○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centrálna časť - megaron ? - bez dokladov ohniska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○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steny: kamenná suť + drevená rámová konštrukcia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1049536af7e_0_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12599" cy="2930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1" name="Google Shape;211;g1049536af7e_0_103"/>
          <p:cNvSpPr txBox="1"/>
          <p:nvPr/>
        </p:nvSpPr>
        <p:spPr>
          <a:xfrm>
            <a:off x="0" y="2587150"/>
            <a:ext cx="184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Menelaion. LH IIIB Mansion.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2" name="Google Shape;212;g1049536af7e_0_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350" y="0"/>
            <a:ext cx="4637650" cy="29308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3" name="Google Shape;213;g1049536af7e_0_103"/>
          <p:cNvSpPr txBox="1"/>
          <p:nvPr/>
        </p:nvSpPr>
        <p:spPr>
          <a:xfrm>
            <a:off x="4506325" y="2607766"/>
            <a:ext cx="4637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chemeClr val="lt1"/>
                </a:highlight>
                <a:latin typeface="Tahoma"/>
                <a:ea typeface="Tahoma"/>
                <a:cs typeface="Tahoma"/>
                <a:sym typeface="Tahoma"/>
              </a:rPr>
              <a:t>Menelaion. View of Menelaion Hill from NE, with Taygetos in Background.</a:t>
            </a:r>
            <a:endParaRPr sz="900">
              <a:solidFill>
                <a:schemeClr val="dk1"/>
              </a:solidFill>
              <a:highlight>
                <a:schemeClr val="lt1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4" name="Google Shape;214;g1049536af7e_0_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3128674"/>
            <a:ext cx="2512925" cy="37293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5" name="Google Shape;215;g1049536af7e_0_103"/>
          <p:cNvSpPr txBox="1"/>
          <p:nvPr/>
        </p:nvSpPr>
        <p:spPr>
          <a:xfrm>
            <a:off x="63" y="6216300"/>
            <a:ext cx="25128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Menelaion. Period I Mansion (LH IIB): Rubble Wall with Vertical and Horizontal Beam Slots. From NE.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6" name="Google Shape;216;g1049536af7e_0_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0461" y="3128675"/>
            <a:ext cx="6013590" cy="3729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7" name="Google Shape;217;g1049536af7e_0_103"/>
          <p:cNvSpPr txBox="1"/>
          <p:nvPr/>
        </p:nvSpPr>
        <p:spPr>
          <a:xfrm>
            <a:off x="3130450" y="6519300"/>
            <a:ext cx="4900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Menelaion. View across Top of Menelaion Hill toward Sparta, from ESE.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049536af7e_0_133"/>
          <p:cNvSpPr txBox="1"/>
          <p:nvPr/>
        </p:nvSpPr>
        <p:spPr>
          <a:xfrm>
            <a:off x="0" y="231700"/>
            <a:ext cx="9144000" cy="5079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2.	Palác v Mykénach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3" name="Google Shape;223;g1049536af7e_0_133"/>
          <p:cNvPicPr preferRelativeResize="0"/>
          <p:nvPr/>
        </p:nvPicPr>
        <p:blipFill rotWithShape="1">
          <a:blip r:embed="rId3">
            <a:alphaModFix/>
          </a:blip>
          <a:srcRect b="1613" l="50077" r="0" t="0"/>
          <a:stretch/>
        </p:blipFill>
        <p:spPr>
          <a:xfrm>
            <a:off x="5189825" y="3788863"/>
            <a:ext cx="3954175" cy="26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1049536af7e_0_133"/>
          <p:cNvSpPr txBox="1"/>
          <p:nvPr/>
        </p:nvSpPr>
        <p:spPr>
          <a:xfrm>
            <a:off x="0" y="994225"/>
            <a:ext cx="9187800" cy="25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plocha 30 000 m2 obklopená 900 m dlhým obvodovým múrom 278 m nad morom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prirodzená pevnosť chránená strmými skalnými - výnimkou Z strana = jediná prístupná cesta + prameň Perseia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špecifikum: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 monumentálna rampa/schodisko oddeľujúce akropolu od spodného mesta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 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Výskum:	</a:t>
            </a:r>
            <a:r>
              <a:rPr lang="cs-CZ" sz="900">
                <a:latin typeface="Tahoma"/>
                <a:ea typeface="Tahoma"/>
                <a:cs typeface="Tahoma"/>
                <a:sym typeface="Tahoma"/>
              </a:rPr>
              <a:t>Kiriakos Pittakis: 1841 = Levia brána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		Heinrich Schliemann: 1874 = 5 hrobov v Hrobovom okruhu A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		George Mylonas: 50.roky 20.stor. = hrobový okruh B, sídlisko mimo hradieb citadely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			(dodnes výskum sektorov v rámci hradieb a mimo nich, geofyzikálne prieskumy atď.)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citadela: “kyklopské” opevnenie, Levia brána (relief), zadná brána (úniková bez reliéfu), rampa, megaron, palác, svätyne (“Cult Centre”), dielne, sklady, domy, hrobový okruh 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za hradbami: rozsiahle sídlisko, šachtové (hrobový okruh B) a tholosové hroby (Atreova pokladnica, hrobka Clytemnestry)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inžinierske stavby: vodovodný systém (hlinené rúry), kanále, podzemné cisterny, rozsiahla cestná sieť v rámci regiónu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5" name="Google Shape;225;g1049536af7e_0_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50" y="3408250"/>
            <a:ext cx="5177650" cy="34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49536af7e_0_141"/>
          <p:cNvSpPr txBox="1"/>
          <p:nvPr/>
        </p:nvSpPr>
        <p:spPr>
          <a:xfrm>
            <a:off x="4211113" y="596450"/>
            <a:ext cx="6834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100">
                <a:solidFill>
                  <a:srgbClr val="5B0F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b="1" sz="4100">
              <a:solidFill>
                <a:srgbClr val="5B0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1" name="Google Shape;231;g1049536af7e_0_141"/>
          <p:cNvSpPr txBox="1"/>
          <p:nvPr/>
        </p:nvSpPr>
        <p:spPr>
          <a:xfrm>
            <a:off x="4211113" y="2857250"/>
            <a:ext cx="6834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100">
                <a:solidFill>
                  <a:srgbClr val="5B0F00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b="1" sz="4100">
              <a:solidFill>
                <a:srgbClr val="5B0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2" name="Google Shape;232;g1049536af7e_0_141"/>
          <p:cNvSpPr txBox="1"/>
          <p:nvPr/>
        </p:nvSpPr>
        <p:spPr>
          <a:xfrm>
            <a:off x="4211113" y="5237175"/>
            <a:ext cx="6834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100">
                <a:solidFill>
                  <a:srgbClr val="5B0F00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b="1" sz="4100">
              <a:solidFill>
                <a:srgbClr val="5B0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3" name="Google Shape;233;g1049536af7e_0_141"/>
          <p:cNvSpPr txBox="1"/>
          <p:nvPr/>
        </p:nvSpPr>
        <p:spPr>
          <a:xfrm>
            <a:off x="5177350" y="453200"/>
            <a:ext cx="3848100" cy="11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 u="sng">
                <a:latin typeface="Tahoma"/>
                <a:ea typeface="Tahoma"/>
                <a:cs typeface="Tahoma"/>
                <a:sym typeface="Tahoma"/>
              </a:rPr>
              <a:t>Predpalácové obdobie LH I - IIA </a:t>
            </a:r>
            <a:endParaRPr sz="1100" u="sng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nestál tu palác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sídelná štruktúra (murivo + vnútorné členenie?)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hrobový okruh A (A), hlavný vstup (E), zadná brána (C), roklina (B)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4" name="Google Shape;234;g1049536af7e_0_141"/>
          <p:cNvSpPr txBox="1"/>
          <p:nvPr/>
        </p:nvSpPr>
        <p:spPr>
          <a:xfrm>
            <a:off x="5177350" y="2495475"/>
            <a:ext cx="3980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 u="sng">
                <a:latin typeface="Tahoma"/>
                <a:ea typeface="Tahoma"/>
                <a:cs typeface="Tahoma"/>
                <a:sym typeface="Tahoma"/>
              </a:rPr>
              <a:t>Palácové obdobie LH IIB - IIIA</a:t>
            </a:r>
            <a:endParaRPr sz="1100" u="sng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rozširované a prestavané opevnenie (na J)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hrobový okruh A v rámci hradieb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900m dlhé opevnenie zachované dodnes (6m)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hrobový okruh A (A), Levia brána (LG), palác (P), severné schodisko (S), zadná brána (PG), Dom stĺpov (HC), juhovýchodná veža (ST)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5" name="Google Shape;235;g1049536af7e_0_141"/>
          <p:cNvSpPr txBox="1"/>
          <p:nvPr/>
        </p:nvSpPr>
        <p:spPr>
          <a:xfrm>
            <a:off x="5243500" y="4934625"/>
            <a:ext cx="3848100" cy="14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 u="sng">
                <a:latin typeface="Tahoma"/>
                <a:ea typeface="Tahoma"/>
                <a:cs typeface="Tahoma"/>
                <a:sym typeface="Tahoma"/>
              </a:rPr>
              <a:t>Palácové obdobie LH IIIB</a:t>
            </a:r>
            <a:endParaRPr sz="1100" u="sng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rozšírenie na JZ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začlenený vodný prameň “mesto v meste”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hrobový okruh A (A), Levia brána (LG), zadná brána (PG), vodný prameň (W), palác (P), severné schodisko (S), Dom stĺpov (HC), juhovýchodná veža (ST)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6" name="Google Shape;236;g1049536af7e_0_141"/>
          <p:cNvPicPr preferRelativeResize="0"/>
          <p:nvPr/>
        </p:nvPicPr>
        <p:blipFill rotWithShape="1">
          <a:blip r:embed="rId3">
            <a:alphaModFix/>
          </a:blip>
          <a:srcRect b="41439" l="8105" r="51224" t="18020"/>
          <a:stretch/>
        </p:blipFill>
        <p:spPr>
          <a:xfrm>
            <a:off x="813700" y="224750"/>
            <a:ext cx="3266952" cy="183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049536af7e_0_141"/>
          <p:cNvPicPr preferRelativeResize="0"/>
          <p:nvPr/>
        </p:nvPicPr>
        <p:blipFill rotWithShape="1">
          <a:blip r:embed="rId4">
            <a:alphaModFix/>
          </a:blip>
          <a:srcRect b="29485" l="8281" r="50351" t="14457"/>
          <a:stretch/>
        </p:blipFill>
        <p:spPr>
          <a:xfrm>
            <a:off x="960162" y="2137475"/>
            <a:ext cx="2849573" cy="21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1049536af7e_0_141"/>
          <p:cNvPicPr preferRelativeResize="0"/>
          <p:nvPr/>
        </p:nvPicPr>
        <p:blipFill rotWithShape="1">
          <a:blip r:embed="rId5">
            <a:alphaModFix/>
          </a:blip>
          <a:srcRect b="25318" l="49982" r="6757" t="19205"/>
          <a:stretch/>
        </p:blipFill>
        <p:spPr>
          <a:xfrm>
            <a:off x="847050" y="4547525"/>
            <a:ext cx="3075773" cy="221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1049536af7e_0_141"/>
          <p:cNvSpPr txBox="1"/>
          <p:nvPr/>
        </p:nvSpPr>
        <p:spPr>
          <a:xfrm rot="-5400301">
            <a:off x="-3056368" y="3175042"/>
            <a:ext cx="6852000" cy="5079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VÝVOJOVÉ FÁZY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1049536af7e_0_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549"/>
            <a:ext cx="4193574" cy="3396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5" name="Google Shape;245;g1049536af7e_0_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144" y="4732225"/>
            <a:ext cx="2707407" cy="21257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6" name="Google Shape;246;g1049536af7e_0_198"/>
          <p:cNvSpPr txBox="1"/>
          <p:nvPr/>
        </p:nvSpPr>
        <p:spPr>
          <a:xfrm>
            <a:off x="0" y="104250"/>
            <a:ext cx="9144000" cy="3693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Levia brána (1250 BC)</a:t>
            </a:r>
            <a:endParaRPr b="1" sz="120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7" name="Google Shape;247;g1049536af7e_0_198"/>
          <p:cNvSpPr txBox="1"/>
          <p:nvPr/>
        </p:nvSpPr>
        <p:spPr>
          <a:xfrm>
            <a:off x="0" y="3870325"/>
            <a:ext cx="497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vstupná (hlavná) brána na akropolu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- reliéf = najstarší príklad monumentálneho sochárstva v Európe !</a:t>
            </a:r>
            <a:endParaRPr b="1"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- masívna konštrukcia + odľahčovací trojuholník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- motív levíc po stranách posvätného piliera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48" name="Google Shape;248;g1049536af7e_0_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9118" y="4732225"/>
            <a:ext cx="3187732" cy="21257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9" name="Google Shape;249;g1049536af7e_0_198"/>
          <p:cNvSpPr txBox="1"/>
          <p:nvPr/>
        </p:nvSpPr>
        <p:spPr>
          <a:xfrm>
            <a:off x="7601250" y="4464650"/>
            <a:ext cx="157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Atreova pokladnica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50" name="Google Shape;250;g1049536af7e_0_1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4775" y="473550"/>
            <a:ext cx="2628797" cy="3396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g1049536af7e_0_164"/>
          <p:cNvPicPr preferRelativeResize="0"/>
          <p:nvPr/>
        </p:nvPicPr>
        <p:blipFill rotWithShape="1">
          <a:blip r:embed="rId3">
            <a:alphaModFix/>
          </a:blip>
          <a:srcRect b="10329" l="44015" r="20729" t="19735"/>
          <a:stretch/>
        </p:blipFill>
        <p:spPr>
          <a:xfrm>
            <a:off x="2184299" y="1493725"/>
            <a:ext cx="4775400" cy="53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1049536af7e_0_164"/>
          <p:cNvSpPr txBox="1"/>
          <p:nvPr/>
        </p:nvSpPr>
        <p:spPr>
          <a:xfrm>
            <a:off x="0" y="81100"/>
            <a:ext cx="9144000" cy="5850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HROBOVÉ OKRUHY</a:t>
            </a:r>
            <a:endParaRPr sz="26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7" name="Google Shape;257;g1049536af7e_0_164"/>
          <p:cNvSpPr txBox="1"/>
          <p:nvPr/>
        </p:nvSpPr>
        <p:spPr>
          <a:xfrm>
            <a:off x="0" y="1432175"/>
            <a:ext cx="2409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latin typeface="Tahoma"/>
                <a:ea typeface="Tahoma"/>
                <a:cs typeface="Tahoma"/>
                <a:sym typeface="Tahoma"/>
              </a:rPr>
              <a:t>Mylonas (1952-1954)</a:t>
            </a:r>
            <a:endParaRPr b="1"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starší (1650 - 1550 BC)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chudobnejší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viac hrobov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8" name="Google Shape;258;g1049536af7e_0_164"/>
          <p:cNvSpPr txBox="1"/>
          <p:nvPr/>
        </p:nvSpPr>
        <p:spPr>
          <a:xfrm>
            <a:off x="6888550" y="1432175"/>
            <a:ext cx="2310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latin typeface="Tahoma"/>
                <a:ea typeface="Tahoma"/>
                <a:cs typeface="Tahoma"/>
                <a:sym typeface="Tahoma"/>
              </a:rPr>
              <a:t>Schliemann (1976)</a:t>
            </a:r>
            <a:endParaRPr b="1"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mladší (1600 - 1450 BC)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bohatší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menej hrobov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9" name="Google Shape;259;g1049536af7e_0_164"/>
          <p:cNvSpPr txBox="1"/>
          <p:nvPr/>
        </p:nvSpPr>
        <p:spPr>
          <a:xfrm>
            <a:off x="6935500" y="3906000"/>
            <a:ext cx="2217000" cy="1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- v rámci hradieb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6 šachtových hrobov = 19 osôb 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- 9 mužov, 8 žien, 2 deti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- najbohatšie: III, </a:t>
            </a:r>
            <a:r>
              <a:rPr b="1" lang="cs-CZ" sz="900">
                <a:latin typeface="Tahoma"/>
                <a:ea typeface="Tahoma"/>
                <a:cs typeface="Tahoma"/>
                <a:sym typeface="Tahoma"/>
              </a:rPr>
              <a:t>IV</a:t>
            </a:r>
            <a:r>
              <a:rPr lang="cs-CZ" sz="900">
                <a:latin typeface="Tahoma"/>
                <a:ea typeface="Tahoma"/>
                <a:cs typeface="Tahoma"/>
                <a:sym typeface="Tahoma"/>
              </a:rPr>
              <a:t>, V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- 17 stél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- bohatá hrobová výbava - 14 kg zlata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- zlaté masky na tvárach mužov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- Agamemnonova zlatá maska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0" name="Google Shape;260;g1049536af7e_0_164"/>
          <p:cNvSpPr txBox="1"/>
          <p:nvPr/>
        </p:nvSpPr>
        <p:spPr>
          <a:xfrm>
            <a:off x="0" y="4564000"/>
            <a:ext cx="2217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pred hradbami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- 25 hrobov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- ⅔ šachtové hroby 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(zvyšok jednoduché hrobové jamy)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1" name="Google Shape;261;g1049536af7e_0_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5500" y="5379900"/>
            <a:ext cx="2217000" cy="14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049536af7e_0_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382700"/>
            <a:ext cx="2217002" cy="147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49536af7e_0_152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g1049536af7e_0_152"/>
          <p:cNvPicPr preferRelativeResize="0"/>
          <p:nvPr/>
        </p:nvPicPr>
        <p:blipFill rotWithShape="1">
          <a:blip r:embed="rId3">
            <a:alphaModFix/>
          </a:blip>
          <a:srcRect b="1087" l="27670" r="12513" t="13914"/>
          <a:stretch/>
        </p:blipFill>
        <p:spPr>
          <a:xfrm>
            <a:off x="748146" y="598517"/>
            <a:ext cx="7505909" cy="577734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1049536af7e_0_152"/>
          <p:cNvSpPr/>
          <p:nvPr/>
        </p:nvSpPr>
        <p:spPr>
          <a:xfrm>
            <a:off x="5345084" y="166256"/>
            <a:ext cx="2335800" cy="6571200"/>
          </a:xfrm>
          <a:prstGeom prst="rect">
            <a:avLst/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1049536af7e_0_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201" cy="645467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1049536af7e_0_309"/>
          <p:cNvSpPr txBox="1"/>
          <p:nvPr/>
        </p:nvSpPr>
        <p:spPr>
          <a:xfrm>
            <a:off x="152400" y="6454675"/>
            <a:ext cx="8839200" cy="3387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Hrobový okruh A v Mykénach počas výskumu H. Schliemanna v roku 1876.</a:t>
            </a:r>
            <a:endParaRPr sz="1000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049536af7e_0_290"/>
          <p:cNvSpPr txBox="1"/>
          <p:nvPr/>
        </p:nvSpPr>
        <p:spPr>
          <a:xfrm>
            <a:off x="0" y="104250"/>
            <a:ext cx="9144000" cy="3693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Hrobový okruh A</a:t>
            </a:r>
            <a:endParaRPr b="1" sz="120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74" name="Google Shape;274;g1049536af7e_0_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243" y="635299"/>
            <a:ext cx="2617980" cy="22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1049536af7e_0_2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9475" y="104250"/>
            <a:ext cx="1514526" cy="133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1049536af7e_0_2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2700" y="2953200"/>
            <a:ext cx="1169948" cy="95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049536af7e_0_290"/>
          <p:cNvPicPr preferRelativeResize="0"/>
          <p:nvPr/>
        </p:nvPicPr>
        <p:blipFill rotWithShape="1">
          <a:blip r:embed="rId6">
            <a:alphaModFix/>
          </a:blip>
          <a:srcRect b="0" l="5988" r="5430" t="0"/>
          <a:stretch/>
        </p:blipFill>
        <p:spPr>
          <a:xfrm>
            <a:off x="5365909" y="5630700"/>
            <a:ext cx="1566055" cy="112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1049536af7e_0_2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39400" y="3769826"/>
            <a:ext cx="2204601" cy="308817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1049536af7e_0_290"/>
          <p:cNvSpPr txBox="1"/>
          <p:nvPr/>
        </p:nvSpPr>
        <p:spPr>
          <a:xfrm>
            <a:off x="-148175" y="519150"/>
            <a:ext cx="5909700" cy="22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Char char="●"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najväčší hrob v Mykénach - </a:t>
            </a:r>
            <a:r>
              <a:rPr b="1" lang="cs-CZ" sz="1000">
                <a:latin typeface="Tahoma"/>
                <a:ea typeface="Tahoma"/>
                <a:cs typeface="Tahoma"/>
                <a:sym typeface="Tahoma"/>
              </a:rPr>
              <a:t>IV</a:t>
            </a: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 - pravdepodobne rodinné hrobky so stélami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Char char="●"/>
            </a:pPr>
            <a:r>
              <a:rPr lang="cs-CZ" sz="1000">
                <a:solidFill>
                  <a:srgbClr val="741B47"/>
                </a:solidFill>
                <a:latin typeface="Tahoma"/>
                <a:ea typeface="Tahoma"/>
                <a:cs typeface="Tahoma"/>
                <a:sym typeface="Tahoma"/>
              </a:rPr>
              <a:t>Mykénske masky</a:t>
            </a: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	- znázornenie tváre v nízkom reliéfe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- v mužských hroboch (nie je to pravidlom!)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- egyptský vplyv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cs-CZ" sz="1000" u="sng">
                <a:latin typeface="Tahoma"/>
                <a:ea typeface="Tahoma"/>
                <a:cs typeface="Tahoma"/>
                <a:sym typeface="Tahoma"/>
              </a:rPr>
              <a:t>Agamemnonova maska</a:t>
            </a: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	- hrob V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				- prepracovaná v detailoch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				- spochybnenie nálezu - novodobý podvrh 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Char char="●"/>
            </a:pPr>
            <a:r>
              <a:rPr lang="cs-CZ" sz="1000">
                <a:solidFill>
                  <a:srgbClr val="741B47"/>
                </a:solidFill>
                <a:latin typeface="Tahoma"/>
                <a:ea typeface="Tahoma"/>
                <a:cs typeface="Tahoma"/>
                <a:sym typeface="Tahoma"/>
              </a:rPr>
              <a:t>Diadémy</a:t>
            </a: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: výhradne v ženských hroboch; technika </a:t>
            </a:r>
            <a:r>
              <a:rPr i="1" lang="cs-CZ" sz="1000">
                <a:latin typeface="Tahoma"/>
                <a:ea typeface="Tahoma"/>
                <a:cs typeface="Tahoma"/>
                <a:sym typeface="Tahoma"/>
              </a:rPr>
              <a:t>repusé </a:t>
            </a: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(hrob IV: muž s diadémom (kňaz?)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Char char="●"/>
            </a:pPr>
            <a:r>
              <a:rPr lang="cs-CZ" sz="1000">
                <a:solidFill>
                  <a:srgbClr val="741B47"/>
                </a:solidFill>
                <a:latin typeface="Tahoma"/>
                <a:ea typeface="Tahoma"/>
                <a:cs typeface="Tahoma"/>
                <a:sym typeface="Tahoma"/>
              </a:rPr>
              <a:t>Rhyton</a:t>
            </a: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: hrob IV; zlaté alebo kombinácia zlato+striebro (krétsky výrobok)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Char char="●"/>
            </a:pPr>
            <a:r>
              <a:rPr lang="cs-CZ" sz="1000">
                <a:solidFill>
                  <a:srgbClr val="741B47"/>
                </a:solidFill>
                <a:latin typeface="Tahoma"/>
                <a:ea typeface="Tahoma"/>
                <a:cs typeface="Tahoma"/>
                <a:sym typeface="Tahoma"/>
              </a:rPr>
              <a:t>Poháre</a:t>
            </a: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: zlaté a strieborné v ženských aj mužských hroboch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Char char="●"/>
            </a:pPr>
            <a:r>
              <a:rPr lang="cs-CZ" sz="1000">
                <a:solidFill>
                  <a:srgbClr val="741B47"/>
                </a:solidFill>
                <a:latin typeface="Tahoma"/>
                <a:ea typeface="Tahoma"/>
                <a:cs typeface="Tahoma"/>
                <a:sym typeface="Tahoma"/>
              </a:rPr>
              <a:t>Pečate</a:t>
            </a: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: okruh A: 9; okruh B: 3 - jedna so znázornenou tvárou (zosnulý / Poseidon)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0" name="Google Shape;280;g1049536af7e_0_290"/>
          <p:cNvSpPr txBox="1"/>
          <p:nvPr/>
        </p:nvSpPr>
        <p:spPr>
          <a:xfrm>
            <a:off x="0" y="3244275"/>
            <a:ext cx="5808900" cy="8697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latin typeface="Tahoma"/>
                <a:ea typeface="Tahoma"/>
                <a:cs typeface="Tahoma"/>
                <a:sym typeface="Tahoma"/>
              </a:rPr>
              <a:t>Zbrane</a:t>
            </a:r>
            <a:endParaRPr b="1"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Char char="●"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okruh A + B = </a:t>
            </a:r>
            <a:r>
              <a:rPr b="1" lang="cs-CZ" sz="1000">
                <a:latin typeface="Tahoma"/>
                <a:ea typeface="Tahoma"/>
                <a:cs typeface="Tahoma"/>
                <a:sym typeface="Tahoma"/>
              </a:rPr>
              <a:t>jedna z najväčších kolekcií zbraní doby bronzovej v Grécku !</a:t>
            </a:r>
            <a:endParaRPr b="1"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Char char="●"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prítomné v každom hrobe - štandardná výbava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Char char="●"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2 skupiny: meče (s dlhou čepeľou), dýky (malé na bodanie/sekanie)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81" name="Google Shape;281;g1049536af7e_0_290"/>
          <p:cNvPicPr preferRelativeResize="0"/>
          <p:nvPr/>
        </p:nvPicPr>
        <p:blipFill rotWithShape="1">
          <a:blip r:embed="rId8">
            <a:alphaModFix/>
          </a:blip>
          <a:srcRect b="8503" l="11660" r="14489" t="4720"/>
          <a:stretch/>
        </p:blipFill>
        <p:spPr>
          <a:xfrm>
            <a:off x="5280875" y="2662325"/>
            <a:ext cx="1778649" cy="29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1049536af7e_0_290"/>
          <p:cNvPicPr preferRelativeResize="0"/>
          <p:nvPr/>
        </p:nvPicPr>
        <p:blipFill rotWithShape="1">
          <a:blip r:embed="rId9">
            <a:alphaModFix/>
          </a:blip>
          <a:srcRect b="12749" l="8622" r="9490" t="14771"/>
          <a:stretch/>
        </p:blipFill>
        <p:spPr>
          <a:xfrm>
            <a:off x="7696173" y="1509677"/>
            <a:ext cx="1447827" cy="14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1049536af7e_0_290"/>
          <p:cNvSpPr txBox="1"/>
          <p:nvPr/>
        </p:nvSpPr>
        <p:spPr>
          <a:xfrm>
            <a:off x="0" y="4789325"/>
            <a:ext cx="53703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latin typeface="Tahoma"/>
                <a:ea typeface="Tahoma"/>
                <a:cs typeface="Tahoma"/>
                <a:sym typeface="Tahoma"/>
              </a:rPr>
              <a:t>Teórie o pôvode pochovaných jedincov</a:t>
            </a:r>
            <a:endParaRPr b="1"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AutoNum type="arabicParenR"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Evans: kolonizátori z Kréty ktorí sa usadili v Argolide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AutoNum type="arabicParenR"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Evans: Barbari/Nomádi zo S Európy ktorí obsadili oblasť a “egeizovali” sa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(protinázor: vyobrazenie konského záprahu na stélach - Nomádi voz nepoznali)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AutoNum type="arabicParenR"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Dickinson: predstavitelia najbohatšej vrstvy pochádzajúci z inej kultúrnej oblasti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AutoNum type="arabicParenR"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Mykénci ktorí zbohatli obchodom s cínom 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Tahoma"/>
              <a:buAutoNum type="arabicParenR"/>
            </a:pPr>
            <a:r>
              <a:rPr lang="cs-CZ" sz="1000">
                <a:latin typeface="Tahoma"/>
                <a:ea typeface="Tahoma"/>
                <a:cs typeface="Tahoma"/>
                <a:sym typeface="Tahoma"/>
              </a:rPr>
              <a:t>Ľudia ktorí vyplienili minojské paláce a usadili sa v Mykénach</a:t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049536af7e_0_236"/>
          <p:cNvSpPr txBox="1"/>
          <p:nvPr/>
        </p:nvSpPr>
        <p:spPr>
          <a:xfrm>
            <a:off x="0" y="104250"/>
            <a:ext cx="9177000" cy="3693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Genetický pôvod Minojcov a Mykéncov</a:t>
            </a:r>
            <a:endParaRPr b="1" sz="120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89" name="Google Shape;289;g1049536af7e_0_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6017" y="-1"/>
            <a:ext cx="2427984" cy="30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1049536af7e_0_236"/>
          <p:cNvSpPr txBox="1"/>
          <p:nvPr/>
        </p:nvSpPr>
        <p:spPr>
          <a:xfrm>
            <a:off x="-125500" y="538625"/>
            <a:ext cx="5641800" cy="26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Minojci a Mykénci geneticky podobní s neolitickými farmármi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novodobí Gréci z veľkej časti potomkami Mykéncov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presný pôvod: Washingtonská univerzita, 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Harvardská lekárska fakulta,       Inštitút Maxa Planca = údaje o sekvencii DNA genonu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analyzovaná zubná DNA </a:t>
            </a: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19 jedincov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 (Minojci, Mykénci, JZ Anatólia)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Minojský a Mykénsky genon	- s 330 ďalšími starovekými genonmi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- s 2600 genonmi súčasných ľudí sveta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výsledok: Minojci a Mykénci geneticky veľmi podobní (pôvod dnešných Grékov)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 u="sng">
                <a:latin typeface="Tahoma"/>
                <a:ea typeface="Tahoma"/>
                <a:cs typeface="Tahoma"/>
                <a:sym typeface="Tahoma"/>
              </a:rPr>
              <a:t>vyvrátená teória že Mykénčania boli v Egeide cudzou populáciou !</a:t>
            </a:r>
            <a:endParaRPr b="1" sz="1100" u="sng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1" name="Google Shape;291;g1049536af7e_0_236"/>
          <p:cNvSpPr txBox="1"/>
          <p:nvPr/>
        </p:nvSpPr>
        <p:spPr>
          <a:xfrm>
            <a:off x="-150" y="3468125"/>
            <a:ext cx="9177000" cy="3693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DNA - hrobový okruh B</a:t>
            </a:r>
            <a:endParaRPr b="1" sz="120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2" name="Google Shape;292;g1049536af7e_0_236"/>
          <p:cNvSpPr txBox="1"/>
          <p:nvPr/>
        </p:nvSpPr>
        <p:spPr>
          <a:xfrm>
            <a:off x="339500" y="3011700"/>
            <a:ext cx="4281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https://www.nature.com/articles/nature23310</a:t>
            </a:r>
            <a:endParaRPr sz="9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1049536af7e_0_236"/>
          <p:cNvSpPr txBox="1"/>
          <p:nvPr/>
        </p:nvSpPr>
        <p:spPr>
          <a:xfrm>
            <a:off x="3670425" y="4021200"/>
            <a:ext cx="57672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35 jedincov s elitným statusom - rôzne dynastie alebo vetvy jednej rodiny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DNA 22 kostier = autentické mitochondriálne sekvencie 4 jedincov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rekonštrukcia tvárí na 7 zachovaných lebkách - 3 skupiny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●"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G55 a G58 = súrodenci (žena zastávala pozíciu autority podľa práva narodenia)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4" name="Google Shape;294;g1049536af7e_0_236"/>
          <p:cNvPicPr preferRelativeResize="0"/>
          <p:nvPr/>
        </p:nvPicPr>
        <p:blipFill rotWithShape="1">
          <a:blip r:embed="rId5">
            <a:alphaModFix/>
          </a:blip>
          <a:srcRect b="19696" l="12885" r="14148" t="5183"/>
          <a:stretch/>
        </p:blipFill>
        <p:spPr>
          <a:xfrm>
            <a:off x="5004500" y="-90487"/>
            <a:ext cx="2071000" cy="321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1049536af7e_0_2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37425"/>
            <a:ext cx="3130122" cy="302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1049536af7e_0_2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0425" y="5040526"/>
            <a:ext cx="1444225" cy="1647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297" name="Google Shape;297;g1049536af7e_0_236"/>
          <p:cNvCxnSpPr/>
          <p:nvPr/>
        </p:nvCxnSpPr>
        <p:spPr>
          <a:xfrm>
            <a:off x="2347250" y="6117075"/>
            <a:ext cx="1556700" cy="2265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8" name="Google Shape;298;g1049536af7e_0_236"/>
          <p:cNvSpPr txBox="1"/>
          <p:nvPr/>
        </p:nvSpPr>
        <p:spPr>
          <a:xfrm>
            <a:off x="5184000" y="5350800"/>
            <a:ext cx="3960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G55</a:t>
            </a: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jediný nález tvárovej masky v rámci okruhu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Σ131</a:t>
            </a: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- najstarší hrob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	- obdobie “staviteľov hrobových okruhov” ?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9" name="Google Shape;299;g1049536af7e_0_236"/>
          <p:cNvSpPr txBox="1"/>
          <p:nvPr/>
        </p:nvSpPr>
        <p:spPr>
          <a:xfrm>
            <a:off x="6336375" y="2787975"/>
            <a:ext cx="2807700" cy="2484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Σ131</a:t>
            </a:r>
            <a:r>
              <a:rPr lang="cs-CZ" sz="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nález lebky a jej rekonštrukcia</a:t>
            </a:r>
            <a:endParaRPr sz="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0" name="Google Shape;300;g1049536af7e_0_236"/>
          <p:cNvSpPr txBox="1"/>
          <p:nvPr/>
        </p:nvSpPr>
        <p:spPr>
          <a:xfrm>
            <a:off x="5959075" y="6391050"/>
            <a:ext cx="369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Seven Faces from Grave Circle B at Mycenae: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8"/>
              </a:rPr>
              <a:t>https://www.jstor.org/stable/30104516?origin=JSTOR-pdf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1" name="Google Shape;301;g1049536af7e_0_236"/>
          <p:cNvSpPr txBox="1"/>
          <p:nvPr/>
        </p:nvSpPr>
        <p:spPr>
          <a:xfrm>
            <a:off x="3989150" y="326000"/>
            <a:ext cx="3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049536af7e_0_126"/>
          <p:cNvSpPr txBox="1"/>
          <p:nvPr/>
        </p:nvSpPr>
        <p:spPr>
          <a:xfrm>
            <a:off x="0" y="160575"/>
            <a:ext cx="9144000" cy="5079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Pylos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7" name="Google Shape;307;g1049536af7e_0_126"/>
          <p:cNvSpPr txBox="1"/>
          <p:nvPr/>
        </p:nvSpPr>
        <p:spPr>
          <a:xfrm>
            <a:off x="41500" y="717200"/>
            <a:ext cx="51627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LH II - IIIA, Messenia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jeden z najlepšie zachovaných a preskúmaných mykénskych palácov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výskum: Blegen - “</a:t>
            </a:r>
            <a:r>
              <a:rPr i="1" lang="cs-CZ" sz="1100">
                <a:latin typeface="Tahoma"/>
                <a:ea typeface="Tahoma"/>
                <a:cs typeface="Tahoma"/>
                <a:sym typeface="Tahoma"/>
              </a:rPr>
              <a:t>Nestorov palác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” = podobnosť s palácom kráľa Nestora v Homérových eposoch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špecifikum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: rozsiahle sklady a dielne; najväčší archiv tabuliek Linear B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 u="sng">
                <a:latin typeface="Tahoma"/>
                <a:ea typeface="Tahoma"/>
                <a:cs typeface="Tahoma"/>
                <a:sym typeface="Tahoma"/>
              </a:rPr>
              <a:t>4 samostatné budovy: hlavná, JZ, SV, wine </a:t>
            </a:r>
            <a:endParaRPr sz="1100" u="sng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múry</a:t>
            </a:r>
            <a:r>
              <a:rPr lang="cs-CZ" sz="900">
                <a:latin typeface="Tahoma"/>
                <a:ea typeface="Tahoma"/>
                <a:cs typeface="Tahoma"/>
                <a:sym typeface="Tahoma"/>
              </a:rPr>
              <a:t> z kameňa, poschodie z nepálených tehál 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Tahoma"/>
              <a:buChar char="-"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drevo: kostra stien, rám dverí a okien, stĺpy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Tahoma"/>
              <a:buChar char="-"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steny pravidelne omietnuté (vápno, hlina)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Tahoma"/>
              <a:buChar char="-"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dlažba - betón = vápno, piesok, štrk, rozdrvená keramika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Hlavná budova: megaron - veranda: 2 drevené stĺpy (4), predsieň (5), trónna sála (6) + ohnisko  a drevený trón), nádvorie (3), archiv linear B (7,8), 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JZ budova: Portico - veľké nádvorie (63), trónna sála (65)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SV budova: dielne a zbrojnica (100: 500 bronzových hrotov šípov), portico (94), svätyňa (93)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Wine (105): rady pithoi zasadené do lavíc + záznamy s ideogramom vína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08" name="Google Shape;308;g1049536af7e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675" y="668475"/>
            <a:ext cx="4293051" cy="33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1049536af7e_0_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8000" y="4749900"/>
            <a:ext cx="3747725" cy="21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1049536af7e_0_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749900"/>
            <a:ext cx="2814439" cy="21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1049536af7e_0_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0225" y="5102800"/>
            <a:ext cx="2752625" cy="175520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1049536af7e_0_126"/>
          <p:cNvSpPr txBox="1"/>
          <p:nvPr/>
        </p:nvSpPr>
        <p:spPr>
          <a:xfrm>
            <a:off x="5524325" y="6567550"/>
            <a:ext cx="91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46, 43</a:t>
            </a:r>
            <a:endParaRPr sz="10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3" name="Google Shape;313;g1049536af7e_0_126"/>
          <p:cNvSpPr txBox="1"/>
          <p:nvPr/>
        </p:nvSpPr>
        <p:spPr>
          <a:xfrm>
            <a:off x="0" y="6519300"/>
            <a:ext cx="91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105</a:t>
            </a:r>
            <a:endParaRPr sz="10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g1049536af7e_0_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225" y="-1"/>
            <a:ext cx="7853550" cy="34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1049536af7e_0_328"/>
          <p:cNvSpPr txBox="1"/>
          <p:nvPr/>
        </p:nvSpPr>
        <p:spPr>
          <a:xfrm>
            <a:off x="0" y="3461600"/>
            <a:ext cx="9144000" cy="26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Linear B z archívov paláca Pylos - viac ako 1 200 ks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vysoko organizovaná byrokracia = podrobné záznamy o záležitostiach paláca (inventáre, zoznamy komodít)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doklad hierarchickej organizácie spoločnosti	- 	</a:t>
            </a:r>
            <a:r>
              <a:rPr i="1" lang="cs-CZ" sz="1100">
                <a:latin typeface="Tahoma"/>
                <a:ea typeface="Tahoma"/>
                <a:cs typeface="Tahoma"/>
                <a:sym typeface="Tahoma"/>
              </a:rPr>
              <a:t>wakana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: “kráľ” a najvyšší vlastník pôdy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				- </a:t>
            </a:r>
            <a:r>
              <a:rPr i="1" lang="cs-CZ" sz="1100">
                <a:latin typeface="Tahoma"/>
                <a:ea typeface="Tahoma"/>
                <a:cs typeface="Tahoma"/>
                <a:sym typeface="Tahoma"/>
              </a:rPr>
              <a:t>theraweketa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: “vodca ľudu” - náboženská funkcia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				- </a:t>
            </a:r>
            <a:r>
              <a:rPr i="1" lang="cs-CZ" sz="1100">
                <a:latin typeface="Tahoma"/>
                <a:ea typeface="Tahoma"/>
                <a:cs typeface="Tahoma"/>
                <a:sym typeface="Tahoma"/>
              </a:rPr>
              <a:t>eqeta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: “nasledovníci”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kráľovstvo rozdelené na 2 provincie (známych 16 okresov)		- vláda z </a:t>
            </a:r>
            <a:r>
              <a:rPr i="1" lang="cs-CZ" sz="1100">
                <a:latin typeface="Tahoma"/>
                <a:ea typeface="Tahoma"/>
                <a:cs typeface="Tahoma"/>
                <a:sym typeface="Tahoma"/>
              </a:rPr>
              <a:t>Pu - ro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 (Pylos)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					- vláda z </a:t>
            </a:r>
            <a:r>
              <a:rPr i="1" lang="cs-CZ" sz="1100">
                <a:latin typeface="Tahoma"/>
                <a:ea typeface="Tahoma"/>
                <a:cs typeface="Tahoma"/>
                <a:sym typeface="Tahoma"/>
              </a:rPr>
              <a:t>Re - u - ko - to - ro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 (neznáma poloha)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Dôležitý nález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: dokument obsahujúci dlhý zoznam darov, určených bohom a bohyniam do rôznych svätýň (zlaté nádoby, “otroci”)                                                                     (Zeus, Hermes, Dionysos, Poseidon, Héra, Artemis).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najpoužívanejší výraz </a:t>
            </a: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Potnija 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- “dáma”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1049536af7e_0_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50375"/>
            <a:ext cx="3544575" cy="470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1049536af7e_0_3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6499" y="4970900"/>
            <a:ext cx="2517499" cy="188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1049536af7e_0_3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1800" y="4984291"/>
            <a:ext cx="2517501" cy="188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1049536af7e_0_3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1800" y="2967406"/>
            <a:ext cx="2517499" cy="188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1049536af7e_0_3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26500" y="314144"/>
            <a:ext cx="2517500" cy="454138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1049536af7e_0_333"/>
          <p:cNvSpPr txBox="1"/>
          <p:nvPr/>
        </p:nvSpPr>
        <p:spPr>
          <a:xfrm>
            <a:off x="0" y="699425"/>
            <a:ext cx="66264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r. 2015 objavený neporušený šachtový hrob (väčšina v okolí vykradnutá)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kostra bohatého muža s bohatou výbavou = najväčší objav posledného desaťročia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1m dlhý meč a dýka (zlaté rukoväte), zlaté poháre (hruď, brucho), korálky (ametyst, jantár, zlato), zlatý retiazka a prívesok, pečate, 4 zlaté prstene, bronzové zrkadlo (nohy).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rozbité: bronzové džbány, kančie kly (prilba), tenké bronzové pásy (brnenie)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prominentný miestny vodca - 1500 predmetov v minojskom štýle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0" name="Google Shape;330;g1049536af7e_0_333"/>
          <p:cNvSpPr txBox="1"/>
          <p:nvPr/>
        </p:nvSpPr>
        <p:spPr>
          <a:xfrm>
            <a:off x="0" y="149950"/>
            <a:ext cx="9144000" cy="4311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6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Griffin Warrior Tomb, LH II</a:t>
            </a:r>
            <a:endParaRPr b="1"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1" name="Google Shape;331;g1049536af7e_0_333"/>
          <p:cNvPicPr preferRelativeResize="0"/>
          <p:nvPr/>
        </p:nvPicPr>
        <p:blipFill rotWithShape="1">
          <a:blip r:embed="rId8">
            <a:alphaModFix/>
          </a:blip>
          <a:srcRect b="22787" l="7534" r="10652" t="16314"/>
          <a:stretch/>
        </p:blipFill>
        <p:spPr>
          <a:xfrm>
            <a:off x="5139050" y="2191200"/>
            <a:ext cx="1400250" cy="7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1049536af7e_0_3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39515" y="2262959"/>
            <a:ext cx="1064949" cy="663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g1049536af7e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82125"/>
            <a:ext cx="4763650" cy="238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1049536af7e_0_21"/>
          <p:cNvSpPr txBox="1"/>
          <p:nvPr/>
        </p:nvSpPr>
        <p:spPr>
          <a:xfrm>
            <a:off x="0" y="160575"/>
            <a:ext cx="9144000" cy="5079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Tiryns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9" name="Google Shape;339;g1049536af7e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7850" y="255475"/>
            <a:ext cx="2748325" cy="1830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40" name="Google Shape;340;g1049536af7e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7850" y="2343700"/>
            <a:ext cx="2748325" cy="45143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1" name="Google Shape;341;g1049536af7e_0_21"/>
          <p:cNvSpPr txBox="1"/>
          <p:nvPr/>
        </p:nvSpPr>
        <p:spPr>
          <a:xfrm>
            <a:off x="7998375" y="1778550"/>
            <a:ext cx="967800" cy="307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Výskum 1907</a:t>
            </a:r>
            <a:endParaRPr sz="800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2" name="Google Shape;342;g1049536af7e_0_21"/>
          <p:cNvSpPr txBox="1"/>
          <p:nvPr/>
        </p:nvSpPr>
        <p:spPr>
          <a:xfrm>
            <a:off x="-189675" y="853525"/>
            <a:ext cx="68580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legenda: citadelu zakladá kňaz Argos - z Lýcie (Malé Ázia) privádza kyklopov na stavbu        opevnenia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20 km SV od Mykén; izolovaný skalnatý kopec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citadela dokončená 13. stor. BC, s celkovým obvodom 750 m (múry 8-13 m)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špecifikum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: mohutná fortifikácia + </a:t>
            </a:r>
            <a:r>
              <a:rPr lang="cs-CZ" sz="1100" u="sng">
                <a:latin typeface="Tahoma"/>
                <a:ea typeface="Tahoma"/>
                <a:cs typeface="Tahoma"/>
                <a:sym typeface="Tahoma"/>
              </a:rPr>
              <a:t>kasematy 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(miestnosti s klenbou - múr hrubý 7 m)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hlavný vstup na V strane - prístupová rampa (veľkosťou podobná Levej bráne v Mykénach)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na S otvorený priestor = útočisko pre okolité obyvateľov v čase nebezpečenstva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43" name="Google Shape;343;g1049536af7e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3500" y="2686475"/>
            <a:ext cx="4104342" cy="17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g1049536af7e_0_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899" y="2783925"/>
            <a:ext cx="6664200" cy="40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049536af7e_0_365"/>
          <p:cNvSpPr txBox="1"/>
          <p:nvPr/>
        </p:nvSpPr>
        <p:spPr>
          <a:xfrm>
            <a:off x="0" y="160575"/>
            <a:ext cx="9144000" cy="5079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Gla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54" name="Google Shape;354;g1049536af7e_0_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46275"/>
            <a:ext cx="4655782" cy="27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1049536af7e_0_3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68475"/>
            <a:ext cx="4655775" cy="33428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6" name="Google Shape;356;g1049536af7e_0_365"/>
          <p:cNvSpPr txBox="1"/>
          <p:nvPr/>
        </p:nvSpPr>
        <p:spPr>
          <a:xfrm>
            <a:off x="4623375" y="853550"/>
            <a:ext cx="44988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“palác” - odlišný od Mykén, Tirynsu, Pylu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●"/>
            </a:pPr>
            <a:r>
              <a:rPr b="1"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špecifikum</a:t>
            </a: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3 km dlhé hradby; hrúbka 5,4 - 5,8 m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budova v tvare L = “palác” na umelo vytvorenej terase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○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3 krídla so skupinou miestností + chodba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chýbajú typické prvky - trónna miestnosť a ohnisko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○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spochybňované označenie stavby “</a:t>
            </a:r>
            <a:r>
              <a:rPr i="1" lang="cs-CZ" sz="1100">
                <a:latin typeface="Tahoma"/>
                <a:ea typeface="Tahoma"/>
                <a:cs typeface="Tahoma"/>
                <a:sym typeface="Tahoma"/>
              </a:rPr>
              <a:t>palác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”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mal zrejme inú funkciu ako paláce v Messenii a Argolide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57" name="Google Shape;357;g1049536af7e_0_3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2600" y="3648325"/>
            <a:ext cx="3400350" cy="320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049536af7e_0_379"/>
          <p:cNvSpPr txBox="1"/>
          <p:nvPr/>
        </p:nvSpPr>
        <p:spPr>
          <a:xfrm>
            <a:off x="0" y="160575"/>
            <a:ext cx="9144000" cy="5079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Fresky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3" name="Google Shape;363;g1049536af7e_0_379"/>
          <p:cNvSpPr txBox="1"/>
          <p:nvPr/>
        </p:nvSpPr>
        <p:spPr>
          <a:xfrm>
            <a:off x="-13962" y="853575"/>
            <a:ext cx="91440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okrem oficiálnych priestorov aj v bežných obytných domoch; menej kvalitné; minojský vplyv v ženskom vyobrazení; dôraz na symetriu a geometrické motívy (Minojci - preplnená plocha); bežnejšie zobrazení muži; prvýX zobrazené bojové scény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zachované fresky z nepalácových štruktúr (Mykény, Tiryns, Pylos, Théby)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zdobené podlahy, steny, stropy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farby: červená (hlina s vysokým obsahom Fe), žltá (oker), čierna (uhlíky), modrá (drvený azurit - Kyklady, pôvod v Egypte)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4" name="Google Shape;364;g1049536af7e_0_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38" y="4974788"/>
            <a:ext cx="2894274" cy="18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1049536af7e_0_379"/>
          <p:cNvSpPr txBox="1"/>
          <p:nvPr/>
        </p:nvSpPr>
        <p:spPr>
          <a:xfrm>
            <a:off x="100438" y="4684600"/>
            <a:ext cx="289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highlight>
                  <a:srgbClr val="D9EAD3"/>
                </a:highlight>
                <a:latin typeface="Tahoma"/>
                <a:ea typeface="Tahoma"/>
                <a:cs typeface="Tahoma"/>
                <a:sym typeface="Tahoma"/>
              </a:rPr>
              <a:t>Naračné scény (Mykény)</a:t>
            </a:r>
            <a:endParaRPr sz="1000">
              <a:solidFill>
                <a:schemeClr val="dk1"/>
              </a:solidFill>
              <a:highlight>
                <a:srgbClr val="D9EAD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6" name="Google Shape;366;g1049536af7e_0_379"/>
          <p:cNvSpPr txBox="1"/>
          <p:nvPr/>
        </p:nvSpPr>
        <p:spPr>
          <a:xfrm>
            <a:off x="100450" y="6596125"/>
            <a:ext cx="2257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50800" marR="5080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i="1" lang="cs-CZ" sz="700">
                <a:solidFill>
                  <a:srgbClr val="000400"/>
                </a:solidFill>
                <a:highlight>
                  <a:srgbClr val="FFF2CC"/>
                </a:highlight>
                <a:latin typeface="Tahoma"/>
                <a:ea typeface="Tahoma"/>
                <a:cs typeface="Tahoma"/>
                <a:sym typeface="Tahoma"/>
              </a:rPr>
              <a:t>Detail of the priestess being attended by a griffin</a:t>
            </a:r>
            <a:endParaRPr sz="1000">
              <a:solidFill>
                <a:schemeClr val="dk1"/>
              </a:solidFill>
              <a:highlight>
                <a:srgbClr val="FFF2CC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7" name="Google Shape;367;g1049536af7e_0_3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9325" y="4984700"/>
            <a:ext cx="2537425" cy="18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1049536af7e_0_379"/>
          <p:cNvSpPr txBox="1"/>
          <p:nvPr/>
        </p:nvSpPr>
        <p:spPr>
          <a:xfrm>
            <a:off x="2897550" y="6596125"/>
            <a:ext cx="3348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50800" marR="5080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i="1" lang="cs-CZ" sz="700">
                <a:solidFill>
                  <a:srgbClr val="000400"/>
                </a:solidFill>
                <a:highlight>
                  <a:srgbClr val="FFF2CC"/>
                </a:highlight>
                <a:latin typeface="Tahoma"/>
                <a:ea typeface="Tahoma"/>
                <a:cs typeface="Tahoma"/>
                <a:sym typeface="Tahoma"/>
              </a:rPr>
              <a:t>“The Lyre Player” fresco from the Palace of Nestor, Pylos, 1,400-1,200 BCE</a:t>
            </a:r>
            <a:endParaRPr sz="700">
              <a:highlight>
                <a:srgbClr val="FFF2CC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9" name="Google Shape;369;g1049536af7e_0_3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1050" y="3008625"/>
            <a:ext cx="2675075" cy="13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36af7e_0_3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75" y="3008625"/>
            <a:ext cx="3875722" cy="13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1049536af7e_0_379"/>
          <p:cNvSpPr txBox="1"/>
          <p:nvPr/>
        </p:nvSpPr>
        <p:spPr>
          <a:xfrm>
            <a:off x="53338" y="4055650"/>
            <a:ext cx="3260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i="1" lang="cs-CZ" sz="700">
                <a:solidFill>
                  <a:srgbClr val="000400"/>
                </a:solidFill>
                <a:highlight>
                  <a:srgbClr val="FFF2CC"/>
                </a:highlight>
                <a:latin typeface="Tahoma"/>
                <a:ea typeface="Tahoma"/>
                <a:cs typeface="Tahoma"/>
                <a:sym typeface="Tahoma"/>
              </a:rPr>
              <a:t>A fresco of Mycenaean women bearing gifts, 1,400-1,200 BCE</a:t>
            </a:r>
            <a:endParaRPr sz="700">
              <a:highlight>
                <a:srgbClr val="FFF2CC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2" name="Google Shape;372;g1049536af7e_0_3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8351" y="4984700"/>
            <a:ext cx="2830399" cy="18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1049536af7e_0_3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0317" y="3008626"/>
            <a:ext cx="1949057" cy="173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1049536af7e_0_379"/>
          <p:cNvSpPr txBox="1"/>
          <p:nvPr/>
        </p:nvSpPr>
        <p:spPr>
          <a:xfrm>
            <a:off x="3231275" y="4684600"/>
            <a:ext cx="289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highlight>
                  <a:srgbClr val="D9EAD3"/>
                </a:highlight>
                <a:latin typeface="Tahoma"/>
                <a:ea typeface="Tahoma"/>
                <a:cs typeface="Tahoma"/>
                <a:sym typeface="Tahoma"/>
              </a:rPr>
              <a:t>Tematický význam</a:t>
            </a:r>
            <a:r>
              <a:rPr lang="cs-CZ" sz="1000">
                <a:solidFill>
                  <a:schemeClr val="dk1"/>
                </a:solidFill>
                <a:highlight>
                  <a:srgbClr val="D9EAD3"/>
                </a:highlight>
                <a:latin typeface="Tahoma"/>
                <a:ea typeface="Tahoma"/>
                <a:cs typeface="Tahoma"/>
                <a:sym typeface="Tahoma"/>
              </a:rPr>
              <a:t> (Pylos)</a:t>
            </a:r>
            <a:endParaRPr sz="1000">
              <a:solidFill>
                <a:schemeClr val="dk1"/>
              </a:solidFill>
              <a:highlight>
                <a:srgbClr val="D9EAD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5" name="Google Shape;375;g1049536af7e_0_379"/>
          <p:cNvSpPr txBox="1"/>
          <p:nvPr/>
        </p:nvSpPr>
        <p:spPr>
          <a:xfrm>
            <a:off x="-12" y="2713200"/>
            <a:ext cx="289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highlight>
                  <a:srgbClr val="D9EAD3"/>
                </a:highlight>
                <a:latin typeface="Tahoma"/>
                <a:ea typeface="Tahoma"/>
                <a:cs typeface="Tahoma"/>
                <a:sym typeface="Tahoma"/>
              </a:rPr>
              <a:t>Procesné </a:t>
            </a:r>
            <a:r>
              <a:rPr lang="cs-CZ" sz="1000">
                <a:solidFill>
                  <a:schemeClr val="dk1"/>
                </a:solidFill>
                <a:highlight>
                  <a:srgbClr val="D9EAD3"/>
                </a:highlight>
                <a:latin typeface="Tahoma"/>
                <a:ea typeface="Tahoma"/>
                <a:cs typeface="Tahoma"/>
                <a:sym typeface="Tahoma"/>
              </a:rPr>
              <a:t>scény (Mykény)</a:t>
            </a:r>
            <a:endParaRPr sz="1000">
              <a:solidFill>
                <a:schemeClr val="dk1"/>
              </a:solidFill>
              <a:highlight>
                <a:srgbClr val="D9EAD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6" name="Google Shape;376;g1049536af7e_0_379"/>
          <p:cNvSpPr txBox="1"/>
          <p:nvPr/>
        </p:nvSpPr>
        <p:spPr>
          <a:xfrm>
            <a:off x="4016150" y="2713200"/>
            <a:ext cx="289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highlight>
                  <a:srgbClr val="D9EAD3"/>
                </a:highlight>
                <a:latin typeface="Tahoma"/>
                <a:ea typeface="Tahoma"/>
                <a:cs typeface="Tahoma"/>
                <a:sym typeface="Tahoma"/>
              </a:rPr>
              <a:t>Lovecké </a:t>
            </a:r>
            <a:r>
              <a:rPr lang="cs-CZ" sz="1000">
                <a:solidFill>
                  <a:schemeClr val="dk1"/>
                </a:solidFill>
                <a:highlight>
                  <a:srgbClr val="D9EAD3"/>
                </a:highlight>
                <a:latin typeface="Tahoma"/>
                <a:ea typeface="Tahoma"/>
                <a:cs typeface="Tahoma"/>
                <a:sym typeface="Tahoma"/>
              </a:rPr>
              <a:t>scény (Tiryns)</a:t>
            </a:r>
            <a:endParaRPr sz="1000">
              <a:solidFill>
                <a:schemeClr val="dk1"/>
              </a:solidFill>
              <a:highlight>
                <a:srgbClr val="D9EAD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7" name="Google Shape;377;g1049536af7e_0_379"/>
          <p:cNvSpPr txBox="1"/>
          <p:nvPr/>
        </p:nvSpPr>
        <p:spPr>
          <a:xfrm>
            <a:off x="6910550" y="2713200"/>
            <a:ext cx="289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highlight>
                  <a:srgbClr val="D9EAD3"/>
                </a:highlight>
                <a:latin typeface="Tahoma"/>
                <a:ea typeface="Tahoma"/>
                <a:cs typeface="Tahoma"/>
                <a:sym typeface="Tahoma"/>
              </a:rPr>
              <a:t>Bojové </a:t>
            </a:r>
            <a:r>
              <a:rPr lang="cs-CZ" sz="1000">
                <a:solidFill>
                  <a:schemeClr val="dk1"/>
                </a:solidFill>
                <a:highlight>
                  <a:srgbClr val="D9EAD3"/>
                </a:highlight>
                <a:latin typeface="Tahoma"/>
                <a:ea typeface="Tahoma"/>
                <a:cs typeface="Tahoma"/>
                <a:sym typeface="Tahoma"/>
              </a:rPr>
              <a:t>scény (Pylos)</a:t>
            </a:r>
            <a:endParaRPr sz="1000">
              <a:solidFill>
                <a:schemeClr val="dk1"/>
              </a:solidFill>
              <a:highlight>
                <a:srgbClr val="D9EAD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8" name="Google Shape;378;g1049536af7e_0_379"/>
          <p:cNvSpPr txBox="1"/>
          <p:nvPr/>
        </p:nvSpPr>
        <p:spPr>
          <a:xfrm>
            <a:off x="4087000" y="4055650"/>
            <a:ext cx="2257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i="1" lang="cs-CZ" sz="700">
                <a:solidFill>
                  <a:schemeClr val="dk1"/>
                </a:solidFill>
                <a:highlight>
                  <a:srgbClr val="FFF2CC"/>
                </a:highlight>
                <a:latin typeface="Tahoma"/>
                <a:ea typeface="Tahoma"/>
                <a:cs typeface="Tahoma"/>
                <a:sym typeface="Tahoma"/>
              </a:rPr>
              <a:t>A Mycenaean fresco showing hunting</a:t>
            </a:r>
            <a:endParaRPr i="1" sz="700">
              <a:solidFill>
                <a:schemeClr val="dk1"/>
              </a:solidFill>
              <a:highlight>
                <a:srgbClr val="FFF2CC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9" name="Google Shape;379;g1049536af7e_0_379"/>
          <p:cNvSpPr txBox="1"/>
          <p:nvPr/>
        </p:nvSpPr>
        <p:spPr>
          <a:xfrm>
            <a:off x="6056350" y="4684600"/>
            <a:ext cx="289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highlight>
                  <a:srgbClr val="D9EAD3"/>
                </a:highlight>
                <a:latin typeface="Tahoma"/>
                <a:ea typeface="Tahoma"/>
                <a:cs typeface="Tahoma"/>
                <a:sym typeface="Tahoma"/>
              </a:rPr>
              <a:t>Zobrazenie zvierat</a:t>
            </a:r>
            <a:r>
              <a:rPr lang="cs-CZ" sz="1000">
                <a:solidFill>
                  <a:schemeClr val="dk1"/>
                </a:solidFill>
                <a:highlight>
                  <a:srgbClr val="D9EAD3"/>
                </a:highlight>
                <a:latin typeface="Tahoma"/>
                <a:ea typeface="Tahoma"/>
                <a:cs typeface="Tahoma"/>
                <a:sym typeface="Tahoma"/>
              </a:rPr>
              <a:t> (Tiryns)</a:t>
            </a:r>
            <a:endParaRPr sz="1000">
              <a:solidFill>
                <a:schemeClr val="dk1"/>
              </a:solidFill>
              <a:highlight>
                <a:srgbClr val="D9EAD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4e9406427_0_0"/>
          <p:cNvSpPr txBox="1"/>
          <p:nvPr/>
        </p:nvSpPr>
        <p:spPr>
          <a:xfrm>
            <a:off x="0" y="2023650"/>
            <a:ext cx="5690400" cy="2810700"/>
          </a:xfrm>
          <a:prstGeom prst="rect">
            <a:avLst/>
          </a:prstGeom>
          <a:noFill/>
          <a:ln cap="flat" cmpd="sng" w="38100">
            <a:solidFill>
              <a:srgbClr val="D9EAD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latin typeface="Tahoma"/>
                <a:ea typeface="Tahoma"/>
                <a:cs typeface="Tahoma"/>
                <a:sym typeface="Tahoma"/>
              </a:rPr>
              <a:t>LH I-IIA 		Predpalácové obdobie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latin typeface="Tahoma"/>
                <a:ea typeface="Tahoma"/>
                <a:cs typeface="Tahoma"/>
                <a:sym typeface="Tahoma"/>
              </a:rPr>
              <a:t> 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latin typeface="Tahoma"/>
                <a:ea typeface="Tahoma"/>
                <a:cs typeface="Tahoma"/>
                <a:sym typeface="Tahoma"/>
              </a:rPr>
              <a:t>LH IIB-IIIA1 	obdobie prvých palácov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latin typeface="Tahoma"/>
                <a:ea typeface="Tahoma"/>
                <a:cs typeface="Tahoma"/>
                <a:sym typeface="Tahoma"/>
              </a:rPr>
              <a:t> 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latin typeface="Tahoma"/>
                <a:ea typeface="Tahoma"/>
                <a:cs typeface="Tahoma"/>
                <a:sym typeface="Tahoma"/>
              </a:rPr>
              <a:t>LH IIIA2-IIIB 	obdobie nových palácov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latin typeface="Tahoma"/>
                <a:ea typeface="Tahoma"/>
                <a:cs typeface="Tahoma"/>
                <a:sym typeface="Tahoma"/>
              </a:rPr>
              <a:t> 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>
                <a:latin typeface="Tahoma"/>
                <a:ea typeface="Tahoma"/>
                <a:cs typeface="Tahoma"/>
                <a:sym typeface="Tahoma"/>
              </a:rPr>
              <a:t>LH IIIC 		popalácové obdobie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1049536af7e_0_279"/>
          <p:cNvPicPr preferRelativeResize="0"/>
          <p:nvPr/>
        </p:nvPicPr>
        <p:blipFill rotWithShape="1">
          <a:blip r:embed="rId3">
            <a:alphaModFix/>
          </a:blip>
          <a:srcRect b="5177" l="0" r="0" t="0"/>
          <a:stretch/>
        </p:blipFill>
        <p:spPr>
          <a:xfrm>
            <a:off x="5164350" y="1053375"/>
            <a:ext cx="3979650" cy="28303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85" name="Google Shape;385;g1049536af7e_0_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4350" y="4196625"/>
            <a:ext cx="3979652" cy="2343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86" name="Google Shape;386;g1049536af7e_0_279"/>
          <p:cNvSpPr txBox="1"/>
          <p:nvPr/>
        </p:nvSpPr>
        <p:spPr>
          <a:xfrm>
            <a:off x="0" y="160575"/>
            <a:ext cx="9144000" cy="5079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Inžinierske fenomény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7" name="Google Shape;387;g1049536af7e_0_279"/>
          <p:cNvSpPr txBox="1"/>
          <p:nvPr/>
        </p:nvSpPr>
        <p:spPr>
          <a:xfrm>
            <a:off x="0" y="1995825"/>
            <a:ext cx="48189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Tahoma"/>
                <a:ea typeface="Tahoma"/>
                <a:cs typeface="Tahoma"/>
                <a:sym typeface="Tahoma"/>
              </a:rPr>
              <a:t>Mykénska cestná sieť</a:t>
            </a:r>
            <a:endParaRPr sz="1200" u="sng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najlepšie zachovaná v Argolide; funkřná dodnes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prispôsobená nerovnému terénu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○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mosty s oblúkom - prechod vody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8" name="Google Shape;388;g1049536af7e_0_279"/>
          <p:cNvSpPr txBox="1"/>
          <p:nvPr/>
        </p:nvSpPr>
        <p:spPr>
          <a:xfrm>
            <a:off x="0" y="4864900"/>
            <a:ext cx="50382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Tahoma"/>
                <a:ea typeface="Tahoma"/>
                <a:cs typeface="Tahoma"/>
                <a:sym typeface="Tahoma"/>
              </a:rPr>
              <a:t>Tirynská priehrada</a:t>
            </a:r>
            <a:endParaRPr sz="1200" u="sng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v období dažďov znehodnocovaná pôda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vybudovanie kanálu pre zmenu roku rieky (južne 4km od paláca)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049536af7e_0_434"/>
          <p:cNvSpPr txBox="1"/>
          <p:nvPr/>
        </p:nvSpPr>
        <p:spPr>
          <a:xfrm>
            <a:off x="0" y="160575"/>
            <a:ext cx="9144000" cy="5079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Architektúra mimo paláce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94" name="Google Shape;394;g1049536af7e_0_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075" y="370400"/>
            <a:ext cx="3565925" cy="1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1049536af7e_0_434"/>
          <p:cNvSpPr txBox="1"/>
          <p:nvPr/>
        </p:nvSpPr>
        <p:spPr>
          <a:xfrm>
            <a:off x="35550" y="699425"/>
            <a:ext cx="42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latin typeface="Tahoma"/>
                <a:ea typeface="Tahoma"/>
                <a:cs typeface="Tahoma"/>
                <a:sym typeface="Tahoma"/>
              </a:rPr>
              <a:t>Ivory Houses (Mykény)</a:t>
            </a:r>
            <a:endParaRPr b="1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6" name="Google Shape;396;g1049536af7e_0_434"/>
          <p:cNvSpPr txBox="1"/>
          <p:nvPr/>
        </p:nvSpPr>
        <p:spPr>
          <a:xfrm>
            <a:off x="189675" y="1120275"/>
            <a:ext cx="56487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skupina 4 budov: West House, House of Shields, House of Sphinxes, House of the Oil Merchant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○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LH IIIA/B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○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najstaršia stavba: megaron, miestnosti, odvodňovací kanál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○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House od the Oil Mechant = 2.fáza výstavby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○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zvyšné priestory = 3.fáza výstavby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7" name="Google Shape;397;g1049536af7e_0_434"/>
          <p:cNvSpPr txBox="1"/>
          <p:nvPr/>
        </p:nvSpPr>
        <p:spPr>
          <a:xfrm>
            <a:off x="189675" y="2335400"/>
            <a:ext cx="5091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na výstavbu použitá podobná technika ako u mykénskych palácov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biela omietka, červené podlahy, fresky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domy vyššej spoločenskej vrstvy?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tabuľky Linear B + 1800 slonovinových artefaktov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8" name="Google Shape;398;g1049536af7e_0_434"/>
          <p:cNvSpPr txBox="1"/>
          <p:nvPr/>
        </p:nvSpPr>
        <p:spPr>
          <a:xfrm>
            <a:off x="0" y="4351663"/>
            <a:ext cx="42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latin typeface="Tahoma"/>
                <a:ea typeface="Tahoma"/>
                <a:cs typeface="Tahoma"/>
                <a:sym typeface="Tahoma"/>
              </a:rPr>
              <a:t>Panaia Houses (Mykény)</a:t>
            </a:r>
            <a:endParaRPr b="1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9" name="Google Shape;399;g1049536af7e_0_434"/>
          <p:cNvSpPr txBox="1"/>
          <p:nvPr/>
        </p:nvSpPr>
        <p:spPr>
          <a:xfrm>
            <a:off x="189675" y="4864225"/>
            <a:ext cx="52635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neďaleko Atreovej pokladnice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pozostatky 3 domov	- 3 miestnosti a dvor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		- hlavné miestnosti s ohniskom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		- farebné omietky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súkromné domy bez priamej väzby na palác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príbytky ľudí nižšej spoločenskej vrstvy ako u Ivory Houses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00" name="Google Shape;400;g1049536af7e_0_4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1749" y="3692775"/>
            <a:ext cx="3175925" cy="204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1049536af7e_0_4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1651" y="5058575"/>
            <a:ext cx="2363125" cy="17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1049536af7e_0_4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2425" y="2335400"/>
            <a:ext cx="2321576" cy="15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g1049536af7e_0_414"/>
          <p:cNvPicPr preferRelativeResize="0"/>
          <p:nvPr/>
        </p:nvPicPr>
        <p:blipFill rotWithShape="1">
          <a:blip r:embed="rId3">
            <a:alphaModFix/>
          </a:blip>
          <a:srcRect b="0" l="0" r="0" t="57461"/>
          <a:stretch/>
        </p:blipFill>
        <p:spPr>
          <a:xfrm>
            <a:off x="3031938" y="5227397"/>
            <a:ext cx="3189929" cy="160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049536af7e_0_4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1937" y="3759649"/>
            <a:ext cx="1357489" cy="141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049536af7e_0_4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1342" y="3759649"/>
            <a:ext cx="1740524" cy="141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1049536af7e_0_414"/>
          <p:cNvPicPr preferRelativeResize="0"/>
          <p:nvPr/>
        </p:nvPicPr>
        <p:blipFill rotWithShape="1">
          <a:blip r:embed="rId6">
            <a:alphaModFix/>
          </a:blip>
          <a:srcRect b="42055" l="0" r="0" t="766"/>
          <a:stretch/>
        </p:blipFill>
        <p:spPr>
          <a:xfrm>
            <a:off x="6417499" y="3759649"/>
            <a:ext cx="2363201" cy="307698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1049536af7e_0_414"/>
          <p:cNvSpPr txBox="1"/>
          <p:nvPr/>
        </p:nvSpPr>
        <p:spPr>
          <a:xfrm>
            <a:off x="4481350" y="4949309"/>
            <a:ext cx="1677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highlight>
                  <a:srgbClr val="EAD1DC"/>
                </a:highlight>
                <a:latin typeface="Tahoma"/>
                <a:ea typeface="Tahoma"/>
                <a:cs typeface="Tahoma"/>
                <a:sym typeface="Tahoma"/>
              </a:rPr>
              <a:t>Krater (LH IIIB)</a:t>
            </a:r>
            <a:endParaRPr sz="800">
              <a:highlight>
                <a:srgbClr val="EAD1DC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2" name="Google Shape;412;g1049536af7e_0_414"/>
          <p:cNvSpPr txBox="1"/>
          <p:nvPr/>
        </p:nvSpPr>
        <p:spPr>
          <a:xfrm>
            <a:off x="3031938" y="4949309"/>
            <a:ext cx="1677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highlight>
                  <a:srgbClr val="EAD1DC"/>
                </a:highlight>
                <a:latin typeface="Tahoma"/>
                <a:ea typeface="Tahoma"/>
                <a:cs typeface="Tahoma"/>
                <a:sym typeface="Tahoma"/>
              </a:rPr>
              <a:t>Krater (LH IIIB)</a:t>
            </a:r>
            <a:endParaRPr sz="800">
              <a:highlight>
                <a:srgbClr val="EAD1DC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3" name="Google Shape;413;g1049536af7e_0_414"/>
          <p:cNvSpPr txBox="1"/>
          <p:nvPr/>
        </p:nvSpPr>
        <p:spPr>
          <a:xfrm>
            <a:off x="6417509" y="6603628"/>
            <a:ext cx="188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highlight>
                  <a:srgbClr val="EAD1DC"/>
                </a:highlight>
                <a:latin typeface="Tahoma"/>
                <a:ea typeface="Tahoma"/>
                <a:cs typeface="Tahoma"/>
                <a:sym typeface="Tahoma"/>
              </a:rPr>
              <a:t>Tzv. Palácová amfora (LH IIB).</a:t>
            </a:r>
            <a:endParaRPr sz="800">
              <a:highlight>
                <a:srgbClr val="EAD1DC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4" name="Google Shape;414;g1049536af7e_0_414"/>
          <p:cNvSpPr txBox="1"/>
          <p:nvPr/>
        </p:nvSpPr>
        <p:spPr>
          <a:xfrm>
            <a:off x="3031938" y="6603628"/>
            <a:ext cx="188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highlight>
                  <a:srgbClr val="EAD1DC"/>
                </a:highlight>
                <a:latin typeface="Tahoma"/>
                <a:ea typeface="Tahoma"/>
                <a:cs typeface="Tahoma"/>
                <a:sym typeface="Tahoma"/>
              </a:rPr>
              <a:t>Kylix (LH IIIA/2-IIIB)</a:t>
            </a:r>
            <a:endParaRPr sz="800">
              <a:highlight>
                <a:srgbClr val="EAD1DC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5" name="Google Shape;415;g1049536af7e_0_414"/>
          <p:cNvSpPr txBox="1"/>
          <p:nvPr/>
        </p:nvSpPr>
        <p:spPr>
          <a:xfrm>
            <a:off x="0" y="160575"/>
            <a:ext cx="9144000" cy="5079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Keramika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6" name="Google Shape;416;g1049536af7e_0_414"/>
          <p:cNvSpPr txBox="1"/>
          <p:nvPr/>
        </p:nvSpPr>
        <p:spPr>
          <a:xfrm>
            <a:off x="58100" y="668475"/>
            <a:ext cx="8891100" cy="3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v jednotlivých regiónoch používané široké spektrum tvarov a výzdobných prvkov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Chronológia: na Kréte v zmenách v architektúre; na pevnine hlavným oporným bodom </a:t>
            </a: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keramika 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!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EH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: 		- tzv. </a:t>
            </a:r>
            <a:r>
              <a:rPr lang="cs-CZ" sz="1100" u="sng">
                <a:latin typeface="Tahoma"/>
                <a:ea typeface="Tahoma"/>
                <a:cs typeface="Tahoma"/>
                <a:sym typeface="Tahoma"/>
              </a:rPr>
              <a:t>Urfirnis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: červená a čierna leštená keramika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MH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- pretrváva geometrický vzor - najčastejšie matne maľovaný ornament na zásobniciach, amforách, krčahoch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	- “mínyjská keramika” - vytočená na kruhu (goblety s rebrovanou nôžkou, kantary, baňaté nádoby)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	- tzv. </a:t>
            </a:r>
            <a:r>
              <a:rPr lang="cs-CZ" sz="1100" u="sng">
                <a:latin typeface="Tahoma"/>
                <a:ea typeface="Tahoma"/>
                <a:cs typeface="Tahoma"/>
                <a:sym typeface="Tahoma"/>
              </a:rPr>
              <a:t>Lustrous decoration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: kovový lesk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	- “aigínska keramika” - s úlomkami zlatej sľudy z Aiginy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LH I-II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- “mykénska keramika” - nová forma a naturalistický vzhľad (objavuje sa alabastron, vafijský pohár)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	- keramika stále pod vplyvom Kréty - miestni majstri napodobňujú jej produkty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LH III	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- krétsky vplyv sa vytráca - “</a:t>
            </a: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koiné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” = jednotný štýl pre celú oblasť (jedno produkčné centrum?)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		- nové tvary: kylix, kratér na nôžke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17" name="Google Shape;417;g1049536af7e_0_414"/>
          <p:cNvPicPr preferRelativeResize="0"/>
          <p:nvPr/>
        </p:nvPicPr>
        <p:blipFill rotWithShape="1">
          <a:blip r:embed="rId7">
            <a:alphaModFix/>
          </a:blip>
          <a:srcRect b="24020" l="56404" r="18774" t="19434"/>
          <a:stretch/>
        </p:blipFill>
        <p:spPr>
          <a:xfrm>
            <a:off x="435125" y="3759650"/>
            <a:ext cx="2401181" cy="3076974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1049536af7e_0_414"/>
          <p:cNvSpPr txBox="1"/>
          <p:nvPr/>
        </p:nvSpPr>
        <p:spPr>
          <a:xfrm>
            <a:off x="435125" y="6603625"/>
            <a:ext cx="322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highlight>
                  <a:srgbClr val="EAD1DC"/>
                </a:highlight>
                <a:latin typeface="Tahoma"/>
                <a:ea typeface="Tahoma"/>
                <a:cs typeface="Tahoma"/>
                <a:sym typeface="Tahoma"/>
              </a:rPr>
              <a:t>Matne maľovaná zásobnica (MH II)</a:t>
            </a:r>
            <a:endParaRPr sz="800">
              <a:highlight>
                <a:srgbClr val="EAD1DC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d0017ec666_0_3"/>
          <p:cNvSpPr txBox="1"/>
          <p:nvPr/>
        </p:nvSpPr>
        <p:spPr>
          <a:xfrm rot="-5400000">
            <a:off x="-3167400" y="3167400"/>
            <a:ext cx="6858000" cy="5232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Základné typy mykénskej keramiky</a:t>
            </a:r>
            <a:endParaRPr b="1" sz="2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4" name="Google Shape;424;gd0017ec666_0_3"/>
          <p:cNvSpPr txBox="1"/>
          <p:nvPr/>
        </p:nvSpPr>
        <p:spPr>
          <a:xfrm>
            <a:off x="930750" y="347800"/>
            <a:ext cx="7874400" cy="55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Tahoma"/>
              <a:buAutoNum type="arabicPeriod"/>
            </a:pPr>
            <a:r>
              <a:rPr b="1" lang="cs-CZ" sz="1900">
                <a:latin typeface="Tahoma"/>
                <a:ea typeface="Tahoma"/>
                <a:cs typeface="Tahoma"/>
                <a:sym typeface="Tahoma"/>
              </a:rPr>
              <a:t>NÁDOBY NA TRANSPORT A USKLADNENIE TEKUTÍN</a:t>
            </a:r>
            <a:endParaRPr b="1" sz="19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Pithos 		- hrubostenná nádoba, široké ústie, reliéfna výzdoba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obilniny, olej, víno (výnimočne pochovávanie)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Dvojuchý džbán s výlevkou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	“Čajník” 	- prstencová nôžka, úzke ústie, vertikálne držadlá, dutá výlevka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víno, voda, olej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Amfora	- baňaté telo, odsadené hrdlo; uchá vertikálne alebo horizontálne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		- uskladnenie a transport tekutín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Hydria		- 3 uchá: dve vertikálne používané pri transporte, jedno horizontálne k naberaniu/vylievaniu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Džbán		- široké spektrum v mykénskom svete - najčastejší baňatý s valcovitým hrdlom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		- uskladnenie a transport vína, vody, mlieka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Fľaša		- sploštená nádoba, prstencové dno, 2 ušká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		- uskladnenie tekutín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d0017ec666_0_14"/>
          <p:cNvSpPr txBox="1"/>
          <p:nvPr/>
        </p:nvSpPr>
        <p:spPr>
          <a:xfrm rot="-5400000">
            <a:off x="-3167400" y="3167400"/>
            <a:ext cx="6858000" cy="5232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Základné typy mykénskej keramiky</a:t>
            </a:r>
            <a:endParaRPr b="1" sz="2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0" name="Google Shape;430;gd0017ec666_0_14"/>
          <p:cNvSpPr txBox="1"/>
          <p:nvPr/>
        </p:nvSpPr>
        <p:spPr>
          <a:xfrm>
            <a:off x="930750" y="347800"/>
            <a:ext cx="8213400" cy="51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900">
                <a:latin typeface="Tahoma"/>
                <a:ea typeface="Tahoma"/>
                <a:cs typeface="Tahoma"/>
                <a:sym typeface="Tahoma"/>
              </a:rPr>
              <a:t>2.	PICÍ SERVIS</a:t>
            </a:r>
            <a:endParaRPr b="1" sz="19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Kratér		- zvoncovitý tvar, horizontálne uchá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- Cyprus: obľúbené mykénske kratéry zdobené figurálnymi scénami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Naberačka	- polguľovitý tvar, vysoké vytiahnuté držadlo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Pohár		- jedno alebo dve ušká; niekoľko variantov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		- najčastejší typ “vapheo cup”: zlatý pohár, jedno uško, bikónický tvar (používaný ako odmerka)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Goblet		- hlbší kalich, nižšia masívna nôžka, dve uchá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Kylix		- čaša vyvinutá z gobletu, vysoká nôžka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Askos		- nádoba s vertikálnymi stenami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			- uskladnenie vonných mastí a korenín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			- v hrobových kontextoch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d0017ec666_0_21"/>
          <p:cNvSpPr txBox="1"/>
          <p:nvPr/>
        </p:nvSpPr>
        <p:spPr>
          <a:xfrm rot="-5400000">
            <a:off x="-3167400" y="3167400"/>
            <a:ext cx="6858000" cy="5232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Základné typy mykénskej keramiky</a:t>
            </a:r>
            <a:endParaRPr b="1" sz="2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6" name="Google Shape;436;gd0017ec666_0_21"/>
          <p:cNvSpPr txBox="1"/>
          <p:nvPr/>
        </p:nvSpPr>
        <p:spPr>
          <a:xfrm>
            <a:off x="930750" y="347800"/>
            <a:ext cx="8213400" cy="49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900">
                <a:latin typeface="Tahoma"/>
                <a:ea typeface="Tahoma"/>
                <a:cs typeface="Tahoma"/>
                <a:sym typeface="Tahoma"/>
              </a:rPr>
              <a:t>3.	NÁDOBY NA PEVNÉ LÁTKY</a:t>
            </a:r>
            <a:endParaRPr b="1" sz="19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uskladnenie alebo stolový riad: otvorené misy s dvoma uchami, hlboké kónické misky, taniere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900">
                <a:latin typeface="Tahoma"/>
                <a:ea typeface="Tahoma"/>
                <a:cs typeface="Tahoma"/>
                <a:sym typeface="Tahoma"/>
              </a:rPr>
              <a:t>4.	NÁDOBY NA VARENIE</a:t>
            </a:r>
            <a:endParaRPr b="1" sz="1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džbány, nádoby na trojnožke, ploché nádoby podobné panviciam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900">
                <a:latin typeface="Tahoma"/>
                <a:ea typeface="Tahoma"/>
                <a:cs typeface="Tahoma"/>
                <a:sym typeface="Tahoma"/>
              </a:rPr>
              <a:t>5.	KULTOVÉ NÁDOBY</a:t>
            </a:r>
            <a:endParaRPr b="1" sz="1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v svätyniach: podobné piciemu servisu; kónické rytóny; tzv. kernos 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049536af7e_0_409"/>
          <p:cNvSpPr txBox="1"/>
          <p:nvPr/>
        </p:nvSpPr>
        <p:spPr>
          <a:xfrm>
            <a:off x="0" y="160575"/>
            <a:ext cx="9144000" cy="5079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Minojská VS Mykénska kultúra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2" name="Google Shape;442;g1049536af7e_0_409"/>
          <p:cNvSpPr txBox="1"/>
          <p:nvPr/>
        </p:nvSpPr>
        <p:spPr>
          <a:xfrm>
            <a:off x="6863925" y="521650"/>
            <a:ext cx="2280300" cy="5232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latin typeface="Tahoma"/>
                <a:ea typeface="Tahoma"/>
                <a:cs typeface="Tahoma"/>
                <a:sym typeface="Tahoma"/>
              </a:rPr>
              <a:t>POROVNANIE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3" name="Google Shape;443;g1049536af7e_0_409"/>
          <p:cNvSpPr txBox="1"/>
          <p:nvPr/>
        </p:nvSpPr>
        <p:spPr>
          <a:xfrm>
            <a:off x="444550" y="897500"/>
            <a:ext cx="329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MINOJCI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1049536af7e_0_409"/>
          <p:cNvSpPr txBox="1"/>
          <p:nvPr/>
        </p:nvSpPr>
        <p:spPr>
          <a:xfrm>
            <a:off x="5514450" y="897500"/>
            <a:ext cx="329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MYKÉNCI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1049536af7e_0_409"/>
          <p:cNvSpPr txBox="1"/>
          <p:nvPr/>
        </p:nvSpPr>
        <p:spPr>
          <a:xfrm>
            <a:off x="3829175" y="1668200"/>
            <a:ext cx="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FRESKY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1049536af7e_0_409"/>
          <p:cNvSpPr txBox="1"/>
          <p:nvPr/>
        </p:nvSpPr>
        <p:spPr>
          <a:xfrm>
            <a:off x="1327725" y="5376150"/>
            <a:ext cx="3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1049536af7e_0_409"/>
          <p:cNvSpPr txBox="1"/>
          <p:nvPr/>
        </p:nvSpPr>
        <p:spPr>
          <a:xfrm>
            <a:off x="151975" y="1388000"/>
            <a:ext cx="34794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Fresky v oficiálnych a rituálnych priestoroch paláca.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Špecializovaní remeselníci v službách elity.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Hlavne náboženská ikonografia, procesie a rituály.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Motív zapĺňa takmer celú plochu.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Matriarchálne vyobrazenie - ženská symbolika.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8" name="Google Shape;448;g1049536af7e_0_409"/>
          <p:cNvSpPr txBox="1"/>
          <p:nvPr/>
        </p:nvSpPr>
        <p:spPr>
          <a:xfrm>
            <a:off x="5222050" y="1308350"/>
            <a:ext cx="39636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Okrem oficiálnych priestorov aj v bežných obytných domoch.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Menej kvalitné (jednoduchšie).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Minojský vplyv v ženskom vyobrazení.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Dôraz na symetriu a geometrické motívy.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Bežné vyobrazenie mužských postáv.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Prvý X bojové scény.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9" name="Google Shape;449;g1049536af7e_0_409"/>
          <p:cNvSpPr txBox="1"/>
          <p:nvPr/>
        </p:nvSpPr>
        <p:spPr>
          <a:xfrm>
            <a:off x="3829175" y="3049625"/>
            <a:ext cx="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PALÁCE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g1049536af7e_0_409"/>
          <p:cNvSpPr txBox="1"/>
          <p:nvPr/>
        </p:nvSpPr>
        <p:spPr>
          <a:xfrm>
            <a:off x="187650" y="2689775"/>
            <a:ext cx="3449700" cy="1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V centre paláca nádvorie - okolo neho ďalšie priestory.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Kult prebiehal priamo v paláci.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Steny zdobené freskami + maľované stĺpy a štíty.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Motívy s náboženskou tematikou, prírodné výjavy (morský život), mytologické zvieratá a kvety.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Paláce bez fortifikácie.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Mnoho stavebných fáz (pristavovali priestory ktoré potrebovali).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1" name="Google Shape;451;g1049536af7e_0_409"/>
          <p:cNvSpPr txBox="1"/>
          <p:nvPr/>
        </p:nvSpPr>
        <p:spPr>
          <a:xfrm>
            <a:off x="5180550" y="2849225"/>
            <a:ext cx="39636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Citadely na strategickej polohe + opevnené.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Kult prebiehal mimo paláca (JZ časť - Cult Centre)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V centre megaron (spoločenské a náboženské udalosti).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Rozmiestnenie budov = plánovaná výstavba.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Motívy s vojenskou a loveckou tématikou.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2" name="Google Shape;452;g1049536af7e_0_409"/>
          <p:cNvSpPr txBox="1"/>
          <p:nvPr/>
        </p:nvSpPr>
        <p:spPr>
          <a:xfrm>
            <a:off x="3829175" y="4500525"/>
            <a:ext cx="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HROBY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1049536af7e_0_409"/>
          <p:cNvSpPr txBox="1"/>
          <p:nvPr/>
        </p:nvSpPr>
        <p:spPr>
          <a:xfrm>
            <a:off x="151975" y="4379775"/>
            <a:ext cx="31950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 u="sng">
                <a:latin typeface="Tahoma"/>
                <a:ea typeface="Tahoma"/>
                <a:cs typeface="Tahoma"/>
                <a:sym typeface="Tahoma"/>
              </a:rPr>
              <a:t>Tholosové hroby</a:t>
            </a:r>
            <a:r>
              <a:rPr lang="cs-CZ" sz="900">
                <a:latin typeface="Tahoma"/>
                <a:ea typeface="Tahoma"/>
                <a:cs typeface="Tahoma"/>
                <a:sym typeface="Tahoma"/>
              </a:rPr>
              <a:t> nad zemou (malé dvere, okrúhle komory).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Hrobky určené pre všetkých členov osady.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Jednoduchosť a nedostatok dekorácií. 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4" name="Google Shape;454;g1049536af7e_0_409"/>
          <p:cNvSpPr txBox="1"/>
          <p:nvPr/>
        </p:nvSpPr>
        <p:spPr>
          <a:xfrm>
            <a:off x="5299075" y="4220325"/>
            <a:ext cx="34143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 u="sng">
                <a:latin typeface="Tahoma"/>
                <a:ea typeface="Tahoma"/>
                <a:cs typeface="Tahoma"/>
                <a:sym typeface="Tahoma"/>
              </a:rPr>
              <a:t>Tholosové hroby</a:t>
            </a:r>
            <a:r>
              <a:rPr lang="cs-CZ" sz="900">
                <a:latin typeface="Tahoma"/>
                <a:ea typeface="Tahoma"/>
                <a:cs typeface="Tahoma"/>
                <a:sym typeface="Tahoma"/>
              </a:rPr>
              <a:t> podzemné/ zapustené do kopca (monumentálny vchod).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Komora okrúhla alebo obdĺžniková.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Hrobky určené panovníkom.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Monumentálnosť a farebná reliéfna plastika.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5" name="Google Shape;455;g1049536af7e_0_409"/>
          <p:cNvSpPr txBox="1"/>
          <p:nvPr/>
        </p:nvSpPr>
        <p:spPr>
          <a:xfrm>
            <a:off x="3627575" y="5517150"/>
            <a:ext cx="1250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KERAMIKA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A METALURGIA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1049536af7e_0_409"/>
          <p:cNvSpPr txBox="1"/>
          <p:nvPr/>
        </p:nvSpPr>
        <p:spPr>
          <a:xfrm>
            <a:off x="151975" y="5532300"/>
            <a:ext cx="3195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Dekoratívnejšia výzdoba.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Obľúbené svetlé pozadie s postavami (ľudia/zvieratá) kontrastnej farby.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 u="sng">
                <a:latin typeface="Tahoma"/>
                <a:ea typeface="Tahoma"/>
                <a:cs typeface="Tahoma"/>
                <a:sym typeface="Tahoma"/>
              </a:rPr>
              <a:t>Fajánsova technika</a:t>
            </a:r>
            <a:r>
              <a:rPr lang="cs-CZ" sz="900">
                <a:latin typeface="Tahoma"/>
                <a:ea typeface="Tahoma"/>
                <a:cs typeface="Tahoma"/>
                <a:sym typeface="Tahoma"/>
              </a:rPr>
              <a:t> pri opracovaní šperkov. 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7" name="Google Shape;457;g1049536af7e_0_409"/>
          <p:cNvSpPr txBox="1"/>
          <p:nvPr/>
        </p:nvSpPr>
        <p:spPr>
          <a:xfrm>
            <a:off x="5358300" y="5532300"/>
            <a:ext cx="37857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Uprednostňovali tmavú farbu.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Jednoduchšie motívy - často abstraktné (trojuholníky,kruhy, meander).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Tahoma"/>
                <a:ea typeface="Tahoma"/>
                <a:cs typeface="Tahoma"/>
                <a:sym typeface="Tahoma"/>
              </a:rPr>
              <a:t>Kvalitnejšia - hlina + vyšší výpal.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 u="sng">
                <a:latin typeface="Tahoma"/>
                <a:ea typeface="Tahoma"/>
                <a:cs typeface="Tahoma"/>
                <a:sym typeface="Tahoma"/>
              </a:rPr>
              <a:t>Technika niello</a:t>
            </a:r>
            <a:r>
              <a:rPr lang="cs-CZ" sz="900">
                <a:latin typeface="Tahoma"/>
                <a:ea typeface="Tahoma"/>
                <a:cs typeface="Tahoma"/>
                <a:sym typeface="Tahoma"/>
              </a:rPr>
              <a:t> - miešanie 2 druhov kovu = kontrast na predmete.</a:t>
            </a:r>
            <a:endParaRPr sz="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8" name="Google Shape;458;g1049536af7e_0_409"/>
          <p:cNvSpPr/>
          <p:nvPr/>
        </p:nvSpPr>
        <p:spPr>
          <a:xfrm>
            <a:off x="130350" y="1376950"/>
            <a:ext cx="8883300" cy="980700"/>
          </a:xfrm>
          <a:prstGeom prst="rect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1049536af7e_0_409"/>
          <p:cNvSpPr/>
          <p:nvPr/>
        </p:nvSpPr>
        <p:spPr>
          <a:xfrm>
            <a:off x="150150" y="2684690"/>
            <a:ext cx="8883300" cy="1279200"/>
          </a:xfrm>
          <a:prstGeom prst="rect">
            <a:avLst/>
          </a:prstGeom>
          <a:noFill/>
          <a:ln cap="flat" cmpd="sng" w="19050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1049536af7e_0_409"/>
          <p:cNvSpPr/>
          <p:nvPr/>
        </p:nvSpPr>
        <p:spPr>
          <a:xfrm>
            <a:off x="130400" y="4220325"/>
            <a:ext cx="8883300" cy="960600"/>
          </a:xfrm>
          <a:prstGeom prst="rect">
            <a:avLst/>
          </a:prstGeom>
          <a:noFill/>
          <a:ln cap="flat" cmpd="sng" w="190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1049536af7e_0_409"/>
          <p:cNvSpPr/>
          <p:nvPr/>
        </p:nvSpPr>
        <p:spPr>
          <a:xfrm>
            <a:off x="150150" y="5454600"/>
            <a:ext cx="8883300" cy="960600"/>
          </a:xfrm>
          <a:prstGeom prst="rect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/>
          <p:nvPr/>
        </p:nvSpPr>
        <p:spPr>
          <a:xfrm>
            <a:off x="0" y="231700"/>
            <a:ext cx="9144000" cy="5079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Palácové štruktúry na gréckej pevnine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0" y="1216375"/>
            <a:ext cx="9144000" cy="17547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AutoNum type="alphaUcPeriod"/>
            </a:pPr>
            <a:r>
              <a:rPr b="1" lang="cs-CZ" sz="1200">
                <a:latin typeface="Tahoma"/>
                <a:ea typeface="Tahoma"/>
                <a:cs typeface="Tahoma"/>
                <a:sym typeface="Tahoma"/>
              </a:rPr>
              <a:t>Argolida</a:t>
            </a: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: Mykény, Tiryns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AutoNum type="alphaUcPeriod"/>
            </a:pPr>
            <a:r>
              <a:rPr b="1" lang="cs-CZ" sz="1200">
                <a:latin typeface="Tahoma"/>
                <a:ea typeface="Tahoma"/>
                <a:cs typeface="Tahoma"/>
                <a:sym typeface="Tahoma"/>
              </a:rPr>
              <a:t>Messenia</a:t>
            </a: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: Pylos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AutoNum type="alphaUcPeriod"/>
            </a:pPr>
            <a:r>
              <a:rPr b="1" lang="cs-CZ" sz="1200">
                <a:latin typeface="Tahoma"/>
                <a:ea typeface="Tahoma"/>
                <a:cs typeface="Tahoma"/>
                <a:sym typeface="Tahoma"/>
              </a:rPr>
              <a:t>Laconia</a:t>
            </a: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: Menelaion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AutoNum type="alphaUcPeriod"/>
            </a:pPr>
            <a:r>
              <a:rPr b="1" lang="cs-CZ" sz="1200">
                <a:latin typeface="Tahoma"/>
                <a:ea typeface="Tahoma"/>
                <a:cs typeface="Tahoma"/>
                <a:sym typeface="Tahoma"/>
              </a:rPr>
              <a:t>Attika</a:t>
            </a: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: Athény 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AutoNum type="alphaUcPeriod"/>
            </a:pPr>
            <a:r>
              <a:rPr b="1" lang="cs-CZ" sz="1200">
                <a:latin typeface="Tahoma"/>
                <a:ea typeface="Tahoma"/>
                <a:cs typeface="Tahoma"/>
                <a:sym typeface="Tahoma"/>
              </a:rPr>
              <a:t>Boeotia</a:t>
            </a: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: Théby, Gla, Orchomenos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AutoNum type="alphaUcPeriod"/>
            </a:pPr>
            <a:r>
              <a:rPr b="1" lang="cs-CZ" sz="1200">
                <a:latin typeface="Tahoma"/>
                <a:ea typeface="Tahoma"/>
                <a:cs typeface="Tahoma"/>
                <a:sym typeface="Tahoma"/>
              </a:rPr>
              <a:t>Thesália</a:t>
            </a: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: Iolkos 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5" name="Google Shape;10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2625" y="1494400"/>
            <a:ext cx="5781376" cy="53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49536af7e_0_4"/>
          <p:cNvSpPr txBox="1"/>
          <p:nvPr/>
        </p:nvSpPr>
        <p:spPr>
          <a:xfrm>
            <a:off x="567650" y="1654325"/>
            <a:ext cx="753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Najlepšie zachované a úplne preskúmané:	Pylos, Tiryns, Gla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Čiastočne zachované: 				Mykény, Menelaion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Čiastočne preskúmané: 				Théby, Orchomenos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Takmer úplne zničený: 				Athény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Diskutabilný: 					Iolkos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1" name="Google Shape;111;g1049536af7e_0_4"/>
          <p:cNvSpPr txBox="1"/>
          <p:nvPr/>
        </p:nvSpPr>
        <p:spPr>
          <a:xfrm>
            <a:off x="0" y="231700"/>
            <a:ext cx="9144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900">
                <a:solidFill>
                  <a:srgbClr val="D5A6BD"/>
                </a:solidFill>
                <a:latin typeface="Tahoma"/>
                <a:ea typeface="Tahoma"/>
                <a:cs typeface="Tahoma"/>
                <a:sym typeface="Tahoma"/>
              </a:rPr>
              <a:t>FAKTY</a:t>
            </a:r>
            <a:endParaRPr b="1" sz="4900">
              <a:solidFill>
                <a:srgbClr val="D5A6B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2" name="Google Shape;112;g1049536af7e_0_4"/>
          <p:cNvSpPr txBox="1"/>
          <p:nvPr/>
        </p:nvSpPr>
        <p:spPr>
          <a:xfrm>
            <a:off x="892000" y="3985050"/>
            <a:ext cx="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049536af7e_0_4"/>
          <p:cNvSpPr txBox="1"/>
          <p:nvPr/>
        </p:nvSpPr>
        <p:spPr>
          <a:xfrm>
            <a:off x="567650" y="3869200"/>
            <a:ext cx="8576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najstaršia palácová štruktúra: </a:t>
            </a:r>
            <a:r>
              <a:rPr b="1" lang="cs-CZ" sz="1200">
                <a:latin typeface="Tahoma"/>
                <a:ea typeface="Tahoma"/>
                <a:cs typeface="Tahoma"/>
                <a:sym typeface="Tahoma"/>
              </a:rPr>
              <a:t>Menelaion v Laconii</a:t>
            </a: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 - LH IIB - IIIA1 (1450 - 1400 BC)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najmladšia palácová štruktúra: Pylos, Gla (</a:t>
            </a: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LH IIIB (1340 - 1200 BC)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Mykény, Tiryns, Théby: LH IIIA2 (1400 - 1340 BC)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-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Athény, Orchomenos, Iolkos: neznáme/nepublikované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49536af7e_0_119"/>
          <p:cNvSpPr txBox="1"/>
          <p:nvPr/>
        </p:nvSpPr>
        <p:spPr>
          <a:xfrm>
            <a:off x="0" y="248250"/>
            <a:ext cx="9144000" cy="6156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Palácové obdobie LH IIIA/B </a:t>
            </a:r>
            <a:r>
              <a:rPr b="1" lang="cs-CZ"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(1420/1410 - 1200/1175 BC)</a:t>
            </a:r>
            <a:endParaRPr b="1" sz="15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9" name="Google Shape;119;g1049536af7e_0_119"/>
          <p:cNvSpPr txBox="1"/>
          <p:nvPr/>
        </p:nvSpPr>
        <p:spPr>
          <a:xfrm>
            <a:off x="2421150" y="753000"/>
            <a:ext cx="667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1049536af7e_0_119"/>
          <p:cNvSpPr txBox="1"/>
          <p:nvPr/>
        </p:nvSpPr>
        <p:spPr>
          <a:xfrm>
            <a:off x="5205300" y="803600"/>
            <a:ext cx="3938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3400">
                <a:solidFill>
                  <a:srgbClr val="A64D79"/>
                </a:solidFill>
                <a:latin typeface="Tahoma"/>
                <a:ea typeface="Tahoma"/>
                <a:cs typeface="Tahoma"/>
                <a:sym typeface="Tahoma"/>
              </a:rPr>
              <a:t>MYKÉNSKY SVET</a:t>
            </a:r>
            <a:endParaRPr b="1" sz="3400">
              <a:solidFill>
                <a:srgbClr val="A64D7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1" name="Google Shape;121;g1049536af7e_0_119"/>
          <p:cNvSpPr txBox="1"/>
          <p:nvPr/>
        </p:nvSpPr>
        <p:spPr>
          <a:xfrm>
            <a:off x="0" y="1644975"/>
            <a:ext cx="914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LH IIIA/B = vrchol mykénskeho obdobia (Mykén)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minojské paláce ako “modus operandi” pre sociálno-politickú a ekonomickú organizáciu mykénskych štátov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g1049536af7e_0_119"/>
          <p:cNvSpPr txBox="1"/>
          <p:nvPr/>
        </p:nvSpPr>
        <p:spPr>
          <a:xfrm>
            <a:off x="1529150" y="2791850"/>
            <a:ext cx="68349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300"/>
              <a:buFont typeface="Tahoma"/>
              <a:buAutoNum type="arabicPeriod"/>
            </a:pPr>
            <a:r>
              <a:rPr lang="cs-CZ" sz="1300">
                <a:solidFill>
                  <a:srgbClr val="741B47"/>
                </a:solidFill>
                <a:latin typeface="Tahoma"/>
                <a:ea typeface="Tahoma"/>
                <a:cs typeface="Tahoma"/>
                <a:sym typeface="Tahoma"/>
              </a:rPr>
              <a:t>regionálna centralizácia moci</a:t>
            </a:r>
            <a:endParaRPr sz="1300">
              <a:solidFill>
                <a:srgbClr val="741B47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300"/>
              <a:buFont typeface="Tahoma"/>
              <a:buAutoNum type="arabicPeriod"/>
            </a:pPr>
            <a:r>
              <a:rPr lang="cs-CZ" sz="1300">
                <a:solidFill>
                  <a:srgbClr val="741B47"/>
                </a:solidFill>
                <a:latin typeface="Tahoma"/>
                <a:ea typeface="Tahoma"/>
                <a:cs typeface="Tahoma"/>
                <a:sym typeface="Tahoma"/>
              </a:rPr>
              <a:t>formovanie mestských štátov</a:t>
            </a:r>
            <a:endParaRPr sz="1300">
              <a:solidFill>
                <a:srgbClr val="741B47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300"/>
              <a:buFont typeface="Tahoma"/>
              <a:buAutoNum type="arabicPeriod"/>
            </a:pPr>
            <a:r>
              <a:rPr lang="cs-CZ" sz="1300">
                <a:solidFill>
                  <a:srgbClr val="741B47"/>
                </a:solidFill>
                <a:latin typeface="Tahoma"/>
                <a:ea typeface="Tahoma"/>
                <a:cs typeface="Tahoma"/>
                <a:sym typeface="Tahoma"/>
              </a:rPr>
              <a:t>vyspelá sociálno-ekonomická organizácia</a:t>
            </a:r>
            <a:endParaRPr sz="1300">
              <a:solidFill>
                <a:srgbClr val="741B47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300"/>
              <a:buFont typeface="Tahoma"/>
              <a:buAutoNum type="alphaLcPeriod"/>
            </a:pPr>
            <a:r>
              <a:rPr lang="cs-CZ" sz="1300">
                <a:solidFill>
                  <a:srgbClr val="741B47"/>
                </a:solidFill>
                <a:latin typeface="Tahoma"/>
                <a:ea typeface="Tahoma"/>
                <a:cs typeface="Tahoma"/>
                <a:sym typeface="Tahoma"/>
              </a:rPr>
              <a:t>miestna produkcia</a:t>
            </a:r>
            <a:endParaRPr sz="1300">
              <a:solidFill>
                <a:srgbClr val="741B47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300"/>
              <a:buFont typeface="Tahoma"/>
              <a:buAutoNum type="alphaLcPeriod"/>
            </a:pPr>
            <a:r>
              <a:rPr lang="cs-CZ" sz="1300">
                <a:solidFill>
                  <a:srgbClr val="741B47"/>
                </a:solidFill>
                <a:latin typeface="Tahoma"/>
                <a:ea typeface="Tahoma"/>
                <a:cs typeface="Tahoma"/>
                <a:sym typeface="Tahoma"/>
              </a:rPr>
              <a:t>zámorský obchod regulovaný a koordinovaný správou paláca (Linear B)</a:t>
            </a:r>
            <a:endParaRPr sz="1300">
              <a:solidFill>
                <a:srgbClr val="741B4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Google Shape;123;g1049536af7e_0_119"/>
          <p:cNvSpPr txBox="1"/>
          <p:nvPr/>
        </p:nvSpPr>
        <p:spPr>
          <a:xfrm>
            <a:off x="0" y="5178275"/>
            <a:ext cx="91440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vlastná obchodná sieť s pobrežnými základňami v Egejskom mori a vo V Stredomorí - expandovali na V a Z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zámorský obchod = </a:t>
            </a:r>
            <a:r>
              <a:rPr b="1" lang="cs-CZ" sz="1100">
                <a:latin typeface="Tahoma"/>
                <a:ea typeface="Tahoma"/>
                <a:cs typeface="Tahoma"/>
                <a:sym typeface="Tahoma"/>
              </a:rPr>
              <a:t>dôležitý sektor centralizovaného palácového hospodárstva a sociálno-politickej štruktúry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○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diplomatické kontakty: výmena kráľovských listov a darov, oficiálne návštevy, zmluvy, bilaterálne dohody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○"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luxusný tovar: dobre koordinovaný a kontrolovaný mechanizmus (prestíž a autorita)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49536af7e_0_14"/>
          <p:cNvSpPr txBox="1"/>
          <p:nvPr/>
        </p:nvSpPr>
        <p:spPr>
          <a:xfrm>
            <a:off x="0" y="231700"/>
            <a:ext cx="9144000" cy="5079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Spoločné znaky mykénskych palácov</a:t>
            </a:r>
            <a:endParaRPr b="1"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g1049536af7e_0_14"/>
          <p:cNvSpPr txBox="1"/>
          <p:nvPr/>
        </p:nvSpPr>
        <p:spPr>
          <a:xfrm>
            <a:off x="0" y="878525"/>
            <a:ext cx="710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D5A6BD"/>
              </a:buClr>
              <a:buSzPts val="2200"/>
              <a:buFont typeface="Tahoma"/>
              <a:buAutoNum type="arabicPeriod"/>
            </a:pPr>
            <a:r>
              <a:rPr b="1" lang="cs-CZ" sz="2200">
                <a:solidFill>
                  <a:srgbClr val="D5A6BD"/>
                </a:solidFill>
                <a:latin typeface="Tahoma"/>
                <a:ea typeface="Tahoma"/>
                <a:cs typeface="Tahoma"/>
                <a:sym typeface="Tahoma"/>
              </a:rPr>
              <a:t>MEGARON</a:t>
            </a:r>
            <a:endParaRPr b="1" sz="2200">
              <a:solidFill>
                <a:srgbClr val="D5A6B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0" name="Google Shape;130;g1049536af7e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6525" y="4053575"/>
            <a:ext cx="5319351" cy="2804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1049536af7e_0_14"/>
          <p:cNvSpPr txBox="1"/>
          <p:nvPr/>
        </p:nvSpPr>
        <p:spPr>
          <a:xfrm>
            <a:off x="332075" y="1401725"/>
            <a:ext cx="8062800" cy="25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najznámejšie: </a:t>
            </a:r>
            <a:r>
              <a:rPr b="1" lang="cs-CZ" sz="1200">
                <a:latin typeface="Tahoma"/>
                <a:ea typeface="Tahoma"/>
                <a:cs typeface="Tahoma"/>
                <a:sym typeface="Tahoma"/>
              </a:rPr>
              <a:t>Mykény, Tiryns, Pylos, Menelaion, Orchomenos</a:t>
            </a: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 (malá megaronová jednotka v Gle)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Charakteristické črty:	a) t</a:t>
            </a: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ripartitné rozdelenie: veranda/vchod, predsieň, trónna sála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b) veľké kruhové ohnisko; centrálna časť trónnej miestnosti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c) okolo ohniska 4 stĺpy usporiadané do štvorca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d) trón na pravej strane (Tiryns, Pylos, pravdepodobne aj Mykény)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e) podlahy zdobené maľovanými vzormi (trónna sála, predsieň, veranda)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f) vstup do trónnej miestnosti vždy z predsiene cez osovito umiestnené dvere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g) 2 stĺpy medzi antae (veranda)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Tahoma"/>
                <a:ea typeface="Tahoma"/>
                <a:cs typeface="Tahoma"/>
                <a:sym typeface="Tahoma"/>
              </a:rPr>
              <a:t>h) bohatá fresková výzdoba stien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Megaron v Menelaione	- chýba centrálne ohnisko, stĺpy (a väčšina prvkov uvedených vyššie)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Tahoma"/>
                <a:ea typeface="Tahoma"/>
                <a:cs typeface="Tahoma"/>
                <a:sym typeface="Tahoma"/>
              </a:rPr>
              <a:t>				- architektonickým usporiadaním porovnateľný s palácom v Pylos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1049536af7e_0_24"/>
          <p:cNvPicPr preferRelativeResize="0"/>
          <p:nvPr/>
        </p:nvPicPr>
        <p:blipFill rotWithShape="1">
          <a:blip r:embed="rId3">
            <a:alphaModFix/>
          </a:blip>
          <a:srcRect b="3484" l="3091" r="0" t="0"/>
          <a:stretch/>
        </p:blipFill>
        <p:spPr>
          <a:xfrm>
            <a:off x="3889650" y="0"/>
            <a:ext cx="5254350" cy="3152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7" name="Google Shape;137;g1049536af7e_0_24"/>
          <p:cNvPicPr preferRelativeResize="0"/>
          <p:nvPr/>
        </p:nvPicPr>
        <p:blipFill rotWithShape="1">
          <a:blip r:embed="rId4">
            <a:alphaModFix/>
          </a:blip>
          <a:srcRect b="2762" l="1508" r="1760" t="1971"/>
          <a:stretch/>
        </p:blipFill>
        <p:spPr>
          <a:xfrm>
            <a:off x="3889650" y="3199125"/>
            <a:ext cx="5254349" cy="3658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8" name="Google Shape;138;g1049536af7e_0_24"/>
          <p:cNvPicPr preferRelativeResize="0"/>
          <p:nvPr/>
        </p:nvPicPr>
        <p:blipFill rotWithShape="1">
          <a:blip r:embed="rId5">
            <a:alphaModFix/>
          </a:blip>
          <a:srcRect b="0" l="0" r="0" t="1690"/>
          <a:stretch/>
        </p:blipFill>
        <p:spPr>
          <a:xfrm>
            <a:off x="0" y="3199125"/>
            <a:ext cx="3843249" cy="3658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9" name="Google Shape;139;g1049536af7e_0_24"/>
          <p:cNvSpPr txBox="1"/>
          <p:nvPr/>
        </p:nvSpPr>
        <p:spPr>
          <a:xfrm>
            <a:off x="3889650" y="2813500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Mykény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0" name="Google Shape;140;g1049536af7e_0_24"/>
          <p:cNvSpPr txBox="1"/>
          <p:nvPr/>
        </p:nvSpPr>
        <p:spPr>
          <a:xfrm>
            <a:off x="0" y="6519300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Pylos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1" name="Google Shape;141;g1049536af7e_0_24"/>
          <p:cNvSpPr txBox="1"/>
          <p:nvPr/>
        </p:nvSpPr>
        <p:spPr>
          <a:xfrm>
            <a:off x="3889650" y="6519300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Tiryns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1049536af7e_0_36"/>
          <p:cNvPicPr preferRelativeResize="0"/>
          <p:nvPr/>
        </p:nvPicPr>
        <p:blipFill rotWithShape="1">
          <a:blip r:embed="rId3">
            <a:alphaModFix/>
          </a:blip>
          <a:srcRect b="12595" l="0" r="0" t="0"/>
          <a:stretch/>
        </p:blipFill>
        <p:spPr>
          <a:xfrm>
            <a:off x="4267200" y="0"/>
            <a:ext cx="4876800" cy="2697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7" name="Google Shape;147;g1049536af7e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030549" cy="2697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8" name="Google Shape;148;g1049536af7e_0_36"/>
          <p:cNvSpPr txBox="1"/>
          <p:nvPr/>
        </p:nvSpPr>
        <p:spPr>
          <a:xfrm>
            <a:off x="3135950" y="2358675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Pylos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9" name="Google Shape;149;g1049536af7e_0_36"/>
          <p:cNvSpPr txBox="1"/>
          <p:nvPr/>
        </p:nvSpPr>
        <p:spPr>
          <a:xfrm>
            <a:off x="8249400" y="2358675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Pylos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0" name="Google Shape;150;g1049536af7e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892850"/>
            <a:ext cx="4723401" cy="296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049536af7e_0_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1225" y="3892850"/>
            <a:ext cx="4382774" cy="296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1049536af7e_0_36"/>
          <p:cNvSpPr txBox="1"/>
          <p:nvPr/>
        </p:nvSpPr>
        <p:spPr>
          <a:xfrm>
            <a:off x="3828800" y="6519300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Tiryns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3" name="Google Shape;153;g1049536af7e_0_36"/>
          <p:cNvSpPr txBox="1"/>
          <p:nvPr/>
        </p:nvSpPr>
        <p:spPr>
          <a:xfrm>
            <a:off x="8249400" y="6519300"/>
            <a:ext cx="8946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0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Mykény</a:t>
            </a:r>
            <a:endParaRPr b="1" sz="10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2021-11-23T05:37:47Z</dcterms:created>
  <dc:creator>brigádník</dc:creator>
</cp:coreProperties>
</file>