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69" r:id="rId16"/>
    <p:sldId id="271" r:id="rId17"/>
    <p:sldId id="272" r:id="rId18"/>
    <p:sldId id="273" r:id="rId19"/>
    <p:sldId id="274" r:id="rId20"/>
    <p:sldId id="279" r:id="rId21"/>
    <p:sldId id="275" r:id="rId22"/>
    <p:sldId id="276" r:id="rId23"/>
    <p:sldId id="277" r:id="rId24"/>
    <p:sldId id="278" r:id="rId25"/>
    <p:sldId id="280" r:id="rId26"/>
    <p:sldId id="284" r:id="rId27"/>
    <p:sldId id="285" r:id="rId28"/>
    <p:sldId id="290" r:id="rId29"/>
    <p:sldId id="281" r:id="rId30"/>
    <p:sldId id="282" r:id="rId31"/>
    <p:sldId id="292" r:id="rId32"/>
    <p:sldId id="294" r:id="rId33"/>
    <p:sldId id="293" r:id="rId34"/>
    <p:sldId id="291" r:id="rId35"/>
    <p:sldId id="286" r:id="rId36"/>
    <p:sldId id="287" r:id="rId37"/>
    <p:sldId id="288" r:id="rId38"/>
    <p:sldId id="289" r:id="rId39"/>
    <p:sldId id="295" r:id="rId40"/>
    <p:sldId id="296" r:id="rId41"/>
    <p:sldId id="297" r:id="rId42"/>
    <p:sldId id="304" r:id="rId43"/>
    <p:sldId id="298" r:id="rId44"/>
    <p:sldId id="306" r:id="rId45"/>
    <p:sldId id="299" r:id="rId46"/>
    <p:sldId id="300" r:id="rId47"/>
    <p:sldId id="301" r:id="rId48"/>
    <p:sldId id="302" r:id="rId49"/>
    <p:sldId id="303" r:id="rId50"/>
    <p:sldId id="307" r:id="rId51"/>
    <p:sldId id="308" r:id="rId5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9C6765-15B9-41DC-BBB1-79AF6282B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DE2C85A-4C57-4591-AD53-69E671F380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7DE60C-8F88-4DD3-BC4C-BE7A2F0A9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DBB5D3-B354-402D-AEB9-8765FB587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316BD5-A1F5-411C-9F39-51E3195F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6440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784A7C-4F32-4641-A27D-D3FA3BD34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06FABDE-DD6A-4442-8701-F3B16BE38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766F4F-7ABA-4AB2-82B9-7639067D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50C7A4-1482-4DAD-976F-8EF371833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E5CA78-A16F-4DDF-A2DB-95AB7463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78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BEBF51A-BE58-47F2-99B2-8730062F24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F4AF96C-72F9-4273-A79D-6FB71CFAA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8C3CA0-781A-42C1-A8AC-3730C99F3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E77CFF-D77D-4238-A0FD-39024D1D9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F695C2-3638-4F6C-AEDC-7919DB0C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735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5F763-F72D-4791-A440-D93FFFC37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6B975F-A05E-4EB1-A63B-1DE7D0309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1DD98C-F291-44BB-90A4-7E53E3FB3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5AF129-A5E9-4539-8C2D-DF0B4CB1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0F6ADD-9ED9-44CC-B42F-FBADBB169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553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0A9E49-FA7A-4789-960D-B4005971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066B2F1-7042-491F-B437-53F619912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C8E226-A42D-4492-8E78-D81D004A7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C2934A-0F7F-4807-A768-665E8967C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E41948-32A7-486A-B49F-6EBC3F71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4316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6DF505-5297-49CE-A2B4-E572CCBD9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F98266-4058-43ED-B06B-CCC65B8A3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3EA5E51-040B-4235-83B1-6257203F2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A80C5A5-2447-4DD0-A18F-CAC897257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69FAF9C-D6FE-4854-8E5A-E307DABB5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D55C5FD-3044-4E72-8F32-D247B6B0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9624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1448F-816E-433A-B954-98327DFFE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74FAEDB-EDFB-458F-B240-9A134A2D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FB8206-B11F-4C19-9CB3-F69DF3F29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E64AB3-5F3F-4962-B340-0191D80F79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0E75AD7-B0D7-47BD-A40E-312D4649E7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BD8D005-F0A3-45E8-88B3-4DA59CB06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56F8256-0928-4E35-AD2A-32BE62ED5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0FBE4AF-92DF-433E-A455-86278E96F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941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E28142-DC2E-4DCC-9D93-8DFBCFD5B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1B13D7A-160D-430E-85D9-E09450FE9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2BBCC26-3EE6-49D1-A665-136B92B7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8341D89-552D-4D88-9C97-D6228736A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246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ABD710B-B7EC-4DF2-9AAC-0FB64103E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EC3D3FC-FCF3-4C53-923D-AF8F3EEAA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59120C2-45ED-4087-857E-FD21CBBE7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065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F15C56-A341-4997-93D9-D87E8213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7BDE01-FC45-4D69-895D-040E185D9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C2F510B-70D5-4FA7-B404-7A75FA394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5DCBD9E-D0B9-46C5-B775-EDB68A9C2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D195E8-D2C4-4DFD-856A-2594E0B75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441E83-C393-4B0D-93C9-E93F77EEA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6381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576AE3-EE10-45B3-A617-453EBDFE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6B72130-C76C-44BF-A01E-33A940F04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2184C23-5897-47BE-9DEB-143395F93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BB35EB8-872E-4AFA-BFE7-DA88AE56E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549C-9F8A-4CD2-87E4-68E0783CA46D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ED63976-FAE0-4F1F-9874-53F6F38ED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0D03FD8-80D8-4DC1-8FC4-49831B5D6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771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E055FBC-1240-45CA-B617-C43BAEAB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624219-330A-4610-A14F-34E6473E2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8B3A28-8A57-41B4-9D71-B8959795D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1549C-9F8A-4CD2-87E4-68E0783CA46D}" type="datetimeFigureOut">
              <a:rPr lang="cs-CZ" smtClean="0"/>
              <a:t>20.11.2021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2BF22D-B156-40E3-887C-C19C63E51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AA4ACF-E346-4D0D-A9C9-26CBBE69B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EF92-302A-403A-BBB5-B9F77EECA4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01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exteriér, obloha, příroda, hora&#10;&#10;Popis byl vytvořen automaticky">
            <a:extLst>
              <a:ext uri="{FF2B5EF4-FFF2-40B4-BE49-F238E27FC236}">
                <a16:creationId xmlns:a16="http://schemas.microsoft.com/office/drawing/2014/main" id="{1E1CB2C7-8F1F-4779-B9E5-35799F3CA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04D9821-8777-480B-B828-B3D2C52DF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>
                <a:solidFill>
                  <a:srgbClr val="FFFFFF"/>
                </a:solidFill>
              </a:rPr>
              <a:t>Novopalácové období na Krétě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4E4BDC-6209-425A-ADE9-B161747F0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892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2D4954-C5EB-4474-9A8A-83EA7B8AD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Architektura - minojské vily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0396F46-B0F5-4187-8E72-5E01DA446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Obvykle se jednalo o poměrně velké budovy. Většinou pravděpodobně se dvěma poschodími. </a:t>
            </a:r>
          </a:p>
          <a:p>
            <a:r>
              <a:rPr lang="cs-CZ" dirty="0"/>
              <a:t>Objevují se zde podobné prvky jako v palácích např. minojské haly, očistné nádrže, sloupové krypty, centrální nádvoří.</a:t>
            </a:r>
          </a:p>
          <a:p>
            <a:r>
              <a:rPr lang="cs-CZ" dirty="0"/>
              <a:t>Vily se objevují jak ve městech tak i volně v krajině.</a:t>
            </a:r>
          </a:p>
          <a:p>
            <a:r>
              <a:rPr lang="cs-CZ" dirty="0"/>
              <a:t>Někteří badatelé se snažily vytvořit jejich typologii. Například podle umístění. Zdá se však, že vily neměly jednotnou funkci a snaha o jejich typologizaci může být spíše zavádějící.</a:t>
            </a:r>
          </a:p>
          <a:p>
            <a:r>
              <a:rPr lang="cs-CZ" dirty="0"/>
              <a:t>Mnohdy není jasné k čemu jednotlivé vily přesně sloužily. V některých případech se zřejmě mohlo jednat např. farmářské usedlosti, administrativní či jiná centra, rezidence nobility.</a:t>
            </a:r>
          </a:p>
        </p:txBody>
      </p:sp>
    </p:spTree>
    <p:extLst>
      <p:ext uri="{BB962C8B-B14F-4D97-AF65-F5344CB8AC3E}">
        <p14:creationId xmlns:p14="http://schemas.microsoft.com/office/powerpoint/2010/main" val="732770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5C21652-5E26-42EE-9D6D-A3F19E4E7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Hagia Triada</a:t>
            </a: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7B6032E9-6931-404A-910B-BAC7152F58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47" y="307731"/>
            <a:ext cx="4230303" cy="3997637"/>
          </a:xfrm>
          <a:prstGeom prst="rect">
            <a:avLst/>
          </a:prstGeo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992D9570-A3E1-49EA-86FC-8AC1FBC305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992" y="307731"/>
            <a:ext cx="5384019" cy="399763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095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DEFE6B8-9A4C-4C0F-8774-14338F52F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Další příklady minojských vil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8B79899-7531-4AF3-8E23-D5458B6AB4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71" y="2426818"/>
            <a:ext cx="3758084" cy="42366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8EE9E38B-B93D-4DB3-A075-A8C0E706B2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64" y="2426818"/>
            <a:ext cx="4480734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58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5311C6-B0B4-48C0-B25E-0C3928267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dirty="0" err="1">
                <a:solidFill>
                  <a:srgbClr val="FFFFFF"/>
                </a:solidFill>
              </a:rPr>
              <a:t>Vathypetro</a:t>
            </a:r>
            <a:r>
              <a:rPr lang="en-US" sz="4200" dirty="0">
                <a:solidFill>
                  <a:srgbClr val="FFFFFF"/>
                </a:solidFill>
              </a:rPr>
              <a:t>: v</a:t>
            </a:r>
            <a:r>
              <a:rPr lang="cs-CZ" sz="4200" dirty="0" err="1">
                <a:solidFill>
                  <a:srgbClr val="FFFFFF"/>
                </a:solidFill>
              </a:rPr>
              <a:t>levo</a:t>
            </a:r>
            <a:r>
              <a:rPr lang="cs-CZ" sz="4200" dirty="0">
                <a:solidFill>
                  <a:srgbClr val="FFFFFF"/>
                </a:solidFill>
              </a:rPr>
              <a:t>: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plán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lokality</a:t>
            </a:r>
            <a:r>
              <a:rPr lang="en-US" sz="4200" dirty="0">
                <a:solidFill>
                  <a:srgbClr val="FFFFFF"/>
                </a:solidFill>
              </a:rPr>
              <a:t>, v</a:t>
            </a:r>
            <a:r>
              <a:rPr lang="cs-CZ" sz="4200" dirty="0" err="1">
                <a:solidFill>
                  <a:srgbClr val="FFFFFF"/>
                </a:solidFill>
              </a:rPr>
              <a:t>pravo</a:t>
            </a:r>
            <a:r>
              <a:rPr lang="cs-CZ" sz="4200" dirty="0">
                <a:solidFill>
                  <a:srgbClr val="FFFFFF"/>
                </a:solidFill>
              </a:rPr>
              <a:t>: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lisy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na</a:t>
            </a:r>
            <a:r>
              <a:rPr lang="en-US" sz="4200" dirty="0">
                <a:solidFill>
                  <a:srgbClr val="FFFFFF"/>
                </a:solidFill>
              </a:rPr>
              <a:t> </a:t>
            </a:r>
            <a:r>
              <a:rPr lang="en-US" sz="4200" dirty="0" err="1">
                <a:solidFill>
                  <a:srgbClr val="FFFFFF"/>
                </a:solidFill>
              </a:rPr>
              <a:t>víno</a:t>
            </a:r>
            <a:endParaRPr lang="en-US" sz="4200" dirty="0">
              <a:solidFill>
                <a:srgbClr val="FFFFFF"/>
              </a:solidFill>
            </a:endParaRPr>
          </a:p>
        </p:txBody>
      </p:sp>
      <p:pic>
        <p:nvPicPr>
          <p:cNvPr id="8" name="Zástupný obsah 7" descr="Obsah obrázku text, křížovka&#10;&#10;Popis byl vytvořen automaticky">
            <a:extLst>
              <a:ext uri="{FF2B5EF4-FFF2-40B4-BE49-F238E27FC236}">
                <a16:creationId xmlns:a16="http://schemas.microsoft.com/office/drawing/2014/main" id="{FE81E8CA-470B-48F9-9EA6-244E83A1BB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4" y="307731"/>
            <a:ext cx="4661968" cy="3997637"/>
          </a:xfrm>
          <a:prstGeom prst="rect">
            <a:avLst/>
          </a:prstGeom>
        </p:spPr>
      </p:pic>
      <p:pic>
        <p:nvPicPr>
          <p:cNvPr id="6" name="Zástupný obsah 5" descr="Obsah obrázku toaleta, staré, špinavé, kámen&#10;&#10;Popis byl vytvořen automaticky">
            <a:extLst>
              <a:ext uri="{FF2B5EF4-FFF2-40B4-BE49-F238E27FC236}">
                <a16:creationId xmlns:a16="http://schemas.microsoft.com/office/drawing/2014/main" id="{07F4BC49-9A41-4EFA-BAB6-1D4976D559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492457"/>
            <a:ext cx="5455917" cy="362818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438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AA0220-1434-49AB-9A6E-3393B8D43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Podoba minojských domů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AECE7A-3804-494F-862D-110877D83A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Obrázek vpravo: nejmenší typy minojských domů (podle </a:t>
            </a:r>
            <a:r>
              <a:rPr lang="cs-CZ" dirty="0" err="1"/>
              <a:t>McEnroa</a:t>
            </a:r>
            <a:r>
              <a:rPr lang="cs-CZ" dirty="0"/>
              <a:t>). Tvoří přibližně 70 % objevených domů.</a:t>
            </a:r>
          </a:p>
          <a:p>
            <a:r>
              <a:rPr lang="cs-CZ" dirty="0"/>
              <a:t>Obvykle se zde nachází 5 místností: hala, schodiště, vestibul, prostor bez dveří (</a:t>
            </a:r>
            <a:r>
              <a:rPr lang="cs-CZ" dirty="0" err="1"/>
              <a:t>doorless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), a část, kterou </a:t>
            </a:r>
            <a:r>
              <a:rPr lang="cs-CZ" dirty="0" err="1"/>
              <a:t>McEnroe</a:t>
            </a:r>
            <a:r>
              <a:rPr lang="cs-CZ" dirty="0"/>
              <a:t> označuje jako komoru (</a:t>
            </a:r>
            <a:r>
              <a:rPr lang="cs-CZ" dirty="0" err="1"/>
              <a:t>closet</a:t>
            </a:r>
            <a:r>
              <a:rPr lang="cs-CZ" dirty="0"/>
              <a:t>).</a:t>
            </a:r>
          </a:p>
          <a:p>
            <a:r>
              <a:rPr lang="cs-CZ" dirty="0"/>
              <a:t>Spodní patra domů zřejmě většinou sloužila ke skladování potravin. Ke skladování zřejmě sloužily některé místnosti. V některých případech mohly mít domy například podél stěn </a:t>
            </a:r>
            <a:r>
              <a:rPr lang="cs-CZ" dirty="0" err="1"/>
              <a:t>pithoi</a:t>
            </a:r>
            <a:r>
              <a:rPr lang="cs-CZ" dirty="0"/>
              <a:t> zapuštěné v zemi, nebo se skladovací prostor mohl nacházet pod schody. </a:t>
            </a:r>
          </a:p>
          <a:p>
            <a:r>
              <a:rPr lang="cs-CZ" dirty="0"/>
              <a:t>Ve spodních patrech se také patrně konzumovalo/připravovalo či zpracovávalo jídlo a některé části mohli sloužit jako pracovní místnosti.</a:t>
            </a:r>
          </a:p>
          <a:p>
            <a:r>
              <a:rPr lang="cs-CZ" dirty="0"/>
              <a:t>Hlavní obytné místnosti byly patrně umístěny ve vyšších patrech.</a:t>
            </a:r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9B689D0-E652-4B4B-8BC6-5B55ED41E2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95" y="1825625"/>
            <a:ext cx="3227810" cy="4351338"/>
          </a:xfrm>
        </p:spPr>
      </p:pic>
    </p:spTree>
    <p:extLst>
      <p:ext uri="{BB962C8B-B14F-4D97-AF65-F5344CB8AC3E}">
        <p14:creationId xmlns:p14="http://schemas.microsoft.com/office/powerpoint/2010/main" val="3423053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005E4F-77FC-4C55-A602-B4818517D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s-CZ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Hliněný model z </a:t>
            </a:r>
            <a:r>
              <a:rPr lang="cs-CZ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Archanes</a:t>
            </a:r>
            <a:r>
              <a:rPr lang="cs-CZ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(MM III)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E11DCE-5A47-4038-AB4A-64C02CBCD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Vstup přes vestibul do místnosti v přízemí. Na spodním patře se nacházela hlavní místnost s centrální sloupem a minojská hala, která se skládala z: haly, předsálí a světlíku.</a:t>
            </a:r>
          </a:p>
          <a:p>
            <a:r>
              <a:rPr lang="cs-CZ" sz="2000" dirty="0"/>
              <a:t>Schodiště vedou do patra.</a:t>
            </a:r>
          </a:p>
          <a:p>
            <a:r>
              <a:rPr lang="cs-CZ" sz="2000" dirty="0"/>
              <a:t>Střecha = moderní rekonstrukce.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budova, staré, nábytek, štos&#10;&#10;Popis byl vytvořen automaticky">
            <a:extLst>
              <a:ext uri="{FF2B5EF4-FFF2-40B4-BE49-F238E27FC236}">
                <a16:creationId xmlns:a16="http://schemas.microsoft.com/office/drawing/2014/main" id="{2F802B10-E4FB-4B70-9830-BCF001FC30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195" y="807593"/>
            <a:ext cx="5870664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03952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A7984CA-A4A9-4495-B8C7-2EB2EE25C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6869" y="293457"/>
            <a:ext cx="5157787" cy="841645"/>
          </a:xfrm>
        </p:spPr>
        <p:txBody>
          <a:bodyPr/>
          <a:lstStyle/>
          <a:p>
            <a:r>
              <a:rPr lang="cs-CZ" dirty="0"/>
              <a:t>Kresba hliněného modelu z </a:t>
            </a:r>
            <a:r>
              <a:rPr lang="cs-CZ" dirty="0" err="1"/>
              <a:t>Archanes</a:t>
            </a:r>
            <a:endParaRPr lang="cs-CZ" dirty="0"/>
          </a:p>
        </p:txBody>
      </p:sp>
      <p:pic>
        <p:nvPicPr>
          <p:cNvPr id="11" name="Zástupný obsah 10" descr="Obsah obrázku perokresba&#10;&#10;Popis byl vytvořen automaticky">
            <a:extLst>
              <a:ext uri="{FF2B5EF4-FFF2-40B4-BE49-F238E27FC236}">
                <a16:creationId xmlns:a16="http://schemas.microsoft.com/office/drawing/2014/main" id="{D6827CD6-73BA-4745-965F-EDC1D822C4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25" y="2135048"/>
            <a:ext cx="3768563" cy="3404551"/>
          </a:xfrm>
        </p:spPr>
      </p:pic>
      <p:sp>
        <p:nvSpPr>
          <p:cNvPr id="8" name="Zástupný text 7">
            <a:extLst>
              <a:ext uri="{FF2B5EF4-FFF2-40B4-BE49-F238E27FC236}">
                <a16:creationId xmlns:a16="http://schemas.microsoft.com/office/drawing/2014/main" id="{3A16F648-29E9-411D-854D-E945F58532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021" y="311190"/>
            <a:ext cx="5183188" cy="823912"/>
          </a:xfrm>
        </p:spPr>
        <p:txBody>
          <a:bodyPr/>
          <a:lstStyle/>
          <a:p>
            <a:r>
              <a:rPr lang="cs-CZ" dirty="0"/>
              <a:t>Rekonstrukce domu </a:t>
            </a:r>
            <a:r>
              <a:rPr lang="cs-CZ" dirty="0" err="1"/>
              <a:t>Ck</a:t>
            </a:r>
            <a:r>
              <a:rPr lang="cs-CZ" dirty="0"/>
              <a:t> (</a:t>
            </a:r>
            <a:r>
              <a:rPr lang="cs-CZ" dirty="0" err="1"/>
              <a:t>Gournia</a:t>
            </a:r>
            <a:r>
              <a:rPr lang="cs-CZ" dirty="0"/>
              <a:t>)</a:t>
            </a:r>
          </a:p>
        </p:txBody>
      </p:sp>
      <p:pic>
        <p:nvPicPr>
          <p:cNvPr id="13" name="Zástupný obsah 12" descr="Obsah obrázku text, kámen&#10;&#10;Popis byl vytvořen automaticky">
            <a:extLst>
              <a:ext uri="{FF2B5EF4-FFF2-40B4-BE49-F238E27FC236}">
                <a16:creationId xmlns:a16="http://schemas.microsoft.com/office/drawing/2014/main" id="{525F7A90-5FD0-4786-9333-A1B3F52EA11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254" y="2178997"/>
            <a:ext cx="5262830" cy="3360602"/>
          </a:xfrm>
        </p:spPr>
      </p:pic>
    </p:spTree>
    <p:extLst>
      <p:ext uri="{BB962C8B-B14F-4D97-AF65-F5344CB8AC3E}">
        <p14:creationId xmlns:p14="http://schemas.microsoft.com/office/powerpoint/2010/main" val="914499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4C4C958C-31D4-498A-A108-5EA2A6A2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Gournia: plán lokality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F2CEB77E-4728-4C58-8011-46A95E811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82" y="301306"/>
            <a:ext cx="5066864" cy="625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73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92C850-7827-40A4-94AA-56766F695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Umění a řemeslo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208696-3B20-4375-B75D-A023B33C21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Umění a řemeslo navazuje na </a:t>
            </a:r>
            <a:r>
              <a:rPr lang="cs-CZ" dirty="0" err="1"/>
              <a:t>protopalácové</a:t>
            </a:r>
            <a:r>
              <a:rPr lang="cs-CZ" dirty="0"/>
              <a:t> období a dále se vyvíjí. Nedochází k výrazné kulturní změně.</a:t>
            </a:r>
          </a:p>
          <a:p>
            <a:r>
              <a:rPr lang="cs-CZ" dirty="0"/>
              <a:t>Bronz: 90 % měď (obrázek vpravo měděné ingoty) a 10 % cín se používal k výrobě nářadí, zbraní a nádob.</a:t>
            </a:r>
          </a:p>
          <a:p>
            <a:r>
              <a:rPr lang="cs-CZ" dirty="0"/>
              <a:t>Měď pocházela převážně z Kypru.</a:t>
            </a:r>
          </a:p>
          <a:p>
            <a:r>
              <a:rPr lang="cs-CZ" dirty="0"/>
              <a:t>Zlato a stříbro se využívalo ve šperkařství a při výrobě předmětů s kultovní funkcí (např. dvojité sekery). Cenné kovy se někdy i kombinovaly a bylo jich použito více na jeden předmět (nádoby, zbraně).</a:t>
            </a:r>
          </a:p>
          <a:p>
            <a:r>
              <a:rPr lang="cs-CZ" dirty="0"/>
              <a:t>Kovové nádoby mohly mít jak praktické (příprava/servírování jídla), tak i kultovní účely. Některé byly produkovány v setech.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6" name="Zástupný obsah 5" descr="Obsah obrázku text, interiér, různé, několik&#10;&#10;Popis byl vytvořen automaticky">
            <a:extLst>
              <a:ext uri="{FF2B5EF4-FFF2-40B4-BE49-F238E27FC236}">
                <a16:creationId xmlns:a16="http://schemas.microsoft.com/office/drawing/2014/main" id="{0C1B0B80-EA5B-4821-920B-7637A5276B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90688"/>
            <a:ext cx="5181600" cy="4031361"/>
          </a:xfrm>
        </p:spPr>
      </p:pic>
    </p:spTree>
    <p:extLst>
      <p:ext uri="{BB962C8B-B14F-4D97-AF65-F5344CB8AC3E}">
        <p14:creationId xmlns:p14="http://schemas.microsoft.com/office/powerpoint/2010/main" val="1815643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BF6F4D-B97A-466A-8CD1-FDC8FB70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Minojské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meče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typu</a:t>
            </a:r>
            <a:r>
              <a:rPr lang="en-US" dirty="0">
                <a:solidFill>
                  <a:schemeClr val="bg1"/>
                </a:solidFill>
              </a:rPr>
              <a:t> A</a:t>
            </a:r>
            <a:r>
              <a:rPr lang="cs-CZ" dirty="0">
                <a:solidFill>
                  <a:schemeClr val="bg1"/>
                </a:solidFill>
              </a:rPr>
              <a:t> a dýky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Zástupný obsah 5" descr="Obsah obrázku zbraň&#10;&#10;Popis byl vytvořen automaticky">
            <a:extLst>
              <a:ext uri="{FF2B5EF4-FFF2-40B4-BE49-F238E27FC236}">
                <a16:creationId xmlns:a16="http://schemas.microsoft.com/office/drawing/2014/main" id="{72902893-06BF-4260-B9A1-3B86158D16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r="-3" b="-3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71FC95-17AF-4DC0-A3FD-1008819B1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6848" y="2516777"/>
            <a:ext cx="3803904" cy="366018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en-US" sz="2200" dirty="0" err="1"/>
              <a:t>Sloužily</a:t>
            </a:r>
            <a:r>
              <a:rPr lang="en-US" sz="2200" dirty="0"/>
              <a:t> </a:t>
            </a:r>
            <a:r>
              <a:rPr lang="en-US" sz="2200" dirty="0" err="1"/>
              <a:t>spíše</a:t>
            </a:r>
            <a:r>
              <a:rPr lang="en-US" sz="2200" dirty="0"/>
              <a:t> </a:t>
            </a:r>
            <a:r>
              <a:rPr lang="en-US" sz="2200" dirty="0" err="1"/>
              <a:t>jako</a:t>
            </a:r>
            <a:r>
              <a:rPr lang="en-US" sz="2200" dirty="0"/>
              <a:t> </a:t>
            </a:r>
            <a:r>
              <a:rPr lang="en-US" sz="2200" dirty="0" err="1"/>
              <a:t>bodné</a:t>
            </a:r>
            <a:r>
              <a:rPr lang="en-US" sz="2200" dirty="0"/>
              <a:t> </a:t>
            </a:r>
            <a:r>
              <a:rPr lang="en-US" sz="2200" dirty="0" err="1"/>
              <a:t>zbraně</a:t>
            </a:r>
            <a:r>
              <a:rPr lang="cs-CZ" sz="2200" dirty="0"/>
              <a:t>.</a:t>
            </a:r>
            <a:endParaRPr lang="en-US" sz="2200" dirty="0"/>
          </a:p>
          <a:p>
            <a:r>
              <a:rPr lang="en-US" sz="2200" dirty="0" err="1"/>
              <a:t>Velké</a:t>
            </a:r>
            <a:r>
              <a:rPr lang="en-US" sz="2200" dirty="0"/>
              <a:t> </a:t>
            </a:r>
            <a:r>
              <a:rPr lang="en-US" sz="2200" dirty="0" err="1"/>
              <a:t>množství</a:t>
            </a:r>
            <a:r>
              <a:rPr lang="en-US" sz="2200" dirty="0"/>
              <a:t> </a:t>
            </a:r>
            <a:r>
              <a:rPr lang="en-US" sz="2200" dirty="0" err="1"/>
              <a:t>mečů</a:t>
            </a:r>
            <a:r>
              <a:rPr lang="en-US" sz="2200" dirty="0"/>
              <a:t> </a:t>
            </a:r>
            <a:r>
              <a:rPr lang="en-US" sz="2200" dirty="0" err="1"/>
              <a:t>bylo</a:t>
            </a:r>
            <a:r>
              <a:rPr lang="en-US" sz="2200" dirty="0"/>
              <a:t> </a:t>
            </a:r>
            <a:r>
              <a:rPr lang="en-US" sz="2200" dirty="0" err="1"/>
              <a:t>nalezeno</a:t>
            </a:r>
            <a:r>
              <a:rPr lang="en-US" sz="2200" dirty="0"/>
              <a:t> v </a:t>
            </a:r>
            <a:r>
              <a:rPr lang="en-US" sz="2200" dirty="0" err="1"/>
              <a:t>šachtových</a:t>
            </a:r>
            <a:r>
              <a:rPr lang="en-US" sz="2200" dirty="0"/>
              <a:t> </a:t>
            </a:r>
            <a:r>
              <a:rPr lang="en-US" sz="2200" dirty="0" err="1"/>
              <a:t>hrobech</a:t>
            </a:r>
            <a:r>
              <a:rPr lang="en-US" sz="2200" dirty="0"/>
              <a:t> v </a:t>
            </a:r>
            <a:r>
              <a:rPr lang="en-US" sz="2200" dirty="0" err="1"/>
              <a:t>Mykénách</a:t>
            </a:r>
            <a:r>
              <a:rPr lang="en-US" sz="2200" dirty="0"/>
              <a:t> (</a:t>
            </a:r>
            <a:r>
              <a:rPr lang="en-US" sz="2200" dirty="0" err="1"/>
              <a:t>Dary</a:t>
            </a:r>
            <a:r>
              <a:rPr lang="en-US" sz="2200" dirty="0"/>
              <a:t>? </a:t>
            </a:r>
            <a:r>
              <a:rPr lang="en-US" sz="2200" dirty="0" err="1"/>
              <a:t>Kořist</a:t>
            </a:r>
            <a:r>
              <a:rPr lang="en-US" sz="2200" dirty="0"/>
              <a:t>?). </a:t>
            </a:r>
            <a:r>
              <a:rPr lang="en-US" sz="2200" dirty="0" err="1"/>
              <a:t>Stejně</a:t>
            </a:r>
            <a:r>
              <a:rPr lang="en-US" sz="2200" dirty="0"/>
              <a:t> </a:t>
            </a:r>
            <a:r>
              <a:rPr lang="en-US" sz="2200" dirty="0" err="1"/>
              <a:t>tak</a:t>
            </a:r>
            <a:r>
              <a:rPr lang="en-US" sz="2200" dirty="0"/>
              <a:t> </a:t>
            </a:r>
            <a:r>
              <a:rPr lang="en-US" sz="2200" dirty="0" err="1"/>
              <a:t>zde</a:t>
            </a:r>
            <a:r>
              <a:rPr lang="en-US" sz="2200" dirty="0"/>
              <a:t> </a:t>
            </a:r>
            <a:r>
              <a:rPr lang="en-US" sz="2200" dirty="0" err="1"/>
              <a:t>bylo</a:t>
            </a:r>
            <a:r>
              <a:rPr lang="en-US" sz="2200" dirty="0"/>
              <a:t> </a:t>
            </a:r>
            <a:r>
              <a:rPr lang="en-US" sz="2200" dirty="0" err="1"/>
              <a:t>nalezeno</a:t>
            </a:r>
            <a:r>
              <a:rPr lang="en-US" sz="2200" dirty="0"/>
              <a:t> </a:t>
            </a:r>
            <a:r>
              <a:rPr lang="en-US" sz="2200" dirty="0" err="1"/>
              <a:t>velké</a:t>
            </a:r>
            <a:r>
              <a:rPr lang="en-US" sz="2200" dirty="0"/>
              <a:t> </a:t>
            </a:r>
            <a:r>
              <a:rPr lang="en-US" sz="2200" dirty="0" err="1"/>
              <a:t>množství</a:t>
            </a:r>
            <a:r>
              <a:rPr lang="en-US" sz="2200" dirty="0"/>
              <a:t> </a:t>
            </a:r>
            <a:r>
              <a:rPr lang="en-US" sz="2200" dirty="0" err="1"/>
              <a:t>zdobených</a:t>
            </a:r>
            <a:r>
              <a:rPr lang="en-US" sz="2200" dirty="0"/>
              <a:t> </a:t>
            </a:r>
            <a:r>
              <a:rPr lang="en-US" sz="2200" dirty="0" err="1"/>
              <a:t>dýk</a:t>
            </a:r>
            <a:r>
              <a:rPr lang="en-US" sz="2200" dirty="0"/>
              <a:t>.</a:t>
            </a:r>
          </a:p>
          <a:p>
            <a:pPr marL="0"/>
            <a:r>
              <a:rPr lang="cs-CZ" sz="2200" dirty="0"/>
              <a:t>Na obrázku jsou meče a dýky z </a:t>
            </a:r>
            <a:r>
              <a:rPr lang="cs-CZ" sz="2200" dirty="0" err="1"/>
              <a:t>Malie</a:t>
            </a:r>
            <a:r>
              <a:rPr lang="cs-CZ" sz="2200" dirty="0"/>
              <a:t>. Rukojeť meče dole je vyrobena ze slonoviny (dovážela se) a byla potažena zlatem, hruška je z křišťálu.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65997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35CA4067-9BE8-4F98-ADD3-516A4CDCA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21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Zástupný obsah 7" descr="Obsah obrázku interiér, zbraň, nůž&#10;&#10;Popis byl vytvořen automaticky">
            <a:extLst>
              <a:ext uri="{FF2B5EF4-FFF2-40B4-BE49-F238E27FC236}">
                <a16:creationId xmlns:a16="http://schemas.microsoft.com/office/drawing/2014/main" id="{55C65FC1-93AA-4A66-848B-C5E037311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9" b="100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55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2613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F8F5D7A-5C90-4E88-9F30-050D9DB0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Dýka</a:t>
            </a:r>
            <a:r>
              <a:rPr lang="cs-CZ" dirty="0">
                <a:solidFill>
                  <a:srgbClr val="FFFFFF"/>
                </a:solidFill>
              </a:rPr>
              <a:t> (Mykény, </a:t>
            </a:r>
            <a:r>
              <a:rPr lang="cs-CZ" dirty="0" err="1">
                <a:solidFill>
                  <a:srgbClr val="FFFFFF"/>
                </a:solidFill>
              </a:rPr>
              <a:t>Grave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Circle</a:t>
            </a:r>
            <a:r>
              <a:rPr lang="cs-CZ" dirty="0">
                <a:solidFill>
                  <a:srgbClr val="FFFFFF"/>
                </a:solidFill>
              </a:rPr>
              <a:t> A)</a:t>
            </a:r>
            <a:r>
              <a:rPr lang="en-US" dirty="0">
                <a:solidFill>
                  <a:srgbClr val="FFFFFF"/>
                </a:solidFill>
              </a:rPr>
              <a:t> – </a:t>
            </a:r>
            <a:r>
              <a:rPr lang="en-US" dirty="0" err="1">
                <a:solidFill>
                  <a:srgbClr val="FFFFFF"/>
                </a:solidFill>
              </a:rPr>
              <a:t>Národní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muzeum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Athény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Zástupný obsah 9" descr="Obsah obrázku mlok&#10;&#10;Popis byl vytvořen automaticky">
            <a:extLst>
              <a:ext uri="{FF2B5EF4-FFF2-40B4-BE49-F238E27FC236}">
                <a16:creationId xmlns:a16="http://schemas.microsoft.com/office/drawing/2014/main" id="{DAAB0699-97A8-4585-86D5-D27711C96E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" r="20485" b="1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665002-64E9-460A-B062-08ADE116B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Použití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techniky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nielo</a:t>
            </a:r>
            <a:r>
              <a:rPr lang="en-US" sz="2000" dirty="0">
                <a:solidFill>
                  <a:srgbClr val="FFFFFF"/>
                </a:solidFill>
              </a:rPr>
              <a:t>. </a:t>
            </a:r>
            <a:r>
              <a:rPr lang="en-US" sz="2000" dirty="0" err="1">
                <a:solidFill>
                  <a:srgbClr val="FFFFFF"/>
                </a:solidFill>
              </a:rPr>
              <a:t>Jedná</a:t>
            </a:r>
            <a:r>
              <a:rPr lang="en-US" sz="2000" dirty="0">
                <a:solidFill>
                  <a:srgbClr val="FFFFFF"/>
                </a:solidFill>
              </a:rPr>
              <a:t> se o </a:t>
            </a:r>
            <a:r>
              <a:rPr lang="en-US" sz="2000" dirty="0" err="1">
                <a:solidFill>
                  <a:srgbClr val="FFFFFF"/>
                </a:solidFill>
              </a:rPr>
              <a:t>inkrustační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techniku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err="1">
                <a:solidFill>
                  <a:srgbClr val="FFFFFF"/>
                </a:solidFill>
              </a:rPr>
              <a:t>při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které</a:t>
            </a:r>
            <a:r>
              <a:rPr lang="en-US" sz="2000" dirty="0">
                <a:solidFill>
                  <a:srgbClr val="FFFFFF"/>
                </a:solidFill>
              </a:rPr>
              <a:t> se </a:t>
            </a:r>
            <a:r>
              <a:rPr lang="en-US" sz="2000" dirty="0" err="1">
                <a:solidFill>
                  <a:srgbClr val="FFFFFF"/>
                </a:solidFill>
              </a:rPr>
              <a:t>ryté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nebo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leptané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rýhy</a:t>
            </a:r>
            <a:r>
              <a:rPr lang="en-US" sz="2000" dirty="0">
                <a:solidFill>
                  <a:srgbClr val="FFFFFF"/>
                </a:solidFill>
              </a:rPr>
              <a:t> v </a:t>
            </a:r>
            <a:r>
              <a:rPr lang="en-US" sz="2000" dirty="0" err="1">
                <a:solidFill>
                  <a:srgbClr val="FFFFFF"/>
                </a:solidFill>
              </a:rPr>
              <a:t>povrchu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kovu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vyplňují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opticky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kontrastní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hmotou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Z </a:t>
            </a:r>
            <a:r>
              <a:rPr lang="en-US" sz="2000" dirty="0" err="1">
                <a:solidFill>
                  <a:srgbClr val="FFFFFF"/>
                </a:solidFill>
              </a:rPr>
              <a:t>jedné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strany</a:t>
            </a:r>
            <a:r>
              <a:rPr lang="en-US" sz="2000" dirty="0">
                <a:solidFill>
                  <a:srgbClr val="FFFFFF"/>
                </a:solidFill>
              </a:rPr>
              <a:t> (</a:t>
            </a:r>
            <a:r>
              <a:rPr lang="en-US" sz="2000" dirty="0" err="1">
                <a:solidFill>
                  <a:srgbClr val="FFFFFF"/>
                </a:solidFill>
              </a:rPr>
              <a:t>na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obrázku</a:t>
            </a:r>
            <a:r>
              <a:rPr lang="en-US" sz="2000" dirty="0">
                <a:solidFill>
                  <a:srgbClr val="FFFFFF"/>
                </a:solidFill>
              </a:rPr>
              <a:t>) </a:t>
            </a:r>
            <a:r>
              <a:rPr lang="en-US" sz="2000" dirty="0" err="1">
                <a:solidFill>
                  <a:srgbClr val="FFFFFF"/>
                </a:solidFill>
              </a:rPr>
              <a:t>vyobrazuje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bojovníky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err="1">
                <a:solidFill>
                  <a:srgbClr val="FFFFFF"/>
                </a:solidFill>
              </a:rPr>
              <a:t>kteří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bojují</a:t>
            </a:r>
            <a:r>
              <a:rPr lang="en-US" sz="2000" dirty="0">
                <a:solidFill>
                  <a:srgbClr val="FFFFFF"/>
                </a:solidFill>
              </a:rPr>
              <a:t> se </a:t>
            </a:r>
            <a:r>
              <a:rPr lang="en-US" sz="2000" dirty="0" err="1">
                <a:solidFill>
                  <a:srgbClr val="FFFFFF"/>
                </a:solidFill>
              </a:rPr>
              <a:t>lvy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Na </a:t>
            </a:r>
            <a:r>
              <a:rPr lang="en-US" sz="2000" dirty="0" err="1">
                <a:solidFill>
                  <a:srgbClr val="FFFFFF"/>
                </a:solidFill>
              </a:rPr>
              <a:t>druhé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straně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napadají</a:t>
            </a:r>
            <a:r>
              <a:rPr lang="en-US" sz="2000" dirty="0">
                <a:solidFill>
                  <a:srgbClr val="FFFFFF"/>
                </a:solidFill>
              </a:rPr>
              <a:t> lvi </a:t>
            </a:r>
            <a:r>
              <a:rPr lang="en-US" sz="2000" dirty="0" err="1">
                <a:solidFill>
                  <a:srgbClr val="FFFFFF"/>
                </a:solidFill>
              </a:rPr>
              <a:t>jelena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2937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841860-B9F7-49AD-B606-0A311C89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Vapheio cups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D5B91B-D7CE-473A-9683-1C9981E9EE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000" dirty="0" err="1"/>
              <a:t>Dva</a:t>
            </a:r>
            <a:r>
              <a:rPr lang="en-US" sz="2000" dirty="0"/>
              <a:t> </a:t>
            </a:r>
            <a:r>
              <a:rPr lang="en-US" sz="2000" dirty="0" err="1"/>
              <a:t>poháry</a:t>
            </a:r>
            <a:r>
              <a:rPr lang="en-US" sz="2000" dirty="0"/>
              <a:t> </a:t>
            </a:r>
            <a:r>
              <a:rPr lang="en-US" sz="2000" dirty="0" err="1"/>
              <a:t>zobrazující</a:t>
            </a:r>
            <a:r>
              <a:rPr lang="en-US" sz="2000" dirty="0"/>
              <a:t> </a:t>
            </a:r>
            <a:r>
              <a:rPr lang="en-US" sz="2000" dirty="0" err="1"/>
              <a:t>scénu</a:t>
            </a:r>
            <a:r>
              <a:rPr lang="en-US" sz="2000" dirty="0"/>
              <a:t> </a:t>
            </a:r>
            <a:r>
              <a:rPr lang="en-US" sz="2000" dirty="0" err="1"/>
              <a:t>chycení</a:t>
            </a:r>
            <a:r>
              <a:rPr lang="en-US" sz="2000" dirty="0"/>
              <a:t> </a:t>
            </a:r>
            <a:r>
              <a:rPr lang="en-US" sz="2000" dirty="0" err="1"/>
              <a:t>býka</a:t>
            </a:r>
            <a:r>
              <a:rPr lang="en-US" sz="2000" dirty="0"/>
              <a:t> a </a:t>
            </a:r>
            <a:r>
              <a:rPr lang="en-US" sz="2000" dirty="0" err="1"/>
              <a:t>přeskakování</a:t>
            </a:r>
            <a:r>
              <a:rPr lang="en-US" sz="2000" dirty="0"/>
              <a:t> </a:t>
            </a:r>
            <a:r>
              <a:rPr lang="en-US" sz="2000" dirty="0" err="1"/>
              <a:t>býka</a:t>
            </a:r>
            <a:r>
              <a:rPr lang="en-US" sz="2000" dirty="0"/>
              <a:t> (bull-leaping)</a:t>
            </a:r>
          </a:p>
          <a:p>
            <a:r>
              <a:rPr lang="en-US" sz="2000" dirty="0" err="1"/>
              <a:t>Pojmenované</a:t>
            </a:r>
            <a:r>
              <a:rPr lang="en-US" sz="2000" dirty="0"/>
              <a:t> </a:t>
            </a:r>
            <a:r>
              <a:rPr lang="en-US" sz="2000" dirty="0" err="1"/>
              <a:t>podle</a:t>
            </a:r>
            <a:r>
              <a:rPr lang="en-US" sz="2000" dirty="0"/>
              <a:t> </a:t>
            </a:r>
            <a:r>
              <a:rPr lang="en-US" sz="2000" dirty="0" err="1"/>
              <a:t>naleziště</a:t>
            </a:r>
            <a:r>
              <a:rPr lang="en-US" sz="2000" dirty="0"/>
              <a:t> </a:t>
            </a:r>
            <a:r>
              <a:rPr lang="en-US" sz="2000" dirty="0" err="1"/>
              <a:t>Vapheio</a:t>
            </a:r>
            <a:r>
              <a:rPr lang="en-US" sz="2000" dirty="0"/>
              <a:t> (</a:t>
            </a:r>
            <a:r>
              <a:rPr lang="en-US" sz="2000" dirty="0" err="1"/>
              <a:t>Lakónie</a:t>
            </a:r>
            <a:r>
              <a:rPr lang="en-US" sz="2000" dirty="0"/>
              <a:t>). </a:t>
            </a:r>
            <a:r>
              <a:rPr lang="en-US" sz="2000" dirty="0" err="1"/>
              <a:t>Byly</a:t>
            </a:r>
            <a:r>
              <a:rPr lang="en-US" sz="2000" dirty="0"/>
              <a:t> </a:t>
            </a:r>
            <a:r>
              <a:rPr lang="en-US" sz="2000" dirty="0" err="1"/>
              <a:t>však</a:t>
            </a:r>
            <a:r>
              <a:rPr lang="en-US" sz="2000" dirty="0"/>
              <a:t> </a:t>
            </a:r>
            <a:r>
              <a:rPr lang="en-US" sz="2000" dirty="0" err="1"/>
              <a:t>pravděpodobně</a:t>
            </a:r>
            <a:r>
              <a:rPr lang="en-US" sz="2000" dirty="0"/>
              <a:t> </a:t>
            </a:r>
            <a:r>
              <a:rPr lang="en-US" sz="2000" dirty="0" err="1"/>
              <a:t>vytvořeny</a:t>
            </a:r>
            <a:r>
              <a:rPr lang="en-US" sz="2000" dirty="0"/>
              <a:t> </a:t>
            </a:r>
            <a:r>
              <a:rPr lang="en-US" sz="2000" dirty="0" err="1"/>
              <a:t>krétskými</a:t>
            </a:r>
            <a:r>
              <a:rPr lang="en-US" sz="2000" dirty="0"/>
              <a:t> </a:t>
            </a:r>
            <a:r>
              <a:rPr lang="en-US" sz="2000" dirty="0" err="1"/>
              <a:t>umělci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Technika</a:t>
            </a:r>
            <a:r>
              <a:rPr lang="en-US" sz="2000" dirty="0"/>
              <a:t> repoussé: </a:t>
            </a:r>
            <a:r>
              <a:rPr lang="en-US" sz="2000" dirty="0" err="1"/>
              <a:t>vytepávání</a:t>
            </a:r>
            <a:r>
              <a:rPr lang="cs-CZ" sz="2000" dirty="0"/>
              <a:t> výzdoby</a:t>
            </a:r>
            <a:r>
              <a:rPr lang="en-US" sz="2000" dirty="0"/>
              <a:t> </a:t>
            </a:r>
            <a:r>
              <a:rPr lang="en-US" sz="2000" dirty="0" err="1"/>
              <a:t>zevnitř</a:t>
            </a:r>
            <a:r>
              <a:rPr lang="en-US" sz="2000" dirty="0"/>
              <a:t> </a:t>
            </a:r>
            <a:r>
              <a:rPr lang="en-US" sz="2000" dirty="0" err="1"/>
              <a:t>nádoby</a:t>
            </a:r>
            <a:r>
              <a:rPr lang="en-US" sz="2000" dirty="0"/>
              <a:t>.</a:t>
            </a:r>
            <a:endParaRPr lang="cs-CZ" sz="2000" dirty="0"/>
          </a:p>
          <a:p>
            <a:r>
              <a:rPr lang="cs-CZ" sz="2000" dirty="0"/>
              <a:t>Zlato a stříbro se na ostrov dováželo. Stříbro: </a:t>
            </a:r>
            <a:r>
              <a:rPr lang="cs-CZ" sz="2000" dirty="0" err="1"/>
              <a:t>Laurion</a:t>
            </a:r>
            <a:r>
              <a:rPr lang="cs-CZ" sz="2000" dirty="0"/>
              <a:t> (Athény), Zlato: nejspíše z Egypta.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interiér, kámen&#10;&#10;Popis byl vytvořen automaticky">
            <a:extLst>
              <a:ext uri="{FF2B5EF4-FFF2-40B4-BE49-F238E27FC236}">
                <a16:creationId xmlns:a16="http://schemas.microsoft.com/office/drawing/2014/main" id="{FB381E24-6B70-444F-B715-1B540FF2B9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170128"/>
            <a:ext cx="6019331" cy="45144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48406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9F6B6B-6B04-4556-95E9-DABCC3CC6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Fresky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FE2C27-B21B-4CEB-B26D-1FBC7996D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574276"/>
            <a:ext cx="5157787" cy="4615387"/>
          </a:xfrm>
        </p:spPr>
        <p:txBody>
          <a:bodyPr>
            <a:normAutofit fontScale="47500" lnSpcReduction="20000"/>
          </a:bodyPr>
          <a:lstStyle/>
          <a:p>
            <a:r>
              <a:rPr lang="cs-CZ" sz="3000" dirty="0"/>
              <a:t>Objevují se v </a:t>
            </a:r>
            <a:r>
              <a:rPr lang="cs-CZ" sz="3000" dirty="0" err="1"/>
              <a:t>novopalácovém</a:t>
            </a:r>
            <a:r>
              <a:rPr lang="cs-CZ" sz="3000" dirty="0"/>
              <a:t> období</a:t>
            </a:r>
          </a:p>
          <a:p>
            <a:r>
              <a:rPr lang="cs-CZ" sz="3000" dirty="0"/>
              <a:t>Malované na vlhkou omítku</a:t>
            </a:r>
          </a:p>
          <a:p>
            <a:r>
              <a:rPr lang="cs-CZ" sz="3000" dirty="0"/>
              <a:t>Reliéfní fresky </a:t>
            </a:r>
          </a:p>
          <a:p>
            <a:r>
              <a:rPr lang="cs-CZ" sz="3000" dirty="0"/>
              <a:t>Inspirace reliéfní výzdobou se rovněž odráží na výzdobě kamenných nádob a pečetidlech (technika intaglio: motiv je vyryt do povrchu pečeti – jakmile se pečeť otiskne například do vosku z motivu se stává reliéf)</a:t>
            </a:r>
          </a:p>
          <a:p>
            <a:r>
              <a:rPr lang="cs-CZ" sz="3000" dirty="0"/>
              <a:t>Někdy se imitovala kamenná obložení. Malované vzory napodobující mramor.</a:t>
            </a:r>
          </a:p>
          <a:p>
            <a:r>
              <a:rPr lang="cs-CZ" sz="3000" dirty="0"/>
              <a:t>Dekorace vnitřních prostor byla specializovanou prací. Mnoho malířů zřejmě primárně pracovalo v </a:t>
            </a:r>
            <a:r>
              <a:rPr lang="cs-CZ" sz="3000" dirty="0" err="1"/>
              <a:t>Knossu</a:t>
            </a:r>
            <a:endParaRPr lang="cs-CZ" sz="3000" dirty="0"/>
          </a:p>
          <a:p>
            <a:r>
              <a:rPr lang="cs-CZ" sz="3000" dirty="0"/>
              <a:t>Existují jak miniaturní tak velké fresky</a:t>
            </a:r>
          </a:p>
          <a:p>
            <a:r>
              <a:rPr lang="cs-CZ" sz="3000" dirty="0"/>
              <a:t>Motivy: zvířata, rostliny, architektura (paláce, svatyně na kopcích, města), přeskakování býka, průvody zachycující ženy (bílá barva kůže) či muže (červená barva kůže) a různé opakující se dekorativní motivy. Pouze v pár případech se objevují obě pohlaví dohromady.</a:t>
            </a:r>
          </a:p>
          <a:p>
            <a:r>
              <a:rPr lang="cs-CZ" sz="3000" dirty="0"/>
              <a:t>Většina </a:t>
            </a:r>
            <a:r>
              <a:rPr lang="cs-CZ" sz="3000" dirty="0" err="1"/>
              <a:t>novopalácových</a:t>
            </a:r>
            <a:r>
              <a:rPr lang="cs-CZ" sz="3000" dirty="0"/>
              <a:t> fresek se dochovala pouze ve fragmentární podobě. Nejlépe dochované příklady minojského stylu pocházejí z </a:t>
            </a:r>
            <a:r>
              <a:rPr lang="cs-CZ" sz="3000" dirty="0" err="1"/>
              <a:t>Akrotiri</a:t>
            </a:r>
            <a:r>
              <a:rPr lang="cs-CZ" sz="3000" dirty="0"/>
              <a:t> (</a:t>
            </a:r>
            <a:r>
              <a:rPr lang="cs-CZ" sz="3000" dirty="0" err="1"/>
              <a:t>Théra</a:t>
            </a:r>
            <a:r>
              <a:rPr lang="cs-CZ" sz="3000" dirty="0"/>
              <a:t> - Kyklady).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A03384E5-E38B-4F78-821C-AE6348AB9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Možná podoba fresky z House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Frescoes</a:t>
            </a:r>
            <a:r>
              <a:rPr lang="cs-CZ" dirty="0"/>
              <a:t> (</a:t>
            </a:r>
            <a:r>
              <a:rPr lang="cs-CZ" dirty="0" err="1"/>
              <a:t>Knossos</a:t>
            </a:r>
            <a:r>
              <a:rPr lang="cs-CZ" dirty="0"/>
              <a:t>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41484E1-5028-4F49-962A-FF04598EC8F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02" y="2769892"/>
            <a:ext cx="4198984" cy="3154953"/>
          </a:xfrm>
        </p:spPr>
      </p:pic>
    </p:spTree>
    <p:extLst>
      <p:ext uri="{BB962C8B-B14F-4D97-AF65-F5344CB8AC3E}">
        <p14:creationId xmlns:p14="http://schemas.microsoft.com/office/powerpoint/2010/main" val="806569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BE34CD68-71B7-4C89-B8F7-8E6EC9A8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Monkey</a:t>
            </a:r>
            <a:r>
              <a:rPr lang="cs-CZ" dirty="0"/>
              <a:t> </a:t>
            </a:r>
            <a:r>
              <a:rPr lang="cs-CZ" dirty="0" err="1"/>
              <a:t>fresco</a:t>
            </a:r>
            <a:r>
              <a:rPr lang="cs-CZ" dirty="0"/>
              <a:t> – House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Frescoes</a:t>
            </a:r>
            <a:r>
              <a:rPr lang="cs-CZ" dirty="0"/>
              <a:t> (</a:t>
            </a:r>
            <a:r>
              <a:rPr lang="cs-CZ" dirty="0" err="1"/>
              <a:t>Knossos</a:t>
            </a:r>
            <a:r>
              <a:rPr lang="cs-CZ" dirty="0"/>
              <a:t>)</a:t>
            </a:r>
          </a:p>
        </p:txBody>
      </p:sp>
      <p:pic>
        <p:nvPicPr>
          <p:cNvPr id="10" name="Zástupný obsah 9" descr="Obsah obrázku mapa&#10;&#10;Popis byl vytvořen automaticky">
            <a:extLst>
              <a:ext uri="{FF2B5EF4-FFF2-40B4-BE49-F238E27FC236}">
                <a16:creationId xmlns:a16="http://schemas.microsoft.com/office/drawing/2014/main" id="{5944280C-D039-4C5C-9551-5E0F9D516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87807"/>
            <a:ext cx="10515600" cy="3226974"/>
          </a:xfrm>
        </p:spPr>
      </p:pic>
    </p:spTree>
    <p:extLst>
      <p:ext uri="{BB962C8B-B14F-4D97-AF65-F5344CB8AC3E}">
        <p14:creationId xmlns:p14="http://schemas.microsoft.com/office/powerpoint/2010/main" val="3247651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82B3A5-B2F4-4D10-836C-827B32AE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Rekonstrukce výzdoby adytonu z Xeste 3 (Akrotiri)</a:t>
            </a:r>
          </a:p>
        </p:txBody>
      </p:sp>
      <p:cxnSp>
        <p:nvCxnSpPr>
          <p:cNvPr id="21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1D860EE-98C9-4E27-9C04-F9A726656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824" y="492573"/>
            <a:ext cx="5985541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37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93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0B10705-B4D6-4B4B-9815-182B13AB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Dancing lady: Queen's Megaron (Knossos)</a:t>
            </a:r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FB4BCFB1-2260-4812-AF9E-129FA65D0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375" y="961812"/>
            <a:ext cx="6574649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5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AE4C1F-AD53-4D34-8F36-4552A8314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Dolphin</a:t>
            </a:r>
            <a:r>
              <a:rPr lang="cs-CZ" dirty="0"/>
              <a:t> </a:t>
            </a:r>
            <a:r>
              <a:rPr lang="cs-CZ" dirty="0" err="1"/>
              <a:t>fresco</a:t>
            </a:r>
            <a:r>
              <a:rPr lang="cs-CZ" dirty="0"/>
              <a:t>: 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Queen's Megaron </a:t>
            </a:r>
            <a:r>
              <a:rPr lang="cs-CZ" sz="4400" kern="1200" dirty="0">
                <a:latin typeface="+mj-lt"/>
                <a:ea typeface="+mj-ea"/>
                <a:cs typeface="+mj-cs"/>
              </a:rPr>
              <a:t>(</a:t>
            </a:r>
            <a:r>
              <a:rPr lang="cs-CZ" sz="4400" kern="1200" dirty="0" err="1">
                <a:latin typeface="+mj-lt"/>
                <a:ea typeface="+mj-ea"/>
                <a:cs typeface="+mj-cs"/>
              </a:rPr>
              <a:t>Knossos</a:t>
            </a:r>
            <a:r>
              <a:rPr lang="cs-CZ" sz="4400" kern="1200" dirty="0">
                <a:latin typeface="+mj-lt"/>
                <a:ea typeface="+mj-ea"/>
                <a:cs typeface="+mj-cs"/>
              </a:rPr>
              <a:t>)</a:t>
            </a: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(Knossos)</a:t>
            </a:r>
            <a:r>
              <a:rPr lang="cs-CZ" dirty="0"/>
              <a:t> </a:t>
            </a:r>
          </a:p>
        </p:txBody>
      </p:sp>
      <p:pic>
        <p:nvPicPr>
          <p:cNvPr id="5" name="Zástupný obsah 4" descr="Obsah obrázku text, zeď, interiér, malování&#10;&#10;Popis byl vytvořen automaticky">
            <a:extLst>
              <a:ext uri="{FF2B5EF4-FFF2-40B4-BE49-F238E27FC236}">
                <a16:creationId xmlns:a16="http://schemas.microsoft.com/office/drawing/2014/main" id="{45D0E1D8-17E6-4422-B48C-5A6CAE9C6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74" y="1825625"/>
            <a:ext cx="6551452" cy="4351338"/>
          </a:xfrm>
        </p:spPr>
      </p:pic>
    </p:spTree>
    <p:extLst>
      <p:ext uri="{BB962C8B-B14F-4D97-AF65-F5344CB8AC3E}">
        <p14:creationId xmlns:p14="http://schemas.microsoft.com/office/powerpoint/2010/main" val="1565535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2F7AA3-2C4D-4509-921F-EE4306B71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Reliéfní freska zobrazující </a:t>
            </a:r>
            <a:r>
              <a:rPr lang="cs-CZ" dirty="0" err="1"/>
              <a:t>griffy</a:t>
            </a:r>
            <a:r>
              <a:rPr lang="cs-CZ" dirty="0"/>
              <a:t>: Great East </a:t>
            </a:r>
            <a:r>
              <a:rPr lang="cs-CZ" dirty="0" err="1"/>
              <a:t>Hall</a:t>
            </a:r>
            <a:r>
              <a:rPr lang="cs-CZ" dirty="0"/>
              <a:t> (</a:t>
            </a:r>
            <a:r>
              <a:rPr lang="cs-CZ" dirty="0" err="1"/>
              <a:t>Knossos</a:t>
            </a:r>
            <a:r>
              <a:rPr lang="cs-CZ" dirty="0"/>
              <a:t>)</a:t>
            </a:r>
          </a:p>
        </p:txBody>
      </p:sp>
      <p:pic>
        <p:nvPicPr>
          <p:cNvPr id="5" name="Zástupný obsah 4" descr="Obsah obrázku zeď, interiér, malování&#10;&#10;Popis byl vytvořen automaticky">
            <a:extLst>
              <a:ext uri="{FF2B5EF4-FFF2-40B4-BE49-F238E27FC236}">
                <a16:creationId xmlns:a16="http://schemas.microsoft.com/office/drawing/2014/main" id="{633FD687-4D1B-4E44-97C6-1B2AA6170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74" y="1825625"/>
            <a:ext cx="6551452" cy="4351338"/>
          </a:xfrm>
        </p:spPr>
      </p:pic>
    </p:spTree>
    <p:extLst>
      <p:ext uri="{BB962C8B-B14F-4D97-AF65-F5344CB8AC3E}">
        <p14:creationId xmlns:p14="http://schemas.microsoft.com/office/powerpoint/2010/main" val="1950157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692545-6E31-4110-B1BB-705426C3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Miniaturní Ship fresco: West House (Akrotiri)</a:t>
            </a:r>
            <a:endParaRPr lang="cs-CZ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D8FFA566-E01E-4D9C-AC2F-DD429B709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87" y="1825624"/>
            <a:ext cx="6815962" cy="4600775"/>
          </a:xfrm>
        </p:spPr>
      </p:pic>
    </p:spTree>
    <p:extLst>
      <p:ext uri="{BB962C8B-B14F-4D97-AF65-F5344CB8AC3E}">
        <p14:creationId xmlns:p14="http://schemas.microsoft.com/office/powerpoint/2010/main" val="2443025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2A6EC73-C610-46D8-B629-202D2A12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Stručná charakteristika </a:t>
            </a:r>
            <a:r>
              <a:rPr lang="cs-CZ" dirty="0" err="1"/>
              <a:t>novopalácového</a:t>
            </a:r>
            <a:r>
              <a:rPr lang="cs-CZ" dirty="0"/>
              <a:t> období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9D5876B-DE5E-438D-9AC0-FF0C622A87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Začíná po destrukci prvních paláců a zahrnuje fáze MM III-LM IB</a:t>
            </a:r>
          </a:p>
          <a:p>
            <a:r>
              <a:rPr lang="cs-CZ" dirty="0"/>
              <a:t>Šíření kulturních vlivů mimo Krétu (Kyklady, </a:t>
            </a:r>
            <a:r>
              <a:rPr lang="cs-CZ" dirty="0" err="1"/>
              <a:t>Milétos</a:t>
            </a:r>
            <a:r>
              <a:rPr lang="cs-CZ" dirty="0"/>
              <a:t>, </a:t>
            </a:r>
            <a:r>
              <a:rPr lang="cs-CZ" dirty="0" err="1"/>
              <a:t>Kythéra</a:t>
            </a:r>
            <a:r>
              <a:rPr lang="cs-CZ" dirty="0"/>
              <a:t>, </a:t>
            </a:r>
            <a:r>
              <a:rPr lang="cs-CZ" dirty="0" err="1"/>
              <a:t>Samothraké</a:t>
            </a:r>
            <a:r>
              <a:rPr lang="cs-CZ" dirty="0"/>
              <a:t>, pevninské Řecko </a:t>
            </a:r>
            <a:r>
              <a:rPr lang="cs-CZ" dirty="0" err="1"/>
              <a:t>etc</a:t>
            </a:r>
            <a:r>
              <a:rPr lang="cs-CZ" dirty="0"/>
              <a:t>.).</a:t>
            </a:r>
          </a:p>
          <a:p>
            <a:r>
              <a:rPr lang="cs-CZ" dirty="0"/>
              <a:t>Na konci období LM IA dochází k erupci na ostrově </a:t>
            </a:r>
            <a:r>
              <a:rPr lang="cs-CZ" dirty="0" err="1"/>
              <a:t>Théra</a:t>
            </a:r>
            <a:r>
              <a:rPr lang="cs-CZ" dirty="0"/>
              <a:t> – není jisté do jaké míry erupce ovlivnila život na ostrově Kréta (některé lokality jsou v té době opuštěny např. palác </a:t>
            </a:r>
            <a:r>
              <a:rPr lang="cs-CZ" dirty="0" err="1"/>
              <a:t>Galatas</a:t>
            </a:r>
            <a:r>
              <a:rPr lang="cs-CZ" dirty="0"/>
              <a:t>) </a:t>
            </a:r>
          </a:p>
          <a:p>
            <a:r>
              <a:rPr lang="cs-CZ" dirty="0"/>
              <a:t>Na konci období LM IB dochází k destrukcím po celém ostrově a všechny paláce s výjimkou paláce </a:t>
            </a:r>
            <a:r>
              <a:rPr lang="cs-CZ" dirty="0" err="1"/>
              <a:t>Knossos</a:t>
            </a:r>
            <a:r>
              <a:rPr lang="cs-CZ" dirty="0"/>
              <a:t> zanikají – jako příčina se většinou uvádí požárové destrukce, někdy zemětřesení. 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3425ECCE-472E-4012-9222-D30E403C6C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434503"/>
              </p:ext>
            </p:extLst>
          </p:nvPr>
        </p:nvGraphicFramePr>
        <p:xfrm>
          <a:off x="6278252" y="1904213"/>
          <a:ext cx="4937227" cy="444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Worksheet" r:id="rId3" imgW="3954886" imgH="2933810" progId="Excel.Sheet.12">
                  <p:embed/>
                </p:oleObj>
              </mc:Choice>
              <mc:Fallback>
                <p:oleObj name="Worksheet" r:id="rId3" imgW="3954886" imgH="29338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78252" y="1904213"/>
                        <a:ext cx="4937227" cy="444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4525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DC1D61-73E9-4AF7-B19E-FED1286B0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Miniaturní Town Mosaic: Temple repository (Knossos)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6F11C24F-311B-482E-8607-5E89C80E3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80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C0E5DD2-A891-4B0C-A946-23DD89E06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pečetidel</a:t>
            </a:r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5045B62E-3ADA-444B-940C-6779CB8AA7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0347"/>
            <a:ext cx="5181600" cy="3441894"/>
          </a:xfrm>
        </p:spPr>
      </p:pic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1EB660B2-6F8A-4C00-8A5A-4D88ADE44D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Vyráběny z různých měkkých a tvrdých kamenů</a:t>
            </a:r>
          </a:p>
          <a:p>
            <a:r>
              <a:rPr lang="cs-CZ" dirty="0" err="1"/>
              <a:t>Předpalácové</a:t>
            </a:r>
            <a:r>
              <a:rPr lang="cs-CZ" dirty="0"/>
              <a:t> a </a:t>
            </a:r>
            <a:r>
              <a:rPr lang="cs-CZ" dirty="0" err="1"/>
              <a:t>protopalácové</a:t>
            </a:r>
            <a:r>
              <a:rPr lang="cs-CZ" dirty="0"/>
              <a:t> většinou z měkkých kamenů, slonoviny (nosorožci, sloni), nebo z prasečích klů. Různé tvary (např. opice či jiná zvířata) a náměty (různé abstraktní tvary a zvířata včetně lvů a různých příšer – celkově více abstraktní než </a:t>
            </a:r>
            <a:r>
              <a:rPr lang="cs-CZ" dirty="0" err="1"/>
              <a:t>novopalácové</a:t>
            </a:r>
            <a:r>
              <a:rPr lang="cs-CZ" dirty="0"/>
              <a:t>).</a:t>
            </a:r>
          </a:p>
          <a:p>
            <a:r>
              <a:rPr lang="cs-CZ" dirty="0"/>
              <a:t>Na konci </a:t>
            </a:r>
            <a:r>
              <a:rPr lang="cs-CZ" dirty="0" err="1"/>
              <a:t>protopalácového</a:t>
            </a:r>
            <a:r>
              <a:rPr lang="cs-CZ" dirty="0"/>
              <a:t> období se začínají používat i tvrdé kameny (achát, ametyst, karneol).</a:t>
            </a:r>
          </a:p>
          <a:p>
            <a:r>
              <a:rPr lang="cs-CZ" dirty="0"/>
              <a:t>V </a:t>
            </a:r>
            <a:r>
              <a:rPr lang="cs-CZ" dirty="0" err="1"/>
              <a:t>novopalácovém</a:t>
            </a:r>
            <a:r>
              <a:rPr lang="cs-CZ" dirty="0"/>
              <a:t> období se více standardizují tvary. Obvykle jsou: kruhové (</a:t>
            </a:r>
            <a:r>
              <a:rPr lang="cs-CZ" dirty="0" err="1"/>
              <a:t>lentoids</a:t>
            </a:r>
            <a:r>
              <a:rPr lang="cs-CZ" dirty="0"/>
              <a:t>), mandlovité (</a:t>
            </a:r>
            <a:r>
              <a:rPr lang="cs-CZ" dirty="0" err="1"/>
              <a:t>amygdaloids</a:t>
            </a:r>
            <a:r>
              <a:rPr lang="cs-CZ" dirty="0"/>
              <a:t>) či obdélníkové (</a:t>
            </a:r>
            <a:r>
              <a:rPr lang="cs-CZ" dirty="0" err="1"/>
              <a:t>cushions</a:t>
            </a:r>
            <a:r>
              <a:rPr lang="cs-CZ" dirty="0"/>
              <a:t>).</a:t>
            </a:r>
          </a:p>
          <a:p>
            <a:r>
              <a:rPr lang="cs-CZ" dirty="0"/>
              <a:t>Většinou malé okolo 1,5-2 cm v průměru.</a:t>
            </a:r>
          </a:p>
          <a:p>
            <a:r>
              <a:rPr lang="cs-CZ" dirty="0"/>
              <a:t>Motivy na pečetích: Zvířata (</a:t>
            </a:r>
            <a:r>
              <a:rPr lang="cs-CZ" dirty="0" err="1"/>
              <a:t>agrimi</a:t>
            </a:r>
            <a:r>
              <a:rPr lang="cs-CZ" dirty="0"/>
              <a:t>, skot, lvi, ptáci, monstra, méně často prasata, opice, delfíni), figurální scény.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509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4A255A-00A5-4546-957A-4442C4ABC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Procentuální zastoupení jednotlivých druhů zvířat a příšer v lineárním A, ve freskách a na pečetích (Shapland 2010)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DB74326-0843-497A-86CE-C07691A4A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163023"/>
            <a:ext cx="7188199" cy="452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12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37113-2770-4D87-BDF4-2FD181474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Pečetní prsteny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18D6AE-D3AB-4289-8098-55B41AA46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Materiál zlato, stříbro, bronz (či kombinace)</a:t>
            </a:r>
          </a:p>
          <a:p>
            <a:r>
              <a:rPr lang="cs-CZ" dirty="0"/>
              <a:t>Zřejmě využívány vysokými úředníky</a:t>
            </a:r>
          </a:p>
          <a:p>
            <a:r>
              <a:rPr lang="cs-CZ" dirty="0"/>
              <a:t>Patrně se nenosily na rukou (příliš malé), ale na náramcích či náhrdelnících</a:t>
            </a:r>
          </a:p>
          <a:p>
            <a:r>
              <a:rPr lang="cs-CZ" dirty="0"/>
              <a:t>Motivy na pečetních prstenech: přeskakování býka, náboženské scény/ceremonie, různé figurální výjevy (tancující žena, žena přitahující větve stromu, mladý člověk objímající kámen </a:t>
            </a:r>
            <a:r>
              <a:rPr lang="cs-CZ" dirty="0" err="1"/>
              <a:t>etc</a:t>
            </a:r>
            <a:r>
              <a:rPr lang="cs-CZ" dirty="0"/>
              <a:t>.)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536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7EC1DF64-681A-4B9E-B5C2-F9FF5A869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ring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Minos</a:t>
            </a:r>
            <a:r>
              <a:rPr lang="cs-CZ" dirty="0"/>
              <a:t> – pečetní prsten (</a:t>
            </a:r>
            <a:r>
              <a:rPr lang="cs-CZ" dirty="0" err="1"/>
              <a:t>Knossos</a:t>
            </a:r>
            <a:r>
              <a:rPr lang="cs-CZ" dirty="0"/>
              <a:t>)</a:t>
            </a:r>
          </a:p>
        </p:txBody>
      </p:sp>
      <p:pic>
        <p:nvPicPr>
          <p:cNvPr id="12" name="Zástupný obsah 11" descr="Obsah obrázku smalt&#10;&#10;Popis byl vytvořen automaticky">
            <a:extLst>
              <a:ext uri="{FF2B5EF4-FFF2-40B4-BE49-F238E27FC236}">
                <a16:creationId xmlns:a16="http://schemas.microsoft.com/office/drawing/2014/main" id="{C31A0D23-5450-43E6-8F6F-AF87D032F8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75" y="2386406"/>
            <a:ext cx="4312525" cy="2749798"/>
          </a:xfrm>
        </p:spPr>
      </p:pic>
      <p:pic>
        <p:nvPicPr>
          <p:cNvPr id="14" name="Zástupný obsah 13" descr="Obsah obrázku text, mince&#10;&#10;Popis byl vytvořen automaticky">
            <a:extLst>
              <a:ext uri="{FF2B5EF4-FFF2-40B4-BE49-F238E27FC236}">
                <a16:creationId xmlns:a16="http://schemas.microsoft.com/office/drawing/2014/main" id="{CC381886-E215-44C9-B63B-BDDEE30F83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21694"/>
            <a:ext cx="5181600" cy="3759200"/>
          </a:xfrm>
        </p:spPr>
      </p:pic>
    </p:spTree>
    <p:extLst>
      <p:ext uri="{BB962C8B-B14F-4D97-AF65-F5344CB8AC3E}">
        <p14:creationId xmlns:p14="http://schemas.microsoft.com/office/powerpoint/2010/main" val="3469996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1D1AC1-4898-4D22-B290-EC3208AE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Rhytony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DB3287-6DB0-4FAD-A3AD-1C4E60366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cs-CZ" dirty="0"/>
              <a:t>Kamenné nádoby často vyrobené z černého steatitu nebo zeleného chloritu</a:t>
            </a:r>
          </a:p>
          <a:p>
            <a:r>
              <a:rPr lang="cs-CZ" dirty="0"/>
              <a:t>Různé podoby: zvířecí hlavy, pštrosí vejce či pouze nádoby ve formě rhyta s výzdobou.</a:t>
            </a:r>
          </a:p>
          <a:p>
            <a:r>
              <a:rPr lang="cs-CZ" dirty="0"/>
              <a:t>Některé v sobě mají pouze malou dírku patrně na tekutinu (např. v ústech zvířete)</a:t>
            </a:r>
          </a:p>
          <a:p>
            <a:r>
              <a:rPr lang="cs-CZ" dirty="0"/>
              <a:t>Nejistá funkce: Předpokládá se, že se používaly při libacích (oběti bohům ve formě odlévání tekutiny) či při banketech </a:t>
            </a:r>
          </a:p>
          <a:p>
            <a:r>
              <a:rPr lang="cs-CZ" dirty="0"/>
              <a:t>Velké množství těchto nádob se našlo v paláci </a:t>
            </a:r>
            <a:r>
              <a:rPr lang="cs-CZ" dirty="0" err="1"/>
              <a:t>Zakros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6656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3E138B-4A70-4480-963E-72011E69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Harvest</a:t>
            </a:r>
            <a:r>
              <a:rPr lang="cs-CZ" dirty="0"/>
              <a:t> </a:t>
            </a:r>
            <a:r>
              <a:rPr lang="cs-CZ" dirty="0" err="1"/>
              <a:t>Vase</a:t>
            </a:r>
            <a:r>
              <a:rPr lang="cs-CZ" dirty="0"/>
              <a:t> – Rhyton ve formě pštrosího vejce (</a:t>
            </a:r>
            <a:r>
              <a:rPr lang="cs-CZ" dirty="0" err="1"/>
              <a:t>Hagia</a:t>
            </a:r>
            <a:r>
              <a:rPr lang="cs-CZ" dirty="0"/>
              <a:t> </a:t>
            </a:r>
            <a:r>
              <a:rPr lang="cs-CZ" dirty="0" err="1"/>
              <a:t>Triada</a:t>
            </a:r>
            <a:r>
              <a:rPr lang="cs-CZ" dirty="0"/>
              <a:t>)</a:t>
            </a:r>
          </a:p>
        </p:txBody>
      </p:sp>
      <p:pic>
        <p:nvPicPr>
          <p:cNvPr id="5" name="Zástupný obsah 4" descr="Obsah obrázku interiér, osoba, stůl&#10;&#10;Popis byl vytvořen automaticky">
            <a:extLst>
              <a:ext uri="{FF2B5EF4-FFF2-40B4-BE49-F238E27FC236}">
                <a16:creationId xmlns:a16="http://schemas.microsoft.com/office/drawing/2014/main" id="{106A9B45-C924-45D3-B8A3-B39BFA6DE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374" y="1825624"/>
            <a:ext cx="6813352" cy="4760001"/>
          </a:xfrm>
        </p:spPr>
      </p:pic>
    </p:spTree>
    <p:extLst>
      <p:ext uri="{BB962C8B-B14F-4D97-AF65-F5344CB8AC3E}">
        <p14:creationId xmlns:p14="http://schemas.microsoft.com/office/powerpoint/2010/main" val="1760863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A565AE0-3420-47BF-ABA0-60652BAC2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Rhyton ve formě býčí hlavy (</a:t>
            </a:r>
            <a:r>
              <a:rPr lang="cs-CZ" dirty="0" err="1"/>
              <a:t>Knossos</a:t>
            </a:r>
            <a:r>
              <a:rPr lang="cs-CZ" dirty="0"/>
              <a:t>)</a:t>
            </a:r>
          </a:p>
        </p:txBody>
      </p:sp>
      <p:pic>
        <p:nvPicPr>
          <p:cNvPr id="11" name="Zástupný obsah 10" descr="Obsah obrázku zeď, stojící, interiér, černá&#10;&#10;Popis byl vytvořen automaticky">
            <a:extLst>
              <a:ext uri="{FF2B5EF4-FFF2-40B4-BE49-F238E27FC236}">
                <a16:creationId xmlns:a16="http://schemas.microsoft.com/office/drawing/2014/main" id="{1E0465AC-9126-4113-9395-3B546EC61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74" y="1825625"/>
            <a:ext cx="6551452" cy="4351338"/>
          </a:xfrm>
        </p:spPr>
      </p:pic>
    </p:spTree>
    <p:extLst>
      <p:ext uri="{BB962C8B-B14F-4D97-AF65-F5344CB8AC3E}">
        <p14:creationId xmlns:p14="http://schemas.microsoft.com/office/powerpoint/2010/main" val="8974105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75772C-CFC7-40DE-A5E7-42C8776AD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Rhyton ve formě lví hlavy (</a:t>
            </a:r>
            <a:r>
              <a:rPr lang="cs-CZ" dirty="0" err="1"/>
              <a:t>Knossos</a:t>
            </a:r>
            <a:r>
              <a:rPr lang="cs-CZ" dirty="0"/>
              <a:t>, materiál: vápenec)</a:t>
            </a:r>
          </a:p>
        </p:txBody>
      </p:sp>
      <p:pic>
        <p:nvPicPr>
          <p:cNvPr id="5" name="Zástupný obsah 4" descr="Obsah obrázku zeď, přilepení&#10;&#10;Popis byl vytvořen automaticky">
            <a:extLst>
              <a:ext uri="{FF2B5EF4-FFF2-40B4-BE49-F238E27FC236}">
                <a16:creationId xmlns:a16="http://schemas.microsoft.com/office/drawing/2014/main" id="{8A7B58C8-30AF-4724-B042-AA94E1223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74" y="1825625"/>
            <a:ext cx="6551452" cy="4351338"/>
          </a:xfrm>
        </p:spPr>
      </p:pic>
    </p:spTree>
    <p:extLst>
      <p:ext uri="{BB962C8B-B14F-4D97-AF65-F5344CB8AC3E}">
        <p14:creationId xmlns:p14="http://schemas.microsoft.com/office/powerpoint/2010/main" val="2778285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7665E3-A94A-42FB-A2E3-C4013600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výrobky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2A80CE-B123-4758-88F9-BB7C2E554E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Výrobky se slonoviny (kosmetické nádobky, držadla zrcadel, figurky či větší postavy), skla, fajánsu (figurky, plakety, šperky), textilie (známé zejména z fresek, dále nálezy přeslenů a závaží)</a:t>
            </a:r>
          </a:p>
          <a:p>
            <a:r>
              <a:rPr lang="cs-CZ" dirty="0"/>
              <a:t>Známé jsou například hadí bohyně s </a:t>
            </a:r>
            <a:r>
              <a:rPr lang="cs-CZ" dirty="0" err="1"/>
              <a:t>Knossu</a:t>
            </a:r>
            <a:r>
              <a:rPr lang="cs-CZ" dirty="0"/>
              <a:t> (fajáns), Tzv. Bull-</a:t>
            </a:r>
            <a:r>
              <a:rPr lang="cs-CZ" dirty="0" err="1"/>
              <a:t>leapers</a:t>
            </a:r>
            <a:r>
              <a:rPr lang="cs-CZ" dirty="0"/>
              <a:t> (slonovina), mladík z </a:t>
            </a:r>
            <a:r>
              <a:rPr lang="cs-CZ" dirty="0" err="1"/>
              <a:t>Palaikastra</a:t>
            </a:r>
            <a:r>
              <a:rPr lang="cs-CZ" dirty="0"/>
              <a:t> (slonovina = tělo, bradavky = dřevo, zlatá folie = oblečení, oči = kameny, steatit = vlasy)</a:t>
            </a:r>
          </a:p>
          <a:p>
            <a:r>
              <a:rPr lang="cs-CZ" dirty="0"/>
              <a:t>Hojně se využívalo také dřevo (např. architektura), špatně se však dochovává.</a:t>
            </a:r>
          </a:p>
          <a:p>
            <a:endParaRPr lang="cs-CZ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8BF3D4D-AE4C-413F-98AE-95EEB19841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Tzv. Bull-</a:t>
            </a:r>
            <a:r>
              <a:rPr lang="cs-CZ" dirty="0" err="1"/>
              <a:t>leaper</a:t>
            </a:r>
            <a:r>
              <a:rPr lang="cs-CZ" dirty="0"/>
              <a:t> (</a:t>
            </a:r>
            <a:r>
              <a:rPr lang="cs-CZ" dirty="0" err="1"/>
              <a:t>Knossos</a:t>
            </a:r>
            <a:r>
              <a:rPr lang="cs-CZ" dirty="0"/>
              <a:t>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5B3124E-91E1-436D-8A9E-1F93E26F967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38" y="2505075"/>
            <a:ext cx="3085352" cy="3684588"/>
          </a:xfrm>
        </p:spPr>
      </p:pic>
    </p:spTree>
    <p:extLst>
      <p:ext uri="{BB962C8B-B14F-4D97-AF65-F5344CB8AC3E}">
        <p14:creationId xmlns:p14="http://schemas.microsoft.com/office/powerpoint/2010/main" val="3067781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BE8EA9-0501-4E11-81CA-F3BA50805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3122"/>
            <a:ext cx="5157216" cy="7447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Existence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centralizovaného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státu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B12D35-32AE-4DF1-8745-2BA33686B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970961"/>
            <a:ext cx="5157216" cy="53812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200" dirty="0" err="1"/>
              <a:t>Podle</a:t>
            </a:r>
            <a:r>
              <a:rPr lang="en-US" sz="1200" dirty="0"/>
              <a:t> </a:t>
            </a:r>
            <a:r>
              <a:rPr lang="en-US" sz="1200" dirty="0" err="1"/>
              <a:t>některých</a:t>
            </a:r>
            <a:r>
              <a:rPr lang="en-US" sz="1200" dirty="0"/>
              <a:t> </a:t>
            </a:r>
            <a:r>
              <a:rPr lang="en-US" sz="1200" dirty="0" err="1"/>
              <a:t>badatelů</a:t>
            </a:r>
            <a:r>
              <a:rPr lang="en-US" sz="1200" dirty="0"/>
              <a:t>, </a:t>
            </a:r>
            <a:r>
              <a:rPr lang="en-US" sz="1200" dirty="0" err="1"/>
              <a:t>byl</a:t>
            </a:r>
            <a:r>
              <a:rPr lang="en-US" sz="1200" dirty="0"/>
              <a:t> Knossos </a:t>
            </a:r>
            <a:r>
              <a:rPr lang="en-US" sz="1200" dirty="0" err="1"/>
              <a:t>hlavním</a:t>
            </a:r>
            <a:r>
              <a:rPr lang="en-US" sz="1200" dirty="0"/>
              <a:t> </a:t>
            </a:r>
            <a:r>
              <a:rPr lang="en-US" sz="1200" dirty="0" err="1"/>
              <a:t>administrativním</a:t>
            </a:r>
            <a:r>
              <a:rPr lang="en-US" sz="1200" dirty="0"/>
              <a:t> </a:t>
            </a:r>
            <a:r>
              <a:rPr lang="en-US" sz="1200" dirty="0" err="1"/>
              <a:t>centrem</a:t>
            </a:r>
            <a:r>
              <a:rPr lang="en-US" sz="1200" dirty="0"/>
              <a:t> </a:t>
            </a:r>
            <a:r>
              <a:rPr lang="en-US" sz="1200" dirty="0" err="1"/>
              <a:t>ostrova</a:t>
            </a:r>
            <a:r>
              <a:rPr lang="en-US" sz="1200" dirty="0"/>
              <a:t>.</a:t>
            </a:r>
          </a:p>
          <a:p>
            <a:r>
              <a:rPr lang="en-US" sz="1200" dirty="0" err="1"/>
              <a:t>Zdá</a:t>
            </a:r>
            <a:r>
              <a:rPr lang="en-US" sz="1200" dirty="0"/>
              <a:t> se, </a:t>
            </a:r>
            <a:r>
              <a:rPr lang="en-US" sz="1200" dirty="0" err="1"/>
              <a:t>že</a:t>
            </a:r>
            <a:r>
              <a:rPr lang="en-US" sz="1200" dirty="0"/>
              <a:t> </a:t>
            </a:r>
            <a:r>
              <a:rPr lang="en-US" sz="1200" dirty="0" err="1"/>
              <a:t>funkci</a:t>
            </a:r>
            <a:r>
              <a:rPr lang="en-US" sz="1200" dirty="0"/>
              <a:t> </a:t>
            </a:r>
            <a:r>
              <a:rPr lang="en-US" sz="1200" dirty="0" err="1"/>
              <a:t>paláce</a:t>
            </a:r>
            <a:r>
              <a:rPr lang="en-US" sz="1200" dirty="0"/>
              <a:t> Phaistos </a:t>
            </a:r>
            <a:r>
              <a:rPr lang="en-US" sz="1200" dirty="0" err="1"/>
              <a:t>přebírá</a:t>
            </a:r>
            <a:r>
              <a:rPr lang="en-US" sz="1200" dirty="0"/>
              <a:t> </a:t>
            </a:r>
            <a:r>
              <a:rPr lang="cs-CZ" sz="1200" dirty="0" err="1"/>
              <a:t>Hagia</a:t>
            </a:r>
            <a:r>
              <a:rPr lang="en-US" sz="1200" dirty="0"/>
              <a:t> </a:t>
            </a:r>
            <a:r>
              <a:rPr lang="en-US" sz="1200" dirty="0" err="1"/>
              <a:t>Triada</a:t>
            </a:r>
            <a:r>
              <a:rPr lang="en-US" sz="1200" dirty="0"/>
              <a:t> (</a:t>
            </a:r>
            <a:r>
              <a:rPr lang="en-US" sz="1200" dirty="0" err="1"/>
              <a:t>podle</a:t>
            </a:r>
            <a:r>
              <a:rPr lang="en-US" sz="1200" dirty="0"/>
              <a:t> La Rosy). </a:t>
            </a:r>
          </a:p>
          <a:p>
            <a:r>
              <a:rPr lang="en-US" sz="1200" dirty="0" err="1"/>
              <a:t>Palác</a:t>
            </a:r>
            <a:r>
              <a:rPr lang="en-US" sz="1200" dirty="0"/>
              <a:t> Malia </a:t>
            </a:r>
            <a:r>
              <a:rPr lang="en-US" sz="1200" dirty="0" err="1"/>
              <a:t>během</a:t>
            </a:r>
            <a:r>
              <a:rPr lang="en-US" sz="1200" dirty="0"/>
              <a:t> </a:t>
            </a:r>
            <a:r>
              <a:rPr lang="en-US" sz="1200" dirty="0" err="1"/>
              <a:t>období</a:t>
            </a:r>
            <a:r>
              <a:rPr lang="en-US" sz="1200" dirty="0"/>
              <a:t> LM IA </a:t>
            </a:r>
            <a:r>
              <a:rPr lang="en-US" sz="1200" dirty="0" err="1"/>
              <a:t>začíná</a:t>
            </a:r>
            <a:r>
              <a:rPr lang="en-US" sz="1200" dirty="0"/>
              <a:t> </a:t>
            </a:r>
            <a:r>
              <a:rPr lang="en-US" sz="1200" dirty="0" err="1"/>
              <a:t>upadat</a:t>
            </a:r>
            <a:r>
              <a:rPr lang="en-US" sz="1200" dirty="0"/>
              <a:t> (</a:t>
            </a:r>
            <a:r>
              <a:rPr lang="en-US" sz="1200" dirty="0" err="1"/>
              <a:t>podle</a:t>
            </a:r>
            <a:r>
              <a:rPr lang="en-US" sz="1200" dirty="0"/>
              <a:t> </a:t>
            </a:r>
            <a:r>
              <a:rPr lang="en-US" sz="1200" dirty="0" err="1"/>
              <a:t>Driessena</a:t>
            </a:r>
            <a:r>
              <a:rPr lang="en-US" sz="1200" dirty="0"/>
              <a:t>)</a:t>
            </a:r>
          </a:p>
          <a:p>
            <a:r>
              <a:rPr lang="en-US" sz="1200" dirty="0" err="1"/>
              <a:t>Paláce</a:t>
            </a:r>
            <a:r>
              <a:rPr lang="en-US" sz="1200" dirty="0"/>
              <a:t> se </a:t>
            </a:r>
            <a:r>
              <a:rPr lang="en-US" sz="1200" dirty="0" err="1"/>
              <a:t>často</a:t>
            </a:r>
            <a:r>
              <a:rPr lang="en-US" sz="1200" dirty="0"/>
              <a:t> </a:t>
            </a:r>
            <a:r>
              <a:rPr lang="en-US" sz="1200" dirty="0" err="1"/>
              <a:t>uvádějí</a:t>
            </a:r>
            <a:r>
              <a:rPr lang="en-US" sz="1200" dirty="0"/>
              <a:t> </a:t>
            </a:r>
            <a:r>
              <a:rPr lang="en-US" sz="1200" dirty="0" err="1"/>
              <a:t>jako</a:t>
            </a:r>
            <a:r>
              <a:rPr lang="en-US" sz="1200" dirty="0"/>
              <a:t> </a:t>
            </a:r>
            <a:r>
              <a:rPr lang="en-US" sz="1200" dirty="0" err="1"/>
              <a:t>primární</a:t>
            </a:r>
            <a:r>
              <a:rPr lang="en-US" sz="1200" dirty="0"/>
              <a:t> centra. </a:t>
            </a:r>
            <a:r>
              <a:rPr lang="en-US" sz="1200" dirty="0" err="1"/>
              <a:t>Není</a:t>
            </a:r>
            <a:r>
              <a:rPr lang="en-US" sz="1200" dirty="0"/>
              <a:t> </a:t>
            </a:r>
            <a:r>
              <a:rPr lang="en-US" sz="1200" dirty="0" err="1"/>
              <a:t>zcela</a:t>
            </a:r>
            <a:r>
              <a:rPr lang="en-US" sz="1200" dirty="0"/>
              <a:t> </a:t>
            </a:r>
            <a:r>
              <a:rPr lang="en-US" sz="1200" dirty="0" err="1"/>
              <a:t>zřejmé</a:t>
            </a:r>
            <a:r>
              <a:rPr lang="en-US" sz="1200" dirty="0"/>
              <a:t> </a:t>
            </a:r>
            <a:r>
              <a:rPr lang="en-US" sz="1200" dirty="0" err="1"/>
              <a:t>zda</a:t>
            </a:r>
            <a:r>
              <a:rPr lang="en-US" sz="1200" dirty="0"/>
              <a:t> </a:t>
            </a:r>
            <a:r>
              <a:rPr lang="en-US" sz="1200" dirty="0" err="1"/>
              <a:t>ostatní</a:t>
            </a:r>
            <a:r>
              <a:rPr lang="en-US" sz="1200" dirty="0"/>
              <a:t> </a:t>
            </a:r>
            <a:r>
              <a:rPr lang="en-US" sz="1200" dirty="0" err="1"/>
              <a:t>paláce</a:t>
            </a:r>
            <a:r>
              <a:rPr lang="en-US" sz="1200" dirty="0"/>
              <a:t> </a:t>
            </a:r>
            <a:r>
              <a:rPr lang="en-US" sz="1200" dirty="0" err="1"/>
              <a:t>byly</a:t>
            </a:r>
            <a:r>
              <a:rPr lang="en-US" sz="1200" dirty="0"/>
              <a:t> </a:t>
            </a:r>
            <a:r>
              <a:rPr lang="en-US" sz="1200" dirty="0" err="1"/>
              <a:t>závislé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</a:t>
            </a:r>
            <a:r>
              <a:rPr lang="en-US" sz="1200" dirty="0" err="1"/>
              <a:t>Knossu</a:t>
            </a:r>
            <a:r>
              <a:rPr lang="en-US" sz="1200" dirty="0"/>
              <a:t> a </a:t>
            </a:r>
            <a:r>
              <a:rPr lang="en-US" sz="1200" dirty="0" err="1"/>
              <a:t>nebo</a:t>
            </a:r>
            <a:r>
              <a:rPr lang="en-US" sz="1200" dirty="0"/>
              <a:t> </a:t>
            </a:r>
            <a:r>
              <a:rPr lang="en-US" sz="1200" dirty="0" err="1"/>
              <a:t>byli</a:t>
            </a:r>
            <a:r>
              <a:rPr lang="en-US" sz="1200" dirty="0"/>
              <a:t> </a:t>
            </a:r>
            <a:r>
              <a:rPr lang="en-US" sz="1200" dirty="0" err="1"/>
              <a:t>spíše</a:t>
            </a:r>
            <a:r>
              <a:rPr lang="en-US" sz="1200" dirty="0"/>
              <a:t> </a:t>
            </a:r>
            <a:r>
              <a:rPr lang="en-US" sz="1200" dirty="0" err="1"/>
              <a:t>autonomní</a:t>
            </a:r>
            <a:r>
              <a:rPr lang="en-US" sz="1200" dirty="0"/>
              <a:t>.</a:t>
            </a:r>
          </a:p>
          <a:p>
            <a:r>
              <a:rPr lang="en-US" sz="1200" dirty="0" err="1"/>
              <a:t>Mezi</a:t>
            </a:r>
            <a:r>
              <a:rPr lang="en-US" sz="1200" dirty="0"/>
              <a:t> </a:t>
            </a:r>
            <a:r>
              <a:rPr lang="en-US" sz="1200" dirty="0" err="1"/>
              <a:t>sekundární</a:t>
            </a:r>
            <a:r>
              <a:rPr lang="en-US" sz="1200" dirty="0"/>
              <a:t> centra </a:t>
            </a:r>
            <a:r>
              <a:rPr lang="en-US" sz="1200" dirty="0" err="1"/>
              <a:t>závislá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</a:t>
            </a:r>
            <a:r>
              <a:rPr lang="en-US" sz="1200" dirty="0" err="1"/>
              <a:t>palácích</a:t>
            </a:r>
            <a:r>
              <a:rPr lang="en-US" sz="1200" dirty="0"/>
              <a:t> se </a:t>
            </a:r>
            <a:r>
              <a:rPr lang="en-US" sz="1200" dirty="0" err="1"/>
              <a:t>obvykle</a:t>
            </a:r>
            <a:r>
              <a:rPr lang="en-US" sz="1200" dirty="0"/>
              <a:t> </a:t>
            </a:r>
            <a:r>
              <a:rPr lang="en-US" sz="1200" dirty="0" err="1"/>
              <a:t>řadí</a:t>
            </a:r>
            <a:r>
              <a:rPr lang="en-US" sz="1200" dirty="0"/>
              <a:t> </a:t>
            </a:r>
            <a:r>
              <a:rPr lang="en-US" sz="1200" dirty="0" err="1"/>
              <a:t>urbánní</a:t>
            </a:r>
            <a:r>
              <a:rPr lang="en-US" sz="1200" dirty="0"/>
              <a:t> centra s </a:t>
            </a:r>
            <a:r>
              <a:rPr lang="en-US" sz="1200" dirty="0" err="1"/>
              <a:t>palácovými</a:t>
            </a:r>
            <a:r>
              <a:rPr lang="en-US" sz="1200" dirty="0"/>
              <a:t> </a:t>
            </a:r>
            <a:r>
              <a:rPr lang="en-US" sz="1200" dirty="0" err="1"/>
              <a:t>prvky</a:t>
            </a:r>
            <a:r>
              <a:rPr lang="en-US" sz="1200" dirty="0"/>
              <a:t> </a:t>
            </a:r>
            <a:r>
              <a:rPr lang="en-US" sz="1200" dirty="0" err="1"/>
              <a:t>např</a:t>
            </a:r>
            <a:r>
              <a:rPr lang="en-US" sz="1200" dirty="0"/>
              <a:t>. </a:t>
            </a:r>
            <a:r>
              <a:rPr lang="en-US" sz="1200" dirty="0" err="1"/>
              <a:t>Archanes</a:t>
            </a:r>
            <a:r>
              <a:rPr lang="en-US" sz="1200" dirty="0"/>
              <a:t>, </a:t>
            </a:r>
            <a:r>
              <a:rPr lang="en-US" sz="1200" dirty="0" err="1"/>
              <a:t>Tylissos</a:t>
            </a:r>
            <a:endParaRPr lang="en-US" sz="1200" dirty="0"/>
          </a:p>
          <a:p>
            <a:r>
              <a:rPr lang="en-US" sz="1200" dirty="0" err="1"/>
              <a:t>Mezi</a:t>
            </a:r>
            <a:r>
              <a:rPr lang="en-US" sz="1200" dirty="0"/>
              <a:t> centra </a:t>
            </a:r>
            <a:r>
              <a:rPr lang="en-US" sz="1200" dirty="0" err="1"/>
              <a:t>třetího</a:t>
            </a:r>
            <a:r>
              <a:rPr lang="en-US" sz="1200" dirty="0"/>
              <a:t> </a:t>
            </a:r>
            <a:r>
              <a:rPr lang="en-US" sz="1200" dirty="0" err="1"/>
              <a:t>řádu</a:t>
            </a:r>
            <a:r>
              <a:rPr lang="en-US" sz="1200" dirty="0"/>
              <a:t> (</a:t>
            </a:r>
            <a:r>
              <a:rPr lang="en-US" sz="1200" dirty="0" err="1"/>
              <a:t>patrně</a:t>
            </a:r>
            <a:r>
              <a:rPr lang="en-US" sz="1200" dirty="0"/>
              <a:t> pod </a:t>
            </a:r>
            <a:r>
              <a:rPr lang="en-US" sz="1200" dirty="0" err="1"/>
              <a:t>správou</a:t>
            </a:r>
            <a:r>
              <a:rPr lang="en-US" sz="1200" dirty="0"/>
              <a:t> </a:t>
            </a:r>
            <a:r>
              <a:rPr lang="en-US" sz="1200" dirty="0" err="1"/>
              <a:t>sekundárních</a:t>
            </a:r>
            <a:r>
              <a:rPr lang="en-US" sz="1200" dirty="0"/>
              <a:t> center) se </a:t>
            </a:r>
            <a:r>
              <a:rPr lang="en-US" sz="1200" dirty="0" err="1"/>
              <a:t>pak</a:t>
            </a:r>
            <a:r>
              <a:rPr lang="en-US" sz="1200" dirty="0"/>
              <a:t> </a:t>
            </a:r>
            <a:r>
              <a:rPr lang="en-US" sz="1200" dirty="0" err="1"/>
              <a:t>řadí</a:t>
            </a:r>
            <a:r>
              <a:rPr lang="en-US" sz="1200" dirty="0"/>
              <a:t> </a:t>
            </a:r>
            <a:r>
              <a:rPr lang="en-US" sz="1200" dirty="0" err="1"/>
              <a:t>vesnice</a:t>
            </a:r>
            <a:r>
              <a:rPr lang="en-US" sz="1200" dirty="0"/>
              <a:t>, </a:t>
            </a:r>
            <a:r>
              <a:rPr lang="en-US" sz="1200" dirty="0" err="1"/>
              <a:t>farmy</a:t>
            </a:r>
            <a:r>
              <a:rPr lang="en-US" sz="1200" dirty="0"/>
              <a:t> a </a:t>
            </a:r>
            <a:r>
              <a:rPr lang="en-US" sz="1200" dirty="0" err="1"/>
              <a:t>rurální</a:t>
            </a:r>
            <a:r>
              <a:rPr lang="en-US" sz="1200" dirty="0"/>
              <a:t> </a:t>
            </a:r>
            <a:r>
              <a:rPr lang="en-US" sz="1200" dirty="0" err="1"/>
              <a:t>komplexy</a:t>
            </a:r>
            <a:r>
              <a:rPr lang="en-US" sz="1200" dirty="0"/>
              <a:t> </a:t>
            </a:r>
            <a:r>
              <a:rPr lang="en-US" sz="1200" dirty="0" err="1"/>
              <a:t>např</a:t>
            </a:r>
            <a:r>
              <a:rPr lang="en-US" sz="1200" dirty="0"/>
              <a:t>. </a:t>
            </a:r>
            <a:r>
              <a:rPr lang="en-US" sz="1200" dirty="0" err="1"/>
              <a:t>Vathypetro</a:t>
            </a:r>
            <a:r>
              <a:rPr lang="en-US" sz="1200" dirty="0"/>
              <a:t>, </a:t>
            </a:r>
            <a:r>
              <a:rPr lang="en-US" sz="1200" dirty="0" err="1"/>
              <a:t>Sklavokampos</a:t>
            </a:r>
            <a:endParaRPr lang="en-US" sz="1200" dirty="0"/>
          </a:p>
          <a:p>
            <a:r>
              <a:rPr lang="en-US" sz="1200" dirty="0" err="1"/>
              <a:t>Soupeření</a:t>
            </a:r>
            <a:r>
              <a:rPr lang="en-US" sz="1200" dirty="0"/>
              <a:t> </a:t>
            </a:r>
            <a:r>
              <a:rPr lang="en-US" sz="1200" dirty="0" err="1"/>
              <a:t>mezi</a:t>
            </a:r>
            <a:r>
              <a:rPr lang="en-US" sz="1200" dirty="0"/>
              <a:t> </a:t>
            </a:r>
            <a:r>
              <a:rPr lang="en-US" sz="1200" dirty="0" err="1"/>
              <a:t>jednotlivými</a:t>
            </a:r>
            <a:r>
              <a:rPr lang="en-US" sz="1200" dirty="0"/>
              <a:t> </a:t>
            </a:r>
            <a:r>
              <a:rPr lang="en-US" sz="1200" dirty="0" err="1"/>
              <a:t>centry</a:t>
            </a:r>
            <a:r>
              <a:rPr lang="en-US" sz="1200" dirty="0"/>
              <a:t> – </a:t>
            </a:r>
            <a:r>
              <a:rPr lang="en-US" sz="1200" dirty="0" err="1"/>
              <a:t>šíření</a:t>
            </a:r>
            <a:r>
              <a:rPr lang="en-US" sz="1200" dirty="0"/>
              <a:t> </a:t>
            </a:r>
            <a:r>
              <a:rPr lang="en-US" sz="1200" dirty="0" err="1"/>
              <a:t>vlivu</a:t>
            </a:r>
            <a:r>
              <a:rPr lang="en-US" sz="1200" dirty="0"/>
              <a:t> </a:t>
            </a:r>
            <a:r>
              <a:rPr lang="en-US" sz="1200" dirty="0" err="1"/>
              <a:t>paláce</a:t>
            </a:r>
            <a:r>
              <a:rPr lang="en-US" sz="1200" dirty="0"/>
              <a:t> Knossos? </a:t>
            </a:r>
            <a:r>
              <a:rPr lang="en-US" sz="1200" dirty="0" err="1"/>
              <a:t>Archanes</a:t>
            </a:r>
            <a:r>
              <a:rPr lang="en-US" sz="1200" dirty="0"/>
              <a:t> vs </a:t>
            </a:r>
            <a:r>
              <a:rPr lang="en-US" sz="1200" dirty="0" err="1"/>
              <a:t>Vathypetro</a:t>
            </a:r>
            <a:r>
              <a:rPr lang="en-US" sz="1200" dirty="0"/>
              <a:t>, </a:t>
            </a:r>
            <a:r>
              <a:rPr lang="en-US" sz="1200" dirty="0" err="1"/>
              <a:t>Galatas</a:t>
            </a:r>
            <a:r>
              <a:rPr lang="en-US" sz="1200" dirty="0"/>
              <a:t> vs Knossos?</a:t>
            </a:r>
          </a:p>
          <a:p>
            <a:r>
              <a:rPr lang="en-US" sz="1200" dirty="0" err="1"/>
              <a:t>Centralizovaný</a:t>
            </a:r>
            <a:r>
              <a:rPr lang="en-US" sz="1200" dirty="0"/>
              <a:t> model „</a:t>
            </a:r>
            <a:r>
              <a:rPr lang="en-US" sz="1200" dirty="0" err="1"/>
              <a:t>funguje</a:t>
            </a:r>
            <a:r>
              <a:rPr lang="en-US" sz="1200" dirty="0"/>
              <a:t>“ </a:t>
            </a:r>
            <a:r>
              <a:rPr lang="en-US" sz="1200" dirty="0" err="1"/>
              <a:t>zejména</a:t>
            </a:r>
            <a:r>
              <a:rPr lang="en-US" sz="1200" dirty="0"/>
              <a:t> pro </a:t>
            </a:r>
            <a:r>
              <a:rPr lang="en-US" sz="1200" dirty="0" err="1"/>
              <a:t>centrální</a:t>
            </a:r>
            <a:r>
              <a:rPr lang="en-US" sz="1200" dirty="0"/>
              <a:t> </a:t>
            </a:r>
            <a:r>
              <a:rPr lang="en-US" sz="1200" dirty="0" err="1"/>
              <a:t>Krétu</a:t>
            </a:r>
            <a:r>
              <a:rPr lang="en-US" sz="1200" dirty="0"/>
              <a:t>. Na </a:t>
            </a:r>
            <a:r>
              <a:rPr lang="en-US" sz="1200" dirty="0" err="1"/>
              <a:t>západě</a:t>
            </a:r>
            <a:r>
              <a:rPr lang="en-US" sz="1200" dirty="0"/>
              <a:t> </a:t>
            </a:r>
            <a:r>
              <a:rPr lang="en-US" sz="1200" dirty="0" err="1"/>
              <a:t>chybí</a:t>
            </a:r>
            <a:r>
              <a:rPr lang="en-US" sz="1200" dirty="0"/>
              <a:t> </a:t>
            </a:r>
            <a:r>
              <a:rPr lang="en-US" sz="1200" dirty="0" err="1"/>
              <a:t>doklady</a:t>
            </a:r>
            <a:r>
              <a:rPr lang="en-US" sz="1200" dirty="0"/>
              <a:t> (</a:t>
            </a:r>
            <a:r>
              <a:rPr lang="en-US" sz="1200" dirty="0" err="1"/>
              <a:t>málo</a:t>
            </a:r>
            <a:r>
              <a:rPr lang="en-US" sz="1200" dirty="0"/>
              <a:t> </a:t>
            </a:r>
            <a:r>
              <a:rPr lang="en-US" sz="1200" dirty="0" err="1"/>
              <a:t>výzkumů</a:t>
            </a:r>
            <a:r>
              <a:rPr lang="en-US" sz="1200" dirty="0"/>
              <a:t> a </a:t>
            </a:r>
            <a:r>
              <a:rPr lang="en-US" sz="1200" dirty="0" err="1"/>
              <a:t>hlavní</a:t>
            </a:r>
            <a:r>
              <a:rPr lang="en-US" sz="1200" dirty="0"/>
              <a:t> </a:t>
            </a:r>
            <a:r>
              <a:rPr lang="en-US" sz="1200" dirty="0" err="1"/>
              <a:t>lokalita</a:t>
            </a:r>
            <a:r>
              <a:rPr lang="en-US" sz="1200" dirty="0"/>
              <a:t> Chania je pod </a:t>
            </a:r>
            <a:r>
              <a:rPr lang="en-US" sz="1200" dirty="0" err="1"/>
              <a:t>moderní</a:t>
            </a:r>
            <a:r>
              <a:rPr lang="en-US" sz="1200" dirty="0"/>
              <a:t> </a:t>
            </a:r>
            <a:r>
              <a:rPr lang="en-US" sz="1200" dirty="0" err="1"/>
              <a:t>zástavbou</a:t>
            </a:r>
            <a:r>
              <a:rPr lang="en-US" sz="1200" dirty="0"/>
              <a:t>). </a:t>
            </a:r>
            <a:r>
              <a:rPr lang="en-US" sz="1200" dirty="0" err="1"/>
              <a:t>Podobně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</a:t>
            </a:r>
            <a:r>
              <a:rPr lang="en-US" sz="1200" dirty="0" err="1"/>
              <a:t>východě</a:t>
            </a:r>
            <a:r>
              <a:rPr lang="en-US" sz="1200" dirty="0"/>
              <a:t> je </a:t>
            </a:r>
            <a:r>
              <a:rPr lang="en-US" sz="1200" dirty="0" err="1"/>
              <a:t>situace</a:t>
            </a:r>
            <a:r>
              <a:rPr lang="en-US" sz="1200" dirty="0"/>
              <a:t> </a:t>
            </a:r>
            <a:r>
              <a:rPr lang="en-US" sz="1200" dirty="0" err="1"/>
              <a:t>více</a:t>
            </a:r>
            <a:r>
              <a:rPr lang="en-US" sz="1200" dirty="0"/>
              <a:t> </a:t>
            </a:r>
            <a:r>
              <a:rPr lang="en-US" sz="1200" dirty="0" err="1"/>
              <a:t>komplikovaná</a:t>
            </a:r>
            <a:r>
              <a:rPr lang="en-US" sz="1200" dirty="0"/>
              <a:t>, </a:t>
            </a:r>
            <a:r>
              <a:rPr lang="en-US" sz="1200" dirty="0" err="1"/>
              <a:t>protože</a:t>
            </a:r>
            <a:r>
              <a:rPr lang="en-US" sz="1200" dirty="0"/>
              <a:t> </a:t>
            </a:r>
            <a:r>
              <a:rPr lang="en-US" sz="1200" dirty="0" err="1"/>
              <a:t>místní</a:t>
            </a:r>
            <a:r>
              <a:rPr lang="en-US" sz="1200" dirty="0"/>
              <a:t> centra (</a:t>
            </a:r>
            <a:r>
              <a:rPr lang="en-US" sz="1200" dirty="0" err="1"/>
              <a:t>Petras</a:t>
            </a:r>
            <a:r>
              <a:rPr lang="en-US" sz="1200" dirty="0"/>
              <a:t>, </a:t>
            </a:r>
            <a:r>
              <a:rPr lang="en-US" sz="1200" dirty="0" err="1"/>
              <a:t>Gournia</a:t>
            </a:r>
            <a:r>
              <a:rPr lang="en-US" sz="1200" dirty="0"/>
              <a:t>, </a:t>
            </a:r>
            <a:r>
              <a:rPr lang="en-US" sz="1200" dirty="0" err="1"/>
              <a:t>Myrtos</a:t>
            </a:r>
            <a:r>
              <a:rPr lang="en-US" sz="1200" dirty="0"/>
              <a:t> </a:t>
            </a:r>
            <a:r>
              <a:rPr lang="en-US" sz="1200" dirty="0" err="1"/>
              <a:t>Pyrgos</a:t>
            </a:r>
            <a:r>
              <a:rPr lang="en-US" sz="1200" dirty="0"/>
              <a:t>) </a:t>
            </a:r>
            <a:r>
              <a:rPr lang="en-US" sz="1200" dirty="0" err="1"/>
              <a:t>jsou</a:t>
            </a:r>
            <a:r>
              <a:rPr lang="en-US" sz="1200" dirty="0"/>
              <a:t> </a:t>
            </a:r>
            <a:r>
              <a:rPr lang="en-US" sz="1200" dirty="0" err="1"/>
              <a:t>výrazně</a:t>
            </a:r>
            <a:r>
              <a:rPr lang="en-US" sz="1200" dirty="0"/>
              <a:t> </a:t>
            </a:r>
            <a:r>
              <a:rPr lang="en-US" sz="1200" dirty="0" err="1"/>
              <a:t>menší</a:t>
            </a:r>
            <a:r>
              <a:rPr lang="en-US" sz="1200" dirty="0"/>
              <a:t> v </a:t>
            </a:r>
            <a:r>
              <a:rPr lang="en-US" sz="1200" dirty="0" err="1"/>
              <a:t>porovnání</a:t>
            </a:r>
            <a:r>
              <a:rPr lang="en-US" sz="1200" dirty="0"/>
              <a:t> s </a:t>
            </a:r>
            <a:r>
              <a:rPr lang="en-US" sz="1200" dirty="0" err="1"/>
              <a:t>ostatními</a:t>
            </a:r>
            <a:r>
              <a:rPr lang="en-US" sz="1200" dirty="0"/>
              <a:t> </a:t>
            </a:r>
            <a:r>
              <a:rPr lang="en-US" sz="1200" dirty="0" err="1"/>
              <a:t>paláci</a:t>
            </a:r>
            <a:r>
              <a:rPr lang="en-US" sz="1200" dirty="0"/>
              <a:t> a </a:t>
            </a:r>
            <a:r>
              <a:rPr lang="en-US" sz="1200" dirty="0" err="1"/>
              <a:t>nacházejí</a:t>
            </a:r>
            <a:r>
              <a:rPr lang="en-US" sz="1200" dirty="0"/>
              <a:t> se </a:t>
            </a:r>
            <a:r>
              <a:rPr lang="en-US" sz="1200" dirty="0" err="1"/>
              <a:t>blíže</a:t>
            </a:r>
            <a:r>
              <a:rPr lang="en-US" sz="1200" dirty="0"/>
              <a:t> u </a:t>
            </a:r>
            <a:r>
              <a:rPr lang="en-US" sz="1200" dirty="0" err="1"/>
              <a:t>sebe</a:t>
            </a:r>
            <a:r>
              <a:rPr lang="en-US" sz="1200" dirty="0"/>
              <a:t> – </a:t>
            </a:r>
            <a:r>
              <a:rPr lang="en-US" sz="1200" dirty="0" err="1"/>
              <a:t>není</a:t>
            </a:r>
            <a:r>
              <a:rPr lang="en-US" sz="1200" dirty="0"/>
              <a:t> </a:t>
            </a:r>
            <a:r>
              <a:rPr lang="en-US" sz="1200" dirty="0" err="1"/>
              <a:t>jasné</a:t>
            </a:r>
            <a:r>
              <a:rPr lang="en-US" sz="1200" dirty="0"/>
              <a:t> </a:t>
            </a:r>
            <a:r>
              <a:rPr lang="en-US" sz="1200" dirty="0" err="1"/>
              <a:t>zda</a:t>
            </a:r>
            <a:r>
              <a:rPr lang="en-US" sz="1200" dirty="0"/>
              <a:t> </a:t>
            </a:r>
            <a:r>
              <a:rPr lang="en-US" sz="1200" dirty="0" err="1"/>
              <a:t>byla</a:t>
            </a:r>
            <a:r>
              <a:rPr lang="en-US" sz="1200" dirty="0"/>
              <a:t> </a:t>
            </a:r>
            <a:r>
              <a:rPr lang="en-US" sz="1200" dirty="0" err="1"/>
              <a:t>závislá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</a:t>
            </a:r>
            <a:r>
              <a:rPr lang="en-US" sz="1200" dirty="0" err="1"/>
              <a:t>nějakém</a:t>
            </a:r>
            <a:r>
              <a:rPr lang="en-US" sz="1200" dirty="0"/>
              <a:t> </a:t>
            </a:r>
            <a:r>
              <a:rPr lang="en-US" sz="1200" dirty="0" err="1"/>
              <a:t>větším</a:t>
            </a:r>
            <a:r>
              <a:rPr lang="en-US" sz="1200" dirty="0"/>
              <a:t> </a:t>
            </a:r>
            <a:r>
              <a:rPr lang="en-US" sz="1200" dirty="0" err="1"/>
              <a:t>paláci</a:t>
            </a:r>
            <a:r>
              <a:rPr lang="en-US" sz="1200" dirty="0"/>
              <a:t> (</a:t>
            </a:r>
            <a:r>
              <a:rPr lang="en-US" sz="1200" dirty="0" err="1"/>
              <a:t>Zakros</a:t>
            </a:r>
            <a:r>
              <a:rPr lang="en-US" sz="1200" dirty="0"/>
              <a:t>? Malia?) a </a:t>
            </a:r>
            <a:r>
              <a:rPr lang="en-US" sz="1200" dirty="0" err="1"/>
              <a:t>nebo</a:t>
            </a:r>
            <a:r>
              <a:rPr lang="en-US" sz="1200" dirty="0"/>
              <a:t> </a:t>
            </a:r>
            <a:r>
              <a:rPr lang="en-US" sz="1200" dirty="0" err="1"/>
              <a:t>byla</a:t>
            </a:r>
            <a:r>
              <a:rPr lang="en-US" sz="1200" dirty="0"/>
              <a:t> </a:t>
            </a:r>
            <a:r>
              <a:rPr lang="en-US" sz="1200" dirty="0" err="1"/>
              <a:t>autonomní</a:t>
            </a:r>
            <a:r>
              <a:rPr lang="en-US" sz="1200" dirty="0"/>
              <a:t>.</a:t>
            </a:r>
          </a:p>
          <a:p>
            <a:r>
              <a:rPr lang="en-US" sz="1200" dirty="0" err="1"/>
              <a:t>Problém</a:t>
            </a:r>
            <a:r>
              <a:rPr lang="en-US" sz="1200" dirty="0"/>
              <a:t> v </a:t>
            </a:r>
            <a:r>
              <a:rPr lang="en-US" sz="1200" dirty="0" err="1"/>
              <a:t>interpretaci</a:t>
            </a:r>
            <a:r>
              <a:rPr lang="en-US" sz="1200" dirty="0"/>
              <a:t> </a:t>
            </a:r>
            <a:r>
              <a:rPr lang="en-US" sz="1200" dirty="0" err="1"/>
              <a:t>způsobuje</a:t>
            </a:r>
            <a:r>
              <a:rPr lang="en-US" sz="1200" dirty="0"/>
              <a:t> </a:t>
            </a:r>
            <a:r>
              <a:rPr lang="en-US" sz="1200" dirty="0" err="1"/>
              <a:t>mnohdy</a:t>
            </a:r>
            <a:r>
              <a:rPr lang="en-US" sz="1200" dirty="0"/>
              <a:t> </a:t>
            </a:r>
            <a:r>
              <a:rPr lang="en-US" sz="1200" dirty="0" err="1"/>
              <a:t>zavádějící</a:t>
            </a:r>
            <a:r>
              <a:rPr lang="en-US" sz="1200" dirty="0"/>
              <a:t> </a:t>
            </a:r>
            <a:r>
              <a:rPr lang="en-US" sz="1200" dirty="0" err="1"/>
              <a:t>typologie</a:t>
            </a:r>
            <a:r>
              <a:rPr lang="en-US" sz="1200" dirty="0"/>
              <a:t> a </a:t>
            </a:r>
            <a:r>
              <a:rPr lang="en-US" sz="1200" dirty="0" err="1"/>
              <a:t>nejasná</a:t>
            </a:r>
            <a:r>
              <a:rPr lang="en-US" sz="1200" dirty="0"/>
              <a:t> </a:t>
            </a:r>
            <a:r>
              <a:rPr lang="en-US" sz="1200" dirty="0" err="1"/>
              <a:t>funkce</a:t>
            </a:r>
            <a:r>
              <a:rPr lang="en-US" sz="1200" dirty="0"/>
              <a:t> </a:t>
            </a:r>
            <a:r>
              <a:rPr lang="en-US" sz="1200" dirty="0" err="1"/>
              <a:t>minojských</a:t>
            </a:r>
            <a:r>
              <a:rPr lang="en-US" sz="1200" dirty="0"/>
              <a:t> </a:t>
            </a:r>
            <a:r>
              <a:rPr lang="en-US" sz="1200" dirty="0" err="1"/>
              <a:t>staveb</a:t>
            </a:r>
            <a:r>
              <a:rPr lang="en-US" sz="1200" dirty="0"/>
              <a:t>/center a </a:t>
            </a:r>
            <a:r>
              <a:rPr lang="en-US" sz="1200" dirty="0" err="1"/>
              <a:t>fakt</a:t>
            </a:r>
            <a:r>
              <a:rPr lang="en-US" sz="1200" dirty="0"/>
              <a:t>, </a:t>
            </a:r>
            <a:r>
              <a:rPr lang="en-US" sz="1200" dirty="0" err="1"/>
              <a:t>že</a:t>
            </a:r>
            <a:r>
              <a:rPr lang="en-US" sz="1200" dirty="0"/>
              <a:t> </a:t>
            </a:r>
            <a:r>
              <a:rPr lang="en-US" sz="1200" dirty="0" err="1"/>
              <a:t>mnoho</a:t>
            </a:r>
            <a:r>
              <a:rPr lang="en-US" sz="1200" dirty="0"/>
              <a:t> </a:t>
            </a:r>
            <a:r>
              <a:rPr lang="en-US" sz="1200" dirty="0" err="1"/>
              <a:t>lokalit</a:t>
            </a:r>
            <a:r>
              <a:rPr lang="en-US" sz="1200" dirty="0"/>
              <a:t> </a:t>
            </a:r>
            <a:r>
              <a:rPr lang="en-US" sz="1200" dirty="0" err="1"/>
              <a:t>bylo</a:t>
            </a:r>
            <a:r>
              <a:rPr lang="en-US" sz="1200" dirty="0"/>
              <a:t> </a:t>
            </a:r>
            <a:r>
              <a:rPr lang="en-US" sz="1200" dirty="0" err="1"/>
              <a:t>odkryto</a:t>
            </a:r>
            <a:r>
              <a:rPr lang="en-US" sz="1200" dirty="0"/>
              <a:t> </a:t>
            </a:r>
            <a:r>
              <a:rPr lang="en-US" sz="1200" dirty="0" err="1"/>
              <a:t>pouze</a:t>
            </a:r>
            <a:r>
              <a:rPr lang="en-US" sz="1200" dirty="0"/>
              <a:t> z </a:t>
            </a:r>
            <a:r>
              <a:rPr lang="en-US" sz="1200" dirty="0" err="1"/>
              <a:t>části</a:t>
            </a:r>
            <a:r>
              <a:rPr lang="en-US" sz="1200" dirty="0"/>
              <a:t> a </a:t>
            </a:r>
            <a:r>
              <a:rPr lang="en-US" sz="1200" dirty="0" err="1"/>
              <a:t>jejich</a:t>
            </a:r>
            <a:r>
              <a:rPr lang="en-US" sz="1200" dirty="0"/>
              <a:t> </a:t>
            </a:r>
            <a:r>
              <a:rPr lang="en-US" sz="1200" dirty="0" err="1"/>
              <a:t>celkových</a:t>
            </a:r>
            <a:r>
              <a:rPr lang="en-US" sz="1200" dirty="0"/>
              <a:t> </a:t>
            </a:r>
            <a:r>
              <a:rPr lang="en-US" sz="1200" dirty="0" err="1"/>
              <a:t>charakter</a:t>
            </a:r>
            <a:r>
              <a:rPr lang="en-US" sz="1200" dirty="0"/>
              <a:t> </a:t>
            </a:r>
            <a:r>
              <a:rPr lang="en-US" sz="1200" dirty="0" err="1"/>
              <a:t>tak</a:t>
            </a:r>
            <a:r>
              <a:rPr lang="en-US" sz="1200" dirty="0"/>
              <a:t> </a:t>
            </a:r>
            <a:r>
              <a:rPr lang="en-US" sz="1200" dirty="0" err="1"/>
              <a:t>nemusí</a:t>
            </a:r>
            <a:r>
              <a:rPr lang="en-US" sz="1200" dirty="0"/>
              <a:t> </a:t>
            </a:r>
            <a:r>
              <a:rPr lang="en-US" sz="1200" dirty="0" err="1"/>
              <a:t>být</a:t>
            </a:r>
            <a:r>
              <a:rPr lang="en-US" sz="1200" dirty="0"/>
              <a:t> </a:t>
            </a:r>
            <a:r>
              <a:rPr lang="en-US" sz="1200" dirty="0" err="1"/>
              <a:t>zcela</a:t>
            </a:r>
            <a:r>
              <a:rPr lang="en-US" sz="1200" dirty="0"/>
              <a:t> </a:t>
            </a:r>
            <a:r>
              <a:rPr lang="en-US" sz="1200" dirty="0" err="1"/>
              <a:t>znám</a:t>
            </a:r>
            <a:r>
              <a:rPr lang="en-US" sz="1200" dirty="0"/>
              <a:t> (</a:t>
            </a:r>
            <a:r>
              <a:rPr lang="en-US" sz="1200" dirty="0" err="1"/>
              <a:t>např</a:t>
            </a:r>
            <a:r>
              <a:rPr lang="en-US" sz="1200" dirty="0"/>
              <a:t>. </a:t>
            </a:r>
            <a:r>
              <a:rPr lang="en-US" sz="1200" dirty="0" err="1"/>
              <a:t>Palaikastro</a:t>
            </a:r>
            <a:r>
              <a:rPr lang="en-US" sz="1200" dirty="0"/>
              <a:t>, </a:t>
            </a:r>
            <a:r>
              <a:rPr lang="en-US" sz="1200" dirty="0" err="1"/>
              <a:t>Tylissos</a:t>
            </a:r>
            <a:r>
              <a:rPr lang="en-US" sz="1200" dirty="0"/>
              <a:t>)</a:t>
            </a:r>
          </a:p>
          <a:p>
            <a:pPr marL="0"/>
            <a:endParaRPr lang="en-US" sz="1000" dirty="0"/>
          </a:p>
        </p:txBody>
      </p:sp>
      <p:pic>
        <p:nvPicPr>
          <p:cNvPr id="17" name="Zástupný obsah 16">
            <a:extLst>
              <a:ext uri="{FF2B5EF4-FFF2-40B4-BE49-F238E27FC236}">
                <a16:creationId xmlns:a16="http://schemas.microsoft.com/office/drawing/2014/main" id="{BE58AF02-CC2A-4415-8A3A-A852F1F33E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642" y="484632"/>
            <a:ext cx="4686962" cy="5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8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Zástupný obsah 10" descr="Obsah obrázku interiér, patro, strop&#10;&#10;Popis byl vytvořen automaticky">
            <a:extLst>
              <a:ext uri="{FF2B5EF4-FFF2-40B4-BE49-F238E27FC236}">
                <a16:creationId xmlns:a16="http://schemas.microsoft.com/office/drawing/2014/main" id="{F136EF72-1458-438B-B398-EF1F2CEFDE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3" y="1844675"/>
            <a:ext cx="2813050" cy="4449763"/>
          </a:xfrm>
        </p:spPr>
      </p:pic>
      <p:pic>
        <p:nvPicPr>
          <p:cNvPr id="13" name="Zástupný obsah 12" descr="Obsah obrázku zeď, interiér&#10;&#10;Popis byl vytvořen automaticky">
            <a:extLst>
              <a:ext uri="{FF2B5EF4-FFF2-40B4-BE49-F238E27FC236}">
                <a16:creationId xmlns:a16="http://schemas.microsoft.com/office/drawing/2014/main" id="{04CF6603-8CB8-4309-AFF0-B7FE9D175B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1844675"/>
            <a:ext cx="6734175" cy="4449763"/>
          </a:xfr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4F199387-E554-443F-A5A3-142A9DD5A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Vlevo mladík s Palaikastra, vpravo hadí bohyně (Knossos)</a:t>
            </a:r>
          </a:p>
        </p:txBody>
      </p:sp>
    </p:spTree>
    <p:extLst>
      <p:ext uri="{BB962C8B-B14F-4D97-AF65-F5344CB8AC3E}">
        <p14:creationId xmlns:p14="http://schemas.microsoft.com/office/powerpoint/2010/main" val="42387176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Obsah obrázku interiér, box&#10;&#10;Popis byl vytvořen automaticky">
            <a:extLst>
              <a:ext uri="{FF2B5EF4-FFF2-40B4-BE49-F238E27FC236}">
                <a16:creationId xmlns:a16="http://schemas.microsoft.com/office/drawing/2014/main" id="{605B6422-0BF6-4D2F-93B0-0F46D30C2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0" b="68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D9258CD-9EBA-4876-8EC1-305885CC9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Kel slona (Zakros)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1586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D49545-D585-4816-8EE0-610098808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Svatyně a kult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1CB305-7114-4277-855D-6BE42534B3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Chybí doklady velkých chrámů, které jsou známé z Egypta a Mezopotámie.</a:t>
            </a:r>
          </a:p>
          <a:p>
            <a:r>
              <a:rPr lang="cs-CZ" dirty="0"/>
              <a:t>V tomto ohledu je nejednoznačná role paláců, ale s jejich narůstajícím významem je možné, že elitní vrstvy převzaly kontrolu nad náboženstvím.</a:t>
            </a:r>
          </a:p>
          <a:p>
            <a:r>
              <a:rPr lang="cs-CZ" dirty="0"/>
              <a:t>Svatyně na kopcích postupně zanikají. Nicméně například svatyně na hoře </a:t>
            </a:r>
            <a:r>
              <a:rPr lang="cs-CZ" dirty="0" err="1"/>
              <a:t>Juktas</a:t>
            </a:r>
            <a:r>
              <a:rPr lang="cs-CZ" dirty="0"/>
              <a:t> stále funguje. Objevuje se zde dokonce více nálezů z </a:t>
            </a:r>
            <a:r>
              <a:rPr lang="cs-CZ" dirty="0" err="1"/>
              <a:t>novopalácového</a:t>
            </a:r>
            <a:r>
              <a:rPr lang="cs-CZ" dirty="0"/>
              <a:t> období.</a:t>
            </a:r>
          </a:p>
          <a:p>
            <a:r>
              <a:rPr lang="cs-CZ" dirty="0"/>
              <a:t>Většina rituální výbavy byla přenosná a byla skladována v různých malých místnostech, když se zrovna nevyužívala (stolky na obětiny, kovové dvojité sekery, různé nádoby např. rhyta </a:t>
            </a:r>
            <a:r>
              <a:rPr lang="cs-CZ" dirty="0" err="1"/>
              <a:t>etc</a:t>
            </a:r>
            <a:r>
              <a:rPr lang="cs-CZ" dirty="0"/>
              <a:t>.).</a:t>
            </a:r>
          </a:p>
          <a:p>
            <a:r>
              <a:rPr lang="cs-CZ" dirty="0"/>
              <a:t>Na pečetích se objevuje vyobrazení malých svatyní tzv. </a:t>
            </a:r>
            <a:r>
              <a:rPr lang="cs-CZ" dirty="0" err="1"/>
              <a:t>Tripartite</a:t>
            </a:r>
            <a:r>
              <a:rPr lang="cs-CZ" dirty="0"/>
              <a:t> </a:t>
            </a:r>
            <a:r>
              <a:rPr lang="cs-CZ" dirty="0" err="1"/>
              <a:t>Shrines</a:t>
            </a:r>
            <a:r>
              <a:rPr lang="cs-CZ" dirty="0"/>
              <a:t>. V některých případech snad mohly být tyto svatyně pouze dočasné (po použití se rozebraly). Na pečetích se objevují symboly spojované s kultem např. posvátné rohy. Některé vyobrazené postavy jsou spojované s božstvy (často bohyně – např. velká postava často stojící/sedící na skále, či prvku architektury a doprovázená různými zvířaty např. lvi i fantaskními např. </a:t>
            </a:r>
            <a:r>
              <a:rPr lang="cs-CZ" dirty="0" err="1"/>
              <a:t>griffové</a:t>
            </a:r>
            <a:r>
              <a:rPr lang="cs-CZ" dirty="0"/>
              <a:t>).</a:t>
            </a:r>
          </a:p>
        </p:txBody>
      </p:sp>
      <p:pic>
        <p:nvPicPr>
          <p:cNvPr id="6" name="Zástupný obsah 5" descr="Obsah obrázku text, kámen&#10;&#10;Popis byl vytvořen automaticky">
            <a:extLst>
              <a:ext uri="{FF2B5EF4-FFF2-40B4-BE49-F238E27FC236}">
                <a16:creationId xmlns:a16="http://schemas.microsoft.com/office/drawing/2014/main" id="{AA5339F1-B8D2-4109-BF52-8360722412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95048"/>
            <a:ext cx="5181600" cy="3412492"/>
          </a:xfrm>
        </p:spPr>
      </p:pic>
    </p:spTree>
    <p:extLst>
      <p:ext uri="{BB962C8B-B14F-4D97-AF65-F5344CB8AC3E}">
        <p14:creationId xmlns:p14="http://schemas.microsoft.com/office/powerpoint/2010/main" val="8558990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9835B-5E1F-4A44-96FE-434DCB632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Pohřební ritus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DC17A5-4905-4D4B-B290-1AA5CB98C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Existuje pouze málo prozkoumaných hrobek/pohřebišť</a:t>
            </a:r>
          </a:p>
          <a:p>
            <a:r>
              <a:rPr lang="cs-CZ" dirty="0"/>
              <a:t>Někteří badatelé usuzují, že pohřbívat (zejména v období LM IB) se mohlo i do moře (proto málo nálezů).</a:t>
            </a:r>
          </a:p>
          <a:p>
            <a:r>
              <a:rPr lang="cs-CZ" dirty="0"/>
              <a:t>Většina hrobek je spojována s elitními vrstvami. </a:t>
            </a:r>
          </a:p>
          <a:p>
            <a:r>
              <a:rPr lang="cs-CZ" dirty="0"/>
              <a:t>V oblasti paláce </a:t>
            </a:r>
            <a:r>
              <a:rPr lang="cs-CZ" dirty="0" err="1"/>
              <a:t>Knossos</a:t>
            </a:r>
            <a:r>
              <a:rPr lang="cs-CZ" dirty="0"/>
              <a:t> se většinou používají komorové (</a:t>
            </a:r>
            <a:r>
              <a:rPr lang="cs-CZ" dirty="0" err="1"/>
              <a:t>chamber</a:t>
            </a:r>
            <a:r>
              <a:rPr lang="cs-CZ" dirty="0"/>
              <a:t>) hrobky</a:t>
            </a:r>
          </a:p>
          <a:p>
            <a:r>
              <a:rPr lang="cs-CZ" dirty="0"/>
              <a:t>Doklady pocházejí například z pohřebiště </a:t>
            </a:r>
            <a:r>
              <a:rPr lang="cs-CZ" dirty="0" err="1"/>
              <a:t>Archanes-Phournoi</a:t>
            </a:r>
            <a:r>
              <a:rPr lang="cs-CZ" dirty="0"/>
              <a:t>, které bylo využíváno od EM až po LM III. Používají se i hrobky v jeskynních např. </a:t>
            </a:r>
            <a:r>
              <a:rPr lang="cs-CZ" dirty="0" err="1"/>
              <a:t>Mavrospelio</a:t>
            </a:r>
            <a:r>
              <a:rPr lang="cs-CZ" dirty="0"/>
              <a:t> (</a:t>
            </a:r>
            <a:r>
              <a:rPr lang="cs-CZ" dirty="0" err="1"/>
              <a:t>Knossos</a:t>
            </a:r>
            <a:r>
              <a:rPr lang="cs-CZ" dirty="0"/>
              <a:t>). Dále jsou známé například hrobky z lokalit </a:t>
            </a:r>
            <a:r>
              <a:rPr lang="cs-CZ" dirty="0" err="1"/>
              <a:t>Ailias</a:t>
            </a:r>
            <a:r>
              <a:rPr lang="cs-CZ" dirty="0"/>
              <a:t> a </a:t>
            </a:r>
            <a:r>
              <a:rPr lang="cs-CZ" dirty="0" err="1"/>
              <a:t>Gypsades</a:t>
            </a:r>
            <a:r>
              <a:rPr lang="cs-CZ" dirty="0"/>
              <a:t> (</a:t>
            </a:r>
            <a:r>
              <a:rPr lang="cs-CZ" dirty="0" err="1"/>
              <a:t>Knossos</a:t>
            </a:r>
            <a:r>
              <a:rPr lang="cs-CZ" dirty="0"/>
              <a:t>). S pohřby se také spojují tzv. Temple </a:t>
            </a:r>
            <a:r>
              <a:rPr lang="cs-CZ" dirty="0" err="1"/>
              <a:t>Tomb</a:t>
            </a:r>
            <a:r>
              <a:rPr lang="cs-CZ" dirty="0"/>
              <a:t> a </a:t>
            </a:r>
            <a:r>
              <a:rPr lang="cs-CZ" dirty="0" err="1"/>
              <a:t>Royal</a:t>
            </a:r>
            <a:r>
              <a:rPr lang="cs-CZ" dirty="0"/>
              <a:t> </a:t>
            </a:r>
            <a:r>
              <a:rPr lang="cs-CZ" dirty="0" err="1"/>
              <a:t>Tomb</a:t>
            </a:r>
            <a:r>
              <a:rPr lang="cs-CZ" dirty="0"/>
              <a:t> (</a:t>
            </a:r>
            <a:r>
              <a:rPr lang="cs-CZ" dirty="0" err="1"/>
              <a:t>Knossos</a:t>
            </a:r>
            <a:r>
              <a:rPr lang="cs-CZ" dirty="0"/>
              <a:t>), které se svou architekturou odlišují od ostatních hrobek. </a:t>
            </a:r>
          </a:p>
          <a:p>
            <a:r>
              <a:rPr lang="cs-CZ" dirty="0"/>
              <a:t>Z lokality Poros (přístav paláce </a:t>
            </a:r>
            <a:r>
              <a:rPr lang="cs-CZ" dirty="0" err="1"/>
              <a:t>Knosssos</a:t>
            </a:r>
            <a:r>
              <a:rPr lang="cs-CZ" dirty="0"/>
              <a:t>) pocházejí mimo jiné i hroby válečníků. Nachází se zde komorová hrobka </a:t>
            </a:r>
            <a:r>
              <a:rPr lang="cs-CZ" dirty="0" err="1"/>
              <a:t>Odos</a:t>
            </a:r>
            <a:r>
              <a:rPr lang="cs-CZ" dirty="0"/>
              <a:t> </a:t>
            </a:r>
            <a:r>
              <a:rPr lang="cs-CZ" dirty="0" err="1"/>
              <a:t>Poseidonos</a:t>
            </a:r>
            <a:r>
              <a:rPr lang="cs-CZ" dirty="0"/>
              <a:t>, která se skládá z předsíně a dvou hlavních místností. Pozůstatky starších pohřbů byly uloženy do jam, aby uvolnily místo pro nové pohřby. Našly se zde pečeti a importovaný zlatý prsten se skarabem a stříbrné náušnice, hřeben ze slonoviny, korálky polodrahokamů, opracované kančí kly na výrobu tzv.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Google Sans"/>
              </a:rPr>
              <a:t>Boar's</a:t>
            </a:r>
            <a:r>
              <a:rPr lang="cs-CZ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Google Sans"/>
              </a:rPr>
              <a:t>tusk</a:t>
            </a:r>
            <a:r>
              <a:rPr lang="cs-CZ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Google Sans"/>
              </a:rPr>
              <a:t>helmet</a:t>
            </a:r>
            <a:r>
              <a:rPr lang="cs-CZ" b="0" i="0" dirty="0">
                <a:solidFill>
                  <a:srgbClr val="202124"/>
                </a:solidFill>
                <a:effectLst/>
                <a:latin typeface="Google Sans"/>
              </a:rPr>
              <a:t>. Hrobka byla částečně vykradena, a snad proto zde chybí některé bronzové předměty  a další předměty z drahých kovů. Podobným příkladem hrobky je nedaleká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Google Sans"/>
              </a:rPr>
              <a:t>Leophoro</a:t>
            </a:r>
            <a:r>
              <a:rPr lang="cs-CZ" dirty="0" err="1">
                <a:solidFill>
                  <a:srgbClr val="202124"/>
                </a:solidFill>
                <a:latin typeface="Google Sans"/>
              </a:rPr>
              <a:t>s</a:t>
            </a:r>
            <a:r>
              <a:rPr lang="cs-CZ" dirty="0">
                <a:solidFill>
                  <a:srgbClr val="202124"/>
                </a:solidFill>
                <a:latin typeface="Google Sans"/>
              </a:rPr>
              <a:t> </a:t>
            </a:r>
            <a:r>
              <a:rPr lang="cs-CZ" dirty="0" err="1">
                <a:solidFill>
                  <a:srgbClr val="202124"/>
                </a:solidFill>
                <a:latin typeface="Google Sans"/>
              </a:rPr>
              <a:t>Ikarou</a:t>
            </a:r>
            <a:r>
              <a:rPr lang="cs-CZ" dirty="0">
                <a:solidFill>
                  <a:srgbClr val="202124"/>
                </a:solidFill>
                <a:latin typeface="Google Sans"/>
              </a:rPr>
              <a:t>. Mrtví v obou hrobkách původně leželi na dřevěných postelích nebo márách.</a:t>
            </a:r>
            <a:endParaRPr lang="cs-CZ" dirty="0"/>
          </a:p>
          <a:p>
            <a:r>
              <a:rPr lang="cs-CZ" dirty="0"/>
              <a:t>Stále se využívaly i </a:t>
            </a:r>
            <a:r>
              <a:rPr lang="cs-CZ" dirty="0" err="1"/>
              <a:t>tholové</a:t>
            </a:r>
            <a:r>
              <a:rPr lang="cs-CZ" dirty="0"/>
              <a:t> hrobky. Mrtví (</a:t>
            </a:r>
            <a:r>
              <a:rPr lang="cs-CZ" dirty="0" err="1"/>
              <a:t>inhumace</a:t>
            </a:r>
            <a:r>
              <a:rPr lang="cs-CZ" dirty="0"/>
              <a:t>) byli ukládáni do hliněných rakví (</a:t>
            </a:r>
            <a:r>
              <a:rPr lang="cs-CZ" dirty="0" err="1"/>
              <a:t>larnakes</a:t>
            </a:r>
            <a:r>
              <a:rPr lang="cs-CZ" dirty="0"/>
              <a:t> – malované s lidskou figurou se objevují až od období LM II-III), podobně jako v předcházejícím období.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74598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91A59B-76A9-487C-8FC4-5CB3A18D1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Plánek Temple Tomb podle Pendleburyho (1939)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05901138-6C62-4ECF-90A6-50B6413D4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868121"/>
            <a:ext cx="6780700" cy="511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95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D0576E-A5C4-4395-B501-25292CDBF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Keramika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8DE4C6-C733-4034-8D19-E848901C4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233464"/>
            <a:ext cx="7255066" cy="6305448"/>
          </a:xfrm>
        </p:spPr>
        <p:txBody>
          <a:bodyPr anchor="ctr">
            <a:normAutofit/>
          </a:bodyPr>
          <a:lstStyle/>
          <a:p>
            <a:r>
              <a:rPr lang="cs-CZ" sz="1200" dirty="0"/>
              <a:t>Poskytuje informace o obchodu mezi lokalitami na ostrově i mimo ostrov (Egypt, Levant, Anatolie, pevninské Řecko, ostrovy </a:t>
            </a:r>
            <a:r>
              <a:rPr lang="cs-CZ" sz="1200" dirty="0" err="1"/>
              <a:t>etc</a:t>
            </a:r>
            <a:r>
              <a:rPr lang="cs-CZ" sz="1200" dirty="0"/>
              <a:t>.). Množství tvarů: různé typy pohárů (</a:t>
            </a:r>
            <a:r>
              <a:rPr lang="cs-CZ" sz="1200" dirty="0" err="1"/>
              <a:t>cups</a:t>
            </a:r>
            <a:r>
              <a:rPr lang="cs-CZ" sz="1200" dirty="0"/>
              <a:t>), hrnců (</a:t>
            </a:r>
            <a:r>
              <a:rPr lang="cs-CZ" sz="1200" dirty="0" err="1"/>
              <a:t>pots</a:t>
            </a:r>
            <a:r>
              <a:rPr lang="cs-CZ" sz="1200" dirty="0"/>
              <a:t>), džbánů (</a:t>
            </a:r>
            <a:r>
              <a:rPr lang="cs-CZ" sz="1200" dirty="0" err="1"/>
              <a:t>jugs</a:t>
            </a:r>
            <a:r>
              <a:rPr lang="cs-CZ" sz="1200" dirty="0"/>
              <a:t>), </a:t>
            </a:r>
            <a:r>
              <a:rPr lang="cs-CZ" sz="1200" dirty="0" err="1"/>
              <a:t>lekythi</a:t>
            </a:r>
            <a:r>
              <a:rPr lang="cs-CZ" sz="1200" dirty="0"/>
              <a:t>, </a:t>
            </a:r>
            <a:r>
              <a:rPr lang="cs-CZ" sz="1200" dirty="0" err="1"/>
              <a:t>pithoi</a:t>
            </a:r>
            <a:r>
              <a:rPr lang="cs-CZ" sz="1200" dirty="0"/>
              <a:t> </a:t>
            </a:r>
            <a:r>
              <a:rPr lang="cs-CZ" sz="1200" dirty="0" err="1"/>
              <a:t>etc</a:t>
            </a:r>
            <a:r>
              <a:rPr lang="cs-CZ" sz="1200" dirty="0"/>
              <a:t>. Obecně však byly motivy a tvary nádob často imitovány a vyráběny přímo na místě (např. tzv. </a:t>
            </a:r>
            <a:r>
              <a:rPr lang="cs-CZ" sz="1200" dirty="0" err="1"/>
              <a:t>marine</a:t>
            </a:r>
            <a:r>
              <a:rPr lang="cs-CZ" sz="1200" dirty="0"/>
              <a:t> style).</a:t>
            </a:r>
          </a:p>
          <a:p>
            <a:r>
              <a:rPr lang="cs-CZ" sz="1200" dirty="0"/>
              <a:t>Vyobrazení lidské postavy je vzácné. Spíše ho známe z jiných druhů umění (pečeti, fresky).</a:t>
            </a:r>
          </a:p>
          <a:p>
            <a:r>
              <a:rPr lang="cs-CZ" sz="1200" dirty="0"/>
              <a:t>Pro </a:t>
            </a:r>
            <a:r>
              <a:rPr lang="cs-CZ" sz="1200" dirty="0" err="1"/>
              <a:t>novopalácové</a:t>
            </a:r>
            <a:r>
              <a:rPr lang="cs-CZ" sz="1200" dirty="0"/>
              <a:t> období je typická keramika </a:t>
            </a:r>
            <a:r>
              <a:rPr lang="cs-CZ" sz="1200" dirty="0" err="1"/>
              <a:t>dark</a:t>
            </a:r>
            <a:r>
              <a:rPr lang="cs-CZ" sz="1200" dirty="0"/>
              <a:t>-on-</a:t>
            </a:r>
            <a:r>
              <a:rPr lang="cs-CZ" sz="1200" dirty="0" err="1"/>
              <a:t>light</a:t>
            </a:r>
            <a:r>
              <a:rPr lang="cs-CZ" sz="1200" dirty="0"/>
              <a:t> = tmavý podklad a světlý dekor. V </a:t>
            </a:r>
            <a:r>
              <a:rPr lang="cs-CZ" sz="1200" dirty="0" err="1"/>
              <a:t>protopalácovém</a:t>
            </a:r>
            <a:r>
              <a:rPr lang="cs-CZ" sz="1200" dirty="0"/>
              <a:t> naopak </a:t>
            </a:r>
            <a:r>
              <a:rPr lang="cs-CZ" sz="1200" dirty="0" err="1"/>
              <a:t>light</a:t>
            </a:r>
            <a:r>
              <a:rPr lang="cs-CZ" sz="1200" dirty="0"/>
              <a:t>-on-</a:t>
            </a:r>
            <a:r>
              <a:rPr lang="cs-CZ" sz="1200" dirty="0" err="1"/>
              <a:t>dark</a:t>
            </a:r>
            <a:r>
              <a:rPr lang="cs-CZ" sz="1200" dirty="0"/>
              <a:t> (</a:t>
            </a:r>
            <a:r>
              <a:rPr lang="cs-CZ" sz="1200" dirty="0" err="1"/>
              <a:t>Kamares</a:t>
            </a:r>
            <a:r>
              <a:rPr lang="cs-CZ" sz="1200" dirty="0"/>
              <a:t> </a:t>
            </a:r>
            <a:r>
              <a:rPr lang="cs-CZ" sz="1200" dirty="0" err="1"/>
              <a:t>ware</a:t>
            </a:r>
            <a:r>
              <a:rPr lang="cs-CZ" sz="1200" dirty="0"/>
              <a:t>).</a:t>
            </a:r>
          </a:p>
          <a:p>
            <a:r>
              <a:rPr lang="cs-CZ" sz="1200" dirty="0"/>
              <a:t>V přechodném období MM III se tyto dva styly ještě objevují spolu.</a:t>
            </a:r>
          </a:p>
          <a:p>
            <a:r>
              <a:rPr lang="cs-CZ" sz="1200" dirty="0"/>
              <a:t>Jedním z přechodných stylů je tzv. </a:t>
            </a:r>
            <a:r>
              <a:rPr lang="cs-CZ" sz="1200" dirty="0" err="1"/>
              <a:t>tortoise-shell</a:t>
            </a:r>
            <a:r>
              <a:rPr lang="cs-CZ" sz="1200" dirty="0"/>
              <a:t> </a:t>
            </a:r>
            <a:r>
              <a:rPr lang="cs-CZ" sz="1200" dirty="0" err="1"/>
              <a:t>ripple</a:t>
            </a:r>
            <a:r>
              <a:rPr lang="cs-CZ" sz="1200" dirty="0"/>
              <a:t> (imitující pásy želvího krunýře), který mizí na konci LM IA.</a:t>
            </a:r>
          </a:p>
          <a:p>
            <a:r>
              <a:rPr lang="cs-CZ" sz="1200" dirty="0"/>
              <a:t>Dalším stylem je tzv. plant style, který vydržel déle než předchozí. Časté jsou motivy rákosí, trávy a květin. Navazuje na něj tzv. </a:t>
            </a:r>
            <a:r>
              <a:rPr lang="cs-CZ" sz="1200" dirty="0" err="1"/>
              <a:t>floral</a:t>
            </a:r>
            <a:r>
              <a:rPr lang="cs-CZ" sz="1200" dirty="0"/>
              <a:t> style.</a:t>
            </a:r>
          </a:p>
          <a:p>
            <a:r>
              <a:rPr lang="cs-CZ" sz="1200" dirty="0"/>
              <a:t>V období LM IB se objevuje tzv. </a:t>
            </a:r>
            <a:r>
              <a:rPr lang="cs-CZ" sz="1200" dirty="0" err="1"/>
              <a:t>marine</a:t>
            </a:r>
            <a:r>
              <a:rPr lang="cs-CZ" sz="1200" dirty="0"/>
              <a:t> style. Typické jsou motivy spojené s mořem: Chobotnice, Argonauti (měkkýši), delfíni, mořské řasy, korály a abstraktní motivy. Některé náměty mořského stylu (např. chobotnice) pokračovaly až do konce doby bronzové, ale jsou více stylizované a méně naturalistické.  </a:t>
            </a:r>
          </a:p>
          <a:p>
            <a:r>
              <a:rPr lang="cs-CZ" sz="1200" dirty="0"/>
              <a:t>Tzv. </a:t>
            </a:r>
            <a:r>
              <a:rPr lang="cs-CZ" sz="1200" dirty="0" err="1"/>
              <a:t>Palatial</a:t>
            </a:r>
            <a:r>
              <a:rPr lang="cs-CZ" sz="1200" dirty="0"/>
              <a:t> </a:t>
            </a:r>
            <a:r>
              <a:rPr lang="cs-CZ" sz="1200" dirty="0" err="1"/>
              <a:t>Tradition</a:t>
            </a:r>
            <a:r>
              <a:rPr lang="cs-CZ" sz="1200" dirty="0"/>
              <a:t> </a:t>
            </a:r>
            <a:r>
              <a:rPr lang="cs-CZ" sz="1200" dirty="0" err="1"/>
              <a:t>pottery</a:t>
            </a:r>
            <a:r>
              <a:rPr lang="cs-CZ" sz="1200" dirty="0"/>
              <a:t>, je poměrně vzácným druhem keramiky, který byl produkován paláci. Obvykle se jedná o nevšední kousky nevhodné pro každodenní užití. Minimálně některé kusy zřejmě sloužily k rituálním účelům.</a:t>
            </a:r>
          </a:p>
          <a:p>
            <a:r>
              <a:rPr lang="cs-CZ" sz="1200" dirty="0"/>
              <a:t>Stále se používají skladovací nádoby </a:t>
            </a:r>
            <a:r>
              <a:rPr lang="cs-CZ" sz="1200" dirty="0" err="1"/>
              <a:t>pithoi</a:t>
            </a:r>
            <a:r>
              <a:rPr lang="cs-CZ" sz="1200" dirty="0"/>
              <a:t> (ty se používají na Krétě dodnes). Nejsou však tak chronologicky citlivé (byly vyráběny z hrubé keramika a mohly sloužit po generace). </a:t>
            </a:r>
          </a:p>
          <a:p>
            <a:r>
              <a:rPr lang="cs-CZ" sz="1200" dirty="0"/>
              <a:t>Dále existovaly tzv. </a:t>
            </a:r>
            <a:r>
              <a:rPr lang="cs-CZ" sz="1200" dirty="0" err="1"/>
              <a:t>abstract</a:t>
            </a:r>
            <a:r>
              <a:rPr lang="cs-CZ" sz="1200" dirty="0"/>
              <a:t>/</a:t>
            </a:r>
            <a:r>
              <a:rPr lang="cs-CZ" sz="1200" dirty="0" err="1"/>
              <a:t>geometric</a:t>
            </a:r>
            <a:r>
              <a:rPr lang="cs-CZ" sz="1200" dirty="0"/>
              <a:t> style a </a:t>
            </a:r>
            <a:r>
              <a:rPr lang="cs-CZ" sz="1200" dirty="0" err="1"/>
              <a:t>alternating</a:t>
            </a:r>
            <a:r>
              <a:rPr lang="cs-CZ" sz="1200" dirty="0"/>
              <a:t> style. Jsou stylisticky více konzervativní. V prvním se motivy umisťují obvykle do panelů. Motivy zahrnují girlandy z květin či řetězy z korálků. Ve druhém se individuální motivy opakují napříč povrchem např. stylizované prvky krajiny, štíty, jednotlivé květy, dvojité sekery.</a:t>
            </a:r>
          </a:p>
          <a:p>
            <a:r>
              <a:rPr lang="cs-CZ" sz="1200" dirty="0"/>
              <a:t>Po celém ostrově se vyrábějí kónické poháry (často nezdobené), které sloužily k pití. Mohly být rovněž používány na skladování malého množství potravin nebo i jako lampy.</a:t>
            </a:r>
          </a:p>
          <a:p>
            <a:pPr marL="0" indent="0">
              <a:buNone/>
            </a:pPr>
            <a:endParaRPr lang="cs-CZ" sz="1100" dirty="0"/>
          </a:p>
          <a:p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6152012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935544-9CF3-4839-B1B0-A4259EEEC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Tortoise-shell ripple</a:t>
            </a:r>
          </a:p>
        </p:txBody>
      </p:sp>
      <p:pic>
        <p:nvPicPr>
          <p:cNvPr id="5" name="Zástupný obsah 4" descr="Obsah obrázku měkkýši&#10;&#10;Popis byl vytvořen automaticky">
            <a:extLst>
              <a:ext uri="{FF2B5EF4-FFF2-40B4-BE49-F238E27FC236}">
                <a16:creationId xmlns:a16="http://schemas.microsoft.com/office/drawing/2014/main" id="{B9A319E5-0376-4EFB-9B99-215113245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885073"/>
            <a:ext cx="6780700" cy="50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123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9E2C77-2187-4F9D-9A88-97B3ADF71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Floral style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hrníček, keramické nádobí, jídelní nádobí&#10;&#10;Popis byl vytvořen automaticky">
            <a:extLst>
              <a:ext uri="{FF2B5EF4-FFF2-40B4-BE49-F238E27FC236}">
                <a16:creationId xmlns:a16="http://schemas.microsoft.com/office/drawing/2014/main" id="{3427F83D-1B5D-4CAB-BF82-C078C402E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01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1392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3836F4-B73D-4BC8-A6CD-8418F499E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Marine Style</a:t>
            </a:r>
          </a:p>
        </p:txBody>
      </p:sp>
      <p:pic>
        <p:nvPicPr>
          <p:cNvPr id="5" name="Zástupný obsah 4" descr="Obsah obrázku interiér, pouzdro, sklenice, plavidlo&#10;&#10;Popis byl vytvořen automaticky">
            <a:extLst>
              <a:ext uri="{FF2B5EF4-FFF2-40B4-BE49-F238E27FC236}">
                <a16:creationId xmlns:a16="http://schemas.microsoft.com/office/drawing/2014/main" id="{23FB3E2B-6D8F-4097-AF4D-87992B063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813002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28370-036D-463E-8D3A-D84A69AB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Kónický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pohár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168EBFC-2827-421B-A759-B2CA724E7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966" y="377894"/>
            <a:ext cx="5157787" cy="823912"/>
          </a:xfrm>
        </p:spPr>
        <p:txBody>
          <a:bodyPr/>
          <a:lstStyle/>
          <a:p>
            <a:r>
              <a:rPr lang="cs-CZ" dirty="0"/>
              <a:t>Kónický pohár</a:t>
            </a:r>
          </a:p>
        </p:txBody>
      </p:sp>
      <p:pic>
        <p:nvPicPr>
          <p:cNvPr id="5" name="Zástupný obsah 4" descr="Obsah obrázku hrníček, keramické nádobí, jídelní nádobí, kamenina&#10;&#10;Popis byl vytvořen automaticky">
            <a:extLst>
              <a:ext uri="{FF2B5EF4-FFF2-40B4-BE49-F238E27FC236}">
                <a16:creationId xmlns:a16="http://schemas.microsoft.com/office/drawing/2014/main" id="{32A44391-0843-4403-8F4D-29247BD165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87" y="2505075"/>
            <a:ext cx="3684588" cy="3684588"/>
          </a:xfrm>
          <a:prstGeom prst="rect">
            <a:avLst/>
          </a:prstGeom>
        </p:spPr>
      </p:pic>
      <p:sp>
        <p:nvSpPr>
          <p:cNvPr id="8" name="Zástupný text 7">
            <a:extLst>
              <a:ext uri="{FF2B5EF4-FFF2-40B4-BE49-F238E27FC236}">
                <a16:creationId xmlns:a16="http://schemas.microsoft.com/office/drawing/2014/main" id="{9F6C542D-1B89-44B5-8755-0DFD9CE2C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6208" y="353473"/>
            <a:ext cx="5183188" cy="823912"/>
          </a:xfrm>
        </p:spPr>
        <p:txBody>
          <a:bodyPr/>
          <a:lstStyle/>
          <a:p>
            <a:r>
              <a:rPr lang="cs-CZ" dirty="0"/>
              <a:t>Velké a středně velké </a:t>
            </a:r>
            <a:r>
              <a:rPr lang="cs-CZ" dirty="0" err="1"/>
              <a:t>pithoi</a:t>
            </a:r>
            <a:r>
              <a:rPr lang="cs-CZ" dirty="0"/>
              <a:t> z centrální a západní Kréty</a:t>
            </a:r>
          </a:p>
        </p:txBody>
      </p:sp>
      <p:pic>
        <p:nvPicPr>
          <p:cNvPr id="13" name="Zástupný obsah 12" descr="Obsah obrázku text, mapa, perokresba&#10;&#10;Popis byl vytvořen automaticky">
            <a:extLst>
              <a:ext uri="{FF2B5EF4-FFF2-40B4-BE49-F238E27FC236}">
                <a16:creationId xmlns:a16="http://schemas.microsoft.com/office/drawing/2014/main" id="{2748D866-F934-47EC-9AA6-45DB553173C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61" y="1690688"/>
            <a:ext cx="4262465" cy="4498975"/>
          </a:xfrm>
        </p:spPr>
      </p:pic>
    </p:spTree>
    <p:extLst>
      <p:ext uri="{BB962C8B-B14F-4D97-AF65-F5344CB8AC3E}">
        <p14:creationId xmlns:p14="http://schemas.microsoft.com/office/powerpoint/2010/main" val="421454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1707A3-4FA2-4D2F-9CBA-51C53F593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Architektura - Paláce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Zástupný obsah 2">
            <a:extLst>
              <a:ext uri="{FF2B5EF4-FFF2-40B4-BE49-F238E27FC236}">
                <a16:creationId xmlns:a16="http://schemas.microsoft.com/office/drawing/2014/main" id="{9BB3F6E8-1BE0-406F-9ACE-373657A63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545202"/>
          </a:xfrm>
        </p:spPr>
        <p:txBody>
          <a:bodyPr>
            <a:normAutofit fontScale="92500"/>
          </a:bodyPr>
          <a:lstStyle/>
          <a:p>
            <a:r>
              <a:rPr lang="cs-CZ" sz="1400" dirty="0"/>
              <a:t>Po destrukcích na konci </a:t>
            </a:r>
            <a:r>
              <a:rPr lang="cs-CZ" sz="1400" dirty="0" err="1"/>
              <a:t>protopalácového</a:t>
            </a:r>
            <a:r>
              <a:rPr lang="cs-CZ" sz="1400" dirty="0"/>
              <a:t> období dochází přestavbám palácových center a měst.</a:t>
            </a:r>
          </a:p>
          <a:p>
            <a:r>
              <a:rPr lang="cs-CZ" sz="1400" dirty="0"/>
              <a:t>Často se zvětšují jednotlivé místnosti a skladovací prostory. Objevuje se více formálních místností se zabudovanými lavicemi.</a:t>
            </a:r>
          </a:p>
          <a:p>
            <a:r>
              <a:rPr lang="cs-CZ" sz="1400" dirty="0"/>
              <a:t>Architektura paláců je víceméně jednotná. Obsahuje podobné prvky, které se však mohou nacházet na různých místech jednotlivých komplexů.</a:t>
            </a:r>
          </a:p>
          <a:p>
            <a:r>
              <a:rPr lang="cs-CZ" sz="1400" dirty="0"/>
              <a:t>V přízemí se zřejmě nacházely sklady a kultovní místnosti, zatímco ve vyšších patrech se nacházely přijímací místnosti a archivy.</a:t>
            </a:r>
          </a:p>
          <a:p>
            <a:r>
              <a:rPr lang="cs-CZ" sz="1400" dirty="0"/>
              <a:t>Typický je centrální dvorec s okolními </a:t>
            </a:r>
            <a:r>
              <a:rPr lang="cs-CZ" sz="1400" dirty="0" err="1"/>
              <a:t>více-podlažními</a:t>
            </a:r>
            <a:r>
              <a:rPr lang="cs-CZ" sz="1400" dirty="0"/>
              <a:t> budovami a místnosti interpretované jako skladovací prostory (často v západním křídle, mohou se však nacházet i v jiných částech komplexů) a pracovní místnosti. </a:t>
            </a:r>
          </a:p>
          <a:p>
            <a:r>
              <a:rPr lang="cs-CZ" sz="1400" dirty="0"/>
              <a:t>Klasickým prvkem architektury je tzv. minojská hala (</a:t>
            </a:r>
            <a:r>
              <a:rPr lang="cs-CZ" sz="1400" dirty="0" err="1"/>
              <a:t>Minoan</a:t>
            </a:r>
            <a:r>
              <a:rPr lang="cs-CZ" sz="1400" dirty="0"/>
              <a:t> </a:t>
            </a:r>
            <a:r>
              <a:rPr lang="cs-CZ" sz="1400" dirty="0" err="1"/>
              <a:t>Hall</a:t>
            </a:r>
            <a:r>
              <a:rPr lang="cs-CZ" sz="1400" dirty="0"/>
              <a:t>). Sestává se ze světlíku (</a:t>
            </a:r>
            <a:r>
              <a:rPr lang="cs-CZ" sz="1400" dirty="0" err="1"/>
              <a:t>light</a:t>
            </a:r>
            <a:r>
              <a:rPr lang="cs-CZ" sz="1400" dirty="0"/>
              <a:t> </a:t>
            </a:r>
            <a:r>
              <a:rPr lang="cs-CZ" sz="1400" dirty="0" err="1"/>
              <a:t>well</a:t>
            </a:r>
            <a:r>
              <a:rPr lang="cs-CZ" sz="1400" dirty="0"/>
              <a:t>) se sloupem, předsálí, které je členěno systémem dveří a sloupů (</a:t>
            </a:r>
            <a:r>
              <a:rPr lang="cs-CZ" sz="1400" dirty="0" err="1"/>
              <a:t>pier</a:t>
            </a:r>
            <a:r>
              <a:rPr lang="cs-CZ" sz="1400" dirty="0"/>
              <a:t>-and-</a:t>
            </a:r>
            <a:r>
              <a:rPr lang="cs-CZ" sz="1400" dirty="0" err="1"/>
              <a:t>door</a:t>
            </a:r>
            <a:r>
              <a:rPr lang="cs-CZ" sz="1400" dirty="0"/>
              <a:t> </a:t>
            </a:r>
            <a:r>
              <a:rPr lang="cs-CZ" sz="1400" dirty="0" err="1"/>
              <a:t>partition</a:t>
            </a:r>
            <a:r>
              <a:rPr lang="cs-CZ" sz="1400" dirty="0"/>
              <a:t>). Odtud se vcházelo do hlavní haly. Hala mohla sloužit k rituálním, reprezentačním či soukromým účelům. Její přesná funkce je však nejasná. Existují různé formy.</a:t>
            </a:r>
          </a:p>
          <a:p>
            <a:r>
              <a:rPr lang="cs-CZ" sz="1400" dirty="0"/>
              <a:t>Takzvané sloupové haly (</a:t>
            </a:r>
            <a:r>
              <a:rPr lang="cs-CZ" sz="1400" dirty="0" err="1"/>
              <a:t>pillar</a:t>
            </a:r>
            <a:r>
              <a:rPr lang="cs-CZ" sz="1400" dirty="0"/>
              <a:t> </a:t>
            </a:r>
            <a:r>
              <a:rPr lang="cs-CZ" sz="1400" dirty="0" err="1"/>
              <a:t>halls</a:t>
            </a:r>
            <a:r>
              <a:rPr lang="cs-CZ" sz="1400" dirty="0"/>
              <a:t>) se obvykle nacházejí v severních křídlech paláce. V paláci </a:t>
            </a:r>
            <a:r>
              <a:rPr lang="cs-CZ" sz="1400" dirty="0" err="1"/>
              <a:t>Knossos</a:t>
            </a:r>
            <a:r>
              <a:rPr lang="cs-CZ" sz="1400" dirty="0"/>
              <a:t> představovala tato hala severní vstup do paláce. Nad ní se zřejmě mohla nacházet hodovní místnost. V hale bylo objeveno velké množství hliněných tabulek, což značí její administrativní funkci. Snad se zde také mohli scházet nově příchozí do paláce.</a:t>
            </a:r>
          </a:p>
          <a:p>
            <a:r>
              <a:rPr lang="cs-CZ" sz="1400" dirty="0"/>
              <a:t>Takzvané sloupové krypty (</a:t>
            </a:r>
            <a:r>
              <a:rPr lang="cs-CZ" sz="1400" dirty="0" err="1"/>
              <a:t>pillar</a:t>
            </a:r>
            <a:r>
              <a:rPr lang="cs-CZ" sz="1400" dirty="0"/>
              <a:t> </a:t>
            </a:r>
            <a:r>
              <a:rPr lang="cs-CZ" sz="1400" dirty="0" err="1"/>
              <a:t>crypts</a:t>
            </a:r>
            <a:r>
              <a:rPr lang="cs-CZ" sz="1400" dirty="0"/>
              <a:t>). V paláci </a:t>
            </a:r>
            <a:r>
              <a:rPr lang="cs-CZ" sz="1400" dirty="0" err="1"/>
              <a:t>Malia</a:t>
            </a:r>
            <a:r>
              <a:rPr lang="cs-CZ" sz="1400" dirty="0"/>
              <a:t> a </a:t>
            </a:r>
            <a:r>
              <a:rPr lang="cs-CZ" sz="1400" dirty="0" err="1"/>
              <a:t>Knossos</a:t>
            </a:r>
            <a:r>
              <a:rPr lang="cs-CZ" sz="1400" dirty="0"/>
              <a:t> (mohou se nacházet i v domech) se nacházejí západně od centrálního nádvoří.  Jedná se o místnosti s jedním nebo dvěma sloupy, které na sobě mívají značky (např. dvojitá sekera). Obvykle jsou spojovány s kultem.</a:t>
            </a:r>
          </a:p>
          <a:p>
            <a:r>
              <a:rPr lang="cs-CZ" sz="1400" dirty="0"/>
              <a:t>Běžně se začínají objevovat tzv. očistné nádrže (</a:t>
            </a:r>
            <a:r>
              <a:rPr lang="cs-CZ" sz="1400" dirty="0" err="1"/>
              <a:t>lustral</a:t>
            </a:r>
            <a:r>
              <a:rPr lang="cs-CZ" sz="1400" dirty="0"/>
              <a:t> </a:t>
            </a:r>
            <a:r>
              <a:rPr lang="cs-CZ" sz="1400" dirty="0" err="1"/>
              <a:t>basins</a:t>
            </a:r>
            <a:r>
              <a:rPr lang="cs-CZ" sz="1400" dirty="0"/>
              <a:t>), jejichž funkce je nejistá – dříve často spojovány s rituálními očistnými obřady, čemuž však příliš neodpovídá jejich forma a použitý materiál.</a:t>
            </a:r>
          </a:p>
          <a:p>
            <a:r>
              <a:rPr lang="cs-CZ" sz="1400" dirty="0"/>
              <a:t>Vznikají rovněž nové „paláce“ na nových místech a nebo na místech, kde zřejmě dříve stály jiné typy budov např. </a:t>
            </a:r>
            <a:r>
              <a:rPr lang="cs-CZ" sz="1400" dirty="0" err="1"/>
              <a:t>Gournia</a:t>
            </a:r>
            <a:r>
              <a:rPr lang="cs-CZ" sz="1400" dirty="0"/>
              <a:t>, </a:t>
            </a:r>
            <a:r>
              <a:rPr lang="cs-CZ" sz="1400" dirty="0" err="1"/>
              <a:t>Petras</a:t>
            </a:r>
            <a:r>
              <a:rPr lang="cs-CZ" sz="1400" dirty="0"/>
              <a:t>, </a:t>
            </a:r>
            <a:r>
              <a:rPr lang="cs-CZ" sz="1400" dirty="0" err="1"/>
              <a:t>Zakros</a:t>
            </a:r>
            <a:r>
              <a:rPr lang="cs-CZ" sz="1400" dirty="0"/>
              <a:t>, </a:t>
            </a:r>
            <a:r>
              <a:rPr lang="cs-CZ" sz="1400" dirty="0" err="1"/>
              <a:t>Galatas</a:t>
            </a:r>
            <a:r>
              <a:rPr lang="cs-CZ" sz="1400" dirty="0"/>
              <a:t>.</a:t>
            </a:r>
          </a:p>
          <a:p>
            <a:pPr marL="0" indent="0">
              <a:buNone/>
            </a:pPr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5598013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C0F22BA7-D389-4AE6-ABD4-394211A136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09946"/>
            <a:ext cx="5181600" cy="3912295"/>
          </a:xfrm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D2981E93-BA49-4F47-BB91-EBF3C0DA66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09947"/>
            <a:ext cx="5181600" cy="4001668"/>
          </a:xfrm>
        </p:spPr>
      </p:pic>
    </p:spTree>
    <p:extLst>
      <p:ext uri="{BB962C8B-B14F-4D97-AF65-F5344CB8AC3E}">
        <p14:creationId xmlns:p14="http://schemas.microsoft.com/office/powerpoint/2010/main" val="17287326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9A7794BE-2F4D-4DB9-8A46-67FF668E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Vybraná literatura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47F64660-04C1-4847-8A70-50B8C98E4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err="1"/>
              <a:t>Shelmerdine</a:t>
            </a:r>
            <a:r>
              <a:rPr lang="cs-CZ" dirty="0"/>
              <a:t>, C. W. (</a:t>
            </a:r>
            <a:r>
              <a:rPr lang="cs-CZ" dirty="0" err="1"/>
              <a:t>ed</a:t>
            </a:r>
            <a:r>
              <a:rPr lang="cs-CZ" dirty="0"/>
              <a:t>.), 2010. </a:t>
            </a:r>
            <a:r>
              <a:rPr lang="en-US" dirty="0"/>
              <a:t>The Cambridge Companion to THE AEGEAN BRONZE AGE</a:t>
            </a:r>
            <a:r>
              <a:rPr lang="cs-CZ" dirty="0"/>
              <a:t>. Cambridge University </a:t>
            </a:r>
            <a:r>
              <a:rPr lang="cs-CZ" dirty="0" err="1"/>
              <a:t>Press</a:t>
            </a:r>
            <a:r>
              <a:rPr lang="cs-CZ" dirty="0"/>
              <a:t>.</a:t>
            </a:r>
          </a:p>
          <a:p>
            <a:r>
              <a:rPr lang="cs-CZ" dirty="0" err="1"/>
              <a:t>Cline</a:t>
            </a:r>
            <a:r>
              <a:rPr lang="cs-CZ" dirty="0"/>
              <a:t>, E. H. (</a:t>
            </a:r>
            <a:r>
              <a:rPr lang="cs-CZ" dirty="0" err="1"/>
              <a:t>ed</a:t>
            </a:r>
            <a:r>
              <a:rPr lang="cs-CZ" dirty="0"/>
              <a:t>.), 2012. </a:t>
            </a:r>
            <a:r>
              <a:rPr lang="en-US" dirty="0"/>
              <a:t>THE OXFORD HANDBOOK OF THE BRONZE AGE AEGEAN</a:t>
            </a:r>
            <a:r>
              <a:rPr lang="cs-CZ" dirty="0"/>
              <a:t>. Oxford University </a:t>
            </a:r>
            <a:r>
              <a:rPr lang="cs-CZ" dirty="0" err="1"/>
              <a:t>Press</a:t>
            </a:r>
            <a:r>
              <a:rPr lang="cs-CZ" dirty="0"/>
              <a:t>.</a:t>
            </a:r>
          </a:p>
          <a:p>
            <a:r>
              <a:rPr lang="cs-CZ" dirty="0" err="1"/>
              <a:t>Momigliamo</a:t>
            </a:r>
            <a:r>
              <a:rPr lang="cs-CZ" dirty="0"/>
              <a:t>, N. (</a:t>
            </a:r>
            <a:r>
              <a:rPr lang="cs-CZ" dirty="0" err="1"/>
              <a:t>ed</a:t>
            </a:r>
            <a:r>
              <a:rPr lang="cs-CZ" dirty="0"/>
              <a:t>.), 2007. </a:t>
            </a:r>
            <a:r>
              <a:rPr lang="en-US" b="0" i="0" dirty="0">
                <a:solidFill>
                  <a:srgbClr val="000000"/>
                </a:solidFill>
                <a:effectLst/>
                <a:latin typeface="GT America Standard"/>
              </a:rPr>
              <a:t>KNOSSOS POTTERY HANDBOOK: NEOLITHIC and BRONZE AGE (MINOAN)</a:t>
            </a:r>
            <a:r>
              <a:rPr lang="cs-CZ" b="0" i="0" dirty="0">
                <a:solidFill>
                  <a:srgbClr val="000000"/>
                </a:solidFill>
                <a:effectLst/>
                <a:latin typeface="GT America Standard"/>
              </a:rPr>
              <a:t>. </a:t>
            </a:r>
            <a:r>
              <a:rPr lang="cs-CZ" b="0" i="1" dirty="0">
                <a:solidFill>
                  <a:srgbClr val="000000"/>
                </a:solidFill>
                <a:effectLst/>
                <a:latin typeface="GT America Standard"/>
              </a:rPr>
              <a:t>BSA </a:t>
            </a:r>
            <a:r>
              <a:rPr lang="cs-CZ" b="0" dirty="0" err="1">
                <a:solidFill>
                  <a:srgbClr val="000000"/>
                </a:solidFill>
                <a:effectLst/>
                <a:latin typeface="GT America Standard"/>
              </a:rPr>
              <a:t>studies</a:t>
            </a:r>
            <a:r>
              <a:rPr lang="cs-CZ" b="0" i="1" dirty="0">
                <a:solidFill>
                  <a:srgbClr val="000000"/>
                </a:solidFill>
                <a:effectLst/>
                <a:latin typeface="GT America Standard"/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GT America Standard"/>
              </a:rPr>
              <a:t>vol. 14.</a:t>
            </a:r>
          </a:p>
          <a:p>
            <a:r>
              <a:rPr lang="cs-CZ" dirty="0" err="1">
                <a:solidFill>
                  <a:srgbClr val="000000"/>
                </a:solidFill>
                <a:latin typeface="GT America Standard"/>
              </a:rPr>
              <a:t>Rehak</a:t>
            </a:r>
            <a:r>
              <a:rPr lang="cs-CZ" dirty="0">
                <a:solidFill>
                  <a:srgbClr val="000000"/>
                </a:solidFill>
                <a:latin typeface="GT America Standard"/>
              </a:rPr>
              <a:t>, P. – </a:t>
            </a:r>
            <a:r>
              <a:rPr lang="cs-CZ" dirty="0" err="1">
                <a:solidFill>
                  <a:srgbClr val="000000"/>
                </a:solidFill>
                <a:latin typeface="GT America Standard"/>
              </a:rPr>
              <a:t>Younger</a:t>
            </a:r>
            <a:r>
              <a:rPr lang="cs-CZ" dirty="0">
                <a:solidFill>
                  <a:srgbClr val="000000"/>
                </a:solidFill>
                <a:latin typeface="GT America Standard"/>
              </a:rPr>
              <a:t>, J. G. 1998. </a:t>
            </a:r>
            <a:r>
              <a:rPr lang="en-US" dirty="0"/>
              <a:t>Review of Aegean Prehistory VII: </a:t>
            </a:r>
            <a:r>
              <a:rPr lang="en-US" dirty="0" err="1"/>
              <a:t>Neopalatial</a:t>
            </a:r>
            <a:r>
              <a:rPr lang="en-US" dirty="0"/>
              <a:t>, Final Palatial, and </a:t>
            </a:r>
            <a:r>
              <a:rPr lang="en-US" dirty="0" err="1"/>
              <a:t>Postpalatial</a:t>
            </a:r>
            <a:r>
              <a:rPr lang="en-US" dirty="0"/>
              <a:t> Crete</a:t>
            </a:r>
            <a:r>
              <a:rPr lang="cs-CZ" dirty="0"/>
              <a:t>. </a:t>
            </a:r>
            <a:r>
              <a:rPr lang="cs-CZ" i="1" dirty="0"/>
              <a:t>AJA</a:t>
            </a:r>
            <a:r>
              <a:rPr lang="cs-CZ" dirty="0"/>
              <a:t> 102(1), 91-173.</a:t>
            </a:r>
          </a:p>
          <a:p>
            <a:r>
              <a:rPr lang="en-US" dirty="0"/>
              <a:t>McEnroe, J. C.</a:t>
            </a:r>
            <a:r>
              <a:rPr lang="cs-CZ" dirty="0"/>
              <a:t> 2010.</a:t>
            </a:r>
            <a:r>
              <a:rPr lang="en-US" dirty="0"/>
              <a:t> Architecture of Minoan Crete: Constructing Identity in the Aegean Bronze Age. University of Texas press</a:t>
            </a:r>
            <a:r>
              <a:rPr lang="cs-CZ" dirty="0"/>
              <a:t>.</a:t>
            </a:r>
          </a:p>
          <a:p>
            <a:r>
              <a:rPr lang="cs-CZ" dirty="0" err="1"/>
              <a:t>McEnroe</a:t>
            </a:r>
            <a:r>
              <a:rPr lang="cs-CZ" dirty="0"/>
              <a:t>, J. </a:t>
            </a:r>
            <a:r>
              <a:rPr lang="en-US" dirty="0"/>
              <a:t>A Typology of Minoan </a:t>
            </a:r>
            <a:r>
              <a:rPr lang="en-US" dirty="0" err="1"/>
              <a:t>Neopalatial</a:t>
            </a:r>
            <a:r>
              <a:rPr lang="en-US" dirty="0"/>
              <a:t> Houses</a:t>
            </a:r>
            <a:r>
              <a:rPr lang="cs-CZ" dirty="0"/>
              <a:t>. </a:t>
            </a:r>
            <a:r>
              <a:rPr lang="cs-CZ" i="1" dirty="0"/>
              <a:t>AJA</a:t>
            </a:r>
            <a:r>
              <a:rPr lang="cs-CZ" dirty="0"/>
              <a:t> 86(1), 3-19.</a:t>
            </a:r>
          </a:p>
          <a:p>
            <a:r>
              <a:rPr lang="cs-CZ" dirty="0" err="1"/>
              <a:t>Immerwahr</a:t>
            </a:r>
            <a:r>
              <a:rPr lang="cs-CZ" dirty="0"/>
              <a:t>, S. A. 1990. </a:t>
            </a:r>
            <a:r>
              <a:rPr lang="cs-CZ" dirty="0" err="1"/>
              <a:t>Aegean</a:t>
            </a:r>
            <a:r>
              <a:rPr lang="cs-CZ" dirty="0"/>
              <a:t> </a:t>
            </a:r>
            <a:r>
              <a:rPr lang="cs-CZ" dirty="0" err="1"/>
              <a:t>Painting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Bronze Age. </a:t>
            </a:r>
            <a:r>
              <a:rPr lang="cs-CZ" b="0" i="0" dirty="0" err="1">
                <a:solidFill>
                  <a:srgbClr val="0F1111"/>
                </a:solidFill>
                <a:effectLst/>
                <a:latin typeface="Amazon Ember"/>
              </a:rPr>
              <a:t>Penn</a:t>
            </a:r>
            <a:r>
              <a:rPr lang="cs-CZ" b="0" i="0" dirty="0">
                <a:solidFill>
                  <a:srgbClr val="0F1111"/>
                </a:solidFill>
                <a:effectLst/>
                <a:latin typeface="Amazon Ember"/>
              </a:rPr>
              <a:t> </a:t>
            </a:r>
            <a:r>
              <a:rPr lang="cs-CZ" b="0" i="0" dirty="0" err="1">
                <a:solidFill>
                  <a:srgbClr val="0F1111"/>
                </a:solidFill>
                <a:effectLst/>
                <a:latin typeface="Amazon Ember"/>
              </a:rPr>
              <a:t>State</a:t>
            </a:r>
            <a:r>
              <a:rPr lang="cs-CZ" b="0" i="0" dirty="0">
                <a:solidFill>
                  <a:srgbClr val="0F1111"/>
                </a:solidFill>
                <a:effectLst/>
                <a:latin typeface="Amazon Ember"/>
              </a:rPr>
              <a:t> University </a:t>
            </a:r>
            <a:r>
              <a:rPr lang="cs-CZ" b="0" i="0" dirty="0" err="1">
                <a:solidFill>
                  <a:srgbClr val="0F1111"/>
                </a:solidFill>
                <a:effectLst/>
                <a:latin typeface="Amazon Ember"/>
              </a:rPr>
              <a:t>Press</a:t>
            </a:r>
            <a:r>
              <a:rPr lang="cs-CZ" b="0" i="0" dirty="0">
                <a:solidFill>
                  <a:srgbClr val="0F1111"/>
                </a:solidFill>
                <a:effectLst/>
                <a:latin typeface="Amazon Ember"/>
              </a:rPr>
              <a:t>.</a:t>
            </a:r>
          </a:p>
          <a:p>
            <a:r>
              <a:rPr lang="cs-CZ" dirty="0" err="1"/>
              <a:t>Krzyszkowska</a:t>
            </a:r>
            <a:r>
              <a:rPr lang="cs-CZ" dirty="0"/>
              <a:t>, O. 2005. </a:t>
            </a:r>
            <a:r>
              <a:rPr lang="cs-CZ" dirty="0" err="1"/>
              <a:t>Aegean</a:t>
            </a:r>
            <a:r>
              <a:rPr lang="cs-CZ" dirty="0"/>
              <a:t> </a:t>
            </a:r>
            <a:r>
              <a:rPr lang="cs-CZ" dirty="0" err="1"/>
              <a:t>Seals</a:t>
            </a:r>
            <a:r>
              <a:rPr lang="cs-CZ" dirty="0"/>
              <a:t>: An </a:t>
            </a:r>
            <a:r>
              <a:rPr lang="cs-CZ" dirty="0" err="1"/>
              <a:t>Introduction</a:t>
            </a:r>
            <a:r>
              <a:rPr lang="cs-CZ" dirty="0"/>
              <a:t>. </a:t>
            </a:r>
            <a:r>
              <a:rPr lang="en-US" dirty="0"/>
              <a:t>Bulletin of the Institute of Classical Studies. Supplement, No. 85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9026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A7DFE16E-1607-4978-A509-C182863CD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Knossos pillar hall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Zástupný obsah 17">
            <a:extLst>
              <a:ext uri="{FF2B5EF4-FFF2-40B4-BE49-F238E27FC236}">
                <a16:creationId xmlns:a16="http://schemas.microsoft.com/office/drawing/2014/main" id="{5D6EA0D4-042A-4943-8F1B-68E57893AC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 r="4517" b="2"/>
          <a:stretch/>
        </p:blipFill>
        <p:spPr>
          <a:xfrm>
            <a:off x="719847" y="2426818"/>
            <a:ext cx="4426085" cy="4246356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Zástupný obsah 11" descr="Obsah obrázku exteriér, skála, příroda, kámen&#10;&#10;Popis byl vytvořen automaticky">
            <a:extLst>
              <a:ext uri="{FF2B5EF4-FFF2-40B4-BE49-F238E27FC236}">
                <a16:creationId xmlns:a16="http://schemas.microsoft.com/office/drawing/2014/main" id="{64FFC8CC-2640-4C60-A633-37548AA198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9447"/>
          <a:stretch/>
        </p:blipFill>
        <p:spPr>
          <a:xfrm>
            <a:off x="6445073" y="2881793"/>
            <a:ext cx="5455917" cy="308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77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sah 7" descr="Obsah obrázku hora, exteriér, skála, příroda&#10;&#10;Popis byl vytvořen automaticky">
            <a:extLst>
              <a:ext uri="{FF2B5EF4-FFF2-40B4-BE49-F238E27FC236}">
                <a16:creationId xmlns:a16="http://schemas.microsoft.com/office/drawing/2014/main" id="{E344D9E3-117E-4A3F-B960-C3594B6B5E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8" b="13307"/>
          <a:stretch/>
        </p:blipFill>
        <p:spPr>
          <a:xfrm>
            <a:off x="642939" y="363538"/>
            <a:ext cx="5582764" cy="4392613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4FC7A18-C590-4444-831E-742F070B0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1"/>
          <a:stretch/>
        </p:blipFill>
        <p:spPr>
          <a:xfrm>
            <a:off x="6965004" y="363538"/>
            <a:ext cx="4582471" cy="439261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FBBA95B-1C9D-4F89-AAF9-09160D2FE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Malia – Pillar crypt</a:t>
            </a:r>
          </a:p>
        </p:txBody>
      </p:sp>
    </p:spTree>
    <p:extLst>
      <p:ext uri="{BB962C8B-B14F-4D97-AF65-F5344CB8AC3E}">
        <p14:creationId xmlns:p14="http://schemas.microsoft.com/office/powerpoint/2010/main" val="2910441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F48BA1-AD6B-452C-B770-00F6BA53D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</a:rPr>
              <a:t>Zakros</a:t>
            </a:r>
            <a:r>
              <a:rPr lang="en-US" sz="5400" dirty="0">
                <a:solidFill>
                  <a:srgbClr val="FFFFFF"/>
                </a:solidFill>
              </a:rPr>
              <a:t> - Minoan Hall system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32B6904-562D-4469-8D65-8D1A879F00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7" y="2741123"/>
            <a:ext cx="5455917" cy="336902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A8DF6DD5-D78A-438D-8752-A73EF64BD2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3070236"/>
            <a:ext cx="5455917" cy="271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4D570C-2B50-4EC5-A91F-FBE540A19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Phaistos – Lustral basin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D4555C8-7CA3-422F-AF6E-EBDC355CB1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2" y="307731"/>
            <a:ext cx="5092532" cy="3997637"/>
          </a:xfrm>
          <a:prstGeom prst="rect">
            <a:avLst/>
          </a:prstGeom>
        </p:spPr>
      </p:pic>
      <p:pic>
        <p:nvPicPr>
          <p:cNvPr id="8" name="Zástupný obsah 7" descr="Obsah obrázku zeď, interiér, kámen, koupelna&#10;&#10;Popis byl vytvořen automaticky">
            <a:extLst>
              <a:ext uri="{FF2B5EF4-FFF2-40B4-BE49-F238E27FC236}">
                <a16:creationId xmlns:a16="http://schemas.microsoft.com/office/drawing/2014/main" id="{97B005E4-D2F9-4387-97F6-1B101F284D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328780"/>
            <a:ext cx="5455917" cy="395553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35686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3092</Words>
  <Application>Microsoft Office PowerPoint</Application>
  <PresentationFormat>Širokoúhlá obrazovka</PresentationFormat>
  <Paragraphs>164</Paragraphs>
  <Slides>51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9" baseType="lpstr">
      <vt:lpstr>Amazon Ember</vt:lpstr>
      <vt:lpstr>Arial</vt:lpstr>
      <vt:lpstr>Calibri</vt:lpstr>
      <vt:lpstr>Calibri Light</vt:lpstr>
      <vt:lpstr>Google Sans</vt:lpstr>
      <vt:lpstr>GT America Standard</vt:lpstr>
      <vt:lpstr>Motiv Office</vt:lpstr>
      <vt:lpstr>Worksheet</vt:lpstr>
      <vt:lpstr>Novopalácové období na Krétě</vt:lpstr>
      <vt:lpstr>Prezentace aplikace PowerPoint</vt:lpstr>
      <vt:lpstr>Stručná charakteristika novopalácového období</vt:lpstr>
      <vt:lpstr>Existence centralizovaného státu?</vt:lpstr>
      <vt:lpstr>Architektura - Paláce</vt:lpstr>
      <vt:lpstr>Knossos pillar hall</vt:lpstr>
      <vt:lpstr>Malia – Pillar crypt</vt:lpstr>
      <vt:lpstr>Zakros - Minoan Hall system</vt:lpstr>
      <vt:lpstr>Phaistos – Lustral basin</vt:lpstr>
      <vt:lpstr>Architektura - minojské vily</vt:lpstr>
      <vt:lpstr>Hagia Triada</vt:lpstr>
      <vt:lpstr>Další příklady minojských vil</vt:lpstr>
      <vt:lpstr>Vathypetro: vlevo: plán lokality, vpravo: lisy na víno</vt:lpstr>
      <vt:lpstr>Podoba minojských domů</vt:lpstr>
      <vt:lpstr>Hliněný model z Archanes (MM III)</vt:lpstr>
      <vt:lpstr>Prezentace aplikace PowerPoint</vt:lpstr>
      <vt:lpstr>Gournia: plán lokality</vt:lpstr>
      <vt:lpstr>Umění a řemeslo</vt:lpstr>
      <vt:lpstr>Minojské meče typu A a dýky</vt:lpstr>
      <vt:lpstr>Prezentace aplikace PowerPoint</vt:lpstr>
      <vt:lpstr>Dýka (Mykény, Grave Circle A) – Národní muzeum Athény</vt:lpstr>
      <vt:lpstr>Vapheio cups</vt:lpstr>
      <vt:lpstr>Fresky</vt:lpstr>
      <vt:lpstr>Monkey fresco – House of the Frescoes (Knossos)</vt:lpstr>
      <vt:lpstr>Rekonstrukce výzdoby adytonu z Xeste 3 (Akrotiri)</vt:lpstr>
      <vt:lpstr>Dancing lady: Queen's Megaron (Knossos)</vt:lpstr>
      <vt:lpstr>Dolphin fresco: Queen's Megaron (Knossos)(Knossos) </vt:lpstr>
      <vt:lpstr>Reliéfní freska zobrazující griffy: Great East Hall (Knossos)</vt:lpstr>
      <vt:lpstr>Miniaturní Ship fresco: West House (Akrotiri)</vt:lpstr>
      <vt:lpstr>Miniaturní Town Mosaic: Temple repository (Knossos)</vt:lpstr>
      <vt:lpstr>Příklady pečetidel</vt:lpstr>
      <vt:lpstr>Procentuální zastoupení jednotlivých druhů zvířat a příšer v lineárním A, ve freskách a na pečetích (Shapland 2010) </vt:lpstr>
      <vt:lpstr>Pečetní prsteny</vt:lpstr>
      <vt:lpstr>The ring of Minos – pečetní prsten (Knossos)</vt:lpstr>
      <vt:lpstr>Rhytony</vt:lpstr>
      <vt:lpstr>The Harvest Vase – Rhyton ve formě pštrosího vejce (Hagia Triada)</vt:lpstr>
      <vt:lpstr>Rhyton ve formě býčí hlavy (Knossos)</vt:lpstr>
      <vt:lpstr>Rhyton ve formě lví hlavy (Knossos, materiál: vápenec)</vt:lpstr>
      <vt:lpstr>Další výrobky</vt:lpstr>
      <vt:lpstr>Vlevo mladík s Palaikastra, vpravo hadí bohyně (Knossos)</vt:lpstr>
      <vt:lpstr>Kel slona (Zakros)</vt:lpstr>
      <vt:lpstr>Svatyně a kult</vt:lpstr>
      <vt:lpstr>Pohřební ritus</vt:lpstr>
      <vt:lpstr>Plánek Temple Tomb podle Pendleburyho (1939)</vt:lpstr>
      <vt:lpstr>Keramika</vt:lpstr>
      <vt:lpstr>Tortoise-shell ripple</vt:lpstr>
      <vt:lpstr>Floral style</vt:lpstr>
      <vt:lpstr>Marine Style</vt:lpstr>
      <vt:lpstr>Kónický pohár</vt:lpstr>
      <vt:lpstr>Prezentace aplikace PowerPoint</vt:lpstr>
      <vt:lpstr>Vybraná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Novopalácové období na Krétě</dc:title>
  <dc:creator>hp</dc:creator>
  <cp:lastModifiedBy>hp</cp:lastModifiedBy>
  <cp:revision>18</cp:revision>
  <dcterms:created xsi:type="dcterms:W3CDTF">2021-11-14T11:31:10Z</dcterms:created>
  <dcterms:modified xsi:type="dcterms:W3CDTF">2021-11-20T15:54:03Z</dcterms:modified>
</cp:coreProperties>
</file>