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4" r:id="rId3"/>
    <p:sldId id="262" r:id="rId4"/>
    <p:sldId id="291" r:id="rId5"/>
    <p:sldId id="292" r:id="rId6"/>
    <p:sldId id="293" r:id="rId7"/>
    <p:sldId id="295" r:id="rId8"/>
    <p:sldId id="258" r:id="rId9"/>
    <p:sldId id="259" r:id="rId10"/>
    <p:sldId id="257" r:id="rId11"/>
    <p:sldId id="269" r:id="rId12"/>
    <p:sldId id="270" r:id="rId13"/>
    <p:sldId id="261" r:id="rId14"/>
    <p:sldId id="264" r:id="rId15"/>
    <p:sldId id="263" r:id="rId16"/>
    <p:sldId id="265" r:id="rId17"/>
    <p:sldId id="283" r:id="rId18"/>
    <p:sldId id="268" r:id="rId19"/>
    <p:sldId id="267" r:id="rId20"/>
    <p:sldId id="271" r:id="rId21"/>
    <p:sldId id="272" r:id="rId22"/>
    <p:sldId id="273" r:id="rId23"/>
    <p:sldId id="275" r:id="rId24"/>
    <p:sldId id="274" r:id="rId25"/>
    <p:sldId id="276" r:id="rId26"/>
    <p:sldId id="277" r:id="rId27"/>
    <p:sldId id="284" r:id="rId28"/>
    <p:sldId id="279" r:id="rId29"/>
    <p:sldId id="280" r:id="rId30"/>
    <p:sldId id="282" r:id="rId31"/>
    <p:sldId id="281" r:id="rId32"/>
    <p:sldId id="285" r:id="rId33"/>
    <p:sldId id="286" r:id="rId34"/>
    <p:sldId id="296" r:id="rId35"/>
    <p:sldId id="287" r:id="rId36"/>
    <p:sldId id="289" r:id="rId37"/>
    <p:sldId id="288" r:id="rId38"/>
    <p:sldId id="290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4T16:00:47.648" idx="1">
    <p:pos x="7497" y="211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27A20-79B5-44CF-80DE-6FE5692625E3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0586BC-9A54-4BE9-A32C-676A11131FB0}">
      <dgm:prSet/>
      <dgm:spPr/>
      <dgm:t>
        <a:bodyPr/>
        <a:lstStyle/>
        <a:p>
          <a:r>
            <a:rPr lang="cs-CZ"/>
            <a:t>Academia.edu</a:t>
          </a:r>
          <a:endParaRPr lang="en-US"/>
        </a:p>
      </dgm:t>
    </dgm:pt>
    <dgm:pt modelId="{C27206EF-E599-4343-B83E-7C11178CD965}" type="parTrans" cxnId="{A7B5A6D4-C080-4601-92A3-74B97DAB43BB}">
      <dgm:prSet/>
      <dgm:spPr/>
      <dgm:t>
        <a:bodyPr/>
        <a:lstStyle/>
        <a:p>
          <a:endParaRPr lang="en-US"/>
        </a:p>
      </dgm:t>
    </dgm:pt>
    <dgm:pt modelId="{3F6C500E-B544-45E2-888F-B296C8F74AFA}" type="sibTrans" cxnId="{A7B5A6D4-C080-4601-92A3-74B97DAB43BB}">
      <dgm:prSet/>
      <dgm:spPr/>
      <dgm:t>
        <a:bodyPr/>
        <a:lstStyle/>
        <a:p>
          <a:endParaRPr lang="en-US"/>
        </a:p>
      </dgm:t>
    </dgm:pt>
    <dgm:pt modelId="{FC6ECF3B-9B6B-46EA-8BAC-05F648595740}">
      <dgm:prSet/>
      <dgm:spPr/>
      <dgm:t>
        <a:bodyPr/>
        <a:lstStyle/>
        <a:p>
          <a:r>
            <a:rPr lang="cs-CZ"/>
            <a:t>Researchgate.net</a:t>
          </a:r>
          <a:endParaRPr lang="en-US"/>
        </a:p>
      </dgm:t>
    </dgm:pt>
    <dgm:pt modelId="{200D0A6B-2AAD-474B-AE22-58EF0018E897}" type="parTrans" cxnId="{9B1EB6DD-BDC4-4896-914B-F09890A15BD8}">
      <dgm:prSet/>
      <dgm:spPr/>
      <dgm:t>
        <a:bodyPr/>
        <a:lstStyle/>
        <a:p>
          <a:endParaRPr lang="en-US"/>
        </a:p>
      </dgm:t>
    </dgm:pt>
    <dgm:pt modelId="{BCCEB046-6BD7-474F-B39B-70D5236A4017}" type="sibTrans" cxnId="{9B1EB6DD-BDC4-4896-914B-F09890A15BD8}">
      <dgm:prSet/>
      <dgm:spPr/>
      <dgm:t>
        <a:bodyPr/>
        <a:lstStyle/>
        <a:p>
          <a:endParaRPr lang="en-US"/>
        </a:p>
      </dgm:t>
    </dgm:pt>
    <dgm:pt modelId="{DE04AE83-B6AA-45EC-A58B-58E82A4A120F}">
      <dgm:prSet/>
      <dgm:spPr/>
      <dgm:t>
        <a:bodyPr/>
        <a:lstStyle/>
        <a:p>
          <a:r>
            <a:rPr lang="cs-CZ"/>
            <a:t>Jstor.org</a:t>
          </a:r>
          <a:endParaRPr lang="en-US"/>
        </a:p>
      </dgm:t>
    </dgm:pt>
    <dgm:pt modelId="{629F3EBA-2D21-4881-8E42-E27D6E0FB9A3}" type="parTrans" cxnId="{B7BE9920-C3FD-483A-B4E1-D82764EF5209}">
      <dgm:prSet/>
      <dgm:spPr/>
      <dgm:t>
        <a:bodyPr/>
        <a:lstStyle/>
        <a:p>
          <a:endParaRPr lang="en-US"/>
        </a:p>
      </dgm:t>
    </dgm:pt>
    <dgm:pt modelId="{3E0330B6-FF3F-4E7C-B8B7-8E5FB930C92E}" type="sibTrans" cxnId="{B7BE9920-C3FD-483A-B4E1-D82764EF5209}">
      <dgm:prSet/>
      <dgm:spPr/>
      <dgm:t>
        <a:bodyPr/>
        <a:lstStyle/>
        <a:p>
          <a:endParaRPr lang="en-US"/>
        </a:p>
      </dgm:t>
    </dgm:pt>
    <dgm:pt modelId="{858CB0E8-440F-4EB7-9395-92A8B5D076C0}">
      <dgm:prSet/>
      <dgm:spPr/>
      <dgm:t>
        <a:bodyPr/>
        <a:lstStyle/>
        <a:p>
          <a:r>
            <a:rPr lang="cs-CZ"/>
            <a:t>Discovery.muni.cz</a:t>
          </a:r>
          <a:endParaRPr lang="en-US"/>
        </a:p>
      </dgm:t>
    </dgm:pt>
    <dgm:pt modelId="{87FCEB3D-C158-475B-8210-CF496010A1A3}" type="parTrans" cxnId="{6B15348D-9C0E-4A3F-9A43-3B4BDD4797D1}">
      <dgm:prSet/>
      <dgm:spPr/>
      <dgm:t>
        <a:bodyPr/>
        <a:lstStyle/>
        <a:p>
          <a:endParaRPr lang="en-US"/>
        </a:p>
      </dgm:t>
    </dgm:pt>
    <dgm:pt modelId="{05802832-63AA-41EA-A5E5-AF0E8699CCDE}" type="sibTrans" cxnId="{6B15348D-9C0E-4A3F-9A43-3B4BDD4797D1}">
      <dgm:prSet/>
      <dgm:spPr/>
      <dgm:t>
        <a:bodyPr/>
        <a:lstStyle/>
        <a:p>
          <a:endParaRPr lang="en-US"/>
        </a:p>
      </dgm:t>
    </dgm:pt>
    <dgm:pt modelId="{FE83C11A-EF9E-4D9A-B25D-EED48582CC2C}">
      <dgm:prSet/>
      <dgm:spPr/>
      <dgm:t>
        <a:bodyPr/>
        <a:lstStyle/>
        <a:p>
          <a:r>
            <a:rPr lang="cs-CZ"/>
            <a:t>Sciencedirect.com</a:t>
          </a:r>
          <a:endParaRPr lang="en-US"/>
        </a:p>
      </dgm:t>
    </dgm:pt>
    <dgm:pt modelId="{584E21BE-E303-4E50-A6C6-E261ABA593A1}" type="parTrans" cxnId="{176C2971-9786-4447-9B1F-DAEFE9528015}">
      <dgm:prSet/>
      <dgm:spPr/>
      <dgm:t>
        <a:bodyPr/>
        <a:lstStyle/>
        <a:p>
          <a:endParaRPr lang="en-US"/>
        </a:p>
      </dgm:t>
    </dgm:pt>
    <dgm:pt modelId="{1FC77319-A54C-4FC5-8D9B-7C26C37DB460}" type="sibTrans" cxnId="{176C2971-9786-4447-9B1F-DAEFE9528015}">
      <dgm:prSet/>
      <dgm:spPr/>
      <dgm:t>
        <a:bodyPr/>
        <a:lstStyle/>
        <a:p>
          <a:endParaRPr lang="en-US"/>
        </a:p>
      </dgm:t>
    </dgm:pt>
    <dgm:pt modelId="{D202965A-4B61-4799-9D00-7B882D7A7803}">
      <dgm:prSet/>
      <dgm:spPr/>
      <dgm:t>
        <a:bodyPr/>
        <a:lstStyle/>
        <a:p>
          <a:r>
            <a:rPr lang="cs-CZ"/>
            <a:t>Sci-hub.tf/se</a:t>
          </a:r>
          <a:endParaRPr lang="en-US"/>
        </a:p>
      </dgm:t>
    </dgm:pt>
    <dgm:pt modelId="{F9BC7442-DAB6-4CD2-B6FE-07425EB2993B}" type="parTrans" cxnId="{736BD0A8-7ABD-4894-8423-E10B3CC21DBA}">
      <dgm:prSet/>
      <dgm:spPr/>
      <dgm:t>
        <a:bodyPr/>
        <a:lstStyle/>
        <a:p>
          <a:endParaRPr lang="en-US"/>
        </a:p>
      </dgm:t>
    </dgm:pt>
    <dgm:pt modelId="{FBC9861A-B7E5-4013-B4EE-303942F48629}" type="sibTrans" cxnId="{736BD0A8-7ABD-4894-8423-E10B3CC21DBA}">
      <dgm:prSet/>
      <dgm:spPr/>
      <dgm:t>
        <a:bodyPr/>
        <a:lstStyle/>
        <a:p>
          <a:endParaRPr lang="en-US"/>
        </a:p>
      </dgm:t>
    </dgm:pt>
    <dgm:pt modelId="{C55B765F-3751-451D-85A7-F9708C367E57}">
      <dgm:prSet/>
      <dgm:spPr/>
      <dgm:t>
        <a:bodyPr/>
        <a:lstStyle/>
        <a:p>
          <a:r>
            <a:rPr lang="cs-CZ"/>
            <a:t>Libgen.is</a:t>
          </a:r>
          <a:endParaRPr lang="en-US"/>
        </a:p>
      </dgm:t>
    </dgm:pt>
    <dgm:pt modelId="{5EA9C5E8-4143-4F73-844D-98587273AD45}" type="parTrans" cxnId="{68A09352-F98A-4428-9125-15122D21D4CE}">
      <dgm:prSet/>
      <dgm:spPr/>
      <dgm:t>
        <a:bodyPr/>
        <a:lstStyle/>
        <a:p>
          <a:endParaRPr lang="en-US"/>
        </a:p>
      </dgm:t>
    </dgm:pt>
    <dgm:pt modelId="{E5765ADC-B359-4F87-B3A7-BA8CA80A5390}" type="sibTrans" cxnId="{68A09352-F98A-4428-9125-15122D21D4CE}">
      <dgm:prSet/>
      <dgm:spPr/>
      <dgm:t>
        <a:bodyPr/>
        <a:lstStyle/>
        <a:p>
          <a:endParaRPr lang="en-US"/>
        </a:p>
      </dgm:t>
    </dgm:pt>
    <dgm:pt modelId="{52E544ED-F330-441D-AD35-FC50950CD815}">
      <dgm:prSet/>
      <dgm:spPr/>
      <dgm:t>
        <a:bodyPr/>
        <a:lstStyle/>
        <a:p>
          <a:r>
            <a:rPr lang="cs-CZ"/>
            <a:t>Z-Lib.org</a:t>
          </a:r>
          <a:endParaRPr lang="en-US"/>
        </a:p>
      </dgm:t>
    </dgm:pt>
    <dgm:pt modelId="{A81E3EA3-7E95-45ED-B683-7DAF0F8C4935}" type="parTrans" cxnId="{04509933-EF85-468A-BAD2-3E578B047FD1}">
      <dgm:prSet/>
      <dgm:spPr/>
      <dgm:t>
        <a:bodyPr/>
        <a:lstStyle/>
        <a:p>
          <a:endParaRPr lang="en-US"/>
        </a:p>
      </dgm:t>
    </dgm:pt>
    <dgm:pt modelId="{DC97436D-BF5D-4D8C-885B-7F51326E88FA}" type="sibTrans" cxnId="{04509933-EF85-468A-BAD2-3E578B047FD1}">
      <dgm:prSet/>
      <dgm:spPr/>
      <dgm:t>
        <a:bodyPr/>
        <a:lstStyle/>
        <a:p>
          <a:endParaRPr lang="en-US"/>
        </a:p>
      </dgm:t>
    </dgm:pt>
    <dgm:pt modelId="{12CBA964-1306-42D8-B675-7F188ED2CD95}">
      <dgm:prSet/>
      <dgm:spPr/>
      <dgm:t>
        <a:bodyPr/>
        <a:lstStyle/>
        <a:p>
          <a:r>
            <a:rPr lang="cs-CZ"/>
            <a:t>Archive.org</a:t>
          </a:r>
          <a:endParaRPr lang="en-US"/>
        </a:p>
      </dgm:t>
    </dgm:pt>
    <dgm:pt modelId="{5B78991F-0EDD-4F1C-BF28-76903604A7E8}" type="parTrans" cxnId="{32AAF7CD-4F2B-498D-A0FD-9ABA82C63F9A}">
      <dgm:prSet/>
      <dgm:spPr/>
      <dgm:t>
        <a:bodyPr/>
        <a:lstStyle/>
        <a:p>
          <a:endParaRPr lang="en-US"/>
        </a:p>
      </dgm:t>
    </dgm:pt>
    <dgm:pt modelId="{1F1C5444-B082-4CD9-B4DF-876495B69191}" type="sibTrans" cxnId="{32AAF7CD-4F2B-498D-A0FD-9ABA82C63F9A}">
      <dgm:prSet/>
      <dgm:spPr/>
      <dgm:t>
        <a:bodyPr/>
        <a:lstStyle/>
        <a:p>
          <a:endParaRPr lang="en-US"/>
        </a:p>
      </dgm:t>
    </dgm:pt>
    <dgm:pt modelId="{6C861AF2-AE5A-47A5-AFD7-C44EA62FB0D0}" type="pres">
      <dgm:prSet presAssocID="{DDB27A20-79B5-44CF-80DE-6FE5692625E3}" presName="Name0" presStyleCnt="0">
        <dgm:presLayoutVars>
          <dgm:dir/>
          <dgm:resizeHandles/>
        </dgm:presLayoutVars>
      </dgm:prSet>
      <dgm:spPr/>
    </dgm:pt>
    <dgm:pt modelId="{98E47F3C-9408-458C-8721-24864EFFD4F3}" type="pres">
      <dgm:prSet presAssocID="{EB0586BC-9A54-4BE9-A32C-676A11131FB0}" presName="compNode" presStyleCnt="0"/>
      <dgm:spPr/>
    </dgm:pt>
    <dgm:pt modelId="{5395039D-8660-407E-8F86-7A3798CBB1D9}" type="pres">
      <dgm:prSet presAssocID="{EB0586BC-9A54-4BE9-A32C-676A11131FB0}" presName="dummyConnPt" presStyleCnt="0"/>
      <dgm:spPr/>
    </dgm:pt>
    <dgm:pt modelId="{8D08B2B7-86B4-4BD2-B75D-44C0159CA909}" type="pres">
      <dgm:prSet presAssocID="{EB0586BC-9A54-4BE9-A32C-676A11131FB0}" presName="node" presStyleLbl="node1" presStyleIdx="0" presStyleCnt="9">
        <dgm:presLayoutVars>
          <dgm:bulletEnabled val="1"/>
        </dgm:presLayoutVars>
      </dgm:prSet>
      <dgm:spPr/>
    </dgm:pt>
    <dgm:pt modelId="{E8C026D4-EE60-4F00-8472-39BA81A73852}" type="pres">
      <dgm:prSet presAssocID="{3F6C500E-B544-45E2-888F-B296C8F74AFA}" presName="sibTrans" presStyleLbl="bgSibTrans2D1" presStyleIdx="0" presStyleCnt="8"/>
      <dgm:spPr/>
    </dgm:pt>
    <dgm:pt modelId="{6F2F2716-8CEC-4212-887D-0B9CD5472222}" type="pres">
      <dgm:prSet presAssocID="{FC6ECF3B-9B6B-46EA-8BAC-05F648595740}" presName="compNode" presStyleCnt="0"/>
      <dgm:spPr/>
    </dgm:pt>
    <dgm:pt modelId="{69720362-6F93-43C5-A215-8514BF1ADF70}" type="pres">
      <dgm:prSet presAssocID="{FC6ECF3B-9B6B-46EA-8BAC-05F648595740}" presName="dummyConnPt" presStyleCnt="0"/>
      <dgm:spPr/>
    </dgm:pt>
    <dgm:pt modelId="{7DE1FE87-BE6A-4B88-AA0F-4B7BD7E594F5}" type="pres">
      <dgm:prSet presAssocID="{FC6ECF3B-9B6B-46EA-8BAC-05F648595740}" presName="node" presStyleLbl="node1" presStyleIdx="1" presStyleCnt="9">
        <dgm:presLayoutVars>
          <dgm:bulletEnabled val="1"/>
        </dgm:presLayoutVars>
      </dgm:prSet>
      <dgm:spPr/>
    </dgm:pt>
    <dgm:pt modelId="{65AD59D8-4C6C-45C1-A2F2-D0ADF1667060}" type="pres">
      <dgm:prSet presAssocID="{BCCEB046-6BD7-474F-B39B-70D5236A4017}" presName="sibTrans" presStyleLbl="bgSibTrans2D1" presStyleIdx="1" presStyleCnt="8"/>
      <dgm:spPr/>
    </dgm:pt>
    <dgm:pt modelId="{9CD33F2A-558F-495C-8C86-084FE36CE359}" type="pres">
      <dgm:prSet presAssocID="{DE04AE83-B6AA-45EC-A58B-58E82A4A120F}" presName="compNode" presStyleCnt="0"/>
      <dgm:spPr/>
    </dgm:pt>
    <dgm:pt modelId="{0320C222-9A20-42EE-96D1-9B075F44B593}" type="pres">
      <dgm:prSet presAssocID="{DE04AE83-B6AA-45EC-A58B-58E82A4A120F}" presName="dummyConnPt" presStyleCnt="0"/>
      <dgm:spPr/>
    </dgm:pt>
    <dgm:pt modelId="{96276E1C-1043-4A7D-B265-9DE2EE332ED9}" type="pres">
      <dgm:prSet presAssocID="{DE04AE83-B6AA-45EC-A58B-58E82A4A120F}" presName="node" presStyleLbl="node1" presStyleIdx="2" presStyleCnt="9">
        <dgm:presLayoutVars>
          <dgm:bulletEnabled val="1"/>
        </dgm:presLayoutVars>
      </dgm:prSet>
      <dgm:spPr/>
    </dgm:pt>
    <dgm:pt modelId="{7B20AB72-B3ED-422D-B9F0-469331F1945E}" type="pres">
      <dgm:prSet presAssocID="{3E0330B6-FF3F-4E7C-B8B7-8E5FB930C92E}" presName="sibTrans" presStyleLbl="bgSibTrans2D1" presStyleIdx="2" presStyleCnt="8"/>
      <dgm:spPr/>
    </dgm:pt>
    <dgm:pt modelId="{A5155E32-989E-4625-AB4D-153501221FB3}" type="pres">
      <dgm:prSet presAssocID="{858CB0E8-440F-4EB7-9395-92A8B5D076C0}" presName="compNode" presStyleCnt="0"/>
      <dgm:spPr/>
    </dgm:pt>
    <dgm:pt modelId="{8EE9F13D-841B-4B78-9A30-E7B278887165}" type="pres">
      <dgm:prSet presAssocID="{858CB0E8-440F-4EB7-9395-92A8B5D076C0}" presName="dummyConnPt" presStyleCnt="0"/>
      <dgm:spPr/>
    </dgm:pt>
    <dgm:pt modelId="{24A39CAC-07C3-42CB-B63A-1E6F89084363}" type="pres">
      <dgm:prSet presAssocID="{858CB0E8-440F-4EB7-9395-92A8B5D076C0}" presName="node" presStyleLbl="node1" presStyleIdx="3" presStyleCnt="9">
        <dgm:presLayoutVars>
          <dgm:bulletEnabled val="1"/>
        </dgm:presLayoutVars>
      </dgm:prSet>
      <dgm:spPr/>
    </dgm:pt>
    <dgm:pt modelId="{78823E22-8579-4BE5-A5E5-86E6BFADDDB2}" type="pres">
      <dgm:prSet presAssocID="{05802832-63AA-41EA-A5E5-AF0E8699CCDE}" presName="sibTrans" presStyleLbl="bgSibTrans2D1" presStyleIdx="3" presStyleCnt="8"/>
      <dgm:spPr/>
    </dgm:pt>
    <dgm:pt modelId="{AEFEF9DB-3A3E-4922-B534-7938D65CCB58}" type="pres">
      <dgm:prSet presAssocID="{FE83C11A-EF9E-4D9A-B25D-EED48582CC2C}" presName="compNode" presStyleCnt="0"/>
      <dgm:spPr/>
    </dgm:pt>
    <dgm:pt modelId="{CD381B16-9AF5-4DE9-BDCB-8B70B8AF2D4F}" type="pres">
      <dgm:prSet presAssocID="{FE83C11A-EF9E-4D9A-B25D-EED48582CC2C}" presName="dummyConnPt" presStyleCnt="0"/>
      <dgm:spPr/>
    </dgm:pt>
    <dgm:pt modelId="{10B22F5E-D3B4-4D31-AFBF-CF415BFFC9E6}" type="pres">
      <dgm:prSet presAssocID="{FE83C11A-EF9E-4D9A-B25D-EED48582CC2C}" presName="node" presStyleLbl="node1" presStyleIdx="4" presStyleCnt="9">
        <dgm:presLayoutVars>
          <dgm:bulletEnabled val="1"/>
        </dgm:presLayoutVars>
      </dgm:prSet>
      <dgm:spPr/>
    </dgm:pt>
    <dgm:pt modelId="{EE0D64F1-EE19-491A-A5A7-C5A3BBF0848B}" type="pres">
      <dgm:prSet presAssocID="{1FC77319-A54C-4FC5-8D9B-7C26C37DB460}" presName="sibTrans" presStyleLbl="bgSibTrans2D1" presStyleIdx="4" presStyleCnt="8"/>
      <dgm:spPr/>
    </dgm:pt>
    <dgm:pt modelId="{322E49D0-8B0B-4E70-97C2-0074748DD263}" type="pres">
      <dgm:prSet presAssocID="{D202965A-4B61-4799-9D00-7B882D7A7803}" presName="compNode" presStyleCnt="0"/>
      <dgm:spPr/>
    </dgm:pt>
    <dgm:pt modelId="{3B639BF1-0D23-4363-A9EA-E9611F707600}" type="pres">
      <dgm:prSet presAssocID="{D202965A-4B61-4799-9D00-7B882D7A7803}" presName="dummyConnPt" presStyleCnt="0"/>
      <dgm:spPr/>
    </dgm:pt>
    <dgm:pt modelId="{498197DC-084D-40AD-89CC-0934185CD414}" type="pres">
      <dgm:prSet presAssocID="{D202965A-4B61-4799-9D00-7B882D7A7803}" presName="node" presStyleLbl="node1" presStyleIdx="5" presStyleCnt="9">
        <dgm:presLayoutVars>
          <dgm:bulletEnabled val="1"/>
        </dgm:presLayoutVars>
      </dgm:prSet>
      <dgm:spPr/>
    </dgm:pt>
    <dgm:pt modelId="{936CDB95-DFB0-4FCE-B8DC-977C08F97177}" type="pres">
      <dgm:prSet presAssocID="{FBC9861A-B7E5-4013-B4EE-303942F48629}" presName="sibTrans" presStyleLbl="bgSibTrans2D1" presStyleIdx="5" presStyleCnt="8"/>
      <dgm:spPr/>
    </dgm:pt>
    <dgm:pt modelId="{0747F998-3414-4D87-BF0B-1153531466AE}" type="pres">
      <dgm:prSet presAssocID="{C55B765F-3751-451D-85A7-F9708C367E57}" presName="compNode" presStyleCnt="0"/>
      <dgm:spPr/>
    </dgm:pt>
    <dgm:pt modelId="{120EB6D6-3AC7-4699-B012-EA6E105EE62A}" type="pres">
      <dgm:prSet presAssocID="{C55B765F-3751-451D-85A7-F9708C367E57}" presName="dummyConnPt" presStyleCnt="0"/>
      <dgm:spPr/>
    </dgm:pt>
    <dgm:pt modelId="{7781F5E2-FD0A-4244-A05A-859E99B6C77B}" type="pres">
      <dgm:prSet presAssocID="{C55B765F-3751-451D-85A7-F9708C367E57}" presName="node" presStyleLbl="node1" presStyleIdx="6" presStyleCnt="9">
        <dgm:presLayoutVars>
          <dgm:bulletEnabled val="1"/>
        </dgm:presLayoutVars>
      </dgm:prSet>
      <dgm:spPr/>
    </dgm:pt>
    <dgm:pt modelId="{45E47167-3B9F-4BB7-91B9-A5CDC8D1E0C2}" type="pres">
      <dgm:prSet presAssocID="{E5765ADC-B359-4F87-B3A7-BA8CA80A5390}" presName="sibTrans" presStyleLbl="bgSibTrans2D1" presStyleIdx="6" presStyleCnt="8"/>
      <dgm:spPr/>
    </dgm:pt>
    <dgm:pt modelId="{ACD4F6DD-8C69-45F1-A884-661632EE8EFE}" type="pres">
      <dgm:prSet presAssocID="{52E544ED-F330-441D-AD35-FC50950CD815}" presName="compNode" presStyleCnt="0"/>
      <dgm:spPr/>
    </dgm:pt>
    <dgm:pt modelId="{1C17E8CB-D3AD-4691-AA3B-E36B5124E90B}" type="pres">
      <dgm:prSet presAssocID="{52E544ED-F330-441D-AD35-FC50950CD815}" presName="dummyConnPt" presStyleCnt="0"/>
      <dgm:spPr/>
    </dgm:pt>
    <dgm:pt modelId="{4C09A67E-EAD9-4556-87BB-75B250D9691A}" type="pres">
      <dgm:prSet presAssocID="{52E544ED-F330-441D-AD35-FC50950CD815}" presName="node" presStyleLbl="node1" presStyleIdx="7" presStyleCnt="9">
        <dgm:presLayoutVars>
          <dgm:bulletEnabled val="1"/>
        </dgm:presLayoutVars>
      </dgm:prSet>
      <dgm:spPr/>
    </dgm:pt>
    <dgm:pt modelId="{677BBE2E-A76A-4CB1-9725-49847772AEAE}" type="pres">
      <dgm:prSet presAssocID="{DC97436D-BF5D-4D8C-885B-7F51326E88FA}" presName="sibTrans" presStyleLbl="bgSibTrans2D1" presStyleIdx="7" presStyleCnt="8"/>
      <dgm:spPr/>
    </dgm:pt>
    <dgm:pt modelId="{E7954DFC-934D-469F-AD31-335D1FCFC37C}" type="pres">
      <dgm:prSet presAssocID="{12CBA964-1306-42D8-B675-7F188ED2CD95}" presName="compNode" presStyleCnt="0"/>
      <dgm:spPr/>
    </dgm:pt>
    <dgm:pt modelId="{D5E24B9E-B191-41BF-8556-C9BE1FE87305}" type="pres">
      <dgm:prSet presAssocID="{12CBA964-1306-42D8-B675-7F188ED2CD95}" presName="dummyConnPt" presStyleCnt="0"/>
      <dgm:spPr/>
    </dgm:pt>
    <dgm:pt modelId="{64DAA74C-20F0-4D83-A4EA-8A3E7DA98A2C}" type="pres">
      <dgm:prSet presAssocID="{12CBA964-1306-42D8-B675-7F188ED2CD95}" presName="node" presStyleLbl="node1" presStyleIdx="8" presStyleCnt="9">
        <dgm:presLayoutVars>
          <dgm:bulletEnabled val="1"/>
        </dgm:presLayoutVars>
      </dgm:prSet>
      <dgm:spPr/>
    </dgm:pt>
  </dgm:ptLst>
  <dgm:cxnLst>
    <dgm:cxn modelId="{234BA615-CB27-460C-A21D-8CFFEF92477F}" type="presOf" srcId="{3F6C500E-B544-45E2-888F-B296C8F74AFA}" destId="{E8C026D4-EE60-4F00-8472-39BA81A73852}" srcOrd="0" destOrd="0" presId="urn:microsoft.com/office/officeart/2005/8/layout/bProcess4"/>
    <dgm:cxn modelId="{CF758518-AADB-4A3F-B0C0-0DAF36454B2B}" type="presOf" srcId="{E5765ADC-B359-4F87-B3A7-BA8CA80A5390}" destId="{45E47167-3B9F-4BB7-91B9-A5CDC8D1E0C2}" srcOrd="0" destOrd="0" presId="urn:microsoft.com/office/officeart/2005/8/layout/bProcess4"/>
    <dgm:cxn modelId="{B7BE9920-C3FD-483A-B4E1-D82764EF5209}" srcId="{DDB27A20-79B5-44CF-80DE-6FE5692625E3}" destId="{DE04AE83-B6AA-45EC-A58B-58E82A4A120F}" srcOrd="2" destOrd="0" parTransId="{629F3EBA-2D21-4881-8E42-E27D6E0FB9A3}" sibTransId="{3E0330B6-FF3F-4E7C-B8B7-8E5FB930C92E}"/>
    <dgm:cxn modelId="{7538C124-6C1B-45A0-8F42-764F4021905F}" type="presOf" srcId="{FE83C11A-EF9E-4D9A-B25D-EED48582CC2C}" destId="{10B22F5E-D3B4-4D31-AFBF-CF415BFFC9E6}" srcOrd="0" destOrd="0" presId="urn:microsoft.com/office/officeart/2005/8/layout/bProcess4"/>
    <dgm:cxn modelId="{04509933-EF85-468A-BAD2-3E578B047FD1}" srcId="{DDB27A20-79B5-44CF-80DE-6FE5692625E3}" destId="{52E544ED-F330-441D-AD35-FC50950CD815}" srcOrd="7" destOrd="0" parTransId="{A81E3EA3-7E95-45ED-B683-7DAF0F8C4935}" sibTransId="{DC97436D-BF5D-4D8C-885B-7F51326E88FA}"/>
    <dgm:cxn modelId="{FF7A433C-BBB9-4106-80C5-4D1741F49673}" type="presOf" srcId="{D202965A-4B61-4799-9D00-7B882D7A7803}" destId="{498197DC-084D-40AD-89CC-0934185CD414}" srcOrd="0" destOrd="0" presId="urn:microsoft.com/office/officeart/2005/8/layout/bProcess4"/>
    <dgm:cxn modelId="{BEF5745B-6334-444F-BB1F-10714F5476F2}" type="presOf" srcId="{858CB0E8-440F-4EB7-9395-92A8B5D076C0}" destId="{24A39CAC-07C3-42CB-B63A-1E6F89084363}" srcOrd="0" destOrd="0" presId="urn:microsoft.com/office/officeart/2005/8/layout/bProcess4"/>
    <dgm:cxn modelId="{E48D0743-B3A6-4113-ADCF-78678121C06D}" type="presOf" srcId="{FBC9861A-B7E5-4013-B4EE-303942F48629}" destId="{936CDB95-DFB0-4FCE-B8DC-977C08F97177}" srcOrd="0" destOrd="0" presId="urn:microsoft.com/office/officeart/2005/8/layout/bProcess4"/>
    <dgm:cxn modelId="{C699BE43-7D3D-4E46-B671-1C26F1ACDD80}" type="presOf" srcId="{12CBA964-1306-42D8-B675-7F188ED2CD95}" destId="{64DAA74C-20F0-4D83-A4EA-8A3E7DA98A2C}" srcOrd="0" destOrd="0" presId="urn:microsoft.com/office/officeart/2005/8/layout/bProcess4"/>
    <dgm:cxn modelId="{C5F88169-F537-4A9F-9BDC-BBD7CA357222}" type="presOf" srcId="{BCCEB046-6BD7-474F-B39B-70D5236A4017}" destId="{65AD59D8-4C6C-45C1-A2F2-D0ADF1667060}" srcOrd="0" destOrd="0" presId="urn:microsoft.com/office/officeart/2005/8/layout/bProcess4"/>
    <dgm:cxn modelId="{082AB84F-50F7-417E-8A7E-2B38FA6A83CF}" type="presOf" srcId="{DE04AE83-B6AA-45EC-A58B-58E82A4A120F}" destId="{96276E1C-1043-4A7D-B265-9DE2EE332ED9}" srcOrd="0" destOrd="0" presId="urn:microsoft.com/office/officeart/2005/8/layout/bProcess4"/>
    <dgm:cxn modelId="{176C2971-9786-4447-9B1F-DAEFE9528015}" srcId="{DDB27A20-79B5-44CF-80DE-6FE5692625E3}" destId="{FE83C11A-EF9E-4D9A-B25D-EED48582CC2C}" srcOrd="4" destOrd="0" parTransId="{584E21BE-E303-4E50-A6C6-E261ABA593A1}" sibTransId="{1FC77319-A54C-4FC5-8D9B-7C26C37DB460}"/>
    <dgm:cxn modelId="{68A09352-F98A-4428-9125-15122D21D4CE}" srcId="{DDB27A20-79B5-44CF-80DE-6FE5692625E3}" destId="{C55B765F-3751-451D-85A7-F9708C367E57}" srcOrd="6" destOrd="0" parTransId="{5EA9C5E8-4143-4F73-844D-98587273AD45}" sibTransId="{E5765ADC-B359-4F87-B3A7-BA8CA80A5390}"/>
    <dgm:cxn modelId="{13B24278-6CEC-4811-9092-247CEA8AF04D}" type="presOf" srcId="{DDB27A20-79B5-44CF-80DE-6FE5692625E3}" destId="{6C861AF2-AE5A-47A5-AFD7-C44EA62FB0D0}" srcOrd="0" destOrd="0" presId="urn:microsoft.com/office/officeart/2005/8/layout/bProcess4"/>
    <dgm:cxn modelId="{2AE6317A-23EB-4259-AE5F-DD4202A214F0}" type="presOf" srcId="{C55B765F-3751-451D-85A7-F9708C367E57}" destId="{7781F5E2-FD0A-4244-A05A-859E99B6C77B}" srcOrd="0" destOrd="0" presId="urn:microsoft.com/office/officeart/2005/8/layout/bProcess4"/>
    <dgm:cxn modelId="{6B15348D-9C0E-4A3F-9A43-3B4BDD4797D1}" srcId="{DDB27A20-79B5-44CF-80DE-6FE5692625E3}" destId="{858CB0E8-440F-4EB7-9395-92A8B5D076C0}" srcOrd="3" destOrd="0" parTransId="{87FCEB3D-C158-475B-8210-CF496010A1A3}" sibTransId="{05802832-63AA-41EA-A5E5-AF0E8699CCDE}"/>
    <dgm:cxn modelId="{736BD0A8-7ABD-4894-8423-E10B3CC21DBA}" srcId="{DDB27A20-79B5-44CF-80DE-6FE5692625E3}" destId="{D202965A-4B61-4799-9D00-7B882D7A7803}" srcOrd="5" destOrd="0" parTransId="{F9BC7442-DAB6-4CD2-B6FE-07425EB2993B}" sibTransId="{FBC9861A-B7E5-4013-B4EE-303942F48629}"/>
    <dgm:cxn modelId="{291D0EB5-0B7B-46F1-AED5-456D5CDF60D0}" type="presOf" srcId="{DC97436D-BF5D-4D8C-885B-7F51326E88FA}" destId="{677BBE2E-A76A-4CB1-9725-49847772AEAE}" srcOrd="0" destOrd="0" presId="urn:microsoft.com/office/officeart/2005/8/layout/bProcess4"/>
    <dgm:cxn modelId="{7D56DFB5-8FA9-4318-94CB-5A0E0E012095}" type="presOf" srcId="{3E0330B6-FF3F-4E7C-B8B7-8E5FB930C92E}" destId="{7B20AB72-B3ED-422D-B9F0-469331F1945E}" srcOrd="0" destOrd="0" presId="urn:microsoft.com/office/officeart/2005/8/layout/bProcess4"/>
    <dgm:cxn modelId="{130A6DBA-32B0-4640-94EB-C8B8D3B37B3D}" type="presOf" srcId="{52E544ED-F330-441D-AD35-FC50950CD815}" destId="{4C09A67E-EAD9-4556-87BB-75B250D9691A}" srcOrd="0" destOrd="0" presId="urn:microsoft.com/office/officeart/2005/8/layout/bProcess4"/>
    <dgm:cxn modelId="{84048BC1-159A-46D5-9820-CFBE81F3C602}" type="presOf" srcId="{1FC77319-A54C-4FC5-8D9B-7C26C37DB460}" destId="{EE0D64F1-EE19-491A-A5A7-C5A3BBF0848B}" srcOrd="0" destOrd="0" presId="urn:microsoft.com/office/officeart/2005/8/layout/bProcess4"/>
    <dgm:cxn modelId="{D21F22C6-E5D5-4373-9B7C-9CC612011679}" type="presOf" srcId="{EB0586BC-9A54-4BE9-A32C-676A11131FB0}" destId="{8D08B2B7-86B4-4BD2-B75D-44C0159CA909}" srcOrd="0" destOrd="0" presId="urn:microsoft.com/office/officeart/2005/8/layout/bProcess4"/>
    <dgm:cxn modelId="{32AAF7CD-4F2B-498D-A0FD-9ABA82C63F9A}" srcId="{DDB27A20-79B5-44CF-80DE-6FE5692625E3}" destId="{12CBA964-1306-42D8-B675-7F188ED2CD95}" srcOrd="8" destOrd="0" parTransId="{5B78991F-0EDD-4F1C-BF28-76903604A7E8}" sibTransId="{1F1C5444-B082-4CD9-B4DF-876495B69191}"/>
    <dgm:cxn modelId="{18D6F1D0-96ED-4E54-B3B8-2FD31CA94513}" type="presOf" srcId="{05802832-63AA-41EA-A5E5-AF0E8699CCDE}" destId="{78823E22-8579-4BE5-A5E5-86E6BFADDDB2}" srcOrd="0" destOrd="0" presId="urn:microsoft.com/office/officeart/2005/8/layout/bProcess4"/>
    <dgm:cxn modelId="{A7B5A6D4-C080-4601-92A3-74B97DAB43BB}" srcId="{DDB27A20-79B5-44CF-80DE-6FE5692625E3}" destId="{EB0586BC-9A54-4BE9-A32C-676A11131FB0}" srcOrd="0" destOrd="0" parTransId="{C27206EF-E599-4343-B83E-7C11178CD965}" sibTransId="{3F6C500E-B544-45E2-888F-B296C8F74AFA}"/>
    <dgm:cxn modelId="{17CE97DA-1CC9-46C4-8EDC-0002386335F0}" type="presOf" srcId="{FC6ECF3B-9B6B-46EA-8BAC-05F648595740}" destId="{7DE1FE87-BE6A-4B88-AA0F-4B7BD7E594F5}" srcOrd="0" destOrd="0" presId="urn:microsoft.com/office/officeart/2005/8/layout/bProcess4"/>
    <dgm:cxn modelId="{9B1EB6DD-BDC4-4896-914B-F09890A15BD8}" srcId="{DDB27A20-79B5-44CF-80DE-6FE5692625E3}" destId="{FC6ECF3B-9B6B-46EA-8BAC-05F648595740}" srcOrd="1" destOrd="0" parTransId="{200D0A6B-2AAD-474B-AE22-58EF0018E897}" sibTransId="{BCCEB046-6BD7-474F-B39B-70D5236A4017}"/>
    <dgm:cxn modelId="{97E15C17-14EA-43F8-A9AE-BB7848FA0DDA}" type="presParOf" srcId="{6C861AF2-AE5A-47A5-AFD7-C44EA62FB0D0}" destId="{98E47F3C-9408-458C-8721-24864EFFD4F3}" srcOrd="0" destOrd="0" presId="urn:microsoft.com/office/officeart/2005/8/layout/bProcess4"/>
    <dgm:cxn modelId="{F215050C-BC42-494B-9924-62C1ECD069AA}" type="presParOf" srcId="{98E47F3C-9408-458C-8721-24864EFFD4F3}" destId="{5395039D-8660-407E-8F86-7A3798CBB1D9}" srcOrd="0" destOrd="0" presId="urn:microsoft.com/office/officeart/2005/8/layout/bProcess4"/>
    <dgm:cxn modelId="{B63C4C6D-F74B-4B51-B108-0D2E8B0F543B}" type="presParOf" srcId="{98E47F3C-9408-458C-8721-24864EFFD4F3}" destId="{8D08B2B7-86B4-4BD2-B75D-44C0159CA909}" srcOrd="1" destOrd="0" presId="urn:microsoft.com/office/officeart/2005/8/layout/bProcess4"/>
    <dgm:cxn modelId="{5853CD6A-4DB4-4659-B83C-00BAC4F9B3A2}" type="presParOf" srcId="{6C861AF2-AE5A-47A5-AFD7-C44EA62FB0D0}" destId="{E8C026D4-EE60-4F00-8472-39BA81A73852}" srcOrd="1" destOrd="0" presId="urn:microsoft.com/office/officeart/2005/8/layout/bProcess4"/>
    <dgm:cxn modelId="{D3488B1B-A486-43BA-A30A-840D805C0A57}" type="presParOf" srcId="{6C861AF2-AE5A-47A5-AFD7-C44EA62FB0D0}" destId="{6F2F2716-8CEC-4212-887D-0B9CD5472222}" srcOrd="2" destOrd="0" presId="urn:microsoft.com/office/officeart/2005/8/layout/bProcess4"/>
    <dgm:cxn modelId="{DFC94089-73B2-487C-8E10-56F979639255}" type="presParOf" srcId="{6F2F2716-8CEC-4212-887D-0B9CD5472222}" destId="{69720362-6F93-43C5-A215-8514BF1ADF70}" srcOrd="0" destOrd="0" presId="urn:microsoft.com/office/officeart/2005/8/layout/bProcess4"/>
    <dgm:cxn modelId="{3BAB5076-CA90-4F48-9425-2B8E8B591AA4}" type="presParOf" srcId="{6F2F2716-8CEC-4212-887D-0B9CD5472222}" destId="{7DE1FE87-BE6A-4B88-AA0F-4B7BD7E594F5}" srcOrd="1" destOrd="0" presId="urn:microsoft.com/office/officeart/2005/8/layout/bProcess4"/>
    <dgm:cxn modelId="{CD6E8BA7-1DFA-4566-B319-D5764F0E914C}" type="presParOf" srcId="{6C861AF2-AE5A-47A5-AFD7-C44EA62FB0D0}" destId="{65AD59D8-4C6C-45C1-A2F2-D0ADF1667060}" srcOrd="3" destOrd="0" presId="urn:microsoft.com/office/officeart/2005/8/layout/bProcess4"/>
    <dgm:cxn modelId="{D75AF4F5-80C7-4CBB-B793-65690A6B8E8F}" type="presParOf" srcId="{6C861AF2-AE5A-47A5-AFD7-C44EA62FB0D0}" destId="{9CD33F2A-558F-495C-8C86-084FE36CE359}" srcOrd="4" destOrd="0" presId="urn:microsoft.com/office/officeart/2005/8/layout/bProcess4"/>
    <dgm:cxn modelId="{CBA2B26F-0B06-41E9-BB85-B29ED905F131}" type="presParOf" srcId="{9CD33F2A-558F-495C-8C86-084FE36CE359}" destId="{0320C222-9A20-42EE-96D1-9B075F44B593}" srcOrd="0" destOrd="0" presId="urn:microsoft.com/office/officeart/2005/8/layout/bProcess4"/>
    <dgm:cxn modelId="{16D9F31F-8FF3-42AC-9C93-C3235D6527FA}" type="presParOf" srcId="{9CD33F2A-558F-495C-8C86-084FE36CE359}" destId="{96276E1C-1043-4A7D-B265-9DE2EE332ED9}" srcOrd="1" destOrd="0" presId="urn:microsoft.com/office/officeart/2005/8/layout/bProcess4"/>
    <dgm:cxn modelId="{970C32A9-98BC-41B0-8E54-01843BE39121}" type="presParOf" srcId="{6C861AF2-AE5A-47A5-AFD7-C44EA62FB0D0}" destId="{7B20AB72-B3ED-422D-B9F0-469331F1945E}" srcOrd="5" destOrd="0" presId="urn:microsoft.com/office/officeart/2005/8/layout/bProcess4"/>
    <dgm:cxn modelId="{83515BFE-5982-4A99-A4D3-5EC9985824B2}" type="presParOf" srcId="{6C861AF2-AE5A-47A5-AFD7-C44EA62FB0D0}" destId="{A5155E32-989E-4625-AB4D-153501221FB3}" srcOrd="6" destOrd="0" presId="urn:microsoft.com/office/officeart/2005/8/layout/bProcess4"/>
    <dgm:cxn modelId="{44DF3CA8-6000-4EA6-877E-5A32F4B0A01F}" type="presParOf" srcId="{A5155E32-989E-4625-AB4D-153501221FB3}" destId="{8EE9F13D-841B-4B78-9A30-E7B278887165}" srcOrd="0" destOrd="0" presId="urn:microsoft.com/office/officeart/2005/8/layout/bProcess4"/>
    <dgm:cxn modelId="{7F734725-512D-4235-A74D-31E33E8302E7}" type="presParOf" srcId="{A5155E32-989E-4625-AB4D-153501221FB3}" destId="{24A39CAC-07C3-42CB-B63A-1E6F89084363}" srcOrd="1" destOrd="0" presId="urn:microsoft.com/office/officeart/2005/8/layout/bProcess4"/>
    <dgm:cxn modelId="{21FA7A25-F740-4F37-ABDF-0CF288AA09B2}" type="presParOf" srcId="{6C861AF2-AE5A-47A5-AFD7-C44EA62FB0D0}" destId="{78823E22-8579-4BE5-A5E5-86E6BFADDDB2}" srcOrd="7" destOrd="0" presId="urn:microsoft.com/office/officeart/2005/8/layout/bProcess4"/>
    <dgm:cxn modelId="{804F4DC2-05AB-4EB9-A3C7-1E6A80074A50}" type="presParOf" srcId="{6C861AF2-AE5A-47A5-AFD7-C44EA62FB0D0}" destId="{AEFEF9DB-3A3E-4922-B534-7938D65CCB58}" srcOrd="8" destOrd="0" presId="urn:microsoft.com/office/officeart/2005/8/layout/bProcess4"/>
    <dgm:cxn modelId="{B740C251-6775-4111-8A12-4E110612D0BE}" type="presParOf" srcId="{AEFEF9DB-3A3E-4922-B534-7938D65CCB58}" destId="{CD381B16-9AF5-4DE9-BDCB-8B70B8AF2D4F}" srcOrd="0" destOrd="0" presId="urn:microsoft.com/office/officeart/2005/8/layout/bProcess4"/>
    <dgm:cxn modelId="{3D1F190E-E61B-49A1-97CD-FAB6F0DAD523}" type="presParOf" srcId="{AEFEF9DB-3A3E-4922-B534-7938D65CCB58}" destId="{10B22F5E-D3B4-4D31-AFBF-CF415BFFC9E6}" srcOrd="1" destOrd="0" presId="urn:microsoft.com/office/officeart/2005/8/layout/bProcess4"/>
    <dgm:cxn modelId="{112627C2-A430-43D3-83B6-0DFAB8CC4B1E}" type="presParOf" srcId="{6C861AF2-AE5A-47A5-AFD7-C44EA62FB0D0}" destId="{EE0D64F1-EE19-491A-A5A7-C5A3BBF0848B}" srcOrd="9" destOrd="0" presId="urn:microsoft.com/office/officeart/2005/8/layout/bProcess4"/>
    <dgm:cxn modelId="{AA29E4B8-4CDC-4B0C-B493-8AE88DBF2287}" type="presParOf" srcId="{6C861AF2-AE5A-47A5-AFD7-C44EA62FB0D0}" destId="{322E49D0-8B0B-4E70-97C2-0074748DD263}" srcOrd="10" destOrd="0" presId="urn:microsoft.com/office/officeart/2005/8/layout/bProcess4"/>
    <dgm:cxn modelId="{30C1B709-588D-4B80-AA1A-5557C8C0524D}" type="presParOf" srcId="{322E49D0-8B0B-4E70-97C2-0074748DD263}" destId="{3B639BF1-0D23-4363-A9EA-E9611F707600}" srcOrd="0" destOrd="0" presId="urn:microsoft.com/office/officeart/2005/8/layout/bProcess4"/>
    <dgm:cxn modelId="{60568BDB-696C-4FFB-8EE5-B995ED8591E8}" type="presParOf" srcId="{322E49D0-8B0B-4E70-97C2-0074748DD263}" destId="{498197DC-084D-40AD-89CC-0934185CD414}" srcOrd="1" destOrd="0" presId="urn:microsoft.com/office/officeart/2005/8/layout/bProcess4"/>
    <dgm:cxn modelId="{EA07BC2F-AC8B-489E-8A8E-419EDDA4B349}" type="presParOf" srcId="{6C861AF2-AE5A-47A5-AFD7-C44EA62FB0D0}" destId="{936CDB95-DFB0-4FCE-B8DC-977C08F97177}" srcOrd="11" destOrd="0" presId="urn:microsoft.com/office/officeart/2005/8/layout/bProcess4"/>
    <dgm:cxn modelId="{35F0BC3E-FAFF-4DF6-86AB-A2B3961D57CA}" type="presParOf" srcId="{6C861AF2-AE5A-47A5-AFD7-C44EA62FB0D0}" destId="{0747F998-3414-4D87-BF0B-1153531466AE}" srcOrd="12" destOrd="0" presId="urn:microsoft.com/office/officeart/2005/8/layout/bProcess4"/>
    <dgm:cxn modelId="{8D5ABA32-E559-48B5-9BD3-1F4C2A913A99}" type="presParOf" srcId="{0747F998-3414-4D87-BF0B-1153531466AE}" destId="{120EB6D6-3AC7-4699-B012-EA6E105EE62A}" srcOrd="0" destOrd="0" presId="urn:microsoft.com/office/officeart/2005/8/layout/bProcess4"/>
    <dgm:cxn modelId="{AC1624EC-C4C3-4F0B-9319-37AD216837B1}" type="presParOf" srcId="{0747F998-3414-4D87-BF0B-1153531466AE}" destId="{7781F5E2-FD0A-4244-A05A-859E99B6C77B}" srcOrd="1" destOrd="0" presId="urn:microsoft.com/office/officeart/2005/8/layout/bProcess4"/>
    <dgm:cxn modelId="{A7EBA7D0-3FD8-4119-A955-1EC9EB4D9C58}" type="presParOf" srcId="{6C861AF2-AE5A-47A5-AFD7-C44EA62FB0D0}" destId="{45E47167-3B9F-4BB7-91B9-A5CDC8D1E0C2}" srcOrd="13" destOrd="0" presId="urn:microsoft.com/office/officeart/2005/8/layout/bProcess4"/>
    <dgm:cxn modelId="{02E02FDD-A89F-43CF-B84C-B4A8B6C26BB9}" type="presParOf" srcId="{6C861AF2-AE5A-47A5-AFD7-C44EA62FB0D0}" destId="{ACD4F6DD-8C69-45F1-A884-661632EE8EFE}" srcOrd="14" destOrd="0" presId="urn:microsoft.com/office/officeart/2005/8/layout/bProcess4"/>
    <dgm:cxn modelId="{D2ECB715-E72F-4EEA-B27E-31ECE034498C}" type="presParOf" srcId="{ACD4F6DD-8C69-45F1-A884-661632EE8EFE}" destId="{1C17E8CB-D3AD-4691-AA3B-E36B5124E90B}" srcOrd="0" destOrd="0" presId="urn:microsoft.com/office/officeart/2005/8/layout/bProcess4"/>
    <dgm:cxn modelId="{AD581060-59E3-441D-A6CD-D5CA15BB0C6A}" type="presParOf" srcId="{ACD4F6DD-8C69-45F1-A884-661632EE8EFE}" destId="{4C09A67E-EAD9-4556-87BB-75B250D9691A}" srcOrd="1" destOrd="0" presId="urn:microsoft.com/office/officeart/2005/8/layout/bProcess4"/>
    <dgm:cxn modelId="{D344C617-6C62-48D7-B933-01C0849A60E6}" type="presParOf" srcId="{6C861AF2-AE5A-47A5-AFD7-C44EA62FB0D0}" destId="{677BBE2E-A76A-4CB1-9725-49847772AEAE}" srcOrd="15" destOrd="0" presId="urn:microsoft.com/office/officeart/2005/8/layout/bProcess4"/>
    <dgm:cxn modelId="{B5871537-4837-4459-92DC-871A0221D784}" type="presParOf" srcId="{6C861AF2-AE5A-47A5-AFD7-C44EA62FB0D0}" destId="{E7954DFC-934D-469F-AD31-335D1FCFC37C}" srcOrd="16" destOrd="0" presId="urn:microsoft.com/office/officeart/2005/8/layout/bProcess4"/>
    <dgm:cxn modelId="{D7EA5C73-F50C-4075-B33F-CABBF808E719}" type="presParOf" srcId="{E7954DFC-934D-469F-AD31-335D1FCFC37C}" destId="{D5E24B9E-B191-41BF-8556-C9BE1FE87305}" srcOrd="0" destOrd="0" presId="urn:microsoft.com/office/officeart/2005/8/layout/bProcess4"/>
    <dgm:cxn modelId="{6C46F181-0B8F-41C7-BF00-AACDFF5D734C}" type="presParOf" srcId="{E7954DFC-934D-469F-AD31-335D1FCFC37C}" destId="{64DAA74C-20F0-4D83-A4EA-8A3E7DA98A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026D4-EE60-4F00-8472-39BA81A73852}">
      <dsp:nvSpPr>
        <dsp:cNvPr id="0" name=""/>
        <dsp:cNvSpPr/>
      </dsp:nvSpPr>
      <dsp:spPr>
        <a:xfrm rot="5400000">
          <a:off x="-264826" y="1931990"/>
          <a:ext cx="1179780" cy="1427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8B2B7-86B4-4BD2-B75D-44C0159CA909}">
      <dsp:nvSpPr>
        <dsp:cNvPr id="0" name=""/>
        <dsp:cNvSpPr/>
      </dsp:nvSpPr>
      <dsp:spPr>
        <a:xfrm>
          <a:off x="2922" y="1173659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Academia.edu</a:t>
          </a:r>
          <a:endParaRPr lang="en-US" sz="1500" kern="1200"/>
        </a:p>
      </dsp:txBody>
      <dsp:txXfrm>
        <a:off x="30796" y="1201533"/>
        <a:ext cx="1530394" cy="895937"/>
      </dsp:txXfrm>
    </dsp:sp>
    <dsp:sp modelId="{65AD59D8-4C6C-45C1-A2F2-D0ADF1667060}">
      <dsp:nvSpPr>
        <dsp:cNvPr id="0" name=""/>
        <dsp:cNvSpPr/>
      </dsp:nvSpPr>
      <dsp:spPr>
        <a:xfrm rot="5400000">
          <a:off x="-264826" y="3121597"/>
          <a:ext cx="1179780" cy="14275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1FE87-BE6A-4B88-AA0F-4B7BD7E594F5}">
      <dsp:nvSpPr>
        <dsp:cNvPr id="0" name=""/>
        <dsp:cNvSpPr/>
      </dsp:nvSpPr>
      <dsp:spPr>
        <a:xfrm>
          <a:off x="2922" y="2363266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Researchgate.net</a:t>
          </a:r>
          <a:endParaRPr lang="en-US" sz="1500" kern="1200"/>
        </a:p>
      </dsp:txBody>
      <dsp:txXfrm>
        <a:off x="30796" y="2391140"/>
        <a:ext cx="1530394" cy="895937"/>
      </dsp:txXfrm>
    </dsp:sp>
    <dsp:sp modelId="{7B20AB72-B3ED-422D-B9F0-469331F1945E}">
      <dsp:nvSpPr>
        <dsp:cNvPr id="0" name=""/>
        <dsp:cNvSpPr/>
      </dsp:nvSpPr>
      <dsp:spPr>
        <a:xfrm>
          <a:off x="329977" y="3716401"/>
          <a:ext cx="2099743" cy="142752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76E1C-1043-4A7D-B265-9DE2EE332ED9}">
      <dsp:nvSpPr>
        <dsp:cNvPr id="0" name=""/>
        <dsp:cNvSpPr/>
      </dsp:nvSpPr>
      <dsp:spPr>
        <a:xfrm>
          <a:off x="2922" y="355287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Jstor.org</a:t>
          </a:r>
          <a:endParaRPr lang="en-US" sz="1500" kern="1200"/>
        </a:p>
      </dsp:txBody>
      <dsp:txXfrm>
        <a:off x="30796" y="3580747"/>
        <a:ext cx="1530394" cy="895937"/>
      </dsp:txXfrm>
    </dsp:sp>
    <dsp:sp modelId="{78823E22-8579-4BE5-A5E5-86E6BFADDDB2}">
      <dsp:nvSpPr>
        <dsp:cNvPr id="0" name=""/>
        <dsp:cNvSpPr/>
      </dsp:nvSpPr>
      <dsp:spPr>
        <a:xfrm rot="16200000">
          <a:off x="1844743" y="3121597"/>
          <a:ext cx="1179780" cy="14275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39CAC-07C3-42CB-B63A-1E6F89084363}">
      <dsp:nvSpPr>
        <dsp:cNvPr id="0" name=""/>
        <dsp:cNvSpPr/>
      </dsp:nvSpPr>
      <dsp:spPr>
        <a:xfrm>
          <a:off x="2112492" y="355287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Discovery.muni.cz</a:t>
          </a:r>
          <a:endParaRPr lang="en-US" sz="1500" kern="1200"/>
        </a:p>
      </dsp:txBody>
      <dsp:txXfrm>
        <a:off x="2140366" y="3580747"/>
        <a:ext cx="1530394" cy="895937"/>
      </dsp:txXfrm>
    </dsp:sp>
    <dsp:sp modelId="{EE0D64F1-EE19-491A-A5A7-C5A3BBF0848B}">
      <dsp:nvSpPr>
        <dsp:cNvPr id="0" name=""/>
        <dsp:cNvSpPr/>
      </dsp:nvSpPr>
      <dsp:spPr>
        <a:xfrm rot="16200000">
          <a:off x="1844743" y="1931990"/>
          <a:ext cx="1179780" cy="142752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22F5E-D3B4-4D31-AFBF-CF415BFFC9E6}">
      <dsp:nvSpPr>
        <dsp:cNvPr id="0" name=""/>
        <dsp:cNvSpPr/>
      </dsp:nvSpPr>
      <dsp:spPr>
        <a:xfrm>
          <a:off x="2112492" y="2363266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Sciencedirect.com</a:t>
          </a:r>
          <a:endParaRPr lang="en-US" sz="1500" kern="1200"/>
        </a:p>
      </dsp:txBody>
      <dsp:txXfrm>
        <a:off x="2140366" y="2391140"/>
        <a:ext cx="1530394" cy="895937"/>
      </dsp:txXfrm>
    </dsp:sp>
    <dsp:sp modelId="{936CDB95-DFB0-4FCE-B8DC-977C08F97177}">
      <dsp:nvSpPr>
        <dsp:cNvPr id="0" name=""/>
        <dsp:cNvSpPr/>
      </dsp:nvSpPr>
      <dsp:spPr>
        <a:xfrm>
          <a:off x="2439547" y="1337186"/>
          <a:ext cx="2099743" cy="14275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197DC-084D-40AD-89CC-0934185CD414}">
      <dsp:nvSpPr>
        <dsp:cNvPr id="0" name=""/>
        <dsp:cNvSpPr/>
      </dsp:nvSpPr>
      <dsp:spPr>
        <a:xfrm>
          <a:off x="2112492" y="1173659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Sci-hub.tf/se</a:t>
          </a:r>
          <a:endParaRPr lang="en-US" sz="1500" kern="1200"/>
        </a:p>
      </dsp:txBody>
      <dsp:txXfrm>
        <a:off x="2140366" y="1201533"/>
        <a:ext cx="1530394" cy="895937"/>
      </dsp:txXfrm>
    </dsp:sp>
    <dsp:sp modelId="{45E47167-3B9F-4BB7-91B9-A5CDC8D1E0C2}">
      <dsp:nvSpPr>
        <dsp:cNvPr id="0" name=""/>
        <dsp:cNvSpPr/>
      </dsp:nvSpPr>
      <dsp:spPr>
        <a:xfrm rot="5400000">
          <a:off x="3954313" y="1931990"/>
          <a:ext cx="1179780" cy="142752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1F5E2-FD0A-4244-A05A-859E99B6C77B}">
      <dsp:nvSpPr>
        <dsp:cNvPr id="0" name=""/>
        <dsp:cNvSpPr/>
      </dsp:nvSpPr>
      <dsp:spPr>
        <a:xfrm>
          <a:off x="4222062" y="1173659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Libgen.is</a:t>
          </a:r>
          <a:endParaRPr lang="en-US" sz="1500" kern="1200"/>
        </a:p>
      </dsp:txBody>
      <dsp:txXfrm>
        <a:off x="4249936" y="1201533"/>
        <a:ext cx="1530394" cy="895937"/>
      </dsp:txXfrm>
    </dsp:sp>
    <dsp:sp modelId="{677BBE2E-A76A-4CB1-9725-49847772AEAE}">
      <dsp:nvSpPr>
        <dsp:cNvPr id="0" name=""/>
        <dsp:cNvSpPr/>
      </dsp:nvSpPr>
      <dsp:spPr>
        <a:xfrm rot="5400000">
          <a:off x="3954313" y="3121597"/>
          <a:ext cx="1179780" cy="14275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9A67E-EAD9-4556-87BB-75B250D9691A}">
      <dsp:nvSpPr>
        <dsp:cNvPr id="0" name=""/>
        <dsp:cNvSpPr/>
      </dsp:nvSpPr>
      <dsp:spPr>
        <a:xfrm>
          <a:off x="4222062" y="2363266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Z-Lib.org</a:t>
          </a:r>
          <a:endParaRPr lang="en-US" sz="1500" kern="1200"/>
        </a:p>
      </dsp:txBody>
      <dsp:txXfrm>
        <a:off x="4249936" y="2391140"/>
        <a:ext cx="1530394" cy="895937"/>
      </dsp:txXfrm>
    </dsp:sp>
    <dsp:sp modelId="{64DAA74C-20F0-4D83-A4EA-8A3E7DA98A2C}">
      <dsp:nvSpPr>
        <dsp:cNvPr id="0" name=""/>
        <dsp:cNvSpPr/>
      </dsp:nvSpPr>
      <dsp:spPr>
        <a:xfrm>
          <a:off x="4222062" y="355287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Archive.org</a:t>
          </a:r>
          <a:endParaRPr lang="en-US" sz="1500" kern="1200"/>
        </a:p>
      </dsp:txBody>
      <dsp:txXfrm>
        <a:off x="4249936" y="3580747"/>
        <a:ext cx="1530394" cy="89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930DE-C2AB-4327-ABED-1AF78D9F80E0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0CF-AA1A-42AB-87E8-76E8C0EA1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91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FA0CF-AA1A-42AB-87E8-76E8C0EA151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48AEE-C491-4ABE-96A8-227651F01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91BA91-A776-4107-A76A-8E21A4B0A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09FAA-DF22-4BB4-84CA-CAF78123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8FFB20-93B6-4195-8101-8B935085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95ADB-BFE4-4AA8-9B72-E7276EC4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66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24375-3E4C-41C5-BDB4-C6BACBF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A85CE6-7468-48B5-BD40-6DB84E04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1302F4-BB3C-48FF-9E39-E8AAFB37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3A515B-2C96-4FDF-A3FB-DB5F3340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A11B28-A0B4-43CA-984B-F3874696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2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EBE48A-73A2-4028-97ED-7583715B9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A016CF-BCA3-4596-982D-1078811A8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128FD-E58E-40E7-8BB6-E45D1BA1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3352F8-E956-479E-9B15-E691DF6A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BB7B7B-6C01-45FA-B560-5E5879B1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16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22722-DA42-4E8E-8B96-D6E3DA76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D9382-A9A8-4F8A-8DAA-16C9BB43D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4F689E-C18F-4AA7-A581-43C9C51F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20F84-AB64-471C-90B9-FE52FBA9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31635-BB58-4DBF-80B5-18072289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22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7931-2956-42D2-98A6-BB8EBDF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C08195-B412-4D01-BA6C-7704D3A22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0D31FD-3330-44E1-9739-B4FA17EB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37BCD6-0F40-4414-816E-7EEF44A6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D2043-AA45-44A3-B5C2-D2AE98D8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7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F97EC-E609-4701-8CAB-F6B79BDC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644B5-71C6-40BF-8284-D3BCC4269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21BBAB-CE5F-4E48-B15C-CEEB0A89E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6BB413-C71D-400D-8FA4-91C592E7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AFFDA6-741E-4D48-BFA7-FCC29833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9659D6-C4A9-4ACF-9EAE-CD3AF601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6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EC6AE-97C6-400B-9681-2C32DA78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2BDD84-ED74-4E8E-8843-55968BA72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232B41-B9BC-4BCF-BD4F-09301E6A7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77EF12-97B4-4913-8A32-0366F5AC9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5D49A9-DA90-4A55-B79C-EEEB2DFDC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1B4956-96F4-48D9-9045-E676CB78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470587-F38F-494A-AB89-841C0F80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FD39DD-FB9D-47D0-90C6-84E67CA8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8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E51FB-45FB-494A-8821-278547B5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8D543D-BBAC-42AE-A78E-4D8EC3B0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6374FE-72A0-4F60-BE0D-D70FAB85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FBD76E-F48D-4371-8549-2CDE5BEC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14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6D66BB-1D79-448F-9A28-7F7C13A7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356175-17A4-4B00-8A91-EDDB717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23F405-31C1-4FBB-BB8C-42EF38DC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6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06007-C694-477B-BB93-D7B61CDC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E5139B-DC38-400F-9408-C92C0BF0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7CDD70-8AF4-4C6F-8394-B358DEE4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91F42D-30D0-4B1F-A91B-22933A7E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222FFE-4BC8-49C5-BAE4-17A772A3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977162-4EDF-4744-8CA2-57BD748B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1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2BC0E-239A-4EDD-A9B5-D8FC73CD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49BCC0-D2C0-49F5-8EF6-92B45330E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B502A7-8D2B-4CE3-9134-4E7E89D4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4A6A89-62E7-482A-A238-34E7D1E8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64BE71-B425-46DD-BF53-90D8C419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EFE588-C9F3-4F4E-94A5-1A6C0393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68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9D989F-B68C-48A9-AE2D-046DBDD3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9861A-9E5F-40FE-9293-94E31664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2F424D-6C55-4B29-AAFF-836742A14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1DD6-2F0E-450C-AA3E-2419373F9FCB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E292E3-E424-4B01-95DC-A2451F876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2EA8D3-3DCF-40B3-829E-06DEB004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22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exteriér, tráva, obloha, strom&#10;&#10;Popis byl vytvořen automaticky">
            <a:extLst>
              <a:ext uri="{FF2B5EF4-FFF2-40B4-BE49-F238E27FC236}">
                <a16:creationId xmlns:a16="http://schemas.microsoft.com/office/drawing/2014/main" id="{3998CBDB-8A6B-4748-906B-B2E6D6B83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608CB8-E3AC-429A-B982-63359A56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Přírodní</a:t>
            </a:r>
            <a:r>
              <a:rPr lang="en-US" sz="4000" dirty="0"/>
              <a:t> </a:t>
            </a:r>
            <a:r>
              <a:rPr lang="en-US" sz="4000" dirty="0" err="1"/>
              <a:t>prostředí</a:t>
            </a:r>
            <a:r>
              <a:rPr lang="en-US" sz="4000" dirty="0"/>
              <a:t> a </a:t>
            </a:r>
            <a:r>
              <a:rPr lang="en-US" sz="4000" dirty="0" err="1"/>
              <a:t>paleolit</a:t>
            </a:r>
            <a:r>
              <a:rPr lang="cs-CZ" sz="4000" dirty="0"/>
              <a:t> v </a:t>
            </a:r>
            <a:r>
              <a:rPr lang="en-US" sz="4000" dirty="0" err="1"/>
              <a:t>egejské</a:t>
            </a:r>
            <a:r>
              <a:rPr lang="en-US" sz="4000" dirty="0"/>
              <a:t> </a:t>
            </a:r>
            <a:r>
              <a:rPr lang="en-US" sz="4000" dirty="0" err="1"/>
              <a:t>oblasti</a:t>
            </a:r>
            <a:endParaRPr lang="en-US" sz="4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A0823D-D1D5-4EC2-8946-29C08A8F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Starý paleolit v Řecku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(cca 500/400-300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9B5D1-B170-40EB-970D-47503311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2600" dirty="0"/>
              <a:t>Začíná (?) zhruba před 500-400 tisíci lety</a:t>
            </a:r>
          </a:p>
          <a:p>
            <a:pPr marL="0" indent="0">
              <a:buNone/>
            </a:pPr>
            <a:r>
              <a:rPr lang="cs-CZ" sz="2600" dirty="0"/>
              <a:t>Extrémně málo dokladů pro oblast Řecka -&gt; Nové doklady mohou změnit náš pohled na problematiku</a:t>
            </a:r>
          </a:p>
          <a:p>
            <a:r>
              <a:rPr lang="cs-CZ" sz="2600" dirty="0"/>
              <a:t>dlouhodobý nezájem o toto období</a:t>
            </a:r>
          </a:p>
          <a:p>
            <a:r>
              <a:rPr lang="cs-CZ" sz="2600" dirty="0"/>
              <a:t>„Špatná zachytitelnost“ paleolitických aktivit </a:t>
            </a:r>
          </a:p>
          <a:p>
            <a:r>
              <a:rPr lang="cs-CZ" sz="2600" dirty="0"/>
              <a:t>Důvody:</a:t>
            </a:r>
          </a:p>
          <a:p>
            <a:pPr marL="0" indent="0">
              <a:buNone/>
            </a:pPr>
            <a:r>
              <a:rPr lang="cs-CZ" sz="2600" dirty="0"/>
              <a:t> - lovecko-sběračský způsob života </a:t>
            </a:r>
          </a:p>
          <a:p>
            <a:pPr marL="0" indent="0">
              <a:buNone/>
            </a:pPr>
            <a:r>
              <a:rPr lang="cs-CZ" sz="2600" dirty="0"/>
              <a:t> - dynamický vývoj krajiny (eroze, změny mořské hladiny)</a:t>
            </a:r>
          </a:p>
          <a:p>
            <a:pPr marL="0" indent="0">
              <a:buNone/>
            </a:pPr>
            <a:r>
              <a:rPr lang="cs-CZ" sz="2600" dirty="0"/>
              <a:t>V současnosti pouze 4 lokality: </a:t>
            </a:r>
            <a:r>
              <a:rPr lang="cs-CZ" sz="2600" dirty="0" err="1"/>
              <a:t>Marathousa</a:t>
            </a:r>
            <a:r>
              <a:rPr lang="cs-CZ" sz="2600" dirty="0"/>
              <a:t> (Peloponés); </a:t>
            </a:r>
            <a:r>
              <a:rPr lang="cs-CZ" sz="2600" dirty="0" err="1"/>
              <a:t>Rodafnidia</a:t>
            </a:r>
            <a:r>
              <a:rPr lang="cs-CZ" sz="2600" dirty="0"/>
              <a:t> (Lesbos); </a:t>
            </a:r>
            <a:r>
              <a:rPr lang="cs-CZ" sz="2600" dirty="0" err="1"/>
              <a:t>Kokkinopilos</a:t>
            </a:r>
            <a:r>
              <a:rPr lang="cs-CZ" sz="2600" dirty="0"/>
              <a:t> (</a:t>
            </a:r>
            <a:r>
              <a:rPr lang="cs-CZ" sz="2600" dirty="0" err="1"/>
              <a:t>Epirus</a:t>
            </a:r>
            <a:r>
              <a:rPr lang="cs-CZ" sz="2600" dirty="0"/>
              <a:t>) a oblast </a:t>
            </a:r>
            <a:r>
              <a:rPr lang="cs-CZ" sz="2600" dirty="0" err="1"/>
              <a:t>Plakias</a:t>
            </a:r>
            <a:r>
              <a:rPr lang="cs-CZ" sz="2600" dirty="0"/>
              <a:t> (Kréta)</a:t>
            </a:r>
          </a:p>
        </p:txBody>
      </p:sp>
    </p:spTree>
    <p:extLst>
      <p:ext uri="{BB962C8B-B14F-4D97-AF65-F5344CB8AC3E}">
        <p14:creationId xmlns:p14="http://schemas.microsoft.com/office/powerpoint/2010/main" val="357958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10ED352-50B4-4EC4-8FFC-3F46A8B0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dirty="0"/>
              <a:t>Lokality starý paleolit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4A9E848-9717-451C-A1EE-28FAC5442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cs-CZ" sz="2000" dirty="0"/>
              <a:t>1. </a:t>
            </a:r>
            <a:r>
              <a:rPr lang="cs-CZ" sz="2000" dirty="0" err="1"/>
              <a:t>Marathousa</a:t>
            </a:r>
            <a:endParaRPr lang="cs-CZ" sz="2000" dirty="0"/>
          </a:p>
          <a:p>
            <a:r>
              <a:rPr lang="cs-CZ" sz="2000" dirty="0"/>
              <a:t>2. </a:t>
            </a:r>
            <a:r>
              <a:rPr lang="cs-CZ" sz="2000" dirty="0" err="1"/>
              <a:t>Rodafnidia</a:t>
            </a:r>
            <a:endParaRPr lang="cs-CZ" sz="2000" dirty="0"/>
          </a:p>
          <a:p>
            <a:r>
              <a:rPr lang="cs-CZ" sz="2000" dirty="0"/>
              <a:t>3. </a:t>
            </a:r>
            <a:r>
              <a:rPr lang="cs-CZ" sz="2000" dirty="0" err="1"/>
              <a:t>Kokkinopilos</a:t>
            </a:r>
            <a:endParaRPr lang="cs-CZ" sz="2000" dirty="0"/>
          </a:p>
          <a:p>
            <a:r>
              <a:rPr lang="cs-CZ" sz="2000" dirty="0"/>
              <a:t>4. </a:t>
            </a:r>
            <a:r>
              <a:rPr lang="cs-CZ" sz="2000" dirty="0" err="1"/>
              <a:t>Plakias</a:t>
            </a:r>
            <a:endParaRPr lang="en-US" sz="2000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2732EFE-8505-4835-A7D1-251FAFF45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3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360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76EA8A7-4628-4A1A-BE2F-149B621C0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17" y="643466"/>
            <a:ext cx="51671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41C49-6A49-4106-9A1B-65C16530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Marathousa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(Peloponés)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AF4B3-89EB-4E43-A5E1-1F1333F8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Oblast uhelných dolů (nejedná se o jednu lokalitu, ale spíše o součást archeologické krajiny)</a:t>
            </a:r>
          </a:p>
          <a:p>
            <a:r>
              <a:rPr lang="cs-CZ" sz="2400" dirty="0"/>
              <a:t>Nejstarší doposud známá lokalita/y v Řecku (0,5-0,4 </a:t>
            </a:r>
            <a:r>
              <a:rPr lang="cs-CZ" sz="2400" dirty="0" err="1"/>
              <a:t>Ma</a:t>
            </a:r>
            <a:r>
              <a:rPr lang="cs-CZ" sz="2400" dirty="0"/>
              <a:t>)</a:t>
            </a:r>
          </a:p>
          <a:p>
            <a:r>
              <a:rPr lang="cs-CZ" sz="2400" dirty="0"/>
              <a:t>Nález horního moláru </a:t>
            </a:r>
            <a:r>
              <a:rPr lang="cs-CZ" sz="2400" i="1" dirty="0"/>
              <a:t>Homo </a:t>
            </a:r>
            <a:r>
              <a:rPr lang="cs-CZ" sz="2400" i="1" dirty="0" err="1"/>
              <a:t>sp</a:t>
            </a:r>
            <a:r>
              <a:rPr lang="cs-CZ" sz="2400" dirty="0"/>
              <a:t>. ze středního Pleistocénu (0,7-0,126 </a:t>
            </a:r>
            <a:r>
              <a:rPr lang="cs-CZ" sz="2400" dirty="0" err="1"/>
              <a:t>Ma</a:t>
            </a:r>
            <a:r>
              <a:rPr lang="cs-CZ" sz="2400" dirty="0"/>
              <a:t>)</a:t>
            </a:r>
          </a:p>
          <a:p>
            <a:r>
              <a:rPr lang="cs-CZ" sz="2400" dirty="0"/>
              <a:t>Paleobotanika: klima v období lidské aktivity bylo teplé a předcházely mu chladnější klimatické podmínky</a:t>
            </a:r>
          </a:p>
          <a:p>
            <a:r>
              <a:rPr lang="cs-CZ" sz="2400" dirty="0"/>
              <a:t>Fauna: z velkých savců nalezeny pozůstatky – </a:t>
            </a:r>
            <a:r>
              <a:rPr lang="cs-CZ" sz="2400" dirty="0" err="1"/>
              <a:t>lasicovítých</a:t>
            </a:r>
            <a:r>
              <a:rPr lang="cs-CZ" sz="2400" dirty="0"/>
              <a:t>; psovitých; </a:t>
            </a:r>
            <a:r>
              <a:rPr lang="cs-CZ" sz="2400" dirty="0" err="1"/>
              <a:t>hrochovitých</a:t>
            </a:r>
            <a:r>
              <a:rPr lang="cs-CZ" sz="2400" dirty="0"/>
              <a:t>; slonovitých, jelenovitých, kočkovitých, </a:t>
            </a:r>
            <a:r>
              <a:rPr lang="cs-CZ" sz="2400" dirty="0" err="1"/>
              <a:t>bobrovitých</a:t>
            </a:r>
            <a:r>
              <a:rPr lang="cs-CZ" sz="2400" dirty="0"/>
              <a:t>, turovitých. Dále nalezeny rovněž pozůstatky plazů, obojživelníků, ptáků a ryb.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154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tráva, příroda&#10;&#10;Popis byl vytvořen automaticky">
            <a:extLst>
              <a:ext uri="{FF2B5EF4-FFF2-40B4-BE49-F238E27FC236}">
                <a16:creationId xmlns:a16="http://schemas.microsoft.com/office/drawing/2014/main" id="{B2CC14D5-A0DE-47F5-9EED-895E1B81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29885"/>
            <a:ext cx="10905066" cy="47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17E7A-EF10-432E-BD38-4E198F54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Marathousa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DCF95-01F7-4219-AF76-53B9B453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Důležité jsou nálezy pozůstatků slona (</a:t>
            </a:r>
            <a:r>
              <a:rPr lang="cs-CZ" sz="2400" i="1" dirty="0" err="1"/>
              <a:t>Palaeoloxodon</a:t>
            </a:r>
            <a:r>
              <a:rPr lang="cs-CZ" sz="2400" i="1" dirty="0"/>
              <a:t> </a:t>
            </a:r>
            <a:r>
              <a:rPr lang="cs-CZ" sz="2400" i="1" dirty="0" err="1"/>
              <a:t>antiquus</a:t>
            </a:r>
            <a:r>
              <a:rPr lang="cs-CZ" sz="2400" dirty="0"/>
              <a:t>), které nesou známky řeznického opracování.</a:t>
            </a:r>
          </a:p>
          <a:p>
            <a:r>
              <a:rPr lang="cs-CZ" sz="2400" dirty="0"/>
              <a:t>Pozůstatky antropogenních zásahů jsou patrné i na </a:t>
            </a:r>
            <a:r>
              <a:rPr lang="cs-CZ" sz="2400"/>
              <a:t>pozůstatcích jelenovitého (</a:t>
            </a:r>
            <a:r>
              <a:rPr lang="cs-CZ" sz="2400" i="1" dirty="0" err="1"/>
              <a:t>Dama</a:t>
            </a:r>
            <a:r>
              <a:rPr lang="cs-CZ" sz="2400" i="1" dirty="0"/>
              <a:t> </a:t>
            </a:r>
            <a:r>
              <a:rPr lang="cs-CZ" sz="2400" i="1" dirty="0" err="1"/>
              <a:t>sp</a:t>
            </a:r>
            <a:r>
              <a:rPr lang="cs-CZ" sz="2400" i="1" dirty="0"/>
              <a:t>.</a:t>
            </a:r>
            <a:r>
              <a:rPr lang="cs-CZ" sz="2400" dirty="0"/>
              <a:t>) a dalšího malého/středně velkého savce – tyto zásahy svědčí o porcování masa a extrakci morku z kostí.</a:t>
            </a:r>
          </a:p>
          <a:p>
            <a:r>
              <a:rPr lang="cs-CZ" sz="2400" dirty="0"/>
              <a:t>Zásahy masožravců mohou naznačovat soupeření mezi nimi a hominidi a přístup k mršinám.</a:t>
            </a:r>
          </a:p>
          <a:p>
            <a:r>
              <a:rPr lang="cs-CZ" sz="2400" dirty="0"/>
              <a:t>Nálezy štípané kamenné industrie: materiál = radiolarit, pazourek, vápenec, křemen) – hlavně úštěpy z malých radiolaritových oblázků. Chybí zde industrie typická pro starý paleolit tzv. acheuléenská (zejména pěstní klíny), která se však našla v jiných oblastech Řecka.</a:t>
            </a:r>
          </a:p>
          <a:p>
            <a:r>
              <a:rPr lang="cs-CZ" sz="2400" dirty="0"/>
              <a:t>Rovněž nálezy kostěné industrie.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757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země, exteriér, kámen, cement&#10;&#10;Popis byl vytvořen automaticky">
            <a:extLst>
              <a:ext uri="{FF2B5EF4-FFF2-40B4-BE49-F238E27FC236}">
                <a16:creationId xmlns:a16="http://schemas.microsoft.com/office/drawing/2014/main" id="{159B47B4-07CE-4726-B840-CDEBB1D3E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234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5D725-DF1D-4BB7-B5A9-EF43212B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Marathousa – štípaná industrie (starý paleolit)</a:t>
            </a:r>
          </a:p>
        </p:txBody>
      </p:sp>
      <p:pic>
        <p:nvPicPr>
          <p:cNvPr id="10" name="Zástupný obsah 9" descr="Obsah obrázku text, primát, savci&#10;&#10;Popis byl vytvořen automaticky">
            <a:extLst>
              <a:ext uri="{FF2B5EF4-FFF2-40B4-BE49-F238E27FC236}">
                <a16:creationId xmlns:a16="http://schemas.microsoft.com/office/drawing/2014/main" id="{5527EF62-3B93-4D20-99D0-C0DA635EEB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30" y="1675227"/>
            <a:ext cx="901373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savci, kůň&#10;&#10;Popis byl vytvořen automaticky">
            <a:extLst>
              <a:ext uri="{FF2B5EF4-FFF2-40B4-BE49-F238E27FC236}">
                <a16:creationId xmlns:a16="http://schemas.microsoft.com/office/drawing/2014/main" id="{A45D46E9-86BB-4537-BA80-794459D12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114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3B6CE5-E3EB-41DB-9AE6-B6104B2D0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Plakias (Kréta)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D4B1C-0331-42C2-871E-0308609C4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Dříve</a:t>
            </a:r>
            <a:r>
              <a:rPr lang="en-US" dirty="0"/>
              <a:t> se </a:t>
            </a:r>
            <a:r>
              <a:rPr lang="en-US" dirty="0" err="1"/>
              <a:t>mělo</a:t>
            </a:r>
            <a:r>
              <a:rPr lang="en-US" dirty="0"/>
              <a:t> za to,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řecké</a:t>
            </a:r>
            <a:r>
              <a:rPr lang="en-US" dirty="0"/>
              <a:t> </a:t>
            </a:r>
            <a:r>
              <a:rPr lang="en-US" dirty="0" err="1"/>
              <a:t>ostrovy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Kréta</a:t>
            </a:r>
            <a:r>
              <a:rPr lang="en-US" dirty="0"/>
              <a:t>,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osídleny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v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neolitu</a:t>
            </a:r>
            <a:r>
              <a:rPr lang="en-US" dirty="0"/>
              <a:t> (</a:t>
            </a:r>
            <a:r>
              <a:rPr lang="en-US" dirty="0" err="1"/>
              <a:t>cca</a:t>
            </a:r>
            <a:r>
              <a:rPr lang="en-US" dirty="0"/>
              <a:t> 7000 </a:t>
            </a:r>
            <a:r>
              <a:rPr lang="en-US" dirty="0" err="1"/>
              <a:t>př</a:t>
            </a:r>
            <a:r>
              <a:rPr lang="en-US" dirty="0"/>
              <a:t>. n. l.).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Výzkum</a:t>
            </a:r>
            <a:r>
              <a:rPr lang="en-US" dirty="0"/>
              <a:t> z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Plakias</a:t>
            </a:r>
            <a:r>
              <a:rPr lang="en-US" dirty="0"/>
              <a:t> (2010)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přinesl</a:t>
            </a:r>
            <a:r>
              <a:rPr lang="en-US" dirty="0"/>
              <a:t> </a:t>
            </a:r>
            <a:r>
              <a:rPr lang="en-US" dirty="0" err="1"/>
              <a:t>doklady</a:t>
            </a:r>
            <a:r>
              <a:rPr lang="en-US" dirty="0"/>
              <a:t> o </a:t>
            </a:r>
            <a:r>
              <a:rPr lang="en-US" dirty="0" err="1"/>
              <a:t>přítomnosti</a:t>
            </a:r>
            <a:r>
              <a:rPr lang="en-US" dirty="0"/>
              <a:t> </a:t>
            </a:r>
            <a:r>
              <a:rPr lang="en-US" dirty="0" err="1"/>
              <a:t>hominidů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ostrově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Paleolitu</a:t>
            </a:r>
            <a:r>
              <a:rPr lang="en-US" dirty="0"/>
              <a:t> a </a:t>
            </a:r>
            <a:r>
              <a:rPr lang="en-US" dirty="0" err="1"/>
              <a:t>Mezolitu</a:t>
            </a:r>
            <a:r>
              <a:rPr lang="en-US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Nejstarší</a:t>
            </a:r>
            <a:r>
              <a:rPr lang="en-US" dirty="0"/>
              <a:t> </a:t>
            </a:r>
            <a:r>
              <a:rPr lang="en-US" dirty="0" err="1"/>
              <a:t>nálezy</a:t>
            </a:r>
            <a:r>
              <a:rPr lang="en-US" dirty="0"/>
              <a:t> </a:t>
            </a:r>
            <a:r>
              <a:rPr lang="en-US" dirty="0" err="1"/>
              <a:t>štípané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datovány</a:t>
            </a:r>
            <a:r>
              <a:rPr lang="en-US" dirty="0"/>
              <a:t> do </a:t>
            </a:r>
            <a:r>
              <a:rPr lang="en-US" dirty="0" err="1"/>
              <a:t>období</a:t>
            </a:r>
            <a:r>
              <a:rPr lang="en-US" dirty="0"/>
              <a:t> 130-114 ka.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zřejmé</a:t>
            </a:r>
            <a:r>
              <a:rPr lang="en-US" dirty="0"/>
              <a:t> </a:t>
            </a:r>
            <a:r>
              <a:rPr lang="en-US" dirty="0" err="1"/>
              <a:t>zda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zdejší</a:t>
            </a:r>
            <a:r>
              <a:rPr lang="en-US" dirty="0"/>
              <a:t> </a:t>
            </a:r>
            <a:r>
              <a:rPr lang="en-US" dirty="0" err="1"/>
              <a:t>nálezy</a:t>
            </a:r>
            <a:r>
              <a:rPr lang="en-US" dirty="0"/>
              <a:t> </a:t>
            </a:r>
            <a:r>
              <a:rPr lang="en-US" dirty="0" err="1"/>
              <a:t>přiřadit</a:t>
            </a:r>
            <a:r>
              <a:rPr lang="en-US" dirty="0"/>
              <a:t> </a:t>
            </a:r>
            <a:r>
              <a:rPr lang="en-US" dirty="0" err="1"/>
              <a:t>staršímu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střednímu</a:t>
            </a:r>
            <a:r>
              <a:rPr lang="en-US" dirty="0"/>
              <a:t> </a:t>
            </a:r>
            <a:r>
              <a:rPr lang="en-US" dirty="0" err="1"/>
              <a:t>paleolitu</a:t>
            </a:r>
            <a:r>
              <a:rPr lang="en-US" dirty="0"/>
              <a:t>.	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K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sloužil</a:t>
            </a:r>
            <a:r>
              <a:rPr lang="en-US" dirty="0"/>
              <a:t> </a:t>
            </a:r>
            <a:r>
              <a:rPr lang="en-US" dirty="0" err="1"/>
              <a:t>materiál</a:t>
            </a:r>
            <a:r>
              <a:rPr lang="en-US" dirty="0"/>
              <a:t> </a:t>
            </a:r>
            <a:r>
              <a:rPr lang="en-US" dirty="0" err="1"/>
              <a:t>místního</a:t>
            </a:r>
            <a:r>
              <a:rPr lang="en-US" dirty="0"/>
              <a:t> </a:t>
            </a:r>
            <a:r>
              <a:rPr lang="en-US" dirty="0" err="1"/>
              <a:t>původu</a:t>
            </a:r>
            <a:r>
              <a:rPr lang="en-US" dirty="0"/>
              <a:t> (</a:t>
            </a:r>
            <a:r>
              <a:rPr lang="en-US" dirty="0" err="1"/>
              <a:t>křemen</a:t>
            </a:r>
            <a:r>
              <a:rPr lang="en-US" dirty="0"/>
              <a:t>, </a:t>
            </a:r>
            <a:r>
              <a:rPr lang="en-US" dirty="0" err="1"/>
              <a:t>kvarcit</a:t>
            </a:r>
            <a:r>
              <a:rPr lang="en-US" dirty="0"/>
              <a:t>, </a:t>
            </a:r>
            <a:r>
              <a:rPr lang="en-US" dirty="0" err="1"/>
              <a:t>rohovce</a:t>
            </a:r>
            <a:r>
              <a:rPr lang="en-US" dirty="0"/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4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B2D01E-D11E-4017-85E1-218FFD9E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cs-CZ" sz="5400">
                <a:solidFill>
                  <a:srgbClr val="FFFFFF"/>
                </a:solidFill>
              </a:rPr>
              <a:t>Zdroje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EA9A86B-449D-47B2-9B8E-21C008568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55058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75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671B52EF-6667-438E-8726-4B9D0301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Plakias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56251848-CAB3-4440-AC07-8D7D38129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450" y="3067026"/>
            <a:ext cx="3058623" cy="3272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Obrázek nahoře: pohled na oblast </a:t>
            </a:r>
            <a:r>
              <a:rPr lang="cs-CZ" sz="2000" dirty="0" err="1"/>
              <a:t>Plakias</a:t>
            </a:r>
            <a:endParaRPr lang="cs-CZ" sz="2000" dirty="0"/>
          </a:p>
          <a:p>
            <a:r>
              <a:rPr lang="cs-CZ" sz="2000" dirty="0"/>
              <a:t>Obrázek dole: Pěstní klín z kvarcitu (Paleolit)</a:t>
            </a:r>
            <a:endParaRPr lang="en-US" sz="2000" dirty="0"/>
          </a:p>
        </p:txBody>
      </p:sp>
      <p:pic>
        <p:nvPicPr>
          <p:cNvPr id="8" name="Zástupný obsah 7" descr="Obsah obrázku exteriér, hora, obloha, příroda&#10;&#10;Popis byl vytvořen automaticky">
            <a:extLst>
              <a:ext uri="{FF2B5EF4-FFF2-40B4-BE49-F238E27FC236}">
                <a16:creationId xmlns:a16="http://schemas.microsoft.com/office/drawing/2014/main" id="{4907EE26-8421-4416-AC65-A8C0D84E3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r="2" b="2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BD2D144-C164-4455-A396-A95A65C87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7724" b="2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9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1CC94A-A5F3-4E7E-B72A-018130DF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Fauna ostrova Kréta v paleolitu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6E676B-7E7D-47DE-9262-773BCF47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Zvířata osídlila ostrov ve dvou vlnách.</a:t>
            </a:r>
          </a:p>
          <a:p>
            <a:pPr marL="0" indent="0">
              <a:buNone/>
            </a:pPr>
            <a:r>
              <a:rPr lang="cs-CZ" sz="2000" dirty="0"/>
              <a:t> - První období 1,8 – 0,3 </a:t>
            </a:r>
            <a:r>
              <a:rPr lang="cs-CZ" sz="2000" dirty="0" err="1"/>
              <a:t>Ma</a:t>
            </a:r>
            <a:r>
              <a:rPr lang="cs-CZ" sz="2000" dirty="0"/>
              <a:t> (nejstarší – pozdní paleolit): na ostrově žijí trpasličí mamuti (</a:t>
            </a:r>
            <a:r>
              <a:rPr lang="cs-CZ" sz="2000" i="1" dirty="0" err="1"/>
              <a:t>Mammuthus</a:t>
            </a:r>
            <a:r>
              <a:rPr lang="cs-CZ" sz="2000" i="1" dirty="0"/>
              <a:t> </a:t>
            </a:r>
            <a:r>
              <a:rPr lang="cs-CZ" sz="2000" i="1" dirty="0" err="1"/>
              <a:t>creticus</a:t>
            </a:r>
            <a:r>
              <a:rPr lang="cs-CZ" sz="2000" dirty="0"/>
              <a:t>), trpasličí hroši (</a:t>
            </a:r>
            <a:r>
              <a:rPr lang="cs-CZ" sz="2000" i="1" dirty="0" err="1"/>
              <a:t>Hippopotamus</a:t>
            </a:r>
            <a:r>
              <a:rPr lang="cs-CZ" sz="2000" i="1" dirty="0"/>
              <a:t> </a:t>
            </a:r>
            <a:r>
              <a:rPr lang="cs-CZ" sz="2000" i="1" dirty="0" err="1"/>
              <a:t>creutzburgi</a:t>
            </a:r>
            <a:r>
              <a:rPr lang="cs-CZ" sz="2000" dirty="0"/>
              <a:t>) + různé endemické druhy myší a krétský rejsek (</a:t>
            </a:r>
            <a:r>
              <a:rPr lang="cs-CZ" sz="2000" i="1" dirty="0" err="1"/>
              <a:t>Crocidura</a:t>
            </a:r>
            <a:r>
              <a:rPr lang="cs-CZ" sz="2000" i="1" dirty="0"/>
              <a:t> </a:t>
            </a:r>
            <a:r>
              <a:rPr lang="cs-CZ" sz="2000" i="1" dirty="0" err="1"/>
              <a:t>zimmermanni</a:t>
            </a:r>
            <a:r>
              <a:rPr lang="cs-CZ" sz="2000" dirty="0"/>
              <a:t>).</a:t>
            </a:r>
          </a:p>
          <a:p>
            <a:pPr>
              <a:buFontTx/>
              <a:buChar char="-"/>
            </a:pPr>
            <a:r>
              <a:rPr lang="cs-CZ" sz="2000" dirty="0"/>
              <a:t>Druhé období 0,3 – 0,01 </a:t>
            </a:r>
            <a:r>
              <a:rPr lang="cs-CZ" sz="2000" dirty="0" err="1"/>
              <a:t>Ma</a:t>
            </a:r>
            <a:r>
              <a:rPr lang="cs-CZ" sz="2000" dirty="0"/>
              <a:t> (střední – pozdní paleolit/mezolit): mamuti a hroši jsou nahrazeni trpasličími slony (</a:t>
            </a:r>
            <a:r>
              <a:rPr lang="cs-CZ" sz="2000" dirty="0" err="1"/>
              <a:t>Elephas</a:t>
            </a:r>
            <a:r>
              <a:rPr lang="cs-CZ" sz="2000" dirty="0"/>
              <a:t> </a:t>
            </a:r>
            <a:r>
              <a:rPr lang="cs-CZ" sz="2000" dirty="0" err="1"/>
              <a:t>antiquus</a:t>
            </a:r>
            <a:r>
              <a:rPr lang="cs-CZ" sz="2000" dirty="0"/>
              <a:t> </a:t>
            </a:r>
            <a:r>
              <a:rPr lang="cs-CZ" sz="2000" dirty="0" err="1"/>
              <a:t>creutzburgi</a:t>
            </a:r>
            <a:r>
              <a:rPr lang="cs-CZ" sz="2000" dirty="0"/>
              <a:t>) a endemickými jeleny (</a:t>
            </a:r>
            <a:r>
              <a:rPr lang="cs-CZ" sz="2000" i="1" dirty="0" err="1"/>
              <a:t>Candiacervus</a:t>
            </a:r>
            <a:r>
              <a:rPr lang="cs-CZ" sz="2000" dirty="0"/>
              <a:t>), dále na ostrově žije krétská vydra (</a:t>
            </a:r>
            <a:r>
              <a:rPr lang="cs-CZ" sz="2000" i="1" dirty="0" err="1"/>
              <a:t>Lutrogale</a:t>
            </a:r>
            <a:r>
              <a:rPr lang="cs-CZ" sz="2000" i="1" dirty="0"/>
              <a:t> </a:t>
            </a:r>
            <a:r>
              <a:rPr lang="cs-CZ" sz="2000" i="1" dirty="0" err="1"/>
              <a:t>cretensis</a:t>
            </a:r>
            <a:r>
              <a:rPr lang="cs-CZ" sz="2000" dirty="0"/>
              <a:t>), krétský rejsek a myši (</a:t>
            </a:r>
            <a:r>
              <a:rPr lang="cs-CZ" sz="2000" i="1" dirty="0" err="1"/>
              <a:t>Mus</a:t>
            </a:r>
            <a:r>
              <a:rPr lang="cs-CZ" sz="2000" i="1" dirty="0"/>
              <a:t> </a:t>
            </a:r>
            <a:r>
              <a:rPr lang="cs-CZ" sz="2000" i="1" dirty="0" err="1"/>
              <a:t>bateae</a:t>
            </a:r>
            <a:r>
              <a:rPr lang="cs-CZ" sz="2000" dirty="0"/>
              <a:t>, </a:t>
            </a:r>
            <a:r>
              <a:rPr lang="cs-CZ" sz="2000" i="1" dirty="0"/>
              <a:t>M. </a:t>
            </a:r>
            <a:r>
              <a:rPr lang="cs-CZ" sz="2000" i="1" dirty="0" err="1"/>
              <a:t>minotaurus</a:t>
            </a:r>
            <a:r>
              <a:rPr lang="cs-CZ" sz="2000" dirty="0"/>
              <a:t>).</a:t>
            </a:r>
          </a:p>
          <a:p>
            <a:r>
              <a:rPr lang="cs-CZ" sz="2000" dirty="0"/>
              <a:t>Povaha fauny, která je typická pro oceánské ostrovy naznačuje, že ostrov byl v tomto období oddělen od pevniny. V tomto ohledu se fauna Kréty liší například od ostrova Lesbos (</a:t>
            </a:r>
            <a:r>
              <a:rPr lang="cs-CZ" sz="2000" dirty="0" err="1"/>
              <a:t>Rodafnidia</a:t>
            </a:r>
            <a:r>
              <a:rPr lang="cs-CZ" sz="2000" dirty="0"/>
              <a:t>), kde zdejší fauna odpovídá pevnině.</a:t>
            </a:r>
          </a:p>
          <a:p>
            <a:r>
              <a:rPr lang="cs-CZ" sz="2000" dirty="0"/>
              <a:t>První hominidé tak zřejmě museli na ostrov doplout</a:t>
            </a:r>
          </a:p>
        </p:txBody>
      </p:sp>
    </p:spTree>
    <p:extLst>
      <p:ext uri="{BB962C8B-B14F-4D97-AF65-F5344CB8AC3E}">
        <p14:creationId xmlns:p14="http://schemas.microsoft.com/office/powerpoint/2010/main" val="65698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avci&#10;&#10;Popis byl vytvořen automaticky">
            <a:extLst>
              <a:ext uri="{FF2B5EF4-FFF2-40B4-BE49-F238E27FC236}">
                <a16:creationId xmlns:a16="http://schemas.microsoft.com/office/drawing/2014/main" id="{7846323B-845A-40C3-A615-58DA0A822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7" y="643466"/>
            <a:ext cx="92465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26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exteriér, savci&#10;&#10;Popis byl vytvořen automaticky">
            <a:extLst>
              <a:ext uri="{FF2B5EF4-FFF2-40B4-BE49-F238E27FC236}">
                <a16:creationId xmlns:a16="http://schemas.microsoft.com/office/drawing/2014/main" id="{9904E868-F49E-4E25-AB41-E0C34C676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D411F-4BA4-42F6-8F35-38B7B4B7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Střední paleolit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(cca 300-40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096EA-0401-4781-AE07-EEA9F9C32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Ze středního paleolitu je známo již zhruba 240 lokalit</a:t>
            </a:r>
          </a:p>
          <a:p>
            <a:r>
              <a:rPr lang="cs-CZ" sz="2400" dirty="0"/>
              <a:t>Nejvíce lokalit se nachází v oblasti </a:t>
            </a:r>
            <a:r>
              <a:rPr lang="cs-CZ" sz="2400" dirty="0" err="1"/>
              <a:t>Epiru</a:t>
            </a:r>
            <a:r>
              <a:rPr lang="cs-CZ" sz="2400" dirty="0"/>
              <a:t> a na jónských ostrovech (zhruba 100 lokalit).</a:t>
            </a:r>
          </a:p>
          <a:p>
            <a:r>
              <a:rPr lang="cs-CZ" sz="2400" dirty="0"/>
              <a:t>Více než 90 % jsou takzvané open-air lokality</a:t>
            </a:r>
          </a:p>
          <a:p>
            <a:r>
              <a:rPr lang="cs-CZ" sz="2400" dirty="0"/>
              <a:t>Pouze malá část lokalit byla systematicky zkoumána. Tyto lokality mají většinou velký chronologický rozptyl. Jsou datovány na základě </a:t>
            </a:r>
            <a:r>
              <a:rPr lang="cs-CZ" sz="2400" dirty="0" err="1"/>
              <a:t>typo</a:t>
            </a:r>
            <a:r>
              <a:rPr lang="cs-CZ" sz="2400" dirty="0"/>
              <a:t>-technologického vývoje kamenné industrie.</a:t>
            </a:r>
          </a:p>
          <a:p>
            <a:r>
              <a:rPr lang="cs-CZ" sz="2400" dirty="0"/>
              <a:t>Systematicky byly zkoumány především jeskyně: </a:t>
            </a:r>
            <a:r>
              <a:rPr lang="cs-CZ" sz="2400" dirty="0" err="1"/>
              <a:t>Asprochaliko</a:t>
            </a:r>
            <a:r>
              <a:rPr lang="cs-CZ" sz="2400" dirty="0"/>
              <a:t> (</a:t>
            </a:r>
            <a:r>
              <a:rPr lang="cs-CZ" sz="2400" dirty="0" err="1"/>
              <a:t>Epirus</a:t>
            </a:r>
            <a:r>
              <a:rPr lang="cs-CZ" sz="2400" dirty="0"/>
              <a:t>), </a:t>
            </a:r>
            <a:r>
              <a:rPr lang="cs-CZ" sz="2400" dirty="0" err="1"/>
              <a:t>Theopetra</a:t>
            </a:r>
            <a:r>
              <a:rPr lang="cs-CZ" sz="2400" dirty="0"/>
              <a:t> (Thesálie), </a:t>
            </a:r>
            <a:r>
              <a:rPr lang="cs-CZ" sz="2400" dirty="0" err="1"/>
              <a:t>Kalamakia</a:t>
            </a:r>
            <a:r>
              <a:rPr lang="cs-CZ" sz="2400" dirty="0"/>
              <a:t>, </a:t>
            </a:r>
            <a:r>
              <a:rPr lang="cs-CZ" sz="2400" dirty="0" err="1"/>
              <a:t>Lakonis</a:t>
            </a:r>
            <a:r>
              <a:rPr lang="cs-CZ" sz="2400" dirty="0"/>
              <a:t>, </a:t>
            </a:r>
            <a:r>
              <a:rPr lang="cs-CZ" sz="2400" dirty="0" err="1"/>
              <a:t>Klissoura</a:t>
            </a:r>
            <a:r>
              <a:rPr lang="cs-CZ" sz="2400" dirty="0"/>
              <a:t> a nedávno objevená </a:t>
            </a:r>
            <a:r>
              <a:rPr lang="cs-CZ" sz="2400" dirty="0" err="1"/>
              <a:t>Mavri</a:t>
            </a:r>
            <a:r>
              <a:rPr lang="cs-CZ" sz="2400" dirty="0"/>
              <a:t> </a:t>
            </a:r>
            <a:r>
              <a:rPr lang="cs-CZ" sz="2400" dirty="0" err="1"/>
              <a:t>Spilia</a:t>
            </a:r>
            <a:r>
              <a:rPr lang="cs-CZ" sz="2400" dirty="0"/>
              <a:t> (všechny - Peloponés).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4034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7979D16-2BD7-4EC3-8348-38E24FC2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cs-CZ" sz="4000" dirty="0"/>
              <a:t>Lokality střední paleolit</a:t>
            </a:r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A0616644-2A7D-4C40-B3F6-55D718D0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r>
              <a:rPr lang="fi-FI" sz="2000" b="0" i="0">
                <a:effectLst/>
                <a:latin typeface="Roboto" panose="02000000000000000000" pitchFamily="2" charset="0"/>
              </a:rPr>
              <a:t>1: Theopetra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2: Asprochaliko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3: Kokkinopilos</a:t>
            </a:r>
            <a:r>
              <a:rPr lang="cs-CZ" sz="2000" b="0" i="0"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4: Klissoura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5: Lakonis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6: Kalamakia</a:t>
            </a:r>
            <a:r>
              <a:rPr lang="cs-CZ" sz="2000" b="0" i="0">
                <a:effectLst/>
                <a:latin typeface="Roboto" panose="02000000000000000000" pitchFamily="2" charset="0"/>
              </a:rPr>
              <a:t>, Mavri Spilia</a:t>
            </a:r>
            <a:endParaRPr lang="en-US" sz="2000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9AE1B0D1-61C8-498A-82A3-EFAA25EB1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2"/>
          <a:stretch/>
        </p:blipFill>
        <p:spPr>
          <a:xfrm>
            <a:off x="4900303" y="184826"/>
            <a:ext cx="7016080" cy="61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58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50FFA0-018E-4E11-BD5E-E46C8C46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Střední paleolit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2A1E00-847C-4912-A498-E45C6DA2C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000" dirty="0"/>
              <a:t>Okolo</a:t>
            </a:r>
            <a:r>
              <a:rPr lang="en-US" sz="2000" dirty="0"/>
              <a:t> 300 ka se </a:t>
            </a:r>
            <a:r>
              <a:rPr lang="en-US" sz="2000" dirty="0" err="1"/>
              <a:t>začíná</a:t>
            </a:r>
            <a:r>
              <a:rPr lang="en-US" sz="2000" dirty="0"/>
              <a:t> </a:t>
            </a:r>
            <a:r>
              <a:rPr lang="en-US" sz="2000" dirty="0" err="1"/>
              <a:t>šířit</a:t>
            </a:r>
            <a:r>
              <a:rPr lang="en-US" sz="2000" dirty="0"/>
              <a:t> </a:t>
            </a:r>
            <a:r>
              <a:rPr lang="en-US" sz="2000" dirty="0" err="1"/>
              <a:t>nový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 </a:t>
            </a:r>
            <a:r>
              <a:rPr lang="en-US" sz="2000" dirty="0" err="1"/>
              <a:t>výroby</a:t>
            </a:r>
            <a:r>
              <a:rPr lang="en-US" sz="2000" dirty="0"/>
              <a:t> </a:t>
            </a:r>
            <a:r>
              <a:rPr lang="en-US" sz="2000" dirty="0" err="1"/>
              <a:t>kamenné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r>
              <a:rPr lang="en-US" sz="2000" dirty="0"/>
              <a:t> </a:t>
            </a:r>
            <a:r>
              <a:rPr lang="en-US" sz="2000" dirty="0" err="1"/>
              <a:t>označovaný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Levallois-</a:t>
            </a:r>
            <a:r>
              <a:rPr lang="en-US" sz="2000" dirty="0" err="1"/>
              <a:t>Moustérien</a:t>
            </a:r>
            <a:r>
              <a:rPr lang="en-US" sz="2000" dirty="0"/>
              <a:t>.  </a:t>
            </a:r>
          </a:p>
          <a:p>
            <a:r>
              <a:rPr lang="en-US" sz="2000" dirty="0"/>
              <a:t>Tato </a:t>
            </a:r>
            <a:r>
              <a:rPr lang="en-US" sz="2000" dirty="0" err="1"/>
              <a:t>technika</a:t>
            </a:r>
            <a:r>
              <a:rPr lang="en-US" sz="2000" dirty="0"/>
              <a:t> se </a:t>
            </a:r>
            <a:r>
              <a:rPr lang="en-US" sz="2000" dirty="0" err="1"/>
              <a:t>objevuje</a:t>
            </a:r>
            <a:r>
              <a:rPr lang="en-US" sz="2000" dirty="0"/>
              <a:t> </a:t>
            </a:r>
            <a:r>
              <a:rPr lang="en-US" sz="2000" dirty="0" err="1"/>
              <a:t>sporadicky</a:t>
            </a:r>
            <a:r>
              <a:rPr lang="en-US" sz="2000" dirty="0"/>
              <a:t> v </a:t>
            </a:r>
            <a:r>
              <a:rPr lang="en-US" sz="2000" dirty="0" err="1"/>
              <a:t>raném</a:t>
            </a:r>
            <a:r>
              <a:rPr lang="en-US" sz="2000" dirty="0"/>
              <a:t> </a:t>
            </a:r>
            <a:r>
              <a:rPr lang="en-US" sz="2000" dirty="0" err="1"/>
              <a:t>středním</a:t>
            </a:r>
            <a:r>
              <a:rPr lang="en-US" sz="2000" dirty="0"/>
              <a:t> </a:t>
            </a:r>
            <a:r>
              <a:rPr lang="en-US" sz="2000" dirty="0" err="1"/>
              <a:t>paleolitu</a:t>
            </a:r>
            <a:r>
              <a:rPr lang="en-US" sz="2000" dirty="0"/>
              <a:t> v </a:t>
            </a:r>
            <a:r>
              <a:rPr lang="en-US" sz="2000" dirty="0" err="1"/>
              <a:t>Řecku</a:t>
            </a:r>
            <a:r>
              <a:rPr lang="en-US" sz="2000" dirty="0"/>
              <a:t> – </a:t>
            </a:r>
            <a:r>
              <a:rPr lang="en-US" sz="2000" dirty="0" err="1"/>
              <a:t>hodí</a:t>
            </a:r>
            <a:r>
              <a:rPr lang="en-US" sz="2000" dirty="0"/>
              <a:t> se </a:t>
            </a:r>
            <a:r>
              <a:rPr lang="en-US" sz="2000" dirty="0" err="1"/>
              <a:t>zejména</a:t>
            </a:r>
            <a:r>
              <a:rPr lang="en-US" sz="2000" dirty="0"/>
              <a:t> pro </a:t>
            </a:r>
            <a:r>
              <a:rPr lang="en-US" sz="2000" dirty="0" err="1"/>
              <a:t>výrobu</a:t>
            </a:r>
            <a:r>
              <a:rPr lang="en-US" sz="2000" dirty="0"/>
              <a:t> </a:t>
            </a:r>
            <a:r>
              <a:rPr lang="en-US" sz="2000" dirty="0" err="1"/>
              <a:t>nástrojů</a:t>
            </a:r>
            <a:r>
              <a:rPr lang="en-US" sz="2000" dirty="0"/>
              <a:t> s </a:t>
            </a:r>
            <a:r>
              <a:rPr lang="en-US" sz="2000" dirty="0" err="1"/>
              <a:t>rukojetí</a:t>
            </a:r>
            <a:r>
              <a:rPr lang="en-US" sz="2000" dirty="0"/>
              <a:t>.</a:t>
            </a:r>
            <a:endParaRPr lang="cs-CZ" sz="2000" dirty="0"/>
          </a:p>
          <a:p>
            <a:r>
              <a:rPr lang="cs-CZ" sz="2000" dirty="0"/>
              <a:t>Okolo 150 </a:t>
            </a:r>
            <a:r>
              <a:rPr lang="cs-CZ" sz="2000" dirty="0" err="1"/>
              <a:t>ka</a:t>
            </a:r>
            <a:r>
              <a:rPr lang="cs-CZ" sz="2000" dirty="0"/>
              <a:t> se objevuje více rozvinutá technika (vyspělý </a:t>
            </a:r>
            <a:r>
              <a:rPr lang="cs-CZ" sz="2000" dirty="0" err="1"/>
              <a:t>Moustérien</a:t>
            </a:r>
            <a:r>
              <a:rPr lang="cs-CZ" sz="2000" dirty="0"/>
              <a:t>) známá z jeskyně </a:t>
            </a:r>
            <a:r>
              <a:rPr lang="cs-CZ" sz="2000" dirty="0" err="1"/>
              <a:t>Asprochaliko</a:t>
            </a:r>
            <a:r>
              <a:rPr lang="cs-CZ" sz="2000" dirty="0"/>
              <a:t> (100 </a:t>
            </a:r>
            <a:r>
              <a:rPr lang="cs-CZ" sz="2000" dirty="0" err="1"/>
              <a:t>ka</a:t>
            </a:r>
            <a:r>
              <a:rPr lang="cs-CZ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bílá, černá, zavřít&#10;&#10;Popis byl vytvořen automaticky">
            <a:extLst>
              <a:ext uri="{FF2B5EF4-FFF2-40B4-BE49-F238E27FC236}">
                <a16:creationId xmlns:a16="http://schemas.microsoft.com/office/drawing/2014/main" id="{1D458253-38C4-4D39-B604-476358039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865960"/>
            <a:ext cx="6019331" cy="5122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0861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68F40A-3FB3-4469-867A-BE18BB38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Mavri Spilia – štípaná industrie (střední paleolit)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30097B2E-7B63-4159-9EF3-DE825AF8D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791837"/>
            <a:ext cx="6780700" cy="52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2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76EA8A7-4628-4A1A-BE2F-149B621C0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17" y="643466"/>
            <a:ext cx="51671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2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E1A5D6-EC75-46AF-BA35-56284B88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Jeskyně Petralona</a:t>
            </a:r>
          </a:p>
        </p:txBody>
      </p:sp>
      <p:pic>
        <p:nvPicPr>
          <p:cNvPr id="7" name="Zástupný obsah 6" descr="Obsah obrázku primát, savci&#10;&#10;Popis byl vytvořen automaticky">
            <a:extLst>
              <a:ext uri="{FF2B5EF4-FFF2-40B4-BE49-F238E27FC236}">
                <a16:creationId xmlns:a16="http://schemas.microsoft.com/office/drawing/2014/main" id="{37B79DAE-8FFC-4BD2-8E0D-9B3EB0C25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r="2143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060F9B-702E-4100-8369-B2B0008D4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1702340"/>
            <a:ext cx="4840010" cy="447462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objevil</a:t>
            </a:r>
            <a:r>
              <a:rPr lang="en-US" sz="1700" dirty="0"/>
              <a:t> </a:t>
            </a:r>
            <a:r>
              <a:rPr lang="en-US" sz="1700" dirty="0" err="1"/>
              <a:t>místní</a:t>
            </a:r>
            <a:r>
              <a:rPr lang="en-US" sz="1700" dirty="0"/>
              <a:t> </a:t>
            </a:r>
            <a:r>
              <a:rPr lang="en-US" sz="1700" dirty="0" err="1"/>
              <a:t>vesničan</a:t>
            </a:r>
            <a:r>
              <a:rPr lang="en-US" sz="1700" dirty="0"/>
              <a:t> v </a:t>
            </a:r>
            <a:r>
              <a:rPr lang="en-US" sz="1700" dirty="0" err="1"/>
              <a:t>roce</a:t>
            </a:r>
            <a:r>
              <a:rPr lang="en-US" sz="1700" dirty="0"/>
              <a:t> 1960</a:t>
            </a:r>
          </a:p>
          <a:p>
            <a:r>
              <a:rPr lang="en-US" sz="1700" dirty="0" err="1"/>
              <a:t>Poulanios</a:t>
            </a:r>
            <a:r>
              <a:rPr lang="en-US" sz="1700" dirty="0"/>
              <a:t> </a:t>
            </a:r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datoval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základě</a:t>
            </a:r>
            <a:r>
              <a:rPr lang="en-US" sz="1700" dirty="0"/>
              <a:t> </a:t>
            </a:r>
            <a:r>
              <a:rPr lang="en-US" sz="1700" dirty="0" err="1"/>
              <a:t>stratigrafie</a:t>
            </a:r>
            <a:r>
              <a:rPr lang="en-US" sz="1700" dirty="0"/>
              <a:t> </a:t>
            </a:r>
            <a:r>
              <a:rPr lang="en-US" sz="1700" dirty="0" err="1"/>
              <a:t>jeskyně</a:t>
            </a:r>
            <a:r>
              <a:rPr lang="en-US" sz="1700" dirty="0"/>
              <a:t> do </a:t>
            </a:r>
            <a:r>
              <a:rPr lang="en-US" sz="1700" dirty="0" err="1"/>
              <a:t>doby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700 ka</a:t>
            </a:r>
          </a:p>
          <a:p>
            <a:r>
              <a:rPr lang="en-US" sz="1700" dirty="0"/>
              <a:t>Na </a:t>
            </a:r>
            <a:r>
              <a:rPr lang="en-US" sz="1700" dirty="0" err="1"/>
              <a:t>základě</a:t>
            </a:r>
            <a:r>
              <a:rPr lang="en-US" sz="1700" dirty="0"/>
              <a:t> </a:t>
            </a:r>
            <a:r>
              <a:rPr lang="en-US" sz="1700" dirty="0" err="1"/>
              <a:t>elektronové</a:t>
            </a:r>
            <a:r>
              <a:rPr lang="en-US" sz="1700" dirty="0"/>
              <a:t> </a:t>
            </a:r>
            <a:r>
              <a:rPr lang="en-US" sz="1700" dirty="0" err="1"/>
              <a:t>spinové</a:t>
            </a:r>
            <a:r>
              <a:rPr lang="en-US" sz="1700" dirty="0"/>
              <a:t> </a:t>
            </a:r>
            <a:r>
              <a:rPr lang="en-US" sz="1700" dirty="0" err="1"/>
              <a:t>rezonance</a:t>
            </a:r>
            <a:r>
              <a:rPr lang="en-US" sz="1700" dirty="0"/>
              <a:t> </a:t>
            </a:r>
            <a:r>
              <a:rPr lang="en-US" sz="1700" dirty="0" err="1"/>
              <a:t>byla</a:t>
            </a:r>
            <a:r>
              <a:rPr lang="en-US" sz="1700" dirty="0"/>
              <a:t> </a:t>
            </a:r>
            <a:r>
              <a:rPr lang="en-US" sz="1700" dirty="0" err="1"/>
              <a:t>lebka</a:t>
            </a:r>
            <a:r>
              <a:rPr lang="en-US" sz="1700" dirty="0"/>
              <a:t> </a:t>
            </a:r>
            <a:r>
              <a:rPr lang="en-US" sz="1700" dirty="0" err="1"/>
              <a:t>datována</a:t>
            </a:r>
            <a:r>
              <a:rPr lang="en-US" sz="1700" dirty="0"/>
              <a:t> do </a:t>
            </a:r>
            <a:r>
              <a:rPr lang="en-US" sz="1700" dirty="0" err="1"/>
              <a:t>doby</a:t>
            </a:r>
            <a:r>
              <a:rPr lang="en-US" sz="1700" dirty="0"/>
              <a:t> 240-160 ka, </a:t>
            </a:r>
            <a:r>
              <a:rPr lang="en-US" sz="1700" dirty="0" err="1"/>
              <a:t>dalším</a:t>
            </a:r>
            <a:r>
              <a:rPr lang="en-US" sz="1700" dirty="0"/>
              <a:t> </a:t>
            </a:r>
            <a:r>
              <a:rPr lang="en-US" sz="1700" dirty="0" err="1"/>
              <a:t>argumentem</a:t>
            </a:r>
            <a:r>
              <a:rPr lang="en-US" sz="1700" dirty="0"/>
              <a:t> pro </a:t>
            </a:r>
            <a:r>
              <a:rPr lang="en-US" sz="1700" dirty="0" err="1"/>
              <a:t>mladší</a:t>
            </a:r>
            <a:r>
              <a:rPr lang="en-US" sz="1700" dirty="0"/>
              <a:t> </a:t>
            </a:r>
            <a:r>
              <a:rPr lang="en-US" sz="1700" dirty="0" err="1"/>
              <a:t>datování</a:t>
            </a:r>
            <a:r>
              <a:rPr lang="en-US" sz="1700" dirty="0"/>
              <a:t> </a:t>
            </a:r>
            <a:r>
              <a:rPr lang="en-US" sz="1700" dirty="0" err="1"/>
              <a:t>jsou</a:t>
            </a:r>
            <a:r>
              <a:rPr lang="en-US" sz="1700" dirty="0"/>
              <a:t> </a:t>
            </a:r>
            <a:r>
              <a:rPr lang="en-US" sz="1700" dirty="0" err="1"/>
              <a:t>pozůstatky</a:t>
            </a:r>
            <a:r>
              <a:rPr lang="en-US" sz="1700" dirty="0"/>
              <a:t> </a:t>
            </a:r>
            <a:r>
              <a:rPr lang="en-US" sz="1700" dirty="0" err="1"/>
              <a:t>fauny</a:t>
            </a:r>
            <a:r>
              <a:rPr lang="en-US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se v </a:t>
            </a:r>
            <a:r>
              <a:rPr lang="en-US" sz="1700" dirty="0" err="1"/>
              <a:t>jeskyni</a:t>
            </a:r>
            <a:r>
              <a:rPr lang="en-US" sz="1700" dirty="0"/>
              <a:t> </a:t>
            </a:r>
            <a:r>
              <a:rPr lang="en-US" sz="1700" dirty="0" err="1"/>
              <a:t>našly</a:t>
            </a:r>
            <a:r>
              <a:rPr lang="en-US" sz="1700" dirty="0"/>
              <a:t>. Ty </a:t>
            </a:r>
            <a:r>
              <a:rPr lang="en-US" sz="1700" dirty="0" err="1"/>
              <a:t>jsou</a:t>
            </a:r>
            <a:r>
              <a:rPr lang="en-US" sz="1700" dirty="0"/>
              <a:t> </a:t>
            </a:r>
            <a:r>
              <a:rPr lang="en-US" sz="1700" dirty="0" err="1"/>
              <a:t>známy</a:t>
            </a:r>
            <a:r>
              <a:rPr lang="en-US" sz="1700" dirty="0"/>
              <a:t> z </a:t>
            </a:r>
            <a:r>
              <a:rPr lang="en-US" sz="1700" dirty="0" err="1"/>
              <a:t>jiných</a:t>
            </a:r>
            <a:r>
              <a:rPr lang="en-US" sz="1700" dirty="0"/>
              <a:t> </a:t>
            </a:r>
            <a:r>
              <a:rPr lang="en-US" sz="1700" dirty="0" err="1"/>
              <a:t>lokalit</a:t>
            </a:r>
            <a:r>
              <a:rPr lang="en-US" sz="1700" dirty="0"/>
              <a:t> </a:t>
            </a:r>
            <a:r>
              <a:rPr lang="en-US" sz="1700" dirty="0" err="1"/>
              <a:t>až</a:t>
            </a:r>
            <a:r>
              <a:rPr lang="en-US" sz="1700" dirty="0"/>
              <a:t> z </a:t>
            </a:r>
            <a:r>
              <a:rPr lang="en-US" sz="1700" dirty="0" err="1"/>
              <a:t>období</a:t>
            </a:r>
            <a:r>
              <a:rPr lang="en-US" sz="1700" dirty="0"/>
              <a:t> po 350 ka.</a:t>
            </a:r>
          </a:p>
          <a:p>
            <a:r>
              <a:rPr lang="en-US" sz="1700" dirty="0" err="1"/>
              <a:t>Podle</a:t>
            </a:r>
            <a:r>
              <a:rPr lang="en-US" sz="1700" dirty="0"/>
              <a:t> </a:t>
            </a:r>
            <a:r>
              <a:rPr lang="en-US" sz="1700" dirty="0" err="1"/>
              <a:t>Poulaniose</a:t>
            </a:r>
            <a:r>
              <a:rPr lang="en-US" sz="1700" dirty="0"/>
              <a:t> se </a:t>
            </a:r>
            <a:r>
              <a:rPr lang="en-US" sz="1700" dirty="0" err="1"/>
              <a:t>jedná</a:t>
            </a:r>
            <a:r>
              <a:rPr lang="en-US" sz="1700" dirty="0"/>
              <a:t> o </a:t>
            </a:r>
            <a:r>
              <a:rPr lang="en-US" sz="1700" dirty="0" err="1"/>
              <a:t>nový</a:t>
            </a:r>
            <a:r>
              <a:rPr lang="en-US" sz="1700" dirty="0"/>
              <a:t> rod </a:t>
            </a:r>
            <a:r>
              <a:rPr lang="en-US" sz="1700" dirty="0" err="1"/>
              <a:t>hominida</a:t>
            </a:r>
            <a:r>
              <a:rPr lang="en-US" sz="1700" dirty="0"/>
              <a:t>, </a:t>
            </a:r>
            <a:r>
              <a:rPr lang="en-US" sz="1700" dirty="0" err="1"/>
              <a:t>který</a:t>
            </a:r>
            <a:r>
              <a:rPr lang="en-US" sz="1700" dirty="0"/>
              <a:t> </a:t>
            </a:r>
            <a:r>
              <a:rPr lang="en-US" sz="1700" dirty="0" err="1"/>
              <a:t>pojmenoval</a:t>
            </a:r>
            <a:r>
              <a:rPr lang="en-US" sz="1700" dirty="0"/>
              <a:t> </a:t>
            </a:r>
            <a:r>
              <a:rPr lang="en-US" sz="1700" dirty="0" err="1"/>
              <a:t>Archantropus</a:t>
            </a:r>
            <a:r>
              <a:rPr lang="en-US" sz="1700" dirty="0"/>
              <a:t>. </a:t>
            </a:r>
            <a:r>
              <a:rPr lang="en-US" sz="1700" dirty="0" err="1"/>
              <a:t>Jiní</a:t>
            </a:r>
            <a:r>
              <a:rPr lang="en-US" sz="1700" dirty="0"/>
              <a:t> </a:t>
            </a:r>
            <a:r>
              <a:rPr lang="en-US" sz="1700" dirty="0" err="1"/>
              <a:t>badatelé</a:t>
            </a:r>
            <a:r>
              <a:rPr lang="en-US" sz="1700" dirty="0"/>
              <a:t> </a:t>
            </a:r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klasifikují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: </a:t>
            </a:r>
            <a:r>
              <a:rPr lang="en-US" sz="1700" i="1" dirty="0"/>
              <a:t>Homo erectus</a:t>
            </a:r>
            <a:r>
              <a:rPr lang="en-US" sz="1700" dirty="0"/>
              <a:t>, </a:t>
            </a:r>
            <a:r>
              <a:rPr lang="en-US" sz="1700" i="1" dirty="0"/>
              <a:t>Homo heidelbergensis</a:t>
            </a:r>
            <a:r>
              <a:rPr lang="en-US" sz="1700" dirty="0"/>
              <a:t> </a:t>
            </a:r>
            <a:r>
              <a:rPr lang="cs-CZ" sz="1700" dirty="0"/>
              <a:t>nebo</a:t>
            </a:r>
            <a:r>
              <a:rPr lang="en-US" sz="1700" dirty="0"/>
              <a:t> </a:t>
            </a:r>
            <a:r>
              <a:rPr lang="en-US" sz="1700" i="1" dirty="0"/>
              <a:t>Homo neanderthalensis</a:t>
            </a:r>
            <a:endParaRPr lang="cs-CZ" sz="1700" i="1" dirty="0"/>
          </a:p>
          <a:p>
            <a:r>
              <a:rPr lang="cs-CZ" sz="1700" dirty="0"/>
              <a:t>V jeskyni byly objeveny pozůstatky: ryb, obojživelníků, plazů, hmyzožravců, ptáků, netopýrů a různých druhů savců (psovití, </a:t>
            </a:r>
            <a:r>
              <a:rPr lang="cs-CZ" sz="1700" dirty="0" err="1"/>
              <a:t>zajícovití</a:t>
            </a:r>
            <a:r>
              <a:rPr lang="cs-CZ" sz="1700" dirty="0"/>
              <a:t>, medvědovití, </a:t>
            </a:r>
            <a:r>
              <a:rPr lang="cs-CZ" sz="1700" dirty="0" err="1"/>
              <a:t>jezevcovití</a:t>
            </a:r>
            <a:r>
              <a:rPr lang="cs-CZ" sz="1700" dirty="0"/>
              <a:t>, kočkovití, lichokopytníci a sudokopytníci)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2416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6A008B-103F-4478-AA2D-AE748C89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Formování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egejské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oblasti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4E9527-EF46-41A4-AD34-01D9F8FA8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V </a:t>
            </a:r>
            <a:r>
              <a:rPr lang="en-US" sz="1700" dirty="0" err="1"/>
              <a:t>období</a:t>
            </a:r>
            <a:r>
              <a:rPr lang="en-US" sz="1700" dirty="0"/>
              <a:t> </a:t>
            </a:r>
            <a:r>
              <a:rPr lang="en-US" sz="1700" dirty="0" err="1"/>
              <a:t>druhohor</a:t>
            </a:r>
            <a:r>
              <a:rPr lang="en-US" sz="1700" dirty="0"/>
              <a:t> (252-70 Ma) </a:t>
            </a:r>
            <a:r>
              <a:rPr lang="en-US" sz="1700" dirty="0" err="1"/>
              <a:t>byla</a:t>
            </a:r>
            <a:r>
              <a:rPr lang="en-US" sz="1700" dirty="0"/>
              <a:t> </a:t>
            </a:r>
            <a:r>
              <a:rPr lang="en-US" sz="1700" dirty="0" err="1"/>
              <a:t>většina</a:t>
            </a:r>
            <a:r>
              <a:rPr lang="en-US" sz="1700" dirty="0"/>
              <a:t> </a:t>
            </a:r>
            <a:r>
              <a:rPr lang="en-US" sz="1700" dirty="0" err="1"/>
              <a:t>Řecka</a:t>
            </a:r>
            <a:r>
              <a:rPr lang="en-US" sz="1700" dirty="0"/>
              <a:t> s </a:t>
            </a:r>
            <a:r>
              <a:rPr lang="en-US" sz="1700" dirty="0" err="1"/>
              <a:t>ostrovy</a:t>
            </a:r>
            <a:r>
              <a:rPr lang="en-US" sz="1700" dirty="0"/>
              <a:t> pod vodou a </a:t>
            </a:r>
            <a:r>
              <a:rPr lang="en-US" sz="1700" dirty="0" err="1"/>
              <a:t>nahromaděnými</a:t>
            </a:r>
            <a:r>
              <a:rPr lang="en-US" sz="1700" dirty="0"/>
              <a:t> </a:t>
            </a:r>
            <a:r>
              <a:rPr lang="en-US" sz="1700" dirty="0" err="1"/>
              <a:t>mořskými</a:t>
            </a:r>
            <a:r>
              <a:rPr lang="en-US" sz="1700" dirty="0"/>
              <a:t> </a:t>
            </a:r>
            <a:r>
              <a:rPr lang="en-US" sz="1700" dirty="0" err="1"/>
              <a:t>sedimenty</a:t>
            </a:r>
            <a:r>
              <a:rPr lang="en-US" sz="1700" dirty="0"/>
              <a:t>.</a:t>
            </a:r>
          </a:p>
          <a:p>
            <a:r>
              <a:rPr lang="en-US" sz="1700" dirty="0"/>
              <a:t>Tyto </a:t>
            </a:r>
            <a:r>
              <a:rPr lang="en-US" sz="1700" dirty="0" err="1"/>
              <a:t>sedimenty</a:t>
            </a:r>
            <a:r>
              <a:rPr lang="en-US" sz="1700" dirty="0"/>
              <a:t> </a:t>
            </a:r>
            <a:r>
              <a:rPr lang="en-US" sz="1700" dirty="0" err="1"/>
              <a:t>byly</a:t>
            </a:r>
            <a:r>
              <a:rPr lang="en-US" sz="1700" dirty="0"/>
              <a:t> </a:t>
            </a:r>
            <a:r>
              <a:rPr lang="en-US" sz="1700" dirty="0" err="1"/>
              <a:t>nadzvednuty</a:t>
            </a:r>
            <a:r>
              <a:rPr lang="en-US" sz="1700" dirty="0"/>
              <a:t> a </a:t>
            </a:r>
            <a:r>
              <a:rPr lang="en-US" sz="1700" dirty="0" err="1"/>
              <a:t>zformovaly</a:t>
            </a:r>
            <a:r>
              <a:rPr lang="en-US" sz="1700" dirty="0"/>
              <a:t> </a:t>
            </a:r>
            <a:r>
              <a:rPr lang="en-US" sz="1700" dirty="0" err="1"/>
              <a:t>většinu</a:t>
            </a:r>
            <a:r>
              <a:rPr lang="en-US" sz="1700" dirty="0"/>
              <a:t> z </a:t>
            </a:r>
            <a:r>
              <a:rPr lang="en-US" sz="1700" dirty="0" err="1"/>
              <a:t>řecké</a:t>
            </a:r>
            <a:r>
              <a:rPr lang="en-US" sz="1700" dirty="0"/>
              <a:t>, </a:t>
            </a:r>
            <a:r>
              <a:rPr lang="en-US" sz="1700" dirty="0" err="1"/>
              <a:t>kykladské</a:t>
            </a:r>
            <a:r>
              <a:rPr lang="en-US" sz="1700" dirty="0"/>
              <a:t> a </a:t>
            </a:r>
            <a:r>
              <a:rPr lang="en-US" sz="1700" dirty="0" err="1"/>
              <a:t>krétské</a:t>
            </a:r>
            <a:r>
              <a:rPr lang="en-US" sz="1700" dirty="0"/>
              <a:t> </a:t>
            </a:r>
            <a:r>
              <a:rPr lang="en-US" sz="1700" dirty="0" err="1"/>
              <a:t>masy</a:t>
            </a:r>
            <a:r>
              <a:rPr lang="en-US" sz="1700" dirty="0"/>
              <a:t>. </a:t>
            </a:r>
            <a:r>
              <a:rPr lang="en-US" sz="1700" dirty="0" err="1"/>
              <a:t>Celý</a:t>
            </a:r>
            <a:r>
              <a:rPr lang="en-US" sz="1700" dirty="0"/>
              <a:t> </a:t>
            </a:r>
            <a:r>
              <a:rPr lang="en-US" sz="1700" dirty="0" err="1"/>
              <a:t>proces</a:t>
            </a:r>
            <a:r>
              <a:rPr lang="en-US" sz="1700" dirty="0"/>
              <a:t> </a:t>
            </a:r>
            <a:r>
              <a:rPr lang="en-US" sz="1700" dirty="0" err="1"/>
              <a:t>započal</a:t>
            </a:r>
            <a:r>
              <a:rPr lang="en-US" sz="1700" dirty="0"/>
              <a:t> </a:t>
            </a:r>
            <a:r>
              <a:rPr lang="en-US" sz="1700" dirty="0" err="1"/>
              <a:t>pravděpodobně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východě</a:t>
            </a:r>
            <a:r>
              <a:rPr lang="en-US" sz="1700" dirty="0"/>
              <a:t> (</a:t>
            </a:r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70 Ma) a </a:t>
            </a:r>
            <a:r>
              <a:rPr lang="en-US" sz="1700" dirty="0" err="1"/>
              <a:t>skončil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západě</a:t>
            </a:r>
            <a:r>
              <a:rPr lang="en-US" sz="1700" dirty="0"/>
              <a:t> (</a:t>
            </a:r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25-10 Ma) – </a:t>
            </a:r>
            <a:r>
              <a:rPr lang="en-US" sz="1700" dirty="0" err="1"/>
              <a:t>orogeneze</a:t>
            </a:r>
            <a:r>
              <a:rPr lang="en-US" sz="1700" dirty="0"/>
              <a:t>, </a:t>
            </a:r>
            <a:r>
              <a:rPr lang="en-US" sz="1700" dirty="0" err="1"/>
              <a:t>konvergence</a:t>
            </a:r>
            <a:r>
              <a:rPr lang="en-US" sz="1700" dirty="0"/>
              <a:t> </a:t>
            </a:r>
            <a:r>
              <a:rPr lang="en-US" sz="1700" dirty="0" err="1"/>
              <a:t>litosférických</a:t>
            </a:r>
            <a:r>
              <a:rPr lang="en-US" sz="1700" dirty="0"/>
              <a:t> </a:t>
            </a:r>
            <a:r>
              <a:rPr lang="en-US" sz="1700" dirty="0" err="1"/>
              <a:t>desek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zhruba</a:t>
            </a:r>
            <a:r>
              <a:rPr lang="en-US" sz="1700" dirty="0"/>
              <a:t> 5-2 Ma se </a:t>
            </a:r>
            <a:r>
              <a:rPr lang="en-US" sz="1700" dirty="0" err="1"/>
              <a:t>zformovaly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S a SV </a:t>
            </a:r>
            <a:r>
              <a:rPr lang="en-US" sz="1700" dirty="0" err="1"/>
              <a:t>Kréty</a:t>
            </a:r>
            <a:r>
              <a:rPr lang="en-US" sz="1700" dirty="0"/>
              <a:t> </a:t>
            </a:r>
            <a:r>
              <a:rPr lang="en-US" sz="1700" dirty="0" err="1"/>
              <a:t>tři</a:t>
            </a:r>
            <a:r>
              <a:rPr lang="en-US" sz="1700" dirty="0"/>
              <a:t> </a:t>
            </a:r>
            <a:r>
              <a:rPr lang="en-US" sz="1700" dirty="0" err="1"/>
              <a:t>hluboké</a:t>
            </a:r>
            <a:r>
              <a:rPr lang="en-US" sz="1700" dirty="0"/>
              <a:t> </a:t>
            </a:r>
            <a:r>
              <a:rPr lang="en-US" sz="1700" dirty="0" err="1"/>
              <a:t>příkopy</a:t>
            </a:r>
            <a:r>
              <a:rPr lang="en-US" sz="1700" dirty="0"/>
              <a:t> a </a:t>
            </a:r>
            <a:r>
              <a:rPr lang="en-US" sz="1700" dirty="0" err="1"/>
              <a:t>permanentně</a:t>
            </a:r>
            <a:r>
              <a:rPr lang="en-US" sz="1700" dirty="0"/>
              <a:t> </a:t>
            </a:r>
            <a:r>
              <a:rPr lang="en-US" sz="1700" dirty="0" err="1"/>
              <a:t>oddělily</a:t>
            </a:r>
            <a:r>
              <a:rPr lang="en-US" sz="1700" dirty="0"/>
              <a:t> </a:t>
            </a:r>
            <a:r>
              <a:rPr lang="en-US" sz="1700" dirty="0" err="1"/>
              <a:t>Krétu</a:t>
            </a:r>
            <a:r>
              <a:rPr lang="en-US" sz="1700" dirty="0"/>
              <a:t> od </a:t>
            </a:r>
            <a:r>
              <a:rPr lang="en-US" sz="1700" dirty="0" err="1"/>
              <a:t>pevniny</a:t>
            </a:r>
            <a:r>
              <a:rPr lang="en-US" sz="1700" dirty="0"/>
              <a:t>.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FB7843CE-00A7-42F3-92DF-9AA8F9C29C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09" y="640080"/>
            <a:ext cx="310964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0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2B0CA-4841-4285-BEC1-8CDFE6B3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Střední paleolit v Thesálii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7539E-A156-4008-A1D9-F61F64489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/>
              <a:t>V oblasti řeky </a:t>
            </a:r>
            <a:r>
              <a:rPr lang="cs-CZ" sz="2000" dirty="0" err="1"/>
              <a:t>Penios</a:t>
            </a:r>
            <a:r>
              <a:rPr lang="cs-CZ" sz="2000" dirty="0"/>
              <a:t> se nachází materiál ze středního Paleolitu společně se zvířecími kostmi – díky tektonické aktivitě v oblasti.</a:t>
            </a:r>
          </a:p>
          <a:p>
            <a:r>
              <a:rPr lang="cs-CZ" sz="2000" dirty="0"/>
              <a:t>Místní lovci zřejmě lovili zvířata, která se přicházela k řece napít.</a:t>
            </a:r>
          </a:p>
          <a:p>
            <a:r>
              <a:rPr lang="cs-CZ" sz="2000" dirty="0"/>
              <a:t>Tyto nálezy se bohužel nenacházejí </a:t>
            </a:r>
            <a:r>
              <a:rPr lang="cs-CZ" sz="2000" i="1" dirty="0"/>
              <a:t>in </a:t>
            </a:r>
            <a:r>
              <a:rPr lang="cs-CZ" sz="2000" i="1" dirty="0" err="1"/>
              <a:t>situ</a:t>
            </a:r>
            <a:r>
              <a:rPr lang="cs-CZ" sz="2000" i="1" dirty="0"/>
              <a:t> </a:t>
            </a:r>
            <a:endParaRPr lang="en-US" sz="20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exteriér, voda, jezero, příroda&#10;&#10;Popis byl vytvořen automaticky">
            <a:extLst>
              <a:ext uri="{FF2B5EF4-FFF2-40B4-BE49-F238E27FC236}">
                <a16:creationId xmlns:a16="http://schemas.microsoft.com/office/drawing/2014/main" id="{FC0A940B-ABC7-4331-999D-E744EE37A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388329"/>
            <a:ext cx="6019331" cy="4078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7665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685B1D-71ED-4DF6-8F56-1F071FC5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Mladý paleolit (cca 40-10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B68B9-45E3-47A6-929B-D5AD41AB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37746"/>
            <a:ext cx="6906491" cy="573921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Nejvíce lokalit je známých z Peloponésu a </a:t>
            </a:r>
            <a:r>
              <a:rPr lang="cs-CZ" sz="2000" dirty="0" err="1"/>
              <a:t>Epiru</a:t>
            </a:r>
            <a:r>
              <a:rPr lang="cs-CZ" sz="2000" dirty="0"/>
              <a:t> v Thesálii a Makedonii je známo pouze malé množství lokalit.</a:t>
            </a:r>
          </a:p>
          <a:p>
            <a:r>
              <a:rPr lang="cs-CZ" sz="2000" dirty="0"/>
              <a:t>Ve druhé polovině glaciálu se začíná šířit kultura Aurignacien – její raná forma je charakteristická šířením </a:t>
            </a:r>
            <a:r>
              <a:rPr lang="cs-CZ" sz="2000" i="1" dirty="0"/>
              <a:t>Homo sapiens -</a:t>
            </a:r>
            <a:r>
              <a:rPr lang="cs-CZ" sz="2000" dirty="0"/>
              <a:t> neandrtálci postupně vymírají. </a:t>
            </a:r>
          </a:p>
          <a:p>
            <a:r>
              <a:rPr lang="cs-CZ" sz="2000" dirty="0"/>
              <a:t>Z jeskyní </a:t>
            </a:r>
            <a:r>
              <a:rPr lang="cs-CZ" sz="2000" dirty="0" err="1"/>
              <a:t>Klissoura</a:t>
            </a:r>
            <a:r>
              <a:rPr lang="cs-CZ" sz="2000" dirty="0"/>
              <a:t> a </a:t>
            </a:r>
            <a:r>
              <a:rPr lang="cs-CZ" sz="2000" dirty="0" err="1"/>
              <a:t>Lakonis</a:t>
            </a:r>
            <a:r>
              <a:rPr lang="cs-CZ" sz="2000" dirty="0"/>
              <a:t> jsou známy nálezy „přechodové“ kamenné industrie z přelomu středního a pozdního paleolitu</a:t>
            </a:r>
          </a:p>
          <a:p>
            <a:r>
              <a:rPr lang="cs-CZ" sz="2000" dirty="0"/>
              <a:t>V období 30-20 </a:t>
            </a:r>
            <a:r>
              <a:rPr lang="cs-CZ" sz="2000" dirty="0" err="1"/>
              <a:t>ka</a:t>
            </a:r>
            <a:r>
              <a:rPr lang="cs-CZ" sz="2000" dirty="0"/>
              <a:t> dochází k vrcholu doby ledové (suché a velice </a:t>
            </a:r>
            <a:r>
              <a:rPr lang="cs-CZ" sz="2000" dirty="0" err="1"/>
              <a:t>chládné</a:t>
            </a:r>
            <a:r>
              <a:rPr lang="cs-CZ" sz="2000" dirty="0"/>
              <a:t> klima a lidé se stahují na jih.</a:t>
            </a:r>
          </a:p>
          <a:p>
            <a:r>
              <a:rPr lang="cs-CZ" sz="2000" dirty="0"/>
              <a:t>Okolo 18 </a:t>
            </a:r>
            <a:r>
              <a:rPr lang="cs-CZ" sz="2000" dirty="0" err="1"/>
              <a:t>ka</a:t>
            </a:r>
            <a:r>
              <a:rPr lang="cs-CZ" sz="2000" dirty="0"/>
              <a:t> se začíná postupně oteplovat a přibývá vlhkost. Lidé se začínají vydávat za lovem do vyšších poloh (</a:t>
            </a:r>
            <a:r>
              <a:rPr lang="cs-CZ" sz="2000" dirty="0" err="1"/>
              <a:t>Epirus</a:t>
            </a:r>
            <a:r>
              <a:rPr lang="cs-CZ" sz="2000" dirty="0"/>
              <a:t>) – zřejmě se jednalo o sezónní pohyb.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560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FFAE9-5076-49E5-8519-550F3775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Mladý paleolit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20021-92CF-4485-BA10-3C96AC34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V Thesálii se již tolik nevyužívají lovecké tábořiště v oblasti řek.</a:t>
            </a:r>
          </a:p>
          <a:p>
            <a:r>
              <a:rPr lang="cs-CZ" dirty="0"/>
              <a:t>Jeskyně se stále sezóně využívají.</a:t>
            </a:r>
          </a:p>
          <a:p>
            <a:r>
              <a:rPr lang="cs-CZ" dirty="0"/>
              <a:t>Jako materiál k výrobě kamenné industrie se namísto místního kamene stále častěji začínají používat importy z velkých vzdáleností. To může naznačovat rozšiřování obchodu a nebo přesuny lovecko-sběračských skupin </a:t>
            </a:r>
          </a:p>
        </p:txBody>
      </p:sp>
    </p:spTree>
    <p:extLst>
      <p:ext uri="{BB962C8B-B14F-4D97-AF65-F5344CB8AC3E}">
        <p14:creationId xmlns:p14="http://schemas.microsoft.com/office/powerpoint/2010/main" val="2993650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2E8633-DD0F-4C3D-9528-AC7FDB9D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Lokality mladý paleolit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CAA2BBE-D3AD-48E4-A582-8267CD2C1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1: Klithi, Boila, Megalakkos</a:t>
            </a:r>
            <a:r>
              <a:rPr lang="en-US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2: Kastritsa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3: Theopetra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4: Grava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5: Asprochaliko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6: Spilaion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7: Eleochori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8: Klissoura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9: Kephalari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10: Franchthi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11: Lakonis</a:t>
            </a:r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BBED1A5-22A5-41A0-BF48-4DC005B7E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64" y="116732"/>
            <a:ext cx="6738179" cy="6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2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0EA36-D858-473B-ADC3-2DED216F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Jeskyně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Asphendou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záp</a:t>
            </a:r>
            <a:r>
              <a:rPr lang="cs-CZ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dní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Kréta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E0283E-DC86-444F-93A1-3DA5E99E1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Jeskyně byla objevena již v 60. letech. Nálezy byly přezkoumány a publikovány v roce 2018.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Nejstarší</a:t>
            </a:r>
            <a:r>
              <a:rPr lang="en-US" sz="2000" dirty="0"/>
              <a:t> </a:t>
            </a:r>
            <a:r>
              <a:rPr lang="en-US" sz="2000" dirty="0" err="1"/>
              <a:t>doklad</a:t>
            </a:r>
            <a:r>
              <a:rPr lang="en-US" sz="2000" dirty="0"/>
              <a:t> </a:t>
            </a:r>
            <a:r>
              <a:rPr lang="en-US" sz="2000" dirty="0" err="1"/>
              <a:t>jeskynního</a:t>
            </a:r>
            <a:r>
              <a:rPr lang="en-US" sz="2000" dirty="0"/>
              <a:t> </a:t>
            </a:r>
            <a:r>
              <a:rPr lang="en-US" sz="2000" dirty="0" err="1"/>
              <a:t>umění</a:t>
            </a:r>
            <a:r>
              <a:rPr lang="en-US" sz="2000" dirty="0"/>
              <a:t> v </a:t>
            </a:r>
            <a:r>
              <a:rPr lang="en-US" sz="2000" dirty="0" err="1"/>
              <a:t>Řecku</a:t>
            </a:r>
            <a:r>
              <a:rPr lang="en-US" sz="2000" dirty="0"/>
              <a:t>  (</a:t>
            </a:r>
            <a:r>
              <a:rPr lang="en-US" sz="2000" dirty="0" err="1"/>
              <a:t>petroglyfy</a:t>
            </a:r>
            <a:r>
              <a:rPr lang="en-US" sz="2000" dirty="0"/>
              <a:t>). </a:t>
            </a:r>
            <a:r>
              <a:rPr lang="en-US" sz="2000" dirty="0" err="1"/>
              <a:t>Spodní</a:t>
            </a:r>
            <a:r>
              <a:rPr lang="en-US" sz="2000" dirty="0"/>
              <a:t> </a:t>
            </a:r>
            <a:r>
              <a:rPr lang="en-US" sz="2000" dirty="0" err="1"/>
              <a:t>hranice</a:t>
            </a:r>
            <a:r>
              <a:rPr lang="en-US" sz="2000" dirty="0"/>
              <a:t> 21,5 ka.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Vyobrazení</a:t>
            </a:r>
            <a:r>
              <a:rPr lang="en-US" sz="2000" dirty="0"/>
              <a:t> </a:t>
            </a:r>
            <a:r>
              <a:rPr lang="en-US" sz="2000" dirty="0" err="1"/>
              <a:t>endemických</a:t>
            </a:r>
            <a:r>
              <a:rPr lang="en-US" sz="2000" dirty="0"/>
              <a:t> </a:t>
            </a:r>
            <a:r>
              <a:rPr lang="en-US" sz="2000" dirty="0" err="1"/>
              <a:t>jelenů</a:t>
            </a:r>
            <a:endParaRPr lang="en-US" sz="2000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72CE7FB-1CB7-4673-845B-37A11D1D1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48" y="807593"/>
            <a:ext cx="583795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1668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81584-A8DB-4969-92F3-10AB0CD2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Jeskyně Franchthi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C58E5B-FAB6-4A68-9202-7C455F922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Jeskyně byla téměř kontinuálně osídlena od pozdního paleolitu a do raného holocénu.</a:t>
            </a:r>
          </a:p>
          <a:p>
            <a:r>
              <a:rPr lang="en-US" sz="1600"/>
              <a:t>V okolí se nacházela řeka, díky které byla jeskyně atraktivní.</a:t>
            </a:r>
          </a:p>
          <a:p>
            <a:r>
              <a:rPr lang="en-US" sz="1600"/>
              <a:t>Poprvé byla jeskyně osídlena v období 30-17 ka (poslední glaciální maximum) – v té době se okolí jeskyně vyznačovalo stepní vegetací a suchým a studeným klimatem.</a:t>
            </a:r>
          </a:p>
          <a:p>
            <a:r>
              <a:rPr lang="en-US" sz="1600"/>
              <a:t>Jeskyně je znovu osídlena v období okolo 13-10 ka Mezi lovenými zvířaty se začínají objevovat divoké kozy a pratuři. Sbírány jsou divoce rostoucí obilniny a zelenina. Ryby jsou rovněž oblíbeným zdrojem potravy o čemž svědčí i kamenná industrie. V této době žily zřejmě celé rodiny po celý rok v jeskyni (nikoliv pouze sezóně). Mohlo se jednat o reakci na změny v klimatu, díky nimž se v oblasti jeskyně nacházela jak lovná zvěř, tak i poživatelné rostliny. Mezi nástroji se rovněž začíná objevovat obsidián z ostrova Melos, jeho importy mohly souviset s rozšířením rybolovu.</a:t>
            </a:r>
          </a:p>
          <a:p>
            <a:endParaRPr lang="en-US" sz="1600"/>
          </a:p>
        </p:txBody>
      </p:sp>
      <p:pic>
        <p:nvPicPr>
          <p:cNvPr id="9" name="Zástupný obsah 8" descr="Obsah obrázku exteriér, hora, příroda, skála&#10;&#10;Popis byl vytvořen automaticky">
            <a:extLst>
              <a:ext uri="{FF2B5EF4-FFF2-40B4-BE49-F238E27FC236}">
                <a16:creationId xmlns:a16="http://schemas.microsoft.com/office/drawing/2014/main" id="{F3120068-9CFD-4B38-98C8-8F24ECAB3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3406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F9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52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29E7BB-BDE5-47DC-A13E-65CE5EEF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Jeskyně Franchthi v období Mezolitu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D5623-F6D5-428B-9156-B31BB80E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Třetí období osídlení jeskyně cca 10 </a:t>
            </a:r>
            <a:r>
              <a:rPr lang="cs-CZ" sz="2600" err="1"/>
              <a:t>ka</a:t>
            </a:r>
            <a:r>
              <a:rPr lang="cs-CZ" sz="2600"/>
              <a:t> je charakterizováno přechodem k mezolitu.</a:t>
            </a:r>
          </a:p>
          <a:p>
            <a:r>
              <a:rPr lang="cs-CZ" sz="2600"/>
              <a:t>V té době je klima srovnatelné s dnešním (snad jen sušší)</a:t>
            </a:r>
          </a:p>
          <a:p>
            <a:r>
              <a:rPr lang="cs-CZ" sz="2600"/>
              <a:t>Ve „starším“ mezolitu je místní ekonomika zaměřena na získávání rostlinné stravy a sběru/lovu mušlí. Rybolov a lov jsou zastoupeny pouze v malém množství – sušší klima</a:t>
            </a:r>
          </a:p>
          <a:p>
            <a:r>
              <a:rPr lang="cs-CZ" sz="2600"/>
              <a:t>Na počátku 9. tisíciletí („mladší“ mezolit) se začíná hojně provozovat hlavně rybolov a v menší míře pak lov a sběr plodin. Osídlení jeskyně bylo v této době zřejmě sezónní, protože některé druhy lovených ryb se v oblasti vyskytují pouze v určitých ročních obdobích </a:t>
            </a:r>
          </a:p>
        </p:txBody>
      </p:sp>
    </p:spTree>
    <p:extLst>
      <p:ext uri="{BB962C8B-B14F-4D97-AF65-F5344CB8AC3E}">
        <p14:creationId xmlns:p14="http://schemas.microsoft.com/office/powerpoint/2010/main" val="2785236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C231D-301A-4712-ABD7-471B33A0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35670"/>
            <a:ext cx="3505495" cy="20361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Jeskyně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Franchthi</a:t>
            </a:r>
            <a:r>
              <a:rPr lang="cs-CZ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„mladší“ mezolitické nástroje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98293A-B4E5-4F81-B3CB-B92D6100A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Většina</a:t>
            </a:r>
            <a:r>
              <a:rPr lang="en-US" sz="1900" dirty="0"/>
              <a:t> </a:t>
            </a:r>
            <a:r>
              <a:rPr lang="en-US" sz="1900" dirty="0" err="1"/>
              <a:t>malých</a:t>
            </a:r>
            <a:r>
              <a:rPr lang="en-US" sz="1900" dirty="0"/>
              <a:t> </a:t>
            </a:r>
            <a:r>
              <a:rPr lang="en-US" sz="1900" dirty="0" err="1"/>
              <a:t>nástrojů</a:t>
            </a:r>
            <a:r>
              <a:rPr lang="en-US" sz="1900" dirty="0"/>
              <a:t> </a:t>
            </a:r>
            <a:r>
              <a:rPr lang="en-US" sz="1900" dirty="0" err="1"/>
              <a:t>vpravo</a:t>
            </a:r>
            <a:r>
              <a:rPr lang="en-US" sz="1900" dirty="0"/>
              <a:t> se </a:t>
            </a:r>
            <a:r>
              <a:rPr lang="en-US" sz="1900" dirty="0" err="1"/>
              <a:t>pojí</a:t>
            </a:r>
            <a:r>
              <a:rPr lang="en-US" sz="1900" dirty="0"/>
              <a:t> s </a:t>
            </a:r>
            <a:r>
              <a:rPr lang="en-US" sz="1900" dirty="0" err="1"/>
              <a:t>rybolovem</a:t>
            </a:r>
            <a:r>
              <a:rPr lang="en-US" sz="1900" dirty="0"/>
              <a:t> a </a:t>
            </a:r>
            <a:r>
              <a:rPr lang="en-US" sz="1900" dirty="0" err="1"/>
              <a:t>sběrem</a:t>
            </a:r>
            <a:r>
              <a:rPr lang="en-US" sz="1900" dirty="0"/>
              <a:t> </a:t>
            </a:r>
            <a:r>
              <a:rPr lang="en-US" sz="1900" dirty="0" err="1"/>
              <a:t>mušlí</a:t>
            </a:r>
            <a:r>
              <a:rPr lang="en-US" sz="1900" dirty="0"/>
              <a:t> (</a:t>
            </a:r>
            <a:r>
              <a:rPr lang="en-US" sz="1900" dirty="0" err="1"/>
              <a:t>nástroje</a:t>
            </a:r>
            <a:r>
              <a:rPr lang="en-US" sz="1900" dirty="0"/>
              <a:t> pro </a:t>
            </a:r>
            <a:r>
              <a:rPr lang="en-US" sz="1900" dirty="0" err="1"/>
              <a:t>přípravu</a:t>
            </a:r>
            <a:r>
              <a:rPr lang="en-US" sz="1900" dirty="0"/>
              <a:t> </a:t>
            </a:r>
            <a:r>
              <a:rPr lang="en-US" sz="1900" dirty="0" err="1"/>
              <a:t>síti</a:t>
            </a:r>
            <a:r>
              <a:rPr lang="en-US" sz="1900" dirty="0"/>
              <a:t> a </a:t>
            </a:r>
            <a:r>
              <a:rPr lang="en-US" sz="1900" dirty="0" err="1"/>
              <a:t>pastí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ryby</a:t>
            </a:r>
            <a:r>
              <a:rPr lang="en-US" sz="1900" dirty="0"/>
              <a:t> a pro </a:t>
            </a:r>
            <a:r>
              <a:rPr lang="en-US" sz="1900" dirty="0" err="1"/>
              <a:t>zpracování</a:t>
            </a:r>
            <a:r>
              <a:rPr lang="en-US" sz="1900" dirty="0"/>
              <a:t> </a:t>
            </a:r>
            <a:r>
              <a:rPr lang="en-US" sz="1900" dirty="0" err="1"/>
              <a:t>ryb</a:t>
            </a:r>
            <a:r>
              <a:rPr lang="en-US" sz="19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Šipky</a:t>
            </a:r>
            <a:r>
              <a:rPr lang="en-US" sz="1900" dirty="0"/>
              <a:t> </a:t>
            </a:r>
            <a:r>
              <a:rPr lang="en-US" sz="1900" dirty="0" err="1"/>
              <a:t>vpravo</a:t>
            </a:r>
            <a:r>
              <a:rPr lang="en-US" sz="1900" dirty="0"/>
              <a:t> </a:t>
            </a:r>
            <a:r>
              <a:rPr lang="en-US" sz="1900" dirty="0" err="1"/>
              <a:t>nahoře</a:t>
            </a:r>
            <a:r>
              <a:rPr lang="en-US" sz="1900" dirty="0"/>
              <a:t> </a:t>
            </a:r>
            <a:r>
              <a:rPr lang="en-US" sz="1900" dirty="0" err="1"/>
              <a:t>mohly</a:t>
            </a:r>
            <a:r>
              <a:rPr lang="en-US" sz="1900" dirty="0"/>
              <a:t> </a:t>
            </a:r>
            <a:r>
              <a:rPr lang="en-US" sz="1900" dirty="0" err="1"/>
              <a:t>být</a:t>
            </a:r>
            <a:r>
              <a:rPr lang="en-US" sz="1900" dirty="0"/>
              <a:t> </a:t>
            </a:r>
            <a:r>
              <a:rPr lang="en-US" sz="1900" dirty="0" err="1"/>
              <a:t>využívány</a:t>
            </a:r>
            <a:r>
              <a:rPr lang="en-US" sz="1900" dirty="0"/>
              <a:t> k </a:t>
            </a:r>
            <a:r>
              <a:rPr lang="en-US" sz="1900" dirty="0" err="1"/>
              <a:t>lovu</a:t>
            </a:r>
            <a:r>
              <a:rPr lang="en-US" sz="1900" dirty="0"/>
              <a:t> </a:t>
            </a:r>
            <a:r>
              <a:rPr lang="en-US" sz="1900" dirty="0" err="1"/>
              <a:t>zvěře</a:t>
            </a:r>
            <a:r>
              <a:rPr lang="en-US" sz="1900" dirty="0"/>
              <a:t> (</a:t>
            </a:r>
            <a:r>
              <a:rPr lang="en-US" sz="1900" dirty="0" err="1"/>
              <a:t>např</a:t>
            </a:r>
            <a:r>
              <a:rPr lang="en-US" sz="1900" dirty="0"/>
              <a:t>. </a:t>
            </a:r>
            <a:r>
              <a:rPr lang="en-US" sz="1900" dirty="0" err="1"/>
              <a:t>jeleni</a:t>
            </a:r>
            <a:r>
              <a:rPr lang="en-US" sz="1900" dirty="0"/>
              <a:t>, </a:t>
            </a:r>
            <a:r>
              <a:rPr lang="en-US" sz="1900" dirty="0" err="1"/>
              <a:t>kanci</a:t>
            </a:r>
            <a:r>
              <a:rPr lang="en-US" sz="1900" dirty="0"/>
              <a:t> </a:t>
            </a:r>
            <a:r>
              <a:rPr lang="en-US" sz="1900" dirty="0" err="1"/>
              <a:t>jejichž</a:t>
            </a:r>
            <a:r>
              <a:rPr lang="en-US" sz="1900" dirty="0"/>
              <a:t> </a:t>
            </a:r>
            <a:r>
              <a:rPr lang="en-US" sz="1900" dirty="0" err="1"/>
              <a:t>pozůstatky</a:t>
            </a:r>
            <a:r>
              <a:rPr lang="en-US" sz="1900" dirty="0"/>
              <a:t>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r>
              <a:rPr lang="en-US" sz="1900" dirty="0" err="1"/>
              <a:t>objeveny</a:t>
            </a:r>
            <a:r>
              <a:rPr lang="en-US" sz="1900" dirty="0"/>
              <a:t> v </a:t>
            </a:r>
            <a:r>
              <a:rPr lang="en-US" sz="1900" dirty="0" err="1"/>
              <a:t>jeskyni</a:t>
            </a:r>
            <a:r>
              <a:rPr lang="en-US" sz="19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Nástroje</a:t>
            </a:r>
            <a:r>
              <a:rPr lang="en-US" sz="1900" dirty="0"/>
              <a:t> </a:t>
            </a:r>
            <a:r>
              <a:rPr lang="en-US" sz="1900" dirty="0" err="1"/>
              <a:t>nalevo</a:t>
            </a:r>
            <a:r>
              <a:rPr lang="en-US" sz="1900" dirty="0"/>
              <a:t> </a:t>
            </a:r>
            <a:r>
              <a:rPr lang="en-US" sz="1900" dirty="0" err="1"/>
              <a:t>zřejmě</a:t>
            </a:r>
            <a:r>
              <a:rPr lang="en-US" sz="1900" dirty="0"/>
              <a:t> </a:t>
            </a:r>
            <a:r>
              <a:rPr lang="en-US" sz="1900" dirty="0" err="1"/>
              <a:t>sloužily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</a:t>
            </a:r>
            <a:r>
              <a:rPr lang="en-US" sz="1900" dirty="0" err="1"/>
              <a:t>zpracování</a:t>
            </a:r>
            <a:r>
              <a:rPr lang="en-US" sz="1900" dirty="0"/>
              <a:t> </a:t>
            </a:r>
            <a:r>
              <a:rPr lang="en-US" sz="1900" dirty="0" err="1"/>
              <a:t>lovených</a:t>
            </a:r>
            <a:r>
              <a:rPr lang="en-US" sz="1900" dirty="0"/>
              <a:t> </a:t>
            </a:r>
            <a:r>
              <a:rPr lang="en-US" sz="1900" dirty="0" err="1"/>
              <a:t>zvířat</a:t>
            </a:r>
            <a:r>
              <a:rPr lang="en-US" sz="1900" dirty="0"/>
              <a:t>.</a:t>
            </a:r>
            <a:endParaRPr lang="cs-CZ" sz="1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tkanina&#10;&#10;Popis byl vytvořen automaticky">
            <a:extLst>
              <a:ext uri="{FF2B5EF4-FFF2-40B4-BE49-F238E27FC236}">
                <a16:creationId xmlns:a16="http://schemas.microsoft.com/office/drawing/2014/main" id="{DDBBB1DD-197E-4AB9-B74A-C94FB33F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778213"/>
            <a:ext cx="6019331" cy="50972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2161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285D897-9511-4C85-92DF-9B57B47F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Vybraná literatura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81822A-D3E5-4B05-9352-1D904D69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cs typeface="Aharoni" panose="020B0604020202020204" pitchFamily="2" charset="-79"/>
              </a:rPr>
              <a:t>Bintliff</a:t>
            </a:r>
            <a:r>
              <a:rPr lang="cs-CZ" sz="2000" dirty="0">
                <a:cs typeface="Aharoni" panose="020B0604020202020204" pitchFamily="2" charset="-79"/>
              </a:rPr>
              <a:t>, J. 2012: </a:t>
            </a:r>
            <a:r>
              <a:rPr lang="en-US" sz="2000" dirty="0">
                <a:cs typeface="Aharoni" panose="020B0604020202020204" pitchFamily="2" charset="-79"/>
              </a:rPr>
              <a:t>The Complete Archaeology of Greece From Hunter-Gatherers to the 20th Century AD</a:t>
            </a:r>
            <a:r>
              <a:rPr lang="cs-CZ" sz="2000" dirty="0">
                <a:cs typeface="Aharoni" panose="020B0604020202020204" pitchFamily="2" charset="-79"/>
              </a:rPr>
              <a:t>. </a:t>
            </a:r>
            <a:r>
              <a:rPr lang="cs-CZ" sz="2000" dirty="0" err="1">
                <a:cs typeface="Aharoni" panose="020B0604020202020204" pitchFamily="2" charset="-79"/>
              </a:rPr>
              <a:t>Blackwell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Publishing</a:t>
            </a:r>
            <a:r>
              <a:rPr lang="cs-CZ" sz="2000" dirty="0">
                <a:cs typeface="Aharoni" panose="020B0604020202020204" pitchFamily="2" charset="-79"/>
              </a:rPr>
              <a:t>.</a:t>
            </a:r>
          </a:p>
          <a:p>
            <a:r>
              <a:rPr lang="cs-CZ" sz="2000" dirty="0">
                <a:cs typeface="Aharoni" panose="020B0604020202020204" pitchFamily="2" charset="-79"/>
              </a:rPr>
              <a:t>Van der </a:t>
            </a:r>
            <a:r>
              <a:rPr lang="cs-CZ" sz="2000" dirty="0" err="1">
                <a:cs typeface="Aharoni" panose="020B0604020202020204" pitchFamily="2" charset="-79"/>
              </a:rPr>
              <a:t>Geer</a:t>
            </a:r>
            <a:r>
              <a:rPr lang="cs-CZ" sz="2000" dirty="0">
                <a:cs typeface="Aharoni" panose="020B0604020202020204" pitchFamily="2" charset="-79"/>
              </a:rPr>
              <a:t>, A. A. et al. 2006: </a:t>
            </a:r>
            <a:r>
              <a:rPr lang="en-US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Crete before the Cretans: The reign of dwarfs</a:t>
            </a:r>
            <a:r>
              <a:rPr lang="cs-CZ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.</a:t>
            </a:r>
          </a:p>
          <a:p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Tourloukis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, V. –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Harvati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, K. 2017: </a:t>
            </a:r>
            <a:r>
              <a:rPr lang="en-US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The </a:t>
            </a:r>
            <a:r>
              <a:rPr lang="en-US" sz="2000" b="0" i="0" dirty="0" err="1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Palaeolithic</a:t>
            </a:r>
            <a:r>
              <a:rPr lang="en-US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 record of Greece: A synthesis of the evidence and a research agenda for the future</a:t>
            </a:r>
            <a:r>
              <a:rPr lang="cs-CZ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. </a:t>
            </a:r>
            <a:r>
              <a:rPr lang="cs-CZ" sz="2000" b="0" i="0" dirty="0" err="1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Quaternary</a:t>
            </a:r>
            <a:r>
              <a:rPr lang="cs-CZ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 International 466, 1-18.</a:t>
            </a:r>
          </a:p>
          <a:p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Harvati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, K et al. 2009: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The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Paleoanthropology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of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Greece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. </a:t>
            </a:r>
            <a:r>
              <a:rPr lang="cs-CZ" sz="2000" dirty="0" err="1">
                <a:cs typeface="Aharoni" panose="020B0604020202020204" pitchFamily="2" charset="-79"/>
              </a:rPr>
              <a:t>Evolutionary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Anthropology</a:t>
            </a:r>
            <a:r>
              <a:rPr lang="cs-CZ" sz="2000" dirty="0">
                <a:cs typeface="Aharoni" panose="020B0604020202020204" pitchFamily="2" charset="-79"/>
              </a:rPr>
              <a:t> 18, 131-143.</a:t>
            </a:r>
          </a:p>
          <a:p>
            <a:r>
              <a:rPr lang="en-US" sz="2000" dirty="0">
                <a:cs typeface="Aharoni" panose="020B0604020202020204" pitchFamily="2" charset="-79"/>
              </a:rPr>
              <a:t>Higgins, M. – Higgins, R. 1996: A Geological Companion to Greece and the Aegean. New York.</a:t>
            </a:r>
            <a:endParaRPr lang="cs-CZ" sz="2000" dirty="0">
              <a:cs typeface="Aharoni" panose="020B0604020202020204" pitchFamily="2" charset="-79"/>
            </a:endParaRPr>
          </a:p>
          <a:p>
            <a:r>
              <a:rPr lang="cs-CZ" sz="2000" dirty="0" err="1">
                <a:cs typeface="Aharoni" panose="020B0604020202020204" pitchFamily="2" charset="-79"/>
              </a:rPr>
              <a:t>Koufos</a:t>
            </a:r>
            <a:r>
              <a:rPr lang="cs-CZ" sz="2000" dirty="0">
                <a:cs typeface="Aharoni" panose="020B0604020202020204" pitchFamily="2" charset="-79"/>
              </a:rPr>
              <a:t>, G.D. - </a:t>
            </a:r>
            <a:r>
              <a:rPr lang="cs-CZ" sz="2000" dirty="0" err="1">
                <a:cs typeface="Aharoni" panose="020B0604020202020204" pitchFamily="2" charset="-79"/>
              </a:rPr>
              <a:t>Kostopoulos</a:t>
            </a:r>
            <a:r>
              <a:rPr lang="cs-CZ" sz="2000" dirty="0">
                <a:cs typeface="Aharoni" panose="020B0604020202020204" pitchFamily="2" charset="-79"/>
              </a:rPr>
              <a:t>, D.S. 2016: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Plio-Pleistocene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large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mammal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record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of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Greece</a:t>
            </a:r>
            <a:r>
              <a:rPr lang="cs-CZ" sz="2000" dirty="0">
                <a:cs typeface="Aharoni" panose="020B0604020202020204" pitchFamily="2" charset="-79"/>
              </a:rPr>
              <a:t>: </a:t>
            </a:r>
            <a:r>
              <a:rPr lang="cs-CZ" sz="2000" dirty="0" err="1">
                <a:cs typeface="Aharoni" panose="020B0604020202020204" pitchFamily="2" charset="-79"/>
              </a:rPr>
              <a:t>Implications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for</a:t>
            </a:r>
            <a:r>
              <a:rPr lang="cs-CZ" sz="2000" dirty="0">
                <a:cs typeface="Aharoni" panose="020B0604020202020204" pitchFamily="2" charset="-79"/>
              </a:rPr>
              <a:t> early </a:t>
            </a:r>
            <a:r>
              <a:rPr lang="cs-CZ" sz="2000" dirty="0" err="1">
                <a:cs typeface="Aharoni" panose="020B0604020202020204" pitchFamily="2" charset="-79"/>
              </a:rPr>
              <a:t>human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dispersals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into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Europe</a:t>
            </a:r>
            <a:r>
              <a:rPr lang="cs-CZ" sz="2000" dirty="0">
                <a:cs typeface="Aharoni" panose="020B0604020202020204" pitchFamily="2" charset="-79"/>
              </a:rPr>
              <a:t>. In </a:t>
            </a:r>
            <a:r>
              <a:rPr lang="cs-CZ" sz="2000" dirty="0" err="1">
                <a:cs typeface="Aharoni" panose="020B0604020202020204" pitchFamily="2" charset="-79"/>
              </a:rPr>
              <a:t>Paleoanthropology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of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Balkans</a:t>
            </a:r>
            <a:r>
              <a:rPr lang="cs-CZ" sz="2000" dirty="0">
                <a:cs typeface="Aharoni" panose="020B0604020202020204" pitchFamily="2" charset="-79"/>
              </a:rPr>
              <a:t> and </a:t>
            </a:r>
            <a:r>
              <a:rPr lang="cs-CZ" sz="2000" dirty="0" err="1">
                <a:cs typeface="Aharoni" panose="020B0604020202020204" pitchFamily="2" charset="-79"/>
              </a:rPr>
              <a:t>Anatolia</a:t>
            </a:r>
            <a:r>
              <a:rPr lang="cs-CZ" sz="2000" dirty="0">
                <a:cs typeface="Aharoni" panose="020B0604020202020204" pitchFamily="2" charset="-79"/>
              </a:rPr>
              <a:t>; </a:t>
            </a:r>
            <a:r>
              <a:rPr lang="cs-CZ" sz="2000" dirty="0" err="1">
                <a:cs typeface="Aharoni" panose="020B0604020202020204" pitchFamily="2" charset="-79"/>
              </a:rPr>
              <a:t>Harvati</a:t>
            </a:r>
            <a:r>
              <a:rPr lang="cs-CZ" sz="2000" dirty="0">
                <a:cs typeface="Aharoni" panose="020B0604020202020204" pitchFamily="2" charset="-79"/>
              </a:rPr>
              <a:t>, K., </a:t>
            </a:r>
            <a:r>
              <a:rPr lang="cs-CZ" sz="2000" dirty="0" err="1">
                <a:cs typeface="Aharoni" panose="020B0604020202020204" pitchFamily="2" charset="-79"/>
              </a:rPr>
              <a:t>Roksandic</a:t>
            </a:r>
            <a:r>
              <a:rPr lang="cs-CZ" sz="2000" dirty="0">
                <a:cs typeface="Aharoni" panose="020B0604020202020204" pitchFamily="2" charset="-79"/>
              </a:rPr>
              <a:t>, M., </a:t>
            </a:r>
            <a:r>
              <a:rPr lang="cs-CZ" sz="2000" dirty="0" err="1">
                <a:cs typeface="Aharoni" panose="020B0604020202020204" pitchFamily="2" charset="-79"/>
              </a:rPr>
              <a:t>Eds</a:t>
            </a:r>
            <a:r>
              <a:rPr lang="cs-CZ" sz="2000" dirty="0">
                <a:cs typeface="Aharoni" panose="020B0604020202020204" pitchFamily="2" charset="-79"/>
              </a:rPr>
              <a:t>.; </a:t>
            </a:r>
            <a:r>
              <a:rPr lang="cs-CZ" sz="2000" dirty="0" err="1">
                <a:cs typeface="Aharoni" panose="020B0604020202020204" pitchFamily="2" charset="-79"/>
              </a:rPr>
              <a:t>Springer</a:t>
            </a:r>
            <a:r>
              <a:rPr lang="cs-CZ" sz="2000" dirty="0">
                <a:cs typeface="Aharoni" panose="020B0604020202020204" pitchFamily="2" charset="-79"/>
              </a:rPr>
              <a:t>: </a:t>
            </a:r>
            <a:r>
              <a:rPr lang="cs-CZ" sz="2000" dirty="0" err="1">
                <a:cs typeface="Aharoni" panose="020B0604020202020204" pitchFamily="2" charset="-79"/>
              </a:rPr>
              <a:t>Dordrecht</a:t>
            </a:r>
            <a:r>
              <a:rPr lang="cs-CZ" sz="2000" dirty="0">
                <a:cs typeface="Aharoni" panose="020B0604020202020204" pitchFamily="2" charset="-79"/>
              </a:rPr>
              <a:t>,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Netherlands</a:t>
            </a:r>
            <a:r>
              <a:rPr lang="cs-CZ" sz="2000" dirty="0">
                <a:cs typeface="Aharoni" panose="020B0604020202020204" pitchFamily="2" charset="-79"/>
              </a:rPr>
              <a:t>, 269–280.</a:t>
            </a:r>
          </a:p>
          <a:p>
            <a:r>
              <a:rPr lang="cs-CZ" sz="2000" dirty="0" err="1">
                <a:cs typeface="Aharoni" panose="020B0604020202020204" pitchFamily="2" charset="-79"/>
              </a:rPr>
              <a:t>Strasser</a:t>
            </a:r>
            <a:r>
              <a:rPr lang="cs-CZ" sz="2000" dirty="0">
                <a:cs typeface="Aharoni" panose="020B0604020202020204" pitchFamily="2" charset="-79"/>
              </a:rPr>
              <a:t>, T. F. et al. 2018: </a:t>
            </a:r>
            <a:r>
              <a:rPr lang="en-US" sz="2000" dirty="0" err="1">
                <a:cs typeface="Aharoni" panose="020B0604020202020204" pitchFamily="2" charset="-79"/>
              </a:rPr>
              <a:t>Palaeolithic</a:t>
            </a:r>
            <a:r>
              <a:rPr lang="en-US" sz="2000" dirty="0">
                <a:cs typeface="Aharoni" panose="020B0604020202020204" pitchFamily="2" charset="-79"/>
              </a:rPr>
              <a:t> cave art from Crete, Greece</a:t>
            </a:r>
            <a:r>
              <a:rPr lang="cs-CZ" sz="2000" dirty="0">
                <a:cs typeface="Aharoni" panose="020B0604020202020204" pitchFamily="2" charset="-79"/>
              </a:rPr>
              <a:t>. JAS 18, 100-108.</a:t>
            </a:r>
          </a:p>
        </p:txBody>
      </p:sp>
    </p:spTree>
    <p:extLst>
      <p:ext uri="{BB962C8B-B14F-4D97-AF65-F5344CB8AC3E}">
        <p14:creationId xmlns:p14="http://schemas.microsoft.com/office/powerpoint/2010/main" val="25924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32A1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80E0A-7145-4042-9805-50A86CB5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Formování egejské oblasti</a:t>
            </a:r>
          </a:p>
        </p:txBody>
      </p:sp>
      <p:pic>
        <p:nvPicPr>
          <p:cNvPr id="15" name="Zástupný obsah 14" descr="Obsah obrázku mapa&#10;&#10;Popis byl vytvořen automaticky">
            <a:extLst>
              <a:ext uri="{FF2B5EF4-FFF2-40B4-BE49-F238E27FC236}">
                <a16:creationId xmlns:a16="http://schemas.microsoft.com/office/drawing/2014/main" id="{678A2938-CD1D-4C8A-8B01-C14C6AADE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9700F-3700-4EDF-B427-AC95F19E4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V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 600-5 ka </a:t>
            </a:r>
            <a:r>
              <a:rPr lang="en-US" sz="1300" dirty="0" err="1">
                <a:solidFill>
                  <a:srgbClr val="FFFFFF"/>
                </a:solidFill>
              </a:rPr>
              <a:t>nastává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relativně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klidné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tektonické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. </a:t>
            </a:r>
            <a:r>
              <a:rPr lang="en-US" sz="1300" dirty="0" err="1">
                <a:solidFill>
                  <a:srgbClr val="FFFFFF"/>
                </a:solidFill>
              </a:rPr>
              <a:t>Jde</a:t>
            </a:r>
            <a:r>
              <a:rPr lang="en-US" sz="1300" dirty="0">
                <a:solidFill>
                  <a:srgbClr val="FFFFFF"/>
                </a:solidFill>
              </a:rPr>
              <a:t> o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velkého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zalednění</a:t>
            </a:r>
            <a:endParaRPr lang="en-US" sz="1300" dirty="0">
              <a:solidFill>
                <a:srgbClr val="FFFFFF"/>
              </a:solidFill>
            </a:endParaRPr>
          </a:p>
          <a:p>
            <a:r>
              <a:rPr lang="en-US" sz="1300" dirty="0">
                <a:solidFill>
                  <a:srgbClr val="FFFFFF"/>
                </a:solidFill>
              </a:rPr>
              <a:t>V </a:t>
            </a:r>
            <a:r>
              <a:rPr lang="en-US" sz="1300" dirty="0" err="1">
                <a:solidFill>
                  <a:srgbClr val="FFFFFF"/>
                </a:solidFill>
              </a:rPr>
              <a:t>průběhu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poslední</a:t>
            </a:r>
            <a:r>
              <a:rPr lang="en-US" sz="1300" dirty="0">
                <a:solidFill>
                  <a:srgbClr val="FFFFFF"/>
                </a:solidFill>
              </a:rPr>
              <a:t> d. </a:t>
            </a:r>
            <a:r>
              <a:rPr lang="en-US" sz="1300" dirty="0" err="1">
                <a:solidFill>
                  <a:srgbClr val="FFFFFF"/>
                </a:solidFill>
              </a:rPr>
              <a:t>ledové</a:t>
            </a:r>
            <a:r>
              <a:rPr lang="en-US" sz="1300" dirty="0">
                <a:solidFill>
                  <a:srgbClr val="FFFFFF"/>
                </a:solidFill>
              </a:rPr>
              <a:t> (130-20 ka) </a:t>
            </a:r>
            <a:r>
              <a:rPr lang="en-US" sz="1300" dirty="0" err="1">
                <a:solidFill>
                  <a:srgbClr val="FFFFFF"/>
                </a:solidFill>
              </a:rPr>
              <a:t>nastalo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několik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chladných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výkyvů</a:t>
            </a:r>
            <a:r>
              <a:rPr lang="en-US" sz="1300" dirty="0">
                <a:solidFill>
                  <a:srgbClr val="FFFFFF"/>
                </a:solidFill>
              </a:rPr>
              <a:t> (</a:t>
            </a:r>
            <a:r>
              <a:rPr lang="en-US" sz="1300" dirty="0" err="1">
                <a:solidFill>
                  <a:srgbClr val="FFFFFF"/>
                </a:solidFill>
              </a:rPr>
              <a:t>pleniglaciálů</a:t>
            </a:r>
            <a:r>
              <a:rPr lang="en-US" sz="1300" dirty="0">
                <a:solidFill>
                  <a:srgbClr val="FFFFFF"/>
                </a:solidFill>
              </a:rPr>
              <a:t>) a </a:t>
            </a:r>
            <a:r>
              <a:rPr lang="en-US" sz="1300" dirty="0" err="1">
                <a:solidFill>
                  <a:srgbClr val="FFFFFF"/>
                </a:solidFill>
              </a:rPr>
              <a:t>několik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teplejších</a:t>
            </a:r>
            <a:r>
              <a:rPr lang="en-US" sz="1300" dirty="0">
                <a:solidFill>
                  <a:srgbClr val="FFFFFF"/>
                </a:solidFill>
              </a:rPr>
              <a:t> (</a:t>
            </a:r>
            <a:r>
              <a:rPr lang="en-US" sz="1300" dirty="0" err="1">
                <a:solidFill>
                  <a:srgbClr val="FFFFFF"/>
                </a:solidFill>
              </a:rPr>
              <a:t>interstadiálů</a:t>
            </a:r>
            <a:r>
              <a:rPr lang="en-US" sz="1300" dirty="0">
                <a:solidFill>
                  <a:srgbClr val="FFFFFF"/>
                </a:solidFill>
              </a:rPr>
              <a:t>)</a:t>
            </a:r>
          </a:p>
          <a:p>
            <a:r>
              <a:rPr lang="en-US" sz="1300" dirty="0" err="1">
                <a:solidFill>
                  <a:srgbClr val="FFFFFF"/>
                </a:solidFill>
              </a:rPr>
              <a:t>Ledovce</a:t>
            </a:r>
            <a:r>
              <a:rPr lang="en-US" sz="1300" dirty="0">
                <a:solidFill>
                  <a:srgbClr val="FFFFFF"/>
                </a:solidFill>
              </a:rPr>
              <a:t> se </a:t>
            </a:r>
            <a:r>
              <a:rPr lang="en-US" sz="1300" dirty="0" err="1">
                <a:solidFill>
                  <a:srgbClr val="FFFFFF"/>
                </a:solidFill>
              </a:rPr>
              <a:t>nacházely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nejvyšších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vrcholcích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řeckých</a:t>
            </a:r>
            <a:r>
              <a:rPr lang="en-US" sz="1300" dirty="0">
                <a:solidFill>
                  <a:srgbClr val="FFFFFF"/>
                </a:solidFill>
              </a:rPr>
              <a:t> a </a:t>
            </a:r>
            <a:r>
              <a:rPr lang="en-US" sz="1300" dirty="0" err="1">
                <a:solidFill>
                  <a:srgbClr val="FFFFFF"/>
                </a:solidFill>
              </a:rPr>
              <a:t>tureckých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hor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cs-CZ" sz="1300" dirty="0">
                <a:solidFill>
                  <a:srgbClr val="FFFFFF"/>
                </a:solidFill>
              </a:rPr>
              <a:t>a na pohořích Kréty</a:t>
            </a:r>
          </a:p>
          <a:p>
            <a:r>
              <a:rPr lang="en-US" sz="1300" dirty="0" err="1">
                <a:solidFill>
                  <a:srgbClr val="FFFFFF"/>
                </a:solidFill>
              </a:rPr>
              <a:t>Nízká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hladina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vody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způsobovala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že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řečiště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příkrá</a:t>
            </a:r>
            <a:r>
              <a:rPr lang="en-US" sz="1300" dirty="0">
                <a:solidFill>
                  <a:srgbClr val="FFFFFF"/>
                </a:solidFill>
              </a:rPr>
              <a:t> a </a:t>
            </a:r>
            <a:r>
              <a:rPr lang="en-US" sz="1300" dirty="0" err="1">
                <a:solidFill>
                  <a:srgbClr val="FFFFFF"/>
                </a:solidFill>
              </a:rPr>
              <a:t>docházelo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zde</a:t>
            </a:r>
            <a:r>
              <a:rPr lang="en-US" sz="1300" dirty="0">
                <a:solidFill>
                  <a:srgbClr val="FFFFFF"/>
                </a:solidFill>
              </a:rPr>
              <a:t> k </a:t>
            </a:r>
            <a:r>
              <a:rPr lang="en-US" sz="1300" dirty="0" err="1">
                <a:solidFill>
                  <a:srgbClr val="FFFFFF"/>
                </a:solidFill>
              </a:rPr>
              <a:t>silné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erozi</a:t>
            </a:r>
            <a:r>
              <a:rPr lang="en-US" sz="1300" dirty="0">
                <a:solidFill>
                  <a:srgbClr val="FFFFFF"/>
                </a:solidFill>
              </a:rPr>
              <a:t> – </a:t>
            </a:r>
            <a:r>
              <a:rPr lang="en-US" sz="1300" dirty="0" err="1">
                <a:solidFill>
                  <a:srgbClr val="FFFFFF"/>
                </a:solidFill>
              </a:rPr>
              <a:t>vytvoření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širokých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horských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údolí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Na </a:t>
            </a:r>
            <a:r>
              <a:rPr lang="en-US" sz="1300" dirty="0" err="1">
                <a:solidFill>
                  <a:srgbClr val="FFFFFF"/>
                </a:solidFill>
              </a:rPr>
              <a:t>konci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poslední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glaciální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periody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oteplování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doprovázeno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rapidním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zvýšením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mořské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hladiny</a:t>
            </a:r>
            <a:r>
              <a:rPr lang="en-US" sz="1300" dirty="0">
                <a:solidFill>
                  <a:srgbClr val="FFFFFF"/>
                </a:solidFill>
              </a:rPr>
              <a:t>. </a:t>
            </a:r>
            <a:r>
              <a:rPr lang="en-US" sz="1300" dirty="0" err="1">
                <a:solidFill>
                  <a:srgbClr val="FFFFFF"/>
                </a:solidFill>
              </a:rPr>
              <a:t>Voda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zaplavila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údolí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díky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čemuž</a:t>
            </a:r>
            <a:r>
              <a:rPr lang="en-US" sz="1300" dirty="0">
                <a:solidFill>
                  <a:srgbClr val="FFFFFF"/>
                </a:solidFill>
              </a:rPr>
              <a:t> se </a:t>
            </a:r>
            <a:r>
              <a:rPr lang="en-US" sz="1300" dirty="0" err="1">
                <a:solidFill>
                  <a:srgbClr val="FFFFFF"/>
                </a:solidFill>
              </a:rPr>
              <a:t>vytvořily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hluboké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zátoky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které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rychle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zaplněny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sedimenty</a:t>
            </a:r>
            <a:r>
              <a:rPr lang="en-US" sz="1300" dirty="0">
                <a:solidFill>
                  <a:srgbClr val="FFFFFF"/>
                </a:solidFill>
              </a:rPr>
              <a:t> z </a:t>
            </a:r>
            <a:r>
              <a:rPr lang="en-US" sz="1300" dirty="0" err="1">
                <a:solidFill>
                  <a:srgbClr val="FFFFFF"/>
                </a:solidFill>
              </a:rPr>
              <a:t>řek</a:t>
            </a:r>
            <a:r>
              <a:rPr lang="en-US" sz="1300" dirty="0">
                <a:solidFill>
                  <a:srgbClr val="FFFFFF"/>
                </a:solidFill>
              </a:rPr>
              <a:t> -&gt; </a:t>
            </a:r>
            <a:r>
              <a:rPr lang="en-US" sz="1300" dirty="0" err="1">
                <a:solidFill>
                  <a:srgbClr val="FFFFFF"/>
                </a:solidFill>
              </a:rPr>
              <a:t>dnešní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krajina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r>
              <a:rPr lang="en-US" sz="1300" b="1" dirty="0" err="1">
                <a:solidFill>
                  <a:srgbClr val="FFFFFF"/>
                </a:solidFill>
              </a:rPr>
              <a:t>Egejská</a:t>
            </a:r>
            <a:r>
              <a:rPr lang="en-US" sz="1300" b="1" dirty="0">
                <a:solidFill>
                  <a:srgbClr val="FFFFFF"/>
                </a:solidFill>
              </a:rPr>
              <a:t> oblast je </a:t>
            </a:r>
            <a:r>
              <a:rPr lang="en-US" sz="1300" b="1" dirty="0" err="1">
                <a:solidFill>
                  <a:srgbClr val="FFFFFF"/>
                </a:solidFill>
              </a:rPr>
              <a:t>však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stále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tektonicky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aktivní</a:t>
            </a:r>
            <a:r>
              <a:rPr lang="en-US" sz="1300" b="1" dirty="0">
                <a:solidFill>
                  <a:srgbClr val="FFFFFF"/>
                </a:solidFill>
              </a:rPr>
              <a:t> (</a:t>
            </a:r>
            <a:r>
              <a:rPr lang="en-US" sz="1300" b="1" dirty="0" err="1">
                <a:solidFill>
                  <a:srgbClr val="FFFFFF"/>
                </a:solidFill>
              </a:rPr>
              <a:t>zemětřesení</a:t>
            </a:r>
            <a:r>
              <a:rPr lang="en-US" sz="1300" b="1" dirty="0">
                <a:solidFill>
                  <a:srgbClr val="FFFFFF"/>
                </a:solidFill>
              </a:rPr>
              <a:t>, </a:t>
            </a:r>
            <a:r>
              <a:rPr lang="en-US" sz="1300" b="1" dirty="0" err="1">
                <a:solidFill>
                  <a:srgbClr val="FFFFFF"/>
                </a:solidFill>
              </a:rPr>
              <a:t>vulkanismus</a:t>
            </a:r>
            <a:r>
              <a:rPr lang="en-US" sz="1300" b="1" dirty="0">
                <a:solidFill>
                  <a:srgbClr val="FFFFFF"/>
                </a:solidFill>
              </a:rPr>
              <a:t>).</a:t>
            </a:r>
          </a:p>
          <a:p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5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DB8AA-9988-4CE0-8A1D-51AA136F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Klima a srážky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2C5A2-02B1-4B60-BC80-11F3E7925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/>
              <a:t>Podzimní a jarní srážky přicházejí většinou od západu (Atlantik). Jsou méně intenzivní než na SZ Evropy. </a:t>
            </a:r>
          </a:p>
          <a:p>
            <a:r>
              <a:rPr lang="cs-CZ" sz="2000" dirty="0"/>
              <a:t>Léta jsou suchá a teplá.</a:t>
            </a:r>
          </a:p>
          <a:p>
            <a:r>
              <a:rPr lang="cs-CZ" sz="2000" dirty="0"/>
              <a:t>V zimě přichází ochlazení směrem ze S Balkánu.</a:t>
            </a:r>
          </a:p>
          <a:p>
            <a:r>
              <a:rPr lang="cs-CZ" sz="2000" dirty="0"/>
              <a:t>Topografie má významný vliv na srážky, sněhovou pokrývku a teplotu – Horská pásma vybíhají od SZ na JV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F17D3482-C8E3-410E-A9FB-4A69E87168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90" y="807593"/>
            <a:ext cx="5145932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70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5F0D24-7B85-401E-BA38-67A0D861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Vegetace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BAB2A-E002-407D-B719-DAD16E79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200" dirty="0"/>
              <a:t>S vyšší nadmořskou výškou se mění teplota a vegetace.</a:t>
            </a:r>
          </a:p>
          <a:p>
            <a:r>
              <a:rPr lang="cs-CZ" sz="2200" dirty="0"/>
              <a:t>V Řecku se nacházejí klimatické zóny, které jsou srovnatelné s vegetací ve zbytku jižní Evropy (nízká nadmořská výška) až severní Evropy (vysoká nadmořská výška)</a:t>
            </a:r>
          </a:p>
          <a:p>
            <a:r>
              <a:rPr lang="cs-CZ" sz="2200" dirty="0"/>
              <a:t>V nižších nadmořských výškách (zóna E) se nacházejí stále zelené stromy (duby, olivy). Se stoupající NV se objevují opadavé stromy a křoviny (D) poté jehličnaté stromy (C, B) a nakonec v nejvyšších polohách se začínají objevovat alpské trávy a rostliny (A).</a:t>
            </a:r>
            <a:endParaRPr lang="en-US" sz="22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EB6745C-4974-4EB6-B126-44DA430B0B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815519"/>
            <a:ext cx="5458968" cy="52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3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Zástupný obsah 5" descr="Obsah obrázku obloha, hora, exteriér, příroda&#10;&#10;Popis byl vytvořen automaticky">
            <a:extLst>
              <a:ext uri="{FF2B5EF4-FFF2-40B4-BE49-F238E27FC236}">
                <a16:creationId xmlns:a16="http://schemas.microsoft.com/office/drawing/2014/main" id="{BB231A4A-4DB0-464E-8865-4AD353CEC8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4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C9DAF0-FB50-4A49-83C8-82FC7700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Paleolit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3009E-EDEF-4E79-895A-BB393828B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cs-CZ" dirty="0"/>
              <a:t>První doklad přítomnosti rodu </a:t>
            </a:r>
            <a:r>
              <a:rPr lang="cs-CZ" i="1" dirty="0"/>
              <a:t>Homo (Homo </a:t>
            </a:r>
            <a:r>
              <a:rPr lang="cs-CZ" i="1" dirty="0" err="1"/>
              <a:t>ergaster</a:t>
            </a:r>
            <a:r>
              <a:rPr lang="cs-CZ" i="1" dirty="0"/>
              <a:t>)</a:t>
            </a:r>
            <a:r>
              <a:rPr lang="cs-CZ" dirty="0"/>
              <a:t> v Eurasii pochází z Gruzie (staří 1,77 </a:t>
            </a:r>
            <a:r>
              <a:rPr lang="cs-CZ" dirty="0" err="1"/>
              <a:t>Ma</a:t>
            </a:r>
            <a:r>
              <a:rPr lang="cs-CZ" dirty="0"/>
              <a:t>).</a:t>
            </a:r>
          </a:p>
          <a:p>
            <a:r>
              <a:rPr lang="cs-CZ" dirty="0"/>
              <a:t>O dalším šíření rodu </a:t>
            </a:r>
            <a:r>
              <a:rPr lang="cs-CZ" i="1" dirty="0"/>
              <a:t>Homo </a:t>
            </a:r>
            <a:r>
              <a:rPr lang="cs-CZ" dirty="0"/>
              <a:t>před</a:t>
            </a:r>
            <a:r>
              <a:rPr lang="cs-CZ" i="1" dirty="0"/>
              <a:t> </a:t>
            </a:r>
            <a:r>
              <a:rPr lang="cs-CZ" dirty="0"/>
              <a:t>cca 1,4 </a:t>
            </a:r>
            <a:r>
              <a:rPr lang="cs-CZ" dirty="0" err="1"/>
              <a:t>Ma</a:t>
            </a:r>
            <a:r>
              <a:rPr lang="cs-CZ" dirty="0"/>
              <a:t> svědčí důkazy z jihu Evropy (Španělsko, Turecko): </a:t>
            </a:r>
          </a:p>
          <a:p>
            <a:pPr marL="0" indent="0">
              <a:buNone/>
            </a:pPr>
            <a:r>
              <a:rPr lang="cs-CZ" dirty="0"/>
              <a:t>-fosilie lokality: Gran Dolina (Španělsko),     </a:t>
            </a:r>
            <a:r>
              <a:rPr lang="cs-CZ" dirty="0" err="1"/>
              <a:t>Denizli</a:t>
            </a:r>
            <a:r>
              <a:rPr lang="cs-CZ" dirty="0"/>
              <a:t> (Turecko)</a:t>
            </a:r>
          </a:p>
          <a:p>
            <a:pPr marL="0" indent="0">
              <a:buNone/>
            </a:pPr>
            <a:r>
              <a:rPr lang="cs-CZ" dirty="0"/>
              <a:t>-štípaná industrie: </a:t>
            </a:r>
            <a:r>
              <a:rPr lang="cs-CZ" dirty="0" err="1"/>
              <a:t>Fuente</a:t>
            </a:r>
            <a:r>
              <a:rPr lang="cs-CZ" dirty="0"/>
              <a:t> </a:t>
            </a:r>
            <a:r>
              <a:rPr lang="cs-CZ" dirty="0" err="1"/>
              <a:t>Nueva</a:t>
            </a:r>
            <a:r>
              <a:rPr lang="cs-CZ" dirty="0"/>
              <a:t> (Španělsko)	</a:t>
            </a:r>
          </a:p>
          <a:p>
            <a:pPr marL="0" indent="0">
              <a:buNone/>
            </a:pPr>
            <a:r>
              <a:rPr lang="cs-CZ" dirty="0"/>
              <a:t>Řecko zaujímá klíčovou polohu pro šíření rodu </a:t>
            </a:r>
            <a:r>
              <a:rPr lang="cs-CZ" i="1" dirty="0"/>
              <a:t>homo z </a:t>
            </a:r>
            <a:r>
              <a:rPr lang="cs-CZ" dirty="0"/>
              <a:t>Afriky do Eurasie. Důkazy (zejména fosilní pozůstatky rodu </a:t>
            </a:r>
            <a:r>
              <a:rPr lang="cs-CZ" i="1" dirty="0"/>
              <a:t>Homo</a:t>
            </a:r>
            <a:r>
              <a:rPr lang="cs-CZ" dirty="0"/>
              <a:t>) však chybí.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2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56487F67-BBC3-4C0C-985F-734266238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9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2229</Words>
  <Application>Microsoft Office PowerPoint</Application>
  <PresentationFormat>Širokoúhlá obrazovka</PresentationFormat>
  <Paragraphs>156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Roboto</vt:lpstr>
      <vt:lpstr>Motiv Office</vt:lpstr>
      <vt:lpstr>Přírodní prostředí a paleolit v egejské oblasti</vt:lpstr>
      <vt:lpstr>Zdroje</vt:lpstr>
      <vt:lpstr>Formování egejské oblasti</vt:lpstr>
      <vt:lpstr>Formování egejské oblasti</vt:lpstr>
      <vt:lpstr>Klima a srážky</vt:lpstr>
      <vt:lpstr>Vegetace</vt:lpstr>
      <vt:lpstr>Prezentace aplikace PowerPoint</vt:lpstr>
      <vt:lpstr>Paleolit</vt:lpstr>
      <vt:lpstr>Prezentace aplikace PowerPoint</vt:lpstr>
      <vt:lpstr>Starý paleolit v Řecku (cca 500/400-300 ka)</vt:lpstr>
      <vt:lpstr>Lokality starý paleolit</vt:lpstr>
      <vt:lpstr>Prezentace aplikace PowerPoint</vt:lpstr>
      <vt:lpstr>Marathousa (Peloponés)</vt:lpstr>
      <vt:lpstr>Prezentace aplikace PowerPoint</vt:lpstr>
      <vt:lpstr>Marathousa</vt:lpstr>
      <vt:lpstr>Prezentace aplikace PowerPoint</vt:lpstr>
      <vt:lpstr>Marathousa – štípaná industrie (starý paleolit)</vt:lpstr>
      <vt:lpstr>Prezentace aplikace PowerPoint</vt:lpstr>
      <vt:lpstr>Plakias (Kréta)</vt:lpstr>
      <vt:lpstr>Plakias</vt:lpstr>
      <vt:lpstr>Fauna ostrova Kréta v paleolitu</vt:lpstr>
      <vt:lpstr>Prezentace aplikace PowerPoint</vt:lpstr>
      <vt:lpstr>Prezentace aplikace PowerPoint</vt:lpstr>
      <vt:lpstr>Střední paleolit (cca 300-40 ka)</vt:lpstr>
      <vt:lpstr>Lokality střední paleolit</vt:lpstr>
      <vt:lpstr>Střední paleolit</vt:lpstr>
      <vt:lpstr>Mavri Spilia – štípaná industrie (střední paleolit)</vt:lpstr>
      <vt:lpstr>Prezentace aplikace PowerPoint</vt:lpstr>
      <vt:lpstr>Jeskyně Petralona</vt:lpstr>
      <vt:lpstr>Střední paleolit v Thesálii</vt:lpstr>
      <vt:lpstr>Mladý paleolit (cca 40-10 ka)</vt:lpstr>
      <vt:lpstr>Mladý paleolit</vt:lpstr>
      <vt:lpstr>Lokality mladý paleolit</vt:lpstr>
      <vt:lpstr>Jeskyně Asphendou (západní Kréta)</vt:lpstr>
      <vt:lpstr>Jeskyně Franchthi</vt:lpstr>
      <vt:lpstr>Jeskyně Franchthi v období Mezolitu</vt:lpstr>
      <vt:lpstr>Jeskyně Franchthi – „mladší“ mezolitické nástroje</vt:lpstr>
      <vt:lpstr>Vybraná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11</cp:revision>
  <dcterms:created xsi:type="dcterms:W3CDTF">2021-10-04T07:58:08Z</dcterms:created>
  <dcterms:modified xsi:type="dcterms:W3CDTF">2021-11-02T20:04:36Z</dcterms:modified>
</cp:coreProperties>
</file>