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4" r:id="rId21"/>
    <p:sldId id="285" r:id="rId22"/>
    <p:sldId id="286" r:id="rId23"/>
    <p:sldId id="287" r:id="rId24"/>
    <p:sldId id="288" r:id="rId25"/>
    <p:sldId id="290" r:id="rId26"/>
    <p:sldId id="291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FB00E1-5137-4C2C-B1CA-6F97BE59A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06F3E91-430F-4DDA-B3E7-D2CD142F6E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B334AF-1036-4D9C-A931-61E9CBE7E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F9A0-76FE-45D7-A006-684EE4142A5F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AA9FE3-BFA3-49B1-9B7B-F06E21962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F0124A-D6AF-488C-88E2-C3F1D1DB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4F57-D583-44CA-A602-972174427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304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EF81A1-B4DF-4C98-9B0B-522615730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19707B2-3001-4D3F-87D5-65F58C74B9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B958BC-656A-404C-9104-6489964EB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F9A0-76FE-45D7-A006-684EE4142A5F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BD214D-2AC6-4703-808D-6EE6A6C70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D5F731-A4D2-43A7-A3C4-623412F35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4F57-D583-44CA-A602-972174427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7121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14F75C7-6DCD-4316-86CA-7A85F2CBBC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266FE71-5F86-4029-BA4C-9BB3E82DD3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9870B3-A3D4-4BBE-973C-9276EEB7C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F9A0-76FE-45D7-A006-684EE4142A5F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FE4514-BE4F-4360-B482-8A145B003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152A1A-0C37-4635-9EBF-6ED094E11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4F57-D583-44CA-A602-972174427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294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DFF73E-F133-4F8E-8E15-36323D8D6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D4BE4E-7EAB-4277-B05A-43A5042D5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0039B8-F3AA-4D6E-9BE7-B323F2279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F9A0-76FE-45D7-A006-684EE4142A5F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E611E0-F401-4DC5-AF5B-1D8C6E5D0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65EA6E-A7DC-4FFC-8ADC-E8E6613EB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4F57-D583-44CA-A602-972174427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398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AEC1CD-497F-45D0-A138-1393DE33D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1089911-0426-4542-B477-A0C186DA2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562B63-99FF-49D1-BAEC-756EF2564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F9A0-76FE-45D7-A006-684EE4142A5F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C36C95-5A07-4FDE-A1BC-915B4DD21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D4C745-BA85-45AC-A86C-575EA50B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4F57-D583-44CA-A602-972174427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7516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82EFEF-A37E-41C4-8642-69B404564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5FE748-017C-48FE-9099-828297CC40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C1AACE7-E750-462B-98AC-867555F6B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AC00EE3-2406-4F17-A1EE-521759B76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F9A0-76FE-45D7-A006-684EE4142A5F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5A1D04-A789-471B-B83A-4A5AF1E2A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3009F5E-B89F-44D5-8278-922BD9CBA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4F57-D583-44CA-A602-972174427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018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611662-B4A9-4225-8C9D-153F8A05F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B307A13-8620-4419-AA7F-F20A978D7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4391884-C518-4117-B27C-F8F49BCE9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AF6A5B7-6608-449B-AB3F-BABA154A1B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298BACA-5627-47BF-9EF6-801BC473E5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886E2A4-005C-4EB6-8D01-3BEAB2256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F9A0-76FE-45D7-A006-684EE4142A5F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5D517D8-983C-435E-8539-271CD76DC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21C1614-1C95-421C-8795-5234014E7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4F57-D583-44CA-A602-972174427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5441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93A39E-426C-4B70-AF7C-978BE457E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BD2DA77-3F5E-4050-AB36-5360A44B2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F9A0-76FE-45D7-A006-684EE4142A5F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98E79F2-4341-4DF0-B4ED-690280CF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FD3FF35-9BE5-45BD-A104-9E89B6EDC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4F57-D583-44CA-A602-972174427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2003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B98EA7E-9BEB-4A8D-B530-97B3A09F1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F9A0-76FE-45D7-A006-684EE4142A5F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A34059C-8894-4E39-8AA6-D74E461F5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A4A2272-C05A-4D82-A74F-60DE7A31F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4F57-D583-44CA-A602-972174427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1543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95BD41-C6E5-4E16-BC4F-E916D0BB1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C4E9A4-3C71-4B93-889C-5E9C3D838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F17D1C3-04DF-4D88-9A04-C688BDC1E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4729B03-A5C5-4DD1-9DA7-D58B501BA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F9A0-76FE-45D7-A006-684EE4142A5F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4740CB8-3146-4666-991F-0FF3A04B9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FEFBE7D-D66A-40E5-8288-C4FFE9F9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4F57-D583-44CA-A602-972174427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9245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A6A301-B4A3-4FDB-89BE-86444C4F8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9C7E41B-5138-4522-B91A-0CF82B9118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08D23DF-ECDC-4700-88DE-3DB307E9C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9ED0BE0-BE1B-415D-BE72-156E4FC55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F9A0-76FE-45D7-A006-684EE4142A5F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8485669-0896-47FF-B3A7-76216B46E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454872-8CC7-4B17-BFD2-2E8B68660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4F57-D583-44CA-A602-972174427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959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A8CA8D1-F630-4153-82BA-354FC6D4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CF6540C-9B8F-49D3-8897-846AC0917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117221-65A5-4822-87B3-6122F6FA56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1F9A0-76FE-45D7-A006-684EE4142A5F}" type="datetimeFigureOut">
              <a:rPr lang="cs-CZ" smtClean="0"/>
              <a:t>05.10.2021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72174F-5272-4098-A114-D3AC815E0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8DA0FB-C00D-4FAA-9CED-DE5C6545F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74F57-D583-44CA-A602-972174427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792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F5670D-7099-48E9-B709-87BDF11B4D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cs-CZ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hodina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240B0D5-6565-4962-A8CA-6EE513A35B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Google Shape;104;p23">
            <a:extLst>
              <a:ext uri="{FF2B5EF4-FFF2-40B4-BE49-F238E27FC236}">
                <a16:creationId xmlns:a16="http://schemas.microsoft.com/office/drawing/2014/main" id="{1D46030B-7025-47B8-BD23-5FD21024B78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352147" y="1350826"/>
            <a:ext cx="6804640" cy="4156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5922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A44BF3-73B1-4ABE-9DB3-8785A8E06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Rekapitulace výslovnosti finál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6642AC-AFEB-4A09-98B7-E7389C5A7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667260" cy="4743851"/>
          </a:xfrm>
        </p:spPr>
        <p:txBody>
          <a:bodyPr>
            <a:normAutofit/>
          </a:bodyPr>
          <a:lstStyle/>
          <a:p>
            <a:r>
              <a:rPr lang="cs-CZ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čteme jako 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cs-CZ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œ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ƞ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(např. </a:t>
            </a:r>
            <a:r>
              <a:rPr lang="cs-CZ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zun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hun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gun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uang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čteme jako 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waŋ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(např. </a:t>
            </a:r>
            <a:r>
              <a:rPr lang="cs-CZ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wang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duang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huang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ueng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čteme jako 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œ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ŋ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(pouze </a:t>
            </a:r>
            <a:r>
              <a:rPr lang="cs-CZ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weng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čteme jako německé 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zapisujeme po </a:t>
            </a:r>
            <a:r>
              <a:rPr lang="cs-CZ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lü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nü</a:t>
            </a:r>
            <a:endParaRPr lang="cs-CZ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→ nezapisujeme, ale čteme ho tak po </a:t>
            </a:r>
            <a:r>
              <a:rPr 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q, j, x, 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juan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xuan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yuan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üe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čteme jako německé 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üe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zapisujeme po </a:t>
            </a:r>
            <a:r>
              <a:rPr lang="cs-CZ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lüe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nüe</a:t>
            </a:r>
            <a:endParaRPr lang="cs-CZ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→ nezapisujeme, ale čteme ho tak po </a:t>
            </a:r>
            <a:r>
              <a:rPr 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q, j, x, 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üan</a:t>
            </a:r>
            <a:r>
              <a:rPr lang="cs-CZ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výslovnost a se blíží e 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cs-CZ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ƞ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jen po </a:t>
            </a:r>
            <a:r>
              <a:rPr lang="cs-CZ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q, j, x, y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kde ü nezapisujeme: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juan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xuan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yuan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258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A44BF3-73B1-4ABE-9DB3-8785A8E06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Rekapitulace výslovnosti finál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6642AC-AFEB-4A09-98B7-E7389C5A7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667260" cy="4743851"/>
          </a:xfrm>
        </p:spPr>
        <p:txBody>
          <a:bodyPr>
            <a:normAutofit/>
          </a:bodyPr>
          <a:lstStyle/>
          <a:p>
            <a:r>
              <a:rPr lang="cs-CZ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čteme jako 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üƞ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jen po </a:t>
            </a:r>
            <a:r>
              <a:rPr lang="cs-CZ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q, j, x, y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kde ü nezapisujeme: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qun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jun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yun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769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60E85A-5838-44F2-86B0-78247853C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Slovíčka 4. lekce – část 1</a:t>
            </a:r>
          </a:p>
        </p:txBody>
      </p:sp>
      <p:pic>
        <p:nvPicPr>
          <p:cNvPr id="8" name="Zástupný obsah 7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36CCA541-083B-4931-8FBF-127622786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716" y="3168467"/>
            <a:ext cx="2071704" cy="1445530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2A24F51-377F-4630-98FC-2B83D2E58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45" y="1371270"/>
            <a:ext cx="7479591" cy="548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00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E83DA2-7C1C-4DAC-9993-6835CEBB3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Slovíčka 4. lekce – část 1</a:t>
            </a:r>
            <a:endParaRPr lang="cs-CZ" dirty="0"/>
          </a:p>
        </p:txBody>
      </p:sp>
      <p:pic>
        <p:nvPicPr>
          <p:cNvPr id="7" name="Zástupný obsah 6" descr="Obsah obrázku stůl&#10;&#10;Popis byl vytvořen automaticky">
            <a:extLst>
              <a:ext uri="{FF2B5EF4-FFF2-40B4-BE49-F238E27FC236}">
                <a16:creationId xmlns:a16="http://schemas.microsoft.com/office/drawing/2014/main" id="{75832E4F-29F7-49EC-98AE-9872D7584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" y="1690688"/>
            <a:ext cx="11817927" cy="5161245"/>
          </a:xfrm>
        </p:spPr>
      </p:pic>
    </p:spTree>
    <p:extLst>
      <p:ext uri="{BB962C8B-B14F-4D97-AF65-F5344CB8AC3E}">
        <p14:creationId xmlns:p14="http://schemas.microsoft.com/office/powerpoint/2010/main" val="472121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D1DF48-9F1E-4731-906F-57625BA23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Slovíčka 4. lekce – část 1</a:t>
            </a:r>
            <a:endParaRPr lang="cs-CZ" dirty="0"/>
          </a:p>
        </p:txBody>
      </p:sp>
      <p:pic>
        <p:nvPicPr>
          <p:cNvPr id="7" name="Zástupný obsah 6" descr="Obsah obrázku text, účtenka&#10;&#10;Popis byl vytvořen automaticky">
            <a:extLst>
              <a:ext uri="{FF2B5EF4-FFF2-40B4-BE49-F238E27FC236}">
                <a16:creationId xmlns:a16="http://schemas.microsoft.com/office/drawing/2014/main" id="{CD09058A-F029-4AC8-BF79-B35B6FEBC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666" y="1342514"/>
            <a:ext cx="9118668" cy="5515486"/>
          </a:xfrm>
        </p:spPr>
      </p:pic>
    </p:spTree>
    <p:extLst>
      <p:ext uri="{BB962C8B-B14F-4D97-AF65-F5344CB8AC3E}">
        <p14:creationId xmlns:p14="http://schemas.microsoft.com/office/powerpoint/2010/main" val="3395950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EAD170-73C6-4AE3-896A-A1F223503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Slovíčka 4. lekce – část 2</a:t>
            </a:r>
            <a:endParaRPr lang="cs-CZ" dirty="0"/>
          </a:p>
        </p:txBody>
      </p:sp>
      <p:pic>
        <p:nvPicPr>
          <p:cNvPr id="7" name="Zástupný obsah 6" descr="Obsah obrázku stůl&#10;&#10;Popis byl vytvořen automaticky">
            <a:extLst>
              <a:ext uri="{FF2B5EF4-FFF2-40B4-BE49-F238E27FC236}">
                <a16:creationId xmlns:a16="http://schemas.microsoft.com/office/drawing/2014/main" id="{AAE2F4C2-ACF4-476D-B316-2FB755B8C1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4" y="2036618"/>
            <a:ext cx="11945111" cy="4821383"/>
          </a:xfrm>
        </p:spPr>
      </p:pic>
    </p:spTree>
    <p:extLst>
      <p:ext uri="{BB962C8B-B14F-4D97-AF65-F5344CB8AC3E}">
        <p14:creationId xmlns:p14="http://schemas.microsoft.com/office/powerpoint/2010/main" val="3808352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7B7207-FD8C-47BF-938E-4D20FF6D8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Slovíčka 4. lekce – část 2</a:t>
            </a:r>
            <a:endParaRPr lang="cs-CZ" dirty="0"/>
          </a:p>
        </p:txBody>
      </p:sp>
      <p:pic>
        <p:nvPicPr>
          <p:cNvPr id="7" name="Zástupný obsah 6" descr="Obsah obrázku stůl&#10;&#10;Popis byl vytvořen automaticky">
            <a:extLst>
              <a:ext uri="{FF2B5EF4-FFF2-40B4-BE49-F238E27FC236}">
                <a16:creationId xmlns:a16="http://schemas.microsoft.com/office/drawing/2014/main" id="{30DEB764-7B3C-44D2-AEDE-96AF5D716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" y="2327565"/>
            <a:ext cx="12135096" cy="4530436"/>
          </a:xfrm>
        </p:spPr>
      </p:pic>
    </p:spTree>
    <p:extLst>
      <p:ext uri="{BB962C8B-B14F-4D97-AF65-F5344CB8AC3E}">
        <p14:creationId xmlns:p14="http://schemas.microsoft.com/office/powerpoint/2010/main" val="1773870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44B7E3-A5A6-418D-8FF4-37C6D77DF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Slovíčka 4. lekce – část 2</a:t>
            </a:r>
            <a:endParaRPr lang="cs-CZ" dirty="0"/>
          </a:p>
        </p:txBody>
      </p:sp>
      <p:pic>
        <p:nvPicPr>
          <p:cNvPr id="7" name="Zástupný obsah 6" descr="Obsah obrázku stůl&#10;&#10;Popis byl vytvořen automaticky">
            <a:extLst>
              <a:ext uri="{FF2B5EF4-FFF2-40B4-BE49-F238E27FC236}">
                <a16:creationId xmlns:a16="http://schemas.microsoft.com/office/drawing/2014/main" id="{024D55B5-238E-4337-A5BC-70C0770CCF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1211"/>
            <a:ext cx="12192000" cy="5436789"/>
          </a:xfrm>
        </p:spPr>
      </p:pic>
    </p:spTree>
    <p:extLst>
      <p:ext uri="{BB962C8B-B14F-4D97-AF65-F5344CB8AC3E}">
        <p14:creationId xmlns:p14="http://schemas.microsoft.com/office/powerpoint/2010/main" val="1261206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F3146F-F215-46BE-A933-DCCB4468C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Slovíčka 2. lekce – dodatek</a:t>
            </a:r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CE41919A-6CFF-4F6E-9379-BA80225CAD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012" y="1452788"/>
            <a:ext cx="7025976" cy="5405212"/>
          </a:xfrm>
        </p:spPr>
      </p:pic>
    </p:spTree>
    <p:extLst>
      <p:ext uri="{BB962C8B-B14F-4D97-AF65-F5344CB8AC3E}">
        <p14:creationId xmlns:p14="http://schemas.microsoft.com/office/powerpoint/2010/main" val="3789356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2BAC50-DA1B-4542-A666-32A6BD4E9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Cvičení – zapište </a:t>
            </a:r>
            <a:r>
              <a:rPr lang="cs-CZ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pinyin</a:t>
            </a:r>
            <a:endParaRPr lang="cs-CZ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2D818B-224C-4A36-A6FE-C57D7D34D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en-US" dirty="0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姐姐的照片</a:t>
            </a:r>
            <a:r>
              <a:rPr lang="en-US" altLang="zh-CN" dirty="0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			6. </a:t>
            </a:r>
            <a:r>
              <a:rPr lang="zh-CN" altLang="en-US" dirty="0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几口人</a:t>
            </a:r>
            <a:endParaRPr lang="en-US" altLang="zh-CN" dirty="0">
              <a:latin typeface="Times New Roman" panose="02020603050405020304" pitchFamily="18" charset="0"/>
              <a:ea typeface="STKaiti" panose="0201060004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zh-CN" dirty="0" err="1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jiějie</a:t>
            </a:r>
            <a:r>
              <a:rPr lang="cs-CZ" altLang="zh-CN" dirty="0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 de </a:t>
            </a:r>
            <a:r>
              <a:rPr lang="cs-CZ" altLang="zh-CN" dirty="0" err="1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zhàopiàn</a:t>
            </a:r>
            <a:r>
              <a:rPr lang="cs-CZ" altLang="zh-CN" dirty="0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			</a:t>
            </a:r>
            <a:r>
              <a:rPr lang="cs-CZ" altLang="zh-CN" dirty="0" err="1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jĭ</a:t>
            </a:r>
            <a:r>
              <a:rPr lang="cs-CZ" altLang="zh-CN" dirty="0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cs-CZ" altLang="zh-CN" dirty="0" err="1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kŏu</a:t>
            </a:r>
            <a:r>
              <a:rPr lang="cs-CZ" altLang="zh-CN" dirty="0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cs-CZ" altLang="zh-CN" dirty="0" err="1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rén</a:t>
            </a:r>
            <a:endParaRPr lang="en-US" altLang="zh-CN" dirty="0">
              <a:latin typeface="Times New Roman" panose="02020603050405020304" pitchFamily="18" charset="0"/>
              <a:ea typeface="STKaiti" panose="0201060004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2. </a:t>
            </a:r>
            <a:r>
              <a:rPr lang="zh-CN" altLang="en-US" dirty="0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这个女孩子</a:t>
            </a:r>
            <a:r>
              <a:rPr lang="en-US" altLang="zh-CN" dirty="0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			7. </a:t>
            </a:r>
            <a:r>
              <a:rPr lang="zh-CN" altLang="en-US" dirty="0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没有儿子</a:t>
            </a:r>
            <a:endParaRPr lang="en-US" altLang="zh-CN" dirty="0">
              <a:latin typeface="Times New Roman" panose="02020603050405020304" pitchFamily="18" charset="0"/>
              <a:ea typeface="STKaiti" panose="0201060004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zh-CN" dirty="0" err="1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zhè</a:t>
            </a:r>
            <a:r>
              <a:rPr lang="cs-CZ" altLang="zh-CN" dirty="0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cs-CZ" altLang="zh-CN" dirty="0" err="1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ge</a:t>
            </a:r>
            <a:r>
              <a:rPr lang="cs-CZ" altLang="zh-CN" dirty="0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cs-CZ" altLang="zh-CN" dirty="0" err="1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nǚháizi</a:t>
            </a:r>
            <a:r>
              <a:rPr lang="cs-CZ" altLang="zh-CN" dirty="0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			</a:t>
            </a:r>
            <a:r>
              <a:rPr lang="cs-CZ" altLang="zh-CN" dirty="0" err="1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méiyŏu</a:t>
            </a:r>
            <a:r>
              <a:rPr lang="cs-CZ" altLang="zh-CN" dirty="0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cs-CZ" altLang="zh-CN" dirty="0" err="1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érzi</a:t>
            </a:r>
            <a:endParaRPr lang="en-US" altLang="zh-CN" dirty="0">
              <a:latin typeface="Times New Roman" panose="02020603050405020304" pitchFamily="18" charset="0"/>
              <a:ea typeface="STKaiti" panose="0201060004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3. </a:t>
            </a:r>
            <a:r>
              <a:rPr lang="zh-CN" altLang="en-US" dirty="0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英文</a:t>
            </a:r>
            <a:r>
              <a:rPr lang="en-US" altLang="zh-CN" dirty="0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				8. </a:t>
            </a:r>
            <a:r>
              <a:rPr lang="zh-CN" altLang="en-US" dirty="0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二哥</a:t>
            </a:r>
            <a:endParaRPr lang="en-US" altLang="zh-CN" dirty="0">
              <a:latin typeface="Times New Roman" panose="02020603050405020304" pitchFamily="18" charset="0"/>
              <a:ea typeface="STKaiti" panose="0201060004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zh-CN" dirty="0" err="1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Yīngwén</a:t>
            </a:r>
            <a:r>
              <a:rPr lang="cs-CZ" altLang="zh-CN" dirty="0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				</a:t>
            </a:r>
            <a:r>
              <a:rPr lang="cs-CZ" altLang="zh-CN" dirty="0" err="1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èrgē</a:t>
            </a:r>
            <a:endParaRPr lang="en-US" altLang="zh-CN" dirty="0">
              <a:latin typeface="Times New Roman" panose="02020603050405020304" pitchFamily="18" charset="0"/>
              <a:ea typeface="STKaiti" panose="0201060004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4. </a:t>
            </a:r>
            <a:r>
              <a:rPr lang="zh-CN" altLang="en-US" dirty="0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做工作</a:t>
            </a:r>
            <a:r>
              <a:rPr lang="en-US" altLang="zh-CN" dirty="0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				9. </a:t>
            </a:r>
            <a:r>
              <a:rPr lang="zh-CN" altLang="en-US" dirty="0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两个妹妹</a:t>
            </a:r>
            <a:endParaRPr lang="en-US" altLang="zh-CN" dirty="0">
              <a:latin typeface="Times New Roman" panose="02020603050405020304" pitchFamily="18" charset="0"/>
              <a:ea typeface="STKaiti" panose="0201060004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zh-CN" dirty="0" err="1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zuò</a:t>
            </a:r>
            <a:r>
              <a:rPr lang="cs-CZ" altLang="zh-CN" dirty="0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cs-CZ" altLang="zh-CN" dirty="0" err="1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gōngzuò</a:t>
            </a:r>
            <a:r>
              <a:rPr lang="cs-CZ" altLang="zh-CN" dirty="0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				</a:t>
            </a:r>
            <a:r>
              <a:rPr lang="cs-CZ" altLang="zh-CN" dirty="0" err="1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liăng</a:t>
            </a:r>
            <a:r>
              <a:rPr lang="cs-CZ" altLang="zh-CN" dirty="0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cs-CZ" altLang="zh-CN" dirty="0" err="1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ge</a:t>
            </a:r>
            <a:r>
              <a:rPr lang="cs-CZ" altLang="zh-CN" dirty="0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cs-CZ" altLang="zh-CN" dirty="0" err="1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mèimei</a:t>
            </a:r>
            <a:endParaRPr lang="cs-CZ" altLang="zh-CN" dirty="0">
              <a:latin typeface="Times New Roman" panose="02020603050405020304" pitchFamily="18" charset="0"/>
              <a:ea typeface="STKaiti" panose="0201060004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5. </a:t>
            </a:r>
            <a:r>
              <a:rPr lang="zh-CN" altLang="en-US" dirty="0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爸爸和妈妈</a:t>
            </a:r>
            <a:r>
              <a:rPr lang="en-US" altLang="zh-CN" dirty="0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			10. </a:t>
            </a:r>
            <a:r>
              <a:rPr lang="zh-CN" altLang="en-US" dirty="0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都</a:t>
            </a:r>
            <a:endParaRPr lang="cs-CZ" altLang="zh-CN" dirty="0">
              <a:latin typeface="Times New Roman" panose="02020603050405020304" pitchFamily="18" charset="0"/>
              <a:ea typeface="STKaiti" panose="0201060004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zh-CN" dirty="0" err="1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bàba</a:t>
            </a:r>
            <a:r>
              <a:rPr lang="cs-CZ" altLang="zh-CN" dirty="0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cs-CZ" altLang="zh-CN" dirty="0" err="1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hé</a:t>
            </a:r>
            <a:r>
              <a:rPr lang="cs-CZ" altLang="zh-CN" dirty="0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cs-CZ" altLang="zh-CN" dirty="0" err="1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māma</a:t>
            </a:r>
            <a:r>
              <a:rPr lang="cs-CZ" altLang="zh-CN" dirty="0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			</a:t>
            </a:r>
            <a:r>
              <a:rPr lang="cs-CZ" altLang="zh-CN" dirty="0" err="1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dōu</a:t>
            </a:r>
            <a:endParaRPr lang="en-US" altLang="zh-CN" dirty="0">
              <a:latin typeface="Times New Roman" panose="02020603050405020304" pitchFamily="18" charset="0"/>
              <a:ea typeface="STKaiti" panose="020106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" name="Google Shape;118;p25">
            <a:extLst>
              <a:ext uri="{FF2B5EF4-FFF2-40B4-BE49-F238E27FC236}">
                <a16:creationId xmlns:a16="http://schemas.microsoft.com/office/drawing/2014/main" id="{A4A14ED6-2F18-4E8D-BC04-FF98C72C9786}"/>
              </a:ext>
            </a:extLst>
          </p:cNvPr>
          <p:cNvGrpSpPr/>
          <p:nvPr/>
        </p:nvGrpSpPr>
        <p:grpSpPr>
          <a:xfrm>
            <a:off x="8753383" y="1757779"/>
            <a:ext cx="2157273" cy="4072955"/>
            <a:chOff x="127412" y="574790"/>
            <a:chExt cx="2480487" cy="4343784"/>
          </a:xfrm>
        </p:grpSpPr>
        <p:pic>
          <p:nvPicPr>
            <p:cNvPr id="5" name="Google Shape;119;p25">
              <a:extLst>
                <a:ext uri="{FF2B5EF4-FFF2-40B4-BE49-F238E27FC236}">
                  <a16:creationId xmlns:a16="http://schemas.microsoft.com/office/drawing/2014/main" id="{38DA70AF-749C-4059-86E5-6A7C51A472CC}"/>
                </a:ext>
              </a:extLst>
            </p:cNvPr>
            <p:cNvPicPr preferRelativeResize="0"/>
            <p:nvPr/>
          </p:nvPicPr>
          <p:blipFill rotWithShape="1">
            <a:blip r:embed="rId2">
              <a:alphaModFix amt="86000"/>
            </a:blip>
            <a:srcRect t="5329"/>
            <a:stretch/>
          </p:blipFill>
          <p:spPr>
            <a:xfrm rot="-747050">
              <a:off x="490755" y="1209595"/>
              <a:ext cx="1753800" cy="35618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120;p25">
              <a:extLst>
                <a:ext uri="{FF2B5EF4-FFF2-40B4-BE49-F238E27FC236}">
                  <a16:creationId xmlns:a16="http://schemas.microsoft.com/office/drawing/2014/main" id="{6A7B5F71-6AAE-48BF-943F-F9D8A0FB87A9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01575" y="574790"/>
              <a:ext cx="2027107" cy="411540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17512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6ABB15-1EC4-46B7-818F-E4D0923A3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1C72CD-9E60-439C-8380-B8E0E5661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Fonologické opozice čínských souhlásek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souhlásky </a:t>
            </a:r>
            <a:r>
              <a:rPr 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aspirované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 přídechem) a neaspirované (srov. čeština: znělé a neznělé)</a:t>
            </a:r>
          </a:p>
          <a:p>
            <a:pPr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b-p, d-t, g-k, z-c,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-ch</a:t>
            </a:r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, j-q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výjimkou jsou iniciály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(znělá) a 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(neznělá) – protiklad není v aspiraci, ale ve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znělosti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Sonorizace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souhláska nabírá na znělosti (neboť okolí je znělé)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zh-CN" altLang="en-US" dirty="0">
                <a:latin typeface="STKaiti" panose="02010600040101010101" pitchFamily="2" charset="-122"/>
                <a:ea typeface="STKaiti" panose="02010600040101010101" pitchFamily="2" charset="-122"/>
                <a:cs typeface="Times New Roman" panose="02020603050405020304" pitchFamily="18" charset="0"/>
              </a:rPr>
              <a:t>好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hǎo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normálně se vyslovuje [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chǎo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], ale 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STKaiti" panose="02010600040101010101" pitchFamily="2" charset="-122"/>
                <a:ea typeface="STKaiti" panose="02010600040101010101" pitchFamily="2" charset="-122"/>
                <a:cs typeface="Times New Roman" panose="02020603050405020304" pitchFamily="18" charset="0"/>
              </a:rPr>
              <a:t>你好</a:t>
            </a:r>
            <a:r>
              <a:rPr lang="cs-CZ" dirty="0">
                <a:latin typeface="STKaiti" panose="02010600040101010101" pitchFamily="2" charset="-122"/>
                <a:ea typeface="STKaiti" panose="02010600040101010101" pitchFamily="2" charset="-122"/>
                <a:cs typeface="Times New Roman" panose="02020603050405020304" pitchFamily="18" charset="0"/>
              </a:rPr>
              <a:t> 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nǐhǎo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výslovnostně blíží „h“ [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hǎo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díky přítomnosti znělého „n“</a:t>
            </a:r>
          </a:p>
        </p:txBody>
      </p:sp>
      <p:pic>
        <p:nvPicPr>
          <p:cNvPr id="4" name="Google Shape;207;p31">
            <a:extLst>
              <a:ext uri="{FF2B5EF4-FFF2-40B4-BE49-F238E27FC236}">
                <a16:creationId xmlns:a16="http://schemas.microsoft.com/office/drawing/2014/main" id="{923BC22D-0E29-41A0-B8E0-63DE5B8135F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640047">
            <a:off x="9659660" y="4915293"/>
            <a:ext cx="2619152" cy="1849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3163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2BAC50-DA1B-4542-A666-32A6BD4E9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487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7200" b="1" dirty="0">
                <a:solidFill>
                  <a:srgbClr val="C00000"/>
                </a:solidFill>
                <a:latin typeface="STKaiti" panose="02010600040101010101" pitchFamily="2" charset="-122"/>
                <a:ea typeface="STKaiti" panose="02010600040101010101" pitchFamily="2" charset="-122"/>
                <a:cs typeface="Times New Roman" panose="02020603050405020304" pitchFamily="18" charset="0"/>
              </a:rPr>
              <a:t>听写</a:t>
            </a:r>
            <a:endParaRPr lang="cs-CZ" sz="7200" b="1" dirty="0">
              <a:solidFill>
                <a:srgbClr val="C00000"/>
              </a:solidFill>
              <a:latin typeface="STKaiti" panose="02010600040101010101" pitchFamily="2" charset="-122"/>
              <a:ea typeface="STKaiti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Google Shape;519;p44">
            <a:extLst>
              <a:ext uri="{FF2B5EF4-FFF2-40B4-BE49-F238E27FC236}">
                <a16:creationId xmlns:a16="http://schemas.microsoft.com/office/drawing/2014/main" id="{A9FCF094-C50B-49B4-AFD9-C7568DFBB1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1761688" y="992135"/>
            <a:ext cx="2833025" cy="271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19;p44">
            <a:extLst>
              <a:ext uri="{FF2B5EF4-FFF2-40B4-BE49-F238E27FC236}">
                <a16:creationId xmlns:a16="http://schemas.microsoft.com/office/drawing/2014/main" id="{85BE864E-F441-4A31-BD19-CF43E49DF80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97287" y="3707260"/>
            <a:ext cx="2833025" cy="2715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6623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FC2246-1065-4498-82D4-6FF139102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Cvičení – výslovnost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EDD51B-3DD6-4D67-8175-6083B8C29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éipò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méikè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gāopō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gāogē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ùmō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bùhē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dàbó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dàhé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xiāpō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xiàchē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bózi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gézi</a:t>
            </a:r>
            <a:endParaRPr lang="cs-CZ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èimó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nèigé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mòmò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bóbo</a:t>
            </a:r>
            <a:endParaRPr lang="cs-CZ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óumò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yóukè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bōbo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pópo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bómó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mópò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hégé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tèsè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géhé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kèchē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hèsè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zhéshè</a:t>
            </a:r>
            <a:endParaRPr lang="cs-CZ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322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FC2246-1065-4498-82D4-6FF139102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Cvičení – výslovnost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EDD51B-3DD6-4D67-8175-6083B8C29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mòhé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bōzhé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pògé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bòhe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gēbo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zhémó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kèbó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gémó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ī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yū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jī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jū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qī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qū</a:t>
            </a:r>
            <a:endParaRPr lang="cs-CZ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yú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jí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jú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xǐ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xǔ</a:t>
            </a:r>
            <a:endParaRPr lang="cs-CZ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qú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xì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xù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nǐ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lǚ</a:t>
            </a:r>
            <a:endParaRPr lang="cs-CZ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lǜ</a:t>
            </a:r>
            <a:endParaRPr lang="cs-CZ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295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FC2246-1065-4498-82D4-6FF139102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Cvičení – výslovnost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EDD51B-3DD6-4D67-8175-6083B8C29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ǐyì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bǐyù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liánxì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liánxù</a:t>
            </a:r>
            <a:endParaRPr lang="cs-CZ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íngyì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míngyù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bànlǐ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bànlǚ</a:t>
            </a:r>
            <a:endParaRPr lang="cs-CZ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hūjí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shūjú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dàyí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dàyú</a:t>
            </a:r>
            <a:endParaRPr lang="cs-CZ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óuyì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yóuyù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shìyí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shìyú</a:t>
            </a:r>
            <a:endParaRPr lang="cs-CZ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ǒuqì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yǒuqù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bùjí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bùjú</a:t>
            </a:r>
            <a:endParaRPr lang="cs-CZ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853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FC2246-1065-4498-82D4-6FF139102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Cvičení – výslovnost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EDD51B-3DD6-4D67-8175-6083B8C29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ítǐ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tíyì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xíjī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dìlǐ</a:t>
            </a:r>
            <a:endParaRPr lang="cs-CZ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ǐjì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xīqí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jìyì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jīqì</a:t>
            </a:r>
            <a:endParaRPr lang="cs-CZ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ūyù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qǔjù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xùqǔ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yǔjù</a:t>
            </a:r>
            <a:endParaRPr lang="cs-CZ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ǚjū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jùjū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nǚxù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yúxù</a:t>
            </a:r>
            <a:endParaRPr lang="cs-CZ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ǐyù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qíyù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qìjù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tíqǔ</a:t>
            </a:r>
            <a:endParaRPr lang="cs-CZ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íyú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xìjù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jìlǜ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qíqū</a:t>
            </a:r>
            <a:endParaRPr lang="cs-CZ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ǔlì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yùjì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jūnì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yǔyī</a:t>
            </a:r>
            <a:endParaRPr lang="cs-CZ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713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FC2246-1065-4498-82D4-6FF139102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Cvičení – výslovnost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EDD51B-3DD6-4D67-8175-6083B8C29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ū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yū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nǔ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nǚ</a:t>
            </a:r>
            <a:endParaRPr lang="cs-CZ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yù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lǜ</a:t>
            </a:r>
            <a:endParaRPr lang="cs-CZ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hǔ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xǔ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shù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xù</a:t>
            </a:r>
            <a:endParaRPr lang="cs-CZ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ūní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yūní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shùmù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xùmù</a:t>
            </a:r>
            <a:endParaRPr lang="cs-CZ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úpú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nǚpú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jìlù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jìlǜ</a:t>
            </a:r>
            <a:endParaRPr lang="cs-CZ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ǐngwù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lǐngyù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xiàwǔ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xiàyǔ</a:t>
            </a:r>
            <a:endParaRPr lang="cs-CZ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uāshù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huāxù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jìshù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jìxù</a:t>
            </a:r>
            <a:endParaRPr lang="cs-CZ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837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FC2246-1065-4498-82D4-6FF139102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Cvičení – výslovnost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EDD51B-3DD6-4D67-8175-6083B8C29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hùmù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gūdú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dūcù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sùdù</a:t>
            </a:r>
            <a:endParaRPr lang="cs-CZ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útu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shūfu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wǔrǔ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pùbù</a:t>
            </a:r>
            <a:endParaRPr lang="cs-CZ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ùzhù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shūrù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túshū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fúwù</a:t>
            </a:r>
            <a:endParaRPr lang="cs-CZ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ūsú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fùshǔ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shūhu</a:t>
            </a:r>
            <a:r>
              <a:rPr lang="cs-CZ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fūfù</a:t>
            </a:r>
            <a:endParaRPr lang="cs-CZ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220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328E55-17D4-4B06-AD61-68CE70814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ED6498-3747-4406-B8E4-43E2190A4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Labializace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účast rtů na vyslovování, slabiku vyslovíme se zaokrouhlenými rty (v čínštině </a:t>
            </a:r>
            <a:r>
              <a:rPr lang="cs-CZ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f, m, b, p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Retroflexe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hlásky tvořené prohnutím jazyka a obrácením jeho špičky směrem k tvrdému (přednímu) patru nebo zadní části dásňového oblouku. V čínštině nalezneme čtyři: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ch, r.</a:t>
            </a:r>
          </a:p>
          <a:p>
            <a:pPr marL="0" indent="0">
              <a:buNone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Afrikáta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poloražená souhláska, kombinace explozivy a frikativy s plynulým přechodem z jedné fáze do druhé, čínské afrikáty – c, z, ch,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j, q</a:t>
            </a:r>
          </a:p>
          <a:p>
            <a:endParaRPr lang="cs-CZ" dirty="0"/>
          </a:p>
        </p:txBody>
      </p:sp>
      <p:pic>
        <p:nvPicPr>
          <p:cNvPr id="4" name="Google Shape;152;p27">
            <a:extLst>
              <a:ext uri="{FF2B5EF4-FFF2-40B4-BE49-F238E27FC236}">
                <a16:creationId xmlns:a16="http://schemas.microsoft.com/office/drawing/2014/main" id="{CE75B5D2-F1CD-4920-9FF2-3043B1F4564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9962" b="-2743"/>
          <a:stretch/>
        </p:blipFill>
        <p:spPr>
          <a:xfrm>
            <a:off x="10270816" y="0"/>
            <a:ext cx="1785059" cy="2522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0599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3DEA0D-EC8A-44B8-A4C4-1BF0A6317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Cvičení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40AA5D-3AB0-4032-95B2-B40A09106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každé z následujících iniciál uveďte její způsob a místo artikulace: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		místo			způsob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dentální sibilanta		neaspirovaná</a:t>
            </a:r>
          </a:p>
          <a:p>
            <a:pPr marL="0" indent="0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		místo			způsob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alveolára		laterála</a:t>
            </a:r>
          </a:p>
          <a:p>
            <a:pPr marL="0" indent="0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		místo			způsob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labiála		nazála</a:t>
            </a:r>
          </a:p>
        </p:txBody>
      </p:sp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556F4DCB-C9D3-4ABB-A88B-F8795AFF30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072749"/>
              </p:ext>
            </p:extLst>
          </p:nvPr>
        </p:nvGraphicFramePr>
        <p:xfrm>
          <a:off x="7598299" y="2504123"/>
          <a:ext cx="4475332" cy="36728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37666">
                  <a:extLst>
                    <a:ext uri="{9D8B030D-6E8A-4147-A177-3AD203B41FA5}">
                      <a16:colId xmlns:a16="http://schemas.microsoft.com/office/drawing/2014/main" val="2117164736"/>
                    </a:ext>
                  </a:extLst>
                </a:gridCol>
                <a:gridCol w="2237666">
                  <a:extLst>
                    <a:ext uri="{9D8B030D-6E8A-4147-A177-3AD203B41FA5}">
                      <a16:colId xmlns:a16="http://schemas.microsoft.com/office/drawing/2014/main" val="3999418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Místo artikulace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Způsob artikulace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311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labiály (retné)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neaspirované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563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alveoláry (dásňové)</a:t>
                      </a:r>
                      <a:endParaRPr lang="cs-CZ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aspirované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706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veláry (měkko-patrové)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nazály (nosové)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163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palatály (tvrdo-patrové)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frikativy (třené)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531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dentální sibilanty (zubní sykavky)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laterály (bokové)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454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retroflexní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cs-CZ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zado</a:t>
                      </a:r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-dásňové)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904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1700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3DEA0D-EC8A-44B8-A4C4-1BF0A6317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Cvičení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40AA5D-3AB0-4032-95B2-B40A09106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každé z následujících iniciál uveďte její způsob a místo artikulace: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		místo			způsob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palatála		frikativa</a:t>
            </a:r>
          </a:p>
          <a:p>
            <a:pPr marL="0" indent="0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		místo			způsob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retroflexní		aspirovaná</a:t>
            </a:r>
          </a:p>
          <a:p>
            <a:pPr marL="0" indent="0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		místo			způsob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velára			aspirovaná</a:t>
            </a:r>
          </a:p>
        </p:txBody>
      </p:sp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4A9D71F5-C1E1-4519-9E87-CC07140AC7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314725"/>
              </p:ext>
            </p:extLst>
          </p:nvPr>
        </p:nvGraphicFramePr>
        <p:xfrm>
          <a:off x="7598299" y="2504123"/>
          <a:ext cx="4475332" cy="36728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37666">
                  <a:extLst>
                    <a:ext uri="{9D8B030D-6E8A-4147-A177-3AD203B41FA5}">
                      <a16:colId xmlns:a16="http://schemas.microsoft.com/office/drawing/2014/main" val="2117164736"/>
                    </a:ext>
                  </a:extLst>
                </a:gridCol>
                <a:gridCol w="2237666">
                  <a:extLst>
                    <a:ext uri="{9D8B030D-6E8A-4147-A177-3AD203B41FA5}">
                      <a16:colId xmlns:a16="http://schemas.microsoft.com/office/drawing/2014/main" val="3999418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Místo artikulace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Způsob artikulace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311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labiály (retné)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neaspirované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563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alveoláry (dásňové)</a:t>
                      </a:r>
                      <a:endParaRPr lang="cs-CZ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aspirované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706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veláry (měkko-patrové)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nazály (nosové)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163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palatály (tvrdo-patrové)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frikativy (třené)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531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dentální sibilanty (zubní sykavky)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laterály (bokové)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454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retroflexní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cs-CZ" sz="1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zado</a:t>
                      </a:r>
                      <a:r>
                        <a:rPr lang="cs-CZ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-dásňové)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904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303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51C3EF-9FF7-4B8C-8DBB-B2E1BA9DC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Rekapitulace výslovnosti finál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F2531E-604D-4721-9F93-D6A7A04E2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→ vždy jako 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	(např. ba,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čteme jako 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uo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 když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mediálu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nezapisujeme, jen u </a:t>
            </a:r>
            <a:r>
              <a:rPr lang="cs-CZ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</a:t>
            </a:r>
            <a:r>
              <a:rPr lang="cs-CZ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po, </a:t>
            </a:r>
            <a:r>
              <a:rPr lang="cs-CZ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cs-CZ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</a:t>
            </a:r>
            <a:endParaRPr lang="cs-CZ" altLang="zh-C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→ čteme jako [ɚ]				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(např.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zhe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se)</a:t>
            </a:r>
          </a:p>
          <a:p>
            <a:r>
              <a:rPr lang="cs-CZ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čteme jako [i] 				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(např.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mi, ji,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ni)</a:t>
            </a:r>
          </a:p>
          <a:p>
            <a:pPr marL="0" indent="0">
              <a:buNone/>
            </a:pP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nečteme, když následuje po dentálních sibilantách, nebo retroflexních iniciálách: </a:t>
            </a:r>
            <a:r>
              <a:rPr lang="cs-CZ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</a:t>
            </a:r>
            <a:r>
              <a:rPr 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</a:t>
            </a:r>
            <a:r>
              <a:rPr 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si	</a:t>
            </a:r>
            <a:r>
              <a:rPr lang="cs-CZ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zhi</a:t>
            </a:r>
            <a:r>
              <a:rPr 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</a:t>
            </a:r>
            <a:r>
              <a:rPr 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endParaRPr lang="cs-CZ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cs-CZ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čteme jako [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ɚr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čteme jako [aj]				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(např.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zhai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31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51C3EF-9FF7-4B8C-8DBB-B2E1BA9DC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Rekapitulace výslovnosti finál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F2531E-604D-4721-9F93-D6A7A04E2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čteme jako 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ej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	(např. lei,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gei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shei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dei)</a:t>
            </a:r>
          </a:p>
          <a:p>
            <a:r>
              <a:rPr lang="cs-CZ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výslovnost o se blíží u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ʊ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ale není to úplně u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zhao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vždy jako 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	(např.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mou,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zou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rou)</a:t>
            </a:r>
          </a:p>
          <a:p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vždy jako 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aƞ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	(např.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zan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zhan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kan)</a:t>
            </a:r>
          </a:p>
          <a:p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čteme jako 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ɚ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ƞ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	(např.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gen,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shen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vždy jako 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aŋ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(např.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shang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mang,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zang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vždy jako 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ɚ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ŋ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(např.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zheng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seng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reng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výslovnost o se opět blíží u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ʊ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(např.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zhong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269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51C3EF-9FF7-4B8C-8DBB-B2E1BA9DC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Rekapitulace výslovnosti finál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F2531E-604D-4721-9F93-D6A7A04E2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čteme jako 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	(např. </a:t>
            </a:r>
            <a:r>
              <a:rPr lang="cs-CZ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xia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qia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iao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čteme jako 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ʊ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	(např. </a:t>
            </a:r>
            <a:r>
              <a:rPr lang="cs-CZ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yao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xiao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miao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čteme jako 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(např. </a:t>
            </a:r>
            <a:r>
              <a:rPr lang="cs-CZ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qie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jie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čteme jako 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cs-CZ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(např. </a:t>
            </a:r>
            <a:r>
              <a:rPr lang="cs-CZ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liu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xiu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diu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ian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a zde čteme jako e 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cs-CZ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ƞ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(např. </a:t>
            </a:r>
            <a:r>
              <a:rPr lang="cs-CZ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qian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nian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bian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ALE!!!</a:t>
            </a:r>
          </a:p>
          <a:p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iang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a čteme normálně jako a 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yaŋ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(např. </a:t>
            </a:r>
            <a:r>
              <a:rPr lang="cs-CZ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xiang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niang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čteme jako 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iƞ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(např. </a:t>
            </a:r>
            <a:r>
              <a:rPr lang="cs-CZ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yin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min,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216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A44BF3-73B1-4ABE-9DB3-8785A8E06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Rekapitulace výslovnosti finál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6642AC-AFEB-4A09-98B7-E7389C5A7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67260" cy="4351338"/>
          </a:xfrm>
        </p:spPr>
        <p:txBody>
          <a:bodyPr>
            <a:normAutofit/>
          </a:bodyPr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čteme jako 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iŋ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	(např. </a:t>
            </a:r>
            <a:r>
              <a:rPr lang="cs-CZ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ying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jing,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xing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ming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iong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výslovnost o se blíží u 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cs-CZ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ŋ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(např. </a:t>
            </a:r>
            <a:r>
              <a:rPr lang="cs-CZ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yong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xiong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qiong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čteme jako 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	(např. </a:t>
            </a:r>
            <a:r>
              <a:rPr lang="cs-CZ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wu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čteme jako 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(např. </a:t>
            </a:r>
            <a:r>
              <a:rPr lang="cs-CZ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gua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hua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uo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čteme jako 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(např. </a:t>
            </a:r>
            <a:r>
              <a:rPr lang="cs-CZ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duo,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muo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luo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uai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čteme jako 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waj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(např. </a:t>
            </a:r>
            <a:r>
              <a:rPr lang="cs-CZ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wai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shuai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zhuai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čteme jako 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cs-CZ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(např. </a:t>
            </a:r>
            <a:r>
              <a:rPr lang="cs-CZ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dui,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zui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rui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uan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čteme jako 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ƞ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(např. </a:t>
            </a:r>
            <a:r>
              <a:rPr lang="cs-CZ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suan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guan</a:t>
            </a:r>
            <a:r>
              <a:rPr lang="cs-CZ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cs-CZ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515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3392</TotalTime>
  <Words>1857</Words>
  <Application>Microsoft Office PowerPoint</Application>
  <PresentationFormat>Širokoúhlá obrazovka</PresentationFormat>
  <Paragraphs>173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STKaiti</vt:lpstr>
      <vt:lpstr>Arial</vt:lpstr>
      <vt:lpstr>Calibri</vt:lpstr>
      <vt:lpstr>Calibri Light</vt:lpstr>
      <vt:lpstr>Times New Roman</vt:lpstr>
      <vt:lpstr>Motiv Office</vt:lpstr>
      <vt:lpstr>4. hodina</vt:lpstr>
      <vt:lpstr>Teorie</vt:lpstr>
      <vt:lpstr>Teorie</vt:lpstr>
      <vt:lpstr>Cvičení</vt:lpstr>
      <vt:lpstr>Cvičení</vt:lpstr>
      <vt:lpstr>Rekapitulace výslovnosti finál</vt:lpstr>
      <vt:lpstr>Rekapitulace výslovnosti finál</vt:lpstr>
      <vt:lpstr>Rekapitulace výslovnosti finál</vt:lpstr>
      <vt:lpstr>Rekapitulace výslovnosti finál</vt:lpstr>
      <vt:lpstr>Rekapitulace výslovnosti finál</vt:lpstr>
      <vt:lpstr>Rekapitulace výslovnosti finál</vt:lpstr>
      <vt:lpstr>Slovíčka 4. lekce – část 1</vt:lpstr>
      <vt:lpstr>Slovíčka 4. lekce – část 1</vt:lpstr>
      <vt:lpstr>Slovíčka 4. lekce – část 1</vt:lpstr>
      <vt:lpstr>Slovíčka 4. lekce – část 2</vt:lpstr>
      <vt:lpstr>Slovíčka 4. lekce – část 2</vt:lpstr>
      <vt:lpstr>Slovíčka 4. lekce – část 2</vt:lpstr>
      <vt:lpstr>Slovíčka 2. lekce – dodatek</vt:lpstr>
      <vt:lpstr>Cvičení – zapište pinyin</vt:lpstr>
      <vt:lpstr>听写</vt:lpstr>
      <vt:lpstr>Cvičení – výslovnost</vt:lpstr>
      <vt:lpstr>Cvičení – výslovnost</vt:lpstr>
      <vt:lpstr>Cvičení – výslovnost</vt:lpstr>
      <vt:lpstr>Cvičení – výslovnost</vt:lpstr>
      <vt:lpstr>Cvičení – výslovnost</vt:lpstr>
      <vt:lpstr>Cvičení – výslovnost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Výslovnost</dc:title>
  <dc:creator>Nina Krutilová</dc:creator>
  <cp:lastModifiedBy>Nina Krutilová</cp:lastModifiedBy>
  <cp:revision>74</cp:revision>
  <dcterms:created xsi:type="dcterms:W3CDTF">2021-09-12T15:44:38Z</dcterms:created>
  <dcterms:modified xsi:type="dcterms:W3CDTF">2021-10-05T14:23:16Z</dcterms:modified>
</cp:coreProperties>
</file>