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63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8" r:id="rId17"/>
    <p:sldId id="279" r:id="rId18"/>
    <p:sldId id="270" r:id="rId19"/>
    <p:sldId id="271" r:id="rId20"/>
    <p:sldId id="272" r:id="rId21"/>
    <p:sldId id="283" r:id="rId22"/>
    <p:sldId id="277" r:id="rId23"/>
    <p:sldId id="285" r:id="rId24"/>
    <p:sldId id="274" r:id="rId25"/>
    <p:sldId id="275" r:id="rId26"/>
    <p:sldId id="276" r:id="rId27"/>
    <p:sldId id="280" r:id="rId28"/>
    <p:sldId id="281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080C3F-A565-4EE0-954E-09219107D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F028F4-7B04-4974-8421-BBB0FD996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2A805F-C94F-4A49-8678-BA80D2ED7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D31F-A1F5-469F-8527-0C89DE1E2795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AA1123-FCFC-48C8-89A6-0C934F620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464603-AF23-4D34-A15A-0C9470DC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2ABF-1BA7-4401-B7E7-65DFD4EE61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51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86ACB3-0715-4961-95E5-CA74509AE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2C715BD-1441-4E88-9164-F1D1865E9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804DF7-3147-4620-8456-37E29BF34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D31F-A1F5-469F-8527-0C89DE1E2795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DF9F32-2137-4CAE-9717-D5B330463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C6CA79-D98E-4411-840C-9F00B6803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2ABF-1BA7-4401-B7E7-65DFD4EE61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96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B278122-B543-4423-9B8C-0C382EF7DE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E28AAE3-563A-4D12-9A0B-2F32E4E96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41A55D-D05C-490D-AD9E-D4E804298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D31F-A1F5-469F-8527-0C89DE1E2795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91DC08-8B59-49A6-BDDD-9DF021385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D90E28-59D2-4BAD-8100-DD6A25BE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2ABF-1BA7-4401-B7E7-65DFD4EE61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79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1F2AD0-C0AF-4989-B1DA-BF656DD83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6A8680-F517-4C3A-95AC-52D5EF7C8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695E44-D076-456F-89DB-119FD4D40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D31F-A1F5-469F-8527-0C89DE1E2795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B3347E-34DA-45A2-90B0-A276D2A8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C31606-AF36-433B-8602-1AE0BA823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2ABF-1BA7-4401-B7E7-65DFD4EE61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1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B82014-9B43-4295-B10E-B7A1C7F35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BA7C13-1DE5-40D3-9CD5-291F5DEDF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0529A0-9EBA-4FE3-82A1-85EA49B58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D31F-A1F5-469F-8527-0C89DE1E2795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69DECE-9BDF-4B9C-A7BB-827B7949F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362FF9-9F01-46D3-A9C4-5D9E26F5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2ABF-1BA7-4401-B7E7-65DFD4EE61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94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7BA0E8-8B5A-4C8C-BB54-20AAB75BE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F79DE7-91F5-43FB-B427-4F24F06434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68C2905-27C1-4F11-8966-CA019F971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26C9FE6-4980-40DF-8DB3-D7B5DD4B6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D31F-A1F5-469F-8527-0C89DE1E2795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F1EDF7B-5DB7-4B90-8FE8-5082DBAC1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66ACF7-9D27-42B7-8B81-EC1C3DF28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2ABF-1BA7-4401-B7E7-65DFD4EE61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40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5C9A2D-A8DB-433B-A42F-0AF2B218D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273CD4-973A-4729-B452-A99D66EC0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2E9AA59-14E2-4283-A653-F9FD641F5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DBA7D50-CE1B-47F3-B502-9A3B8998C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5F2DF41-553F-4E04-984A-F22A86EF8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DF888BB-76B7-40EB-A2E9-A74315E11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D31F-A1F5-469F-8527-0C89DE1E2795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48440AB-7B5E-4751-A362-45656947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58D8A3C-5006-4059-BC2C-E44B7313D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2ABF-1BA7-4401-B7E7-65DFD4EE61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562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9D2C2B-8A05-4AF7-AEB6-7AB80431C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8273473-BEB7-4C5B-8B71-3B6BE6E7C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D31F-A1F5-469F-8527-0C89DE1E2795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4C39B8A-7604-4742-912E-42613E3CE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45A506E-54F0-40C4-9405-2B75C30DC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2ABF-1BA7-4401-B7E7-65DFD4EE61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31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A49602E-7DEE-4480-B73B-79DDFDB2A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D31F-A1F5-469F-8527-0C89DE1E2795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90EF69-B77C-4CE0-9D92-85444B279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93905DD-15F8-4056-ACC2-822E24E18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2ABF-1BA7-4401-B7E7-65DFD4EE61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65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34EA4-AF40-4458-82C2-188483B58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39618B-991C-4A0F-B04F-54DB02F6A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09A4765-79B6-4DF4-936D-293B517DE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B55440B-E28D-4097-A47E-B4F0505BD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D31F-A1F5-469F-8527-0C89DE1E2795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AE049C-4507-4BD5-8328-05C0CD433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99F2979-7BF8-4CA3-A2D3-640E4734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2ABF-1BA7-4401-B7E7-65DFD4EE61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55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BF6EB0-6C9F-49A8-9F52-915352E58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6C2E31D-A0C3-4369-AEC7-744FAB12F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A2627B-4DE4-43EA-B9ED-D0735D144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867537A-AC34-4361-95BB-F8A2C59D5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D31F-A1F5-469F-8527-0C89DE1E2795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F0D22A0-8686-41EA-8F1B-F1522C634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C968B2-E0AB-4385-B46C-507B7D073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2ABF-1BA7-4401-B7E7-65DFD4EE61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70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49E4754-0FEE-47DE-8F3D-20C79332E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2B7828-5ACA-48D5-8F23-81310CC9E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4E87DA-B8AE-43F8-B36F-BEE54AA2D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2D31F-A1F5-469F-8527-0C89DE1E2795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760106-9231-459A-BB1B-81230B2C58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DEAA79-15FE-4818-845F-565AADCDE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22ABF-1BA7-4401-B7E7-65DFD4EE61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51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9B91F0-8FEC-40C4-B260-5CC696E3A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56" y="1071571"/>
            <a:ext cx="10451977" cy="3254328"/>
          </a:xfrm>
        </p:spPr>
        <p:txBody>
          <a:bodyPr>
            <a:normAutofit/>
          </a:bodyPr>
          <a:lstStyle/>
          <a:p>
            <a:pPr algn="r"/>
            <a:r>
              <a:rPr lang="cs-CZ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Fonetika</a:t>
            </a:r>
            <a:br>
              <a:rPr lang="cs-CZ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KSCA203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89AC5F-2FBB-421D-8B5F-C1EA6840F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1237" y="4655402"/>
            <a:ext cx="9848295" cy="165576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Bc.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Nina Krutilová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460633@mail.muni.cz</a:t>
            </a:r>
          </a:p>
          <a:p>
            <a:endParaRPr lang="cs-CZ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4" name="Google Shape;104;p23">
            <a:extLst>
              <a:ext uri="{FF2B5EF4-FFF2-40B4-BE49-F238E27FC236}">
                <a16:creationId xmlns:a16="http://schemas.microsoft.com/office/drawing/2014/main" id="{6F536D0C-8C55-4047-AD9A-095AE273184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352147" y="1350826"/>
            <a:ext cx="6804640" cy="4156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60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16B50-E051-4B1A-9A8E-221FB4E9A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části čínské slabiky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188743-5D16-430A-B215-67C36CB3B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iniciála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finála</a:t>
            </a:r>
          </a:p>
          <a:p>
            <a:pPr lvl="1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mediála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subfinála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centrála</a:t>
            </a:r>
          </a:p>
          <a:p>
            <a:pPr lvl="2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terminála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tón</a:t>
            </a:r>
          </a:p>
        </p:txBody>
      </p:sp>
      <p:pic>
        <p:nvPicPr>
          <p:cNvPr id="4" name="Google Shape;206;p31">
            <a:extLst>
              <a:ext uri="{FF2B5EF4-FFF2-40B4-BE49-F238E27FC236}">
                <a16:creationId xmlns:a16="http://schemas.microsoft.com/office/drawing/2014/main" id="{4B21624F-A562-4106-87B8-6F3F90D6BEA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1887" y="2988895"/>
            <a:ext cx="3541913" cy="3059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468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CF8CAE-4853-408A-8188-999128295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Iniciála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k-SK" dirty="0" err="1"/>
              <a:t>shēngmǔ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声母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B956DE-6ED1-4A5F-B44F-28A8DED86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počáteční souhláska čínské slabiky (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uàn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současné standardní čínštině 21, s nulovými iniciálami 23 (y, w)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p, m, f, d, t, n, l, g, k, h, z, c, s,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r, j, q, x (všechny souhlásky kromě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Google Shape;182;p28">
            <a:extLst>
              <a:ext uri="{FF2B5EF4-FFF2-40B4-BE49-F238E27FC236}">
                <a16:creationId xmlns:a16="http://schemas.microsoft.com/office/drawing/2014/main" id="{89AD501E-3D60-4CB7-9292-B1CCEDC2B0D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69" b="69"/>
          <a:stretch/>
        </p:blipFill>
        <p:spPr>
          <a:xfrm>
            <a:off x="9138087" y="3681550"/>
            <a:ext cx="2215713" cy="2811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347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441238-8D5D-43F0-8178-3E28BB543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Finála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k-SK" dirty="0" err="1"/>
              <a:t>yùnmǔ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韵母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4A2AE7-84E5-4745-883B-407FDB07A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zbytek slabiky, který zůstane po odtržení iniciály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může být složena až ze 3 hlásek, celkem jich je 36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o, e,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ou,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ueng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i,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finálu lze ještě dále dělit na:</a:t>
            </a:r>
          </a:p>
          <a:p>
            <a:pPr lvl="1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mediálu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glida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polosamohláska –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subfinálu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(rým), která se ještě dělí na:</a:t>
            </a:r>
          </a:p>
          <a:p>
            <a:pPr lvl="2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centrálu (hlavní samohláska slabiky, „slabičná samohláska“, zvukově nese celou slabiku –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terminálu (koncový element slabiky, vyslovujeme nenapjatě, „odbytě“ –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suà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Google Shape;152;p27">
            <a:extLst>
              <a:ext uri="{FF2B5EF4-FFF2-40B4-BE49-F238E27FC236}">
                <a16:creationId xmlns:a16="http://schemas.microsoft.com/office/drawing/2014/main" id="{6E116382-C2EA-4D72-9B6F-0EDF607772F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9962" b="-2743"/>
          <a:stretch/>
        </p:blipFill>
        <p:spPr>
          <a:xfrm>
            <a:off x="10406941" y="0"/>
            <a:ext cx="1785059" cy="2522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4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815C32-30F0-451C-9F51-8CE3EA99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Shrnutí</a:t>
            </a:r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05C856A2-07BD-40C4-8DA2-FB7E9C6F5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19" y="1474030"/>
            <a:ext cx="6831161" cy="3909940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41667C2-A3FD-41C4-AB17-53DD1A973A3E}"/>
              </a:ext>
            </a:extLst>
          </p:cNvPr>
          <p:cNvSpPr txBox="1"/>
          <p:nvPr/>
        </p:nvSpPr>
        <p:spPr>
          <a:xfrm>
            <a:off x="1100831" y="5495278"/>
            <a:ext cx="10252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ylabém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	iniciála		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mediála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centrála		terminála</a:t>
            </a:r>
          </a:p>
          <a:p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uài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	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h		u		à		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092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8F5816-7D0E-4F6F-8D07-43DBB278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Toném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shengdiao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声调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262745-1B12-4FF8-BE84-80772F0D9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předepsaný melodický průběh slabiky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 rozlišovací funkci jako foném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standartní čínština má 4 tóny, plus tón nulový (tzv. „lehký“, nemá žádný vlastní předepsaný průběh melodie)</a:t>
            </a:r>
          </a:p>
        </p:txBody>
      </p:sp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951A889B-26B5-4ACD-860A-BB017793F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224" y="3741980"/>
            <a:ext cx="5477552" cy="275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D38AFE-3548-468C-988B-D40748564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Toném</a:t>
            </a:r>
            <a:endParaRPr lang="cs-CZ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6EA6AD-6F7C-4DC0-A95D-E343B1D74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30282"/>
          </a:xfrm>
        </p:spPr>
        <p:txBody>
          <a:bodyPr>
            <a:normAutofit/>
          </a:bodyPr>
          <a:lstStyle/>
          <a:p>
            <a:pPr lvl="0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tonémy: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rovný a vysoký – jediný tón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stoupající (otázkový)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klesavě stoupavý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faryngalizovaný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toném,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pharynx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hltan)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klesavý</a:t>
            </a:r>
          </a:p>
          <a:p>
            <a:pPr lvl="0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kvantita (délka tonémů) – T3, T2, T1, T4 ↓</a:t>
            </a:r>
          </a:p>
          <a:p>
            <a:pPr lvl="0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kvalita (napjatost tonémů) – podle pozice jazyka při jejich realizaci </a:t>
            </a:r>
          </a:p>
          <a:p>
            <a:pPr marL="0" lv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– T2, T1, T3, T4 ↓</a:t>
            </a:r>
          </a:p>
        </p:txBody>
      </p:sp>
      <p:pic>
        <p:nvPicPr>
          <p:cNvPr id="4" name="Obrázek 3" descr="Nalezený obrázek pro chinese tones">
            <a:extLst>
              <a:ext uri="{FF2B5EF4-FFF2-40B4-BE49-F238E27FC236}">
                <a16:creationId xmlns:a16="http://schemas.microsoft.com/office/drawing/2014/main" id="{F15AE04A-1DC3-47B5-B5A0-E0EE8770FAA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07007"/>
            <a:ext cx="5418338" cy="1585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536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8480F-90BF-449A-9952-3B497DD3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54D446-660A-431B-92FF-9DAC8A114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EE530A0-AA2C-4CCC-ABF7-4CA1608AE3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1" t="8808" r="1681" b="6707"/>
          <a:stretch/>
        </p:blipFill>
        <p:spPr>
          <a:xfrm>
            <a:off x="6236512" y="1187823"/>
            <a:ext cx="4594246" cy="498913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2D92F8F-18F5-4990-9506-94F317C60E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5" t="8983" r="3289" b="6511"/>
          <a:stretch/>
        </p:blipFill>
        <p:spPr>
          <a:xfrm>
            <a:off x="1137224" y="1187824"/>
            <a:ext cx="4439040" cy="498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3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861719-D24E-4B5D-B8CD-334245438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Zápis tónů v čínštině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22C100-6AEF-46CA-A7EB-65A7CFCC0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případě, že ve finále je jen jedna samohláska, tón zaznačte nad ní</a:t>
            </a:r>
            <a:r>
              <a:rPr lang="sk-SK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sk-SK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k-SK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457200" algn="l" eaLnBrk="1" hangingPunct="1"/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pokud je ve finále víc samohlásek, tón se značí:</a:t>
            </a:r>
          </a:p>
          <a:p>
            <a:pPr marL="1028700" lvl="1" indent="-457200"/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 a:</a:t>
            </a:r>
          </a:p>
          <a:p>
            <a:pPr marL="1028700" lvl="1" indent="-457200"/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 e: </a:t>
            </a:r>
          </a:p>
          <a:p>
            <a:pPr marL="1028700" lvl="1" indent="-457200"/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 o: </a:t>
            </a:r>
          </a:p>
          <a:p>
            <a:pPr marL="571500" indent="-457200" algn="l" eaLnBrk="1" hangingPunct="1"/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457200" algn="l" eaLnBrk="1" hangingPunct="1"/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finál –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–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patří tón na poslední hlásku: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35AE938E-15B5-4A86-9DD6-7BF3F9B2F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801" y="2338711"/>
            <a:ext cx="4947843" cy="86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468F011B-E3F4-4F8F-87D8-6018389D5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801" y="3803301"/>
            <a:ext cx="3485684" cy="39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4F182E58-35A3-45B7-875C-AF7F57542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801" y="4251099"/>
            <a:ext cx="1030579" cy="31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CA6639D9-9881-4BDF-AAF5-A06E2AFA31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801" y="4635151"/>
            <a:ext cx="1065516" cy="31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0C0235C8-4622-4B83-A4E6-CF0E5E5391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801" y="6054303"/>
            <a:ext cx="948220" cy="34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519;p44">
            <a:extLst>
              <a:ext uri="{FF2B5EF4-FFF2-40B4-BE49-F238E27FC236}">
                <a16:creationId xmlns:a16="http://schemas.microsoft.com/office/drawing/2014/main" id="{32244A8D-17C4-42ED-95B1-F1709EDC619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8692225" y="3397984"/>
            <a:ext cx="2833025" cy="271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157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4CAB7E-F66E-4012-BDA0-0998ACCB4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Čínština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55F354-DD44-4B95-964D-96F07B3E1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patří mezi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tónové jazyky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(thajština, vietnamština, tibetština, barmština atd.)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každá slabika se vyslovuje s určitou intonací, která může měnit význam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tónový systém se mezi jednotlivými dialekty v Čínské lidové republice (ČLR) liší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učení se čínštině je důležité nejen se naučit rozpoznat tón v izolovaném slově, ale co nejdříve se naučit rozlišovat je v běžném rychlém hovoru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tónování není neměnné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207;p31">
            <a:extLst>
              <a:ext uri="{FF2B5EF4-FFF2-40B4-BE49-F238E27FC236}">
                <a16:creationId xmlns:a16="http://schemas.microsoft.com/office/drawing/2014/main" id="{B59BF17F-D6B5-4A84-8763-035C5884041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9560126">
            <a:off x="10238577" y="4917267"/>
            <a:ext cx="2005864" cy="1949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40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968F61-353A-4BDD-B6C2-E6BB10308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Změny v tónech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336E18-8801-481F-BB39-998DBF6C8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rychlé mluvě se někdy tóny u nepřízvučných slov zcela ztrácejí, což rodilým mluvčím nevadí, jelikož jejich význam pochopí z kontextu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číslovka 1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pojí-li se se slovem, které má čtvrtý tón, mění se na druhý tón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pojí-li se se slovem, které je bez tónu (atonické), mění se na druhý tón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pojí-li se se slovem, které má první, druhý a třetí tón, mění se na čtvrtý tón</a:t>
            </a:r>
          </a:p>
          <a:p>
            <a:pPr lvl="1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一辆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yíliàng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，一个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yíge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，一些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yìxiē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，一直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yìzhí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，一点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yìdiăn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vyjmenovávání čísel se tón nemění – 1771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cs-CZ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nián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záporka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</a:t>
            </a:r>
            <a:endParaRPr lang="cs-CZ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pojí-li se se slovem, které má čtvrtý tón, mění se na druhý tón</a:t>
            </a:r>
          </a:p>
          <a:p>
            <a:pPr lvl="1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不买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măi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不是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búshì</a:t>
            </a:r>
            <a:endParaRPr lang="cs-CZ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6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A0CF36-D0AC-45DD-B836-608C093E1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Průběh výuky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6CCA30-78C3-462C-B131-6CB253DC0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týdnů výuky (13.9.2021–17.12.2021)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možná 1 neomluvená absence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průběžné testy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ukončení kolokviem za 2 kredity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závěrečný test (?)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písemná část – teorie, písemná znalost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pinyinu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ústní část -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výslonost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118;p25">
            <a:extLst>
              <a:ext uri="{FF2B5EF4-FFF2-40B4-BE49-F238E27FC236}">
                <a16:creationId xmlns:a16="http://schemas.microsoft.com/office/drawing/2014/main" id="{4DFF6AC4-9398-4458-BD2E-BDE897C1CBBD}"/>
              </a:ext>
            </a:extLst>
          </p:cNvPr>
          <p:cNvGrpSpPr/>
          <p:nvPr/>
        </p:nvGrpSpPr>
        <p:grpSpPr>
          <a:xfrm>
            <a:off x="8028538" y="1114148"/>
            <a:ext cx="3068549" cy="5062815"/>
            <a:chOff x="127412" y="574790"/>
            <a:chExt cx="2480487" cy="4343784"/>
          </a:xfrm>
        </p:grpSpPr>
        <p:pic>
          <p:nvPicPr>
            <p:cNvPr id="5" name="Google Shape;119;p25">
              <a:extLst>
                <a:ext uri="{FF2B5EF4-FFF2-40B4-BE49-F238E27FC236}">
                  <a16:creationId xmlns:a16="http://schemas.microsoft.com/office/drawing/2014/main" id="{DA0645E6-56A7-4479-86AC-BC2FE92C393C}"/>
                </a:ext>
              </a:extLst>
            </p:cNvPr>
            <p:cNvPicPr preferRelativeResize="0"/>
            <p:nvPr/>
          </p:nvPicPr>
          <p:blipFill rotWithShape="1">
            <a:blip r:embed="rId2">
              <a:alphaModFix amt="86000"/>
            </a:blip>
            <a:srcRect t="5329"/>
            <a:stretch/>
          </p:blipFill>
          <p:spPr>
            <a:xfrm rot="-747050">
              <a:off x="490755" y="1209595"/>
              <a:ext cx="1753800" cy="35618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120;p25">
              <a:extLst>
                <a:ext uri="{FF2B5EF4-FFF2-40B4-BE49-F238E27FC236}">
                  <a16:creationId xmlns:a16="http://schemas.microsoft.com/office/drawing/2014/main" id="{05B0368A-13DA-4BA7-992F-BB887EC0201F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01575" y="574790"/>
              <a:ext cx="2027107" cy="411540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2955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9F299-6DCE-45AF-8ABF-F9020549F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Změny v tónech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FD1CA3-CE30-4B6A-A9AA-7D97F0220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změny u třetího tónu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konci slabiky se čte v plném rozsahu</a:t>
            </a:r>
          </a:p>
          <a:p>
            <a:pPr lvl="2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不买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>
              <a:spcBef>
                <a:spcPts val="0"/>
              </a:spcBef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dvouslabičných slov, pokud za třetím tónem následuje první, druhý, čtvrtý tón anebo atonická slabika, pak tón pouze klesá a zůstává v nízké pozici</a:t>
            </a:r>
          </a:p>
          <a:p>
            <a:pPr lvl="2" algn="just">
              <a:spcBef>
                <a:spcPts val="0"/>
              </a:spcBef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老师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lǎoshī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„učitel“,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导游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dǎoyóu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„průvodce“,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以后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yǐhòu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„potom“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 třetí tón po sobě – tón první slabiky se mění na druhý!</a:t>
            </a:r>
          </a:p>
          <a:p>
            <a:pPr lvl="2"/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水果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shuǐguǒ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„ovoce“,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老鼠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lǎoshǔ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„myš“,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旅馆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lǚguǎn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„hotel“</a:t>
            </a:r>
          </a:p>
          <a:p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rozdíl od změn u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změny u třetích tónů nezapisují</a:t>
            </a:r>
            <a:endParaRPr lang="cs-CZ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152;p27">
            <a:extLst>
              <a:ext uri="{FF2B5EF4-FFF2-40B4-BE49-F238E27FC236}">
                <a16:creationId xmlns:a16="http://schemas.microsoft.com/office/drawing/2014/main" id="{40808A7E-D10E-402A-8C69-0C7E100CDFE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9962" b="-2743"/>
          <a:stretch/>
        </p:blipFill>
        <p:spPr>
          <a:xfrm>
            <a:off x="10406941" y="0"/>
            <a:ext cx="1785059" cy="2522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208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9F299-6DCE-45AF-8ABF-F9020549F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Změny v tónech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FD1CA3-CE30-4B6A-A9AA-7D97F0220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třetí tóny po sobě</a:t>
            </a:r>
          </a:p>
          <a:p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rozlišujeme, zda jde o jedno slovo nebo více po sobě jdoucích slov:</a:t>
            </a:r>
          </a:p>
          <a:p>
            <a:pPr lvl="1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我很好。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Mám se dobře. – věta, v níž jednou částí je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 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druhou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很好</a:t>
            </a:r>
            <a:endParaRPr lang="cs-CZ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</a:t>
            </a:r>
            <a:r>
              <a:rPr lang="zh-CN" alt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很好 </a:t>
            </a:r>
            <a:r>
              <a:rPr lang="cs-CZ" altLang="zh-CN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wŏ</a:t>
            </a:r>
            <a:r>
              <a:rPr lang="cs-CZ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zh-CN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hěnhăo</a:t>
            </a:r>
            <a:r>
              <a:rPr lang="cs-CZ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wŏ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hén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hăo</a:t>
            </a:r>
            <a:endParaRPr lang="cs-CZ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小老虎 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malý tygr</a:t>
            </a:r>
          </a:p>
          <a:p>
            <a:pPr lvl="1"/>
            <a:r>
              <a:rPr lang="cs-CZ" altLang="zh-CN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xiăo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zh-CN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lăohŭ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xiăo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láo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hŭ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buNone/>
            </a:pPr>
            <a:endParaRPr lang="cs-CZ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演讲稿</a:t>
            </a:r>
            <a:r>
              <a:rPr lang="cs-CZ" altLang="zh-C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oncept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projevu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jedno slovo</a:t>
            </a:r>
            <a:endParaRPr lang="en-US" altLang="zh-CN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yănjiănggăo</a:t>
            </a:r>
            <a:r>
              <a:rPr lang="en-US" altLang="zh-C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cs-CZ" altLang="zh-C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zh-CN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yánjiáng</a:t>
            </a:r>
            <a:r>
              <a:rPr lang="cs-CZ" altLang="zh-CN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ăo</a:t>
            </a:r>
            <a:endParaRPr lang="cs-CZ" altLang="zh-CN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九九九</a:t>
            </a:r>
            <a:r>
              <a:rPr lang="cs-CZ" altLang="zh-C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999</a:t>
            </a:r>
          </a:p>
          <a:p>
            <a:pPr lvl="1"/>
            <a:r>
              <a:rPr lang="cs-CZ" altLang="zh-CN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jiŭjiŭjiŭ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altLang="zh-C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zh-CN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jiújiú</a:t>
            </a:r>
            <a:r>
              <a:rPr lang="cs-CZ" altLang="zh-CN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ŭ</a:t>
            </a:r>
            <a:endParaRPr lang="zh-CN" alt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152;p27">
            <a:extLst>
              <a:ext uri="{FF2B5EF4-FFF2-40B4-BE49-F238E27FC236}">
                <a16:creationId xmlns:a16="http://schemas.microsoft.com/office/drawing/2014/main" id="{40808A7E-D10E-402A-8C69-0C7E100CDFE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9962" b="-2743"/>
          <a:stretch/>
        </p:blipFill>
        <p:spPr>
          <a:xfrm>
            <a:off x="10406941" y="0"/>
            <a:ext cx="1785059" cy="2522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99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1F1EED-19E9-47C8-A5D2-ED8D7D2D4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Změny ve výslovnosti </a:t>
            </a:r>
            <a:r>
              <a:rPr lang="cs-CZ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sylabému</a:t>
            </a:r>
            <a:endParaRPr lang="cs-CZ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E20716-C0A3-4D77-B4DC-BDBA868F9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erizace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záležitost severního dialektu (Peking)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doplnění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sylabému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příponou, kterou zapisujeme „–r“ → [ɹ]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neutralizuje finálu [ǝ], neuslyšíme terminálu: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</a:t>
            </a:r>
            <a:r>
              <a:rPr lang="cs-CZ" strike="sngStrik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门儿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slovníku znak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儿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zpravidla všechna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erizovaná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slova jsou podstatná jména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může vyjadřovat i zdrobnělinu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门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dveře,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门儿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dvířka, branka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vyjadřuje familiárnost; nějaké emocionální zabarvení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fakultativní</a:t>
            </a:r>
            <a:endParaRPr lang="cs-CZ" dirty="0"/>
          </a:p>
        </p:txBody>
      </p:sp>
      <p:pic>
        <p:nvPicPr>
          <p:cNvPr id="4" name="Google Shape;152;p27">
            <a:extLst>
              <a:ext uri="{FF2B5EF4-FFF2-40B4-BE49-F238E27FC236}">
                <a16:creationId xmlns:a16="http://schemas.microsoft.com/office/drawing/2014/main" id="{4F6A047A-5506-4CDA-923D-80948883866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9962" b="-2743"/>
          <a:stretch/>
        </p:blipFill>
        <p:spPr>
          <a:xfrm>
            <a:off x="10406941" y="0"/>
            <a:ext cx="1785059" cy="2522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6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1F1EED-19E9-47C8-A5D2-ED8D7D2D4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Změny ve výslovnosti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konstrukci</a:t>
            </a:r>
            <a:br>
              <a:rPr lang="cs-CZ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1sl. a</a:t>
            </a:r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dj.+1sl. </a:t>
            </a:r>
            <a:r>
              <a:rPr lang="cs-CZ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.+</a:t>
            </a:r>
            <a:r>
              <a:rPr lang="zh-CN" altLang="en-US" b="1" dirty="0">
                <a:solidFill>
                  <a:srgbClr val="C00000"/>
                </a:solidFill>
                <a:latin typeface="STKaiti" panose="02010600040101010101" pitchFamily="2" charset="-122"/>
                <a:ea typeface="STKaiti" panose="02010600040101010101" pitchFamily="2" charset="-122"/>
                <a:cs typeface="Times New Roman" panose="02020603050405020304" pitchFamily="18" charset="0"/>
              </a:rPr>
              <a:t>儿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b="1" dirty="0">
                <a:solidFill>
                  <a:srgbClr val="C00000"/>
                </a:solidFill>
                <a:latin typeface="STKaiti" panose="02010600040101010101" pitchFamily="2" charset="-122"/>
                <a:ea typeface="STKaiti" panose="02010600040101010101" pitchFamily="2" charset="-122"/>
                <a:cs typeface="Times New Roman" panose="02020603050405020304" pitchFamily="18" charset="0"/>
              </a:rPr>
              <a:t>地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sloveso</a:t>
            </a:r>
            <a:endParaRPr lang="cs-CZ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E20716-C0A3-4D77-B4DC-BDBA868F9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vytváření příslovcí využíváme konstrukci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.+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地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sloveso</a:t>
            </a:r>
            <a:endParaRPr lang="cs-CZ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42646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ěkterá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jednoslabičná adjektiva se často zdvojují, výslovnost bývá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erizovaná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2. slabice, která se kvůli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erizaci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vždy vyslovuje v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prvním tonému: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3426460" algn="l"/>
              </a:tabLst>
            </a:pP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tā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mān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zǒu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  <a:cs typeface="Times New Roman" panose="02020603050405020304" pitchFamily="18" charset="0"/>
              </a:rPr>
              <a:t>他慢慢儿地走了。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Pomalu odešel.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3426460" algn="l"/>
              </a:tabLst>
            </a:pP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nǐ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děi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hǎo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hāo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xuéxí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zh-CN" altLang="en-US" sz="2400" dirty="0">
                <a:latin typeface="STKaiti" panose="02010600040101010101" pitchFamily="2" charset="-122"/>
                <a:ea typeface="STKaiti" panose="02010600040101010101" pitchFamily="2" charset="-122"/>
                <a:cs typeface="Times New Roman" panose="02020603050405020304" pitchFamily="18" charset="0"/>
              </a:rPr>
              <a:t>你得好好儿地学习。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Musíš se dobře učit.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3426460" algn="l"/>
              </a:tabLst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426460" algn="l"/>
              </a:tabLst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zdvojení adjektiva a 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nepoužití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erizace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výslovnost 2. </a:t>
            </a:r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slabiky nemění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152;p27">
            <a:extLst>
              <a:ext uri="{FF2B5EF4-FFF2-40B4-BE49-F238E27FC236}">
                <a16:creationId xmlns:a16="http://schemas.microsoft.com/office/drawing/2014/main" id="{4F6A047A-5506-4CDA-923D-80948883866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9962" b="-2743"/>
          <a:stretch/>
        </p:blipFill>
        <p:spPr>
          <a:xfrm>
            <a:off x="10406941" y="0"/>
            <a:ext cx="1785059" cy="2522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7644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6070C5-A18E-47B7-BDCA-8A1AE68A8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Slovní přízvuk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1F9AB5-BD33-4B0C-9C2F-720ED1A68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9260"/>
          </a:xfrm>
        </p:spPr>
        <p:txBody>
          <a:bodyPr>
            <a:normAutofit fontScale="85000"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díky tónové povaze čínštiny je přízvuk ustálen pouze u jedné skupiny dvouslabičných slov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první slabika tónická, na druhé slabice je pevně ustavený „lehký“ tón, tj. slabika nemá tónovou značku (např.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haizi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孩子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→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přízvuk padá na první slabiku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ostatní dvouslabičná slova mají obě slabiky tónické, jejich přízvuk bývá variabilní (Ta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zhi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他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知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道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to ví. X Ta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zhi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他不知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道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to neví.)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existuje také „nepřízvučná“ verze některých slov (mají dvě formy výslovnosti, např.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přízvuk se vyjadřuje: výškou tónu, délkou slabiky, sílou tónu, barvou tónu (témbr)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čínština je jazyk s „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morseovkovým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rytmem (stejně jako např. angličtina) – přízvučné slabiky se vyslovují plně a dlouze, nepřízvučné mají kratší trvání a vyslovují se redukovaně</a:t>
            </a:r>
          </a:p>
        </p:txBody>
      </p:sp>
    </p:spTree>
    <p:extLst>
      <p:ext uri="{BB962C8B-B14F-4D97-AF65-F5344CB8AC3E}">
        <p14:creationId xmlns:p14="http://schemas.microsoft.com/office/powerpoint/2010/main" val="382077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350F8B-4E9D-4DE5-9914-C4E458F54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Větný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přízvuk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C905C7-2B73-4027-B98B-85EDAE9AC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vyskytuje se v čínštině podobně jako v evropských jazycích (celková stoupavá intonace při otázce atd.)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skloubit slovní a větný přízvuk činí cizincům, kteří se učí čínsky, velké potíže, protože se často naučí velmi obstojně rozpoznat tóny v hovoru a používat čtyři základní intonace, ale nedokáží si je natolik „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zpřirozenit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“, že zvládnou i větné intonace. Podle toho také Číňané dokáží podle sluchu velmi dobře poznat cizince.</a:t>
            </a:r>
          </a:p>
        </p:txBody>
      </p:sp>
    </p:spTree>
    <p:extLst>
      <p:ext uri="{BB962C8B-B14F-4D97-AF65-F5344CB8AC3E}">
        <p14:creationId xmlns:p14="http://schemas.microsoft.com/office/powerpoint/2010/main" val="145220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626062-6400-4035-BB17-1813B2F6B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Homonyma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232D69-67B6-4186-B621-96F1D0A05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čínštině slova, která se vyslovují stejně, ale zapisují se odlišným znakem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např.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jī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můžeme zapsat jako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鸡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slepice) nebo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基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mluvě se tento problém řeší používáním většinou jednoznačných složených slov (i když i tady existují úplná homonyma)</a:t>
            </a:r>
          </a:p>
          <a:p>
            <a:pPr lvl="1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丫头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鸭头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yātóu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dívka / kachní hlava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pozn.: při tlumočení nutné seznámit se s tématem dopředu</a:t>
            </a:r>
          </a:p>
        </p:txBody>
      </p:sp>
      <p:pic>
        <p:nvPicPr>
          <p:cNvPr id="4" name="Google Shape;182;p28">
            <a:extLst>
              <a:ext uri="{FF2B5EF4-FFF2-40B4-BE49-F238E27FC236}">
                <a16:creationId xmlns:a16="http://schemas.microsoft.com/office/drawing/2014/main" id="{F9259F1D-881E-4CD5-BF33-CF7DB78F27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69" b="69"/>
          <a:stretch/>
        </p:blipFill>
        <p:spPr>
          <a:xfrm>
            <a:off x="9550269" y="4026881"/>
            <a:ext cx="1803531" cy="2285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133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C53EC4-EDC6-4E6E-9759-7BAEBB2D4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Různá výslovnost jednoho znaku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D600D4-C076-481F-9052-4972DC07B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čínštině máme také znaky, jejichž výslovnost je proměnná ve vztahu na potřebném významu slova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např.:</a:t>
            </a:r>
          </a:p>
          <a:p>
            <a:pPr lvl="1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行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xíng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háng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děi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教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jiào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jiāo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519;p44">
            <a:extLst>
              <a:ext uri="{FF2B5EF4-FFF2-40B4-BE49-F238E27FC236}">
                <a16:creationId xmlns:a16="http://schemas.microsoft.com/office/drawing/2014/main" id="{E1A6617B-AF2C-498A-AE6F-746929E3758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8520775" y="3461838"/>
            <a:ext cx="2833025" cy="271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782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CE43AC-2AB6-47AF-BE26-12216DFC6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Využití odsuvníku / apostrofu „ ‘ 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09D308-D989-4E11-905C-0A5CE18E5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slovech, v nichž by mohlo být matoucí, jak je vyslovit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přítomnosti mnoha po sobě jdoucích samohlásek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např.:</a:t>
            </a:r>
          </a:p>
          <a:p>
            <a:pPr lvl="1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先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xiān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nejdříve vs.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西安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Xī‘ān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(název města v ČLR)</a:t>
            </a:r>
          </a:p>
          <a:p>
            <a:pPr lvl="1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骄傲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jiāo‘ào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pyšný</a:t>
            </a:r>
          </a:p>
          <a:p>
            <a:pPr lvl="1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天安门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Tiān‘ānmén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(brána Nebeského klidu v Pekingu)</a:t>
            </a:r>
          </a:p>
          <a:p>
            <a:pPr lvl="1"/>
            <a:endParaRPr lang="cs-CZ" dirty="0"/>
          </a:p>
        </p:txBody>
      </p:sp>
      <p:pic>
        <p:nvPicPr>
          <p:cNvPr id="4" name="Google Shape;206;p31">
            <a:extLst>
              <a:ext uri="{FF2B5EF4-FFF2-40B4-BE49-F238E27FC236}">
                <a16:creationId xmlns:a16="http://schemas.microsoft.com/office/drawing/2014/main" id="{824D58BE-413E-4551-B225-B4B0AB5A7E4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77350" y="4324349"/>
            <a:ext cx="2076450" cy="1724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765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679A91-98C3-4124-9F46-A23A3FB06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Užitečný mobilní off-line slovník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DADDF3-4A45-426F-9F1A-40E50E6FF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Pleco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leco Chinese Dictionary v App Storu">
            <a:extLst>
              <a:ext uri="{FF2B5EF4-FFF2-40B4-BE49-F238E27FC236}">
                <a16:creationId xmlns:a16="http://schemas.microsoft.com/office/drawing/2014/main" id="{F892DCAE-D93D-47B8-A36E-407FBABB8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82106"/>
            <a:ext cx="4263571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eco Chinese Dictionary Apk Download for Android- Latest version 3.2.82-  com.pleco.chinesesystem">
            <a:extLst>
              <a:ext uri="{FF2B5EF4-FFF2-40B4-BE49-F238E27FC236}">
                <a16:creationId xmlns:a16="http://schemas.microsoft.com/office/drawing/2014/main" id="{4EAB92F8-9552-4172-A760-E9477ED72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659" y="2201569"/>
            <a:ext cx="4828253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3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9B91F0-8FEC-40C4-B260-5CC696E3A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56" y="1071571"/>
            <a:ext cx="10451977" cy="3254328"/>
          </a:xfrm>
        </p:spPr>
        <p:txBody>
          <a:bodyPr>
            <a:normAutofit fontScale="90000"/>
          </a:bodyPr>
          <a:lstStyle/>
          <a:p>
            <a:pPr algn="r"/>
            <a:r>
              <a:rPr lang="cs-CZ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</a:t>
            </a:r>
            <a:br>
              <a:rPr lang="cs-CZ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fonetické</a:t>
            </a:r>
            <a:br>
              <a:rPr lang="cs-CZ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stránky</a:t>
            </a:r>
            <a:br>
              <a:rPr lang="cs-CZ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čínštiny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89AC5F-2FBB-421D-8B5F-C1EA6840F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1237" y="4655402"/>
            <a:ext cx="9848295" cy="165576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Druhá státnicová otázka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okruhu gramatiky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4" name="Google Shape;104;p23">
            <a:extLst>
              <a:ext uri="{FF2B5EF4-FFF2-40B4-BE49-F238E27FC236}">
                <a16:creationId xmlns:a16="http://schemas.microsoft.com/office/drawing/2014/main" id="{6F536D0C-8C55-4047-AD9A-095AE273184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352147" y="1350826"/>
            <a:ext cx="6804640" cy="4156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309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418823-5176-4F46-AE9C-C50E9AD37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Fonetika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E0E0F7-1893-47A1-B407-7B4B3A993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11874"/>
          </a:xfrm>
        </p:spPr>
        <p:txBody>
          <a:bodyPr>
            <a:norm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jazykovědný obor zkoumající zvuk řeči – fón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artikulační, auditivní a akustický fonetický popis jazyka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fonetika je věda, kterou zajímá tvorba hlásek v hlasovém ústrojí, jejich vnímání a šíření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77F0F3D-2BB0-4437-A428-CDF7C05E6573}"/>
              </a:ext>
            </a:extLst>
          </p:cNvPr>
          <p:cNvSpPr txBox="1">
            <a:spLocks/>
          </p:cNvSpPr>
          <p:nvPr/>
        </p:nvSpPr>
        <p:spPr>
          <a:xfrm>
            <a:off x="838200" y="34582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Fonologie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FA960FEC-8897-42CA-8D95-CD0CD98FECE8}"/>
              </a:ext>
            </a:extLst>
          </p:cNvPr>
          <p:cNvSpPr txBox="1">
            <a:spLocks/>
          </p:cNvSpPr>
          <p:nvPr/>
        </p:nvSpPr>
        <p:spPr>
          <a:xfrm>
            <a:off x="838200" y="4504569"/>
            <a:ext cx="10515600" cy="22868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také se zabývá zvukovou stránkou jazyka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ALE! pouze zvuky mající významotvornou funkce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věda zkoumající funkci hlásek</a:t>
            </a:r>
          </a:p>
          <a:p>
            <a:pPr>
              <a:spcBef>
                <a:spcPts val="0"/>
              </a:spcBef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foném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minimální zvuková jednotka, která tvoří funkční celek v systému, rozlišující význam morfémů a slov jednoho určitého jazyka (bít X pít – znělé X neznělé)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oogle Shape;153;p27">
            <a:extLst>
              <a:ext uri="{FF2B5EF4-FFF2-40B4-BE49-F238E27FC236}">
                <a16:creationId xmlns:a16="http://schemas.microsoft.com/office/drawing/2014/main" id="{83815124-D862-48CB-A155-2DEBB9F15B4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12140" t="-2156" r="-18119" b="-4079"/>
          <a:stretch/>
        </p:blipFill>
        <p:spPr>
          <a:xfrm flipH="1">
            <a:off x="8479803" y="-112808"/>
            <a:ext cx="1880437" cy="2057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2;p27">
            <a:extLst>
              <a:ext uri="{FF2B5EF4-FFF2-40B4-BE49-F238E27FC236}">
                <a16:creationId xmlns:a16="http://schemas.microsoft.com/office/drawing/2014/main" id="{4F7AC9CC-895E-40B9-864D-023C5A4C89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9962" b="-2743"/>
          <a:stretch/>
        </p:blipFill>
        <p:spPr>
          <a:xfrm>
            <a:off x="10270816" y="0"/>
            <a:ext cx="1785059" cy="2522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16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D44143-DBBD-4021-866E-3E7B340E2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Transliterace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237EEF-4BFF-42BC-892E-B86181935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285750" algn="l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převod jednotlivých písmen z jednoho do druhého grafického systému</a:t>
            </a:r>
          </a:p>
          <a:p>
            <a:pPr marL="400050" indent="-285750" algn="l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funkce: komunikační, unifikační, pedagogická</a:t>
            </a:r>
          </a:p>
          <a:p>
            <a:pPr marL="400050" indent="-285750" algn="l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inyin</a:t>
            </a:r>
            <a:endParaRPr lang="cs-CZ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Antic"/>
              </a:rPr>
              <a:t>latinkový zápis standardní čínštiny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  <a:sym typeface="Antic"/>
              </a:rPr>
              <a:t>putonghua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  <a:sym typeface="Antic"/>
            </a:endParaRPr>
          </a:p>
          <a:p>
            <a:pPr marL="742950" lvl="1" indent="-285750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Antic"/>
              </a:rPr>
              <a:t>pouze symbolický</a:t>
            </a:r>
          </a:p>
          <a:p>
            <a:pPr marL="742950" lvl="1" indent="-285750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Antic"/>
              </a:rPr>
              <a:t>vyvinut v ČLR, schválen r. 1958 </a:t>
            </a:r>
          </a:p>
          <a:p>
            <a:pPr marL="742950" lvl="1" indent="-285750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  <a:sym typeface="Antic"/>
              </a:rPr>
              <a:t>pīnyīn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Antic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  <a:sym typeface="Antic"/>
              </a:rPr>
              <a:t>wénzì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Antic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Antic"/>
              </a:rPr>
              <a:t>拼音文字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Antic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Antic"/>
              </a:rPr>
              <a:t>–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Antic"/>
              </a:rPr>
              <a:t> </a:t>
            </a:r>
            <a:r>
              <a:rPr lang="cs-CZ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Antic"/>
              </a:rPr>
              <a:t>hláskové písmo, abeceda </a:t>
            </a:r>
            <a:r>
              <a:rPr lang="cs-CZ" altLang="zh-TW" dirty="0" err="1">
                <a:latin typeface="Times New Roman" panose="02020603050405020304" pitchFamily="18" charset="0"/>
                <a:cs typeface="Times New Roman" panose="02020603050405020304" pitchFamily="18" charset="0"/>
                <a:sym typeface="Antic"/>
              </a:rPr>
              <a:t>pinyin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  <a:sym typeface="Antic"/>
            </a:endParaRPr>
          </a:p>
        </p:txBody>
      </p:sp>
      <p:pic>
        <p:nvPicPr>
          <p:cNvPr id="4" name="Google Shape;207;p31">
            <a:extLst>
              <a:ext uri="{FF2B5EF4-FFF2-40B4-BE49-F238E27FC236}">
                <a16:creationId xmlns:a16="http://schemas.microsoft.com/office/drawing/2014/main" id="{1445FA0C-2A2D-4380-ACBA-FD69AEE214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40047">
            <a:off x="8976079" y="3505777"/>
            <a:ext cx="2619152" cy="1849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19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EF6310-C1DE-401A-9B84-2B60EF568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East Sea Dokdo"/>
              </a:rPr>
              <a:t>Fonetická transkripce</a:t>
            </a:r>
            <a:endParaRPr lang="cs-CZ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252728-69FF-44C2-9F45-4D311C242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pokus o zachycení co nejpřesnější zvukové stránky slova pomocí mezinárodně definovaných a státem schválených symbolů API (=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Association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phonétique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Mezinárodní fonetická asociace) v hranatých závorkách „[ ]“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příklad:</a:t>
            </a:r>
          </a:p>
          <a:p>
            <a:pPr marL="0" indent="0" algn="l">
              <a:buNone/>
            </a:pP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písmo			transliterace 		fonetická transkripce  	</a:t>
            </a:r>
          </a:p>
          <a:p>
            <a:pPr marL="0" indent="0" algn="l">
              <a:buNone/>
            </a:pP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人 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		</a:t>
            </a:r>
            <a:r>
              <a:rPr lang="cs-CZ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rén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		[</a:t>
            </a:r>
            <a:r>
              <a:rPr lang="cs-CZ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ʐ́ə̃n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]</a:t>
            </a:r>
          </a:p>
          <a:p>
            <a:endParaRPr lang="cs-CZ" dirty="0"/>
          </a:p>
        </p:txBody>
      </p:sp>
      <p:pic>
        <p:nvPicPr>
          <p:cNvPr id="4" name="Google Shape;152;p27">
            <a:extLst>
              <a:ext uri="{FF2B5EF4-FFF2-40B4-BE49-F238E27FC236}">
                <a16:creationId xmlns:a16="http://schemas.microsoft.com/office/drawing/2014/main" id="{ADBB399F-C4DB-430E-A024-F142371C521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9962" b="-2743"/>
          <a:stretch/>
        </p:blipFill>
        <p:spPr>
          <a:xfrm>
            <a:off x="10406941" y="0"/>
            <a:ext cx="1785059" cy="2522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620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CCD798-27F3-47C1-B804-EAF6E5168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Vztah písma a jazyka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98D949-F3F3-49FE-989B-A04C76C79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414F67A-3C8A-4D33-8421-30D78FCC9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898" y="1608312"/>
            <a:ext cx="6084204" cy="478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2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58DF07-DAAF-4DB0-BB72-0233F59F3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Sylabém</a:t>
            </a:r>
            <a:endParaRPr lang="cs-CZ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ECC24B-224F-4549-9704-60DD97CAD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slabika/sylaba + toném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fonologickou jednotkou v čínštině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zásadě platí, že 1 slabika = 1 morfém = 1 znak =/= 1 slovo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čínštině existují nejen jednoslabičná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jednomofrémové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ale i slova víceslabičná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vícemorfémová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slova jednoslabičná tvoří méně než čtvrtinu slovní zásoby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wŏ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shū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书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太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)</a:t>
            </a:r>
            <a:endParaRPr lang="cs-CZ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slova dvojslabičná tvoří většinu slovní zásoby, asi tři čtvrtiny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xuésheng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学生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chūntiān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春天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lang="cs-CZ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slova trojslabičná a delší, nevelký díl slovní zásoby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túshūguăn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图书馆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153;p27">
            <a:extLst>
              <a:ext uri="{FF2B5EF4-FFF2-40B4-BE49-F238E27FC236}">
                <a16:creationId xmlns:a16="http://schemas.microsoft.com/office/drawing/2014/main" id="{20BBEFF3-88A0-4CC5-A935-D4865788050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12140" t="-2156" r="-18119" b="-4079"/>
          <a:stretch/>
        </p:blipFill>
        <p:spPr>
          <a:xfrm flipH="1">
            <a:off x="9367569" y="-603"/>
            <a:ext cx="1986230" cy="2282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91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1737</Words>
  <Application>Microsoft Office PowerPoint</Application>
  <PresentationFormat>Širokoúhlá obrazovka</PresentationFormat>
  <Paragraphs>180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5" baseType="lpstr">
      <vt:lpstr>STKaiti</vt:lpstr>
      <vt:lpstr>Aldhabi</vt:lpstr>
      <vt:lpstr>Arial</vt:lpstr>
      <vt:lpstr>Calibri</vt:lpstr>
      <vt:lpstr>Calibri Light</vt:lpstr>
      <vt:lpstr>Times New Roman</vt:lpstr>
      <vt:lpstr>Motiv Office</vt:lpstr>
      <vt:lpstr>Fonetika KSCA203</vt:lpstr>
      <vt:lpstr>Průběh výuky</vt:lpstr>
      <vt:lpstr>Užitečný mobilní off-line slovník</vt:lpstr>
      <vt:lpstr>Popis fonetické stránky čínštiny</vt:lpstr>
      <vt:lpstr>Fonetika</vt:lpstr>
      <vt:lpstr>Transliterace</vt:lpstr>
      <vt:lpstr>Fonetická transkripce</vt:lpstr>
      <vt:lpstr>Vztah písma a jazyka</vt:lpstr>
      <vt:lpstr>Sylabém</vt:lpstr>
      <vt:lpstr>3 části čínské slabiky</vt:lpstr>
      <vt:lpstr>Iniciála (shēngmǔ 声母)</vt:lpstr>
      <vt:lpstr>Finála (yùnmǔ 韵母)</vt:lpstr>
      <vt:lpstr>Shrnutí</vt:lpstr>
      <vt:lpstr>Toném (shengdiao 声调)</vt:lpstr>
      <vt:lpstr>Toném</vt:lpstr>
      <vt:lpstr>Prezentace aplikace PowerPoint</vt:lpstr>
      <vt:lpstr>Zápis tónů v čínštině</vt:lpstr>
      <vt:lpstr>Čínština</vt:lpstr>
      <vt:lpstr>Změny v tónech</vt:lpstr>
      <vt:lpstr>Změny v tónech</vt:lpstr>
      <vt:lpstr>Změny v tónech</vt:lpstr>
      <vt:lpstr>Změny ve výslovnosti sylabému</vt:lpstr>
      <vt:lpstr>Změny ve výslovnosti v konstrukci 1sl. adj.+1sl. adj.+儿+地+sloveso</vt:lpstr>
      <vt:lpstr>Slovní přízvuk</vt:lpstr>
      <vt:lpstr>Větný přízvuk</vt:lpstr>
      <vt:lpstr>Homonyma</vt:lpstr>
      <vt:lpstr>Různá výslovnost jednoho znaku</vt:lpstr>
      <vt:lpstr>Využití odsuvníku / apostrofu „ ‘ 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Fonetika KSCA203</dc:title>
  <dc:creator>Nina Krutilová</dc:creator>
  <cp:lastModifiedBy>Nina Krutilová</cp:lastModifiedBy>
  <cp:revision>42</cp:revision>
  <dcterms:created xsi:type="dcterms:W3CDTF">2021-09-05T14:40:48Z</dcterms:created>
  <dcterms:modified xsi:type="dcterms:W3CDTF">2021-11-22T19:19:31Z</dcterms:modified>
</cp:coreProperties>
</file>