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73" r:id="rId3"/>
    <p:sldId id="257" r:id="rId4"/>
    <p:sldId id="259" r:id="rId5"/>
    <p:sldId id="268" r:id="rId6"/>
    <p:sldId id="258" r:id="rId7"/>
    <p:sldId id="272" r:id="rId8"/>
    <p:sldId id="269" r:id="rId9"/>
    <p:sldId id="261" r:id="rId10"/>
    <p:sldId id="306" r:id="rId11"/>
    <p:sldId id="308" r:id="rId12"/>
    <p:sldId id="262" r:id="rId13"/>
    <p:sldId id="263" r:id="rId14"/>
    <p:sldId id="265" r:id="rId15"/>
    <p:sldId id="266" r:id="rId16"/>
    <p:sldId id="267" r:id="rId17"/>
    <p:sldId id="270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072"/>
  </p:normalViewPr>
  <p:slideViewPr>
    <p:cSldViewPr snapToGrid="0" snapToObjects="1">
      <p:cViewPr varScale="1">
        <p:scale>
          <a:sx n="104" d="100"/>
          <a:sy n="104" d="100"/>
        </p:scale>
        <p:origin x="8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762DD8-E41C-CE4F-8079-9C96E13545CF}" type="datetimeFigureOut">
              <a:rPr lang="en-US" smtClean="0"/>
              <a:t>9/19/21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81FAC5-0295-AA49-B4DC-7C4FEE23A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82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1FAC5-0295-AA49-B4DC-7C4FEE23A78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104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74298-363A-434D-8260-1A3C2CE75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A2281D-2A3E-4946-90DD-FCBD40F4C9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3A588-B0D5-B148-9047-7FEFA8365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8147-4395-0A49-B55E-D8FCFD322C9E}" type="datetimeFigureOut">
              <a:rPr lang="en-US" smtClean="0"/>
              <a:t>9/19/21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20A08-C29E-9C4D-ABF2-0DFA5715D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6AD45-26C5-3844-B31B-4964E9ED3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CFE4A-ED40-8847-80EE-F543C7665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49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30312-4E7B-2942-810F-A12869F92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95C857-6E14-B544-AB2F-7DAC05EE4D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1C00C-ED7A-B04B-B16E-52D39365D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8147-4395-0A49-B55E-D8FCFD322C9E}" type="datetimeFigureOut">
              <a:rPr lang="en-US" smtClean="0"/>
              <a:t>9/19/21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D8CAF-50F3-2946-B47F-546C25C6A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DA8DE-93BA-4147-9DE0-AEC664E55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CFE4A-ED40-8847-80EE-F543C7665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59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98F214-7E6A-6F4D-9362-AA7527BC49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AFEC19-1948-6B4C-8C60-E8ADC734F5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43AEE-4217-6742-912C-E066C0A2B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8147-4395-0A49-B55E-D8FCFD322C9E}" type="datetimeFigureOut">
              <a:rPr lang="en-US" smtClean="0"/>
              <a:t>9/19/21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64B22-2235-A542-8DE9-A96911418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B11D2-BF32-1943-B2B9-C2A381FEB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CFE4A-ED40-8847-80EE-F543C7665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65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3E5BD-C50E-0C45-859C-EDF0AC3D8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EF695-AAED-9944-B418-B07A07F9B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8484F-EDD9-BA41-8F09-379A6E6CF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8147-4395-0A49-B55E-D8FCFD322C9E}" type="datetimeFigureOut">
              <a:rPr lang="en-US" smtClean="0"/>
              <a:t>9/19/21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A3B39-CC3E-A941-AE53-9013E430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832A0-A6B6-4948-829F-72D41B2B4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CFE4A-ED40-8847-80EE-F543C7665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52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FF069-EE73-C043-B144-728B876A1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EDA2D1-70DD-3442-ADA3-01C30F4AB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63B5A-0B82-E247-B95B-11C886997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8147-4395-0A49-B55E-D8FCFD322C9E}" type="datetimeFigureOut">
              <a:rPr lang="en-US" smtClean="0"/>
              <a:t>9/19/21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08A15-8190-8A4D-A52A-864747F48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F7A63-4128-7341-8336-B9E2122F4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CFE4A-ED40-8847-80EE-F543C7665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27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81526-5BAE-2044-A72C-2C25BC489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839D1-31FD-AD4A-892D-CC3DD3C240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04D78-DAFB-404B-BAD4-4CF12407A3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C4AA97-6269-E44D-AB5D-259CF2667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8147-4395-0A49-B55E-D8FCFD322C9E}" type="datetimeFigureOut">
              <a:rPr lang="en-US" smtClean="0"/>
              <a:t>9/19/21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540773-154A-1848-9866-7DEE0653C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0D990-F443-DE46-9408-0C1B6491D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CFE4A-ED40-8847-80EE-F543C7665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01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7BAD3-511B-534C-86CB-20A2DA556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E445F-3CDA-FF47-9B16-5F4D44821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B7D3E0-F422-2A4D-AE31-8574D4607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314625-2924-B84D-A6C6-7351F48D5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2C75EA-2D12-8646-BB0B-5D904E39D0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441DB1-0C17-3349-A905-FBCF1EDDF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8147-4395-0A49-B55E-D8FCFD322C9E}" type="datetimeFigureOut">
              <a:rPr lang="en-US" smtClean="0"/>
              <a:t>9/19/21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ACDB8A-EC1D-1243-B666-3CC651E5C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B55D22-0CDA-F24E-87CC-EA8DF7A8C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CFE4A-ED40-8847-80EE-F543C7665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61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942E8-5DB5-A14B-B45B-385E07413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B6CCCE-76B2-CF45-B4A7-E8BC68CED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8147-4395-0A49-B55E-D8FCFD322C9E}" type="datetimeFigureOut">
              <a:rPr lang="en-US" smtClean="0"/>
              <a:t>9/19/21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97F930-F9E3-284C-96B9-3099B2570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A65079-2743-C048-8615-CFC57128E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CFE4A-ED40-8847-80EE-F543C7665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94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DF5C7E-A7B7-F845-A96A-4A8F08B2A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8147-4395-0A49-B55E-D8FCFD322C9E}" type="datetimeFigureOut">
              <a:rPr lang="en-US" smtClean="0"/>
              <a:t>9/19/21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631AAB-0AE5-0444-ADE9-73E97198A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A4EBA5-9F5B-D440-99D0-8DB12310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CFE4A-ED40-8847-80EE-F543C7665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205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EEF2-252B-394C-9543-8BFC553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2D6F8-DADD-D243-8555-A1A0158EA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C7F35B-9D69-FB42-9622-8D339B9C1D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1D1D92-6438-764D-8785-0F011137F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8147-4395-0A49-B55E-D8FCFD322C9E}" type="datetimeFigureOut">
              <a:rPr lang="en-US" smtClean="0"/>
              <a:t>9/19/21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A8CAF2-6F3B-3A41-A585-EED0BB065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A608C9-280A-CE4D-8C55-C8451F217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CFE4A-ED40-8847-80EE-F543C7665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11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8C233-3693-A945-928C-CC7C7487A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972439-DB78-834B-8D22-E595BADF19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3F312F-BD7F-F143-8558-8543C003F9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1C40B3-6A95-9B47-B78B-B9EFA2C76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8147-4395-0A49-B55E-D8FCFD322C9E}" type="datetimeFigureOut">
              <a:rPr lang="en-US" smtClean="0"/>
              <a:t>9/19/21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FEE0B-9DCD-E74B-B6ED-EFAD90F2A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66A8E8-19AA-1749-9B47-48A619751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CFE4A-ED40-8847-80EE-F543C7665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19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2F493B-ADF8-3B43-9574-64EF4DEB3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006A4-AFA4-204B-95C3-96269E98C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4BB90-2E41-704F-9253-8E444F233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38147-4395-0A49-B55E-D8FCFD322C9E}" type="datetimeFigureOut">
              <a:rPr lang="en-US" smtClean="0"/>
              <a:t>9/19/21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31BB5F-39DB-B146-9561-DDB3458F61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343B7-1A44-6A40-9006-2ABEC6E61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CFE4A-ED40-8847-80EE-F543C7665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419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230647-C74F-2547-AFAC-D8BF8E7AF8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51" r="17283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A52BE4FC-0445-7C4B-8A01-7A125C2190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51" r="17283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1C3B80-EF87-9B43-B7CD-863D702ACB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6858" y="2761554"/>
            <a:ext cx="3618284" cy="1345720"/>
          </a:xfrm>
          <a:noFill/>
        </p:spPr>
        <p:txBody>
          <a:bodyPr anchor="ctr">
            <a:normAutofit fontScale="90000"/>
          </a:bodyPr>
          <a:lstStyle/>
          <a:p>
            <a:r>
              <a:rPr lang="en-US" sz="4800" b="1" dirty="0">
                <a:solidFill>
                  <a:srgbClr val="080808"/>
                </a:solidFill>
              </a:rPr>
              <a:t>Cantonese I</a:t>
            </a:r>
            <a:br>
              <a:rPr lang="en-US" sz="4800" b="1" dirty="0">
                <a:solidFill>
                  <a:srgbClr val="080808"/>
                </a:solidFill>
              </a:rPr>
            </a:br>
            <a:r>
              <a:rPr lang="en-US" sz="4800" b="1" dirty="0">
                <a:solidFill>
                  <a:srgbClr val="080808"/>
                </a:solidFill>
              </a:rPr>
              <a:t>Week 1</a:t>
            </a:r>
          </a:p>
        </p:txBody>
      </p:sp>
    </p:spTree>
    <p:extLst>
      <p:ext uri="{BB962C8B-B14F-4D97-AF65-F5344CB8AC3E}">
        <p14:creationId xmlns:p14="http://schemas.microsoft.com/office/powerpoint/2010/main" val="1683605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35160E-4CB3-5545-8F0C-032209F57D79}"/>
              </a:ext>
            </a:extLst>
          </p:cNvPr>
          <p:cNvSpPr txBox="1"/>
          <p:nvPr/>
        </p:nvSpPr>
        <p:spPr>
          <a:xfrm>
            <a:off x="838200" y="2254035"/>
            <a:ext cx="10604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Yale romanization of Cantonese</a:t>
            </a:r>
          </a:p>
          <a:p>
            <a:endParaRPr lang="en-US" sz="2400" dirty="0"/>
          </a:p>
          <a:p>
            <a:r>
              <a:rPr lang="en-US" sz="2400" dirty="0"/>
              <a:t>Limitation: </a:t>
            </a:r>
            <a:r>
              <a:rPr lang="en-HK" sz="2400" dirty="0"/>
              <a:t>unable to describe all vowels being used in Cantonese</a:t>
            </a:r>
            <a:endParaRPr lang="en-US" sz="24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991EE46-63A1-8E47-B0CE-960260953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Jyutping</a:t>
            </a:r>
            <a:r>
              <a:rPr lang="en-US" dirty="0"/>
              <a:t> or Yale?</a:t>
            </a:r>
          </a:p>
        </p:txBody>
      </p:sp>
    </p:spTree>
    <p:extLst>
      <p:ext uri="{BB962C8B-B14F-4D97-AF65-F5344CB8AC3E}">
        <p14:creationId xmlns:p14="http://schemas.microsoft.com/office/powerpoint/2010/main" val="353123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A94CDF02-AD76-0D43-84EB-A654C6627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01534"/>
            <a:ext cx="6096000" cy="5619321"/>
          </a:xfrm>
          <a:prstGeom prst="rect">
            <a:avLst/>
          </a:prstGeom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DC4B25E-DBD5-9C45-A8E5-EA41CD3E6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497" y="1101534"/>
            <a:ext cx="5947221" cy="22390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17AB1D-235C-C340-8ADF-4A250B0679AC}"/>
              </a:ext>
            </a:extLst>
          </p:cNvPr>
          <p:cNvSpPr/>
          <p:nvPr/>
        </p:nvSpPr>
        <p:spPr>
          <a:xfrm>
            <a:off x="643296" y="5571800"/>
            <a:ext cx="4800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hongkongvision.com</a:t>
            </a:r>
            <a:r>
              <a:rPr lang="en-US" dirty="0"/>
              <a:t>/tool/</a:t>
            </a:r>
            <a:r>
              <a:rPr lang="en-US" dirty="0" err="1"/>
              <a:t>cc_py_conv_zh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518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872E7-734B-DB41-BE33-A688AC9EE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 Initials</a:t>
            </a:r>
          </a:p>
        </p:txBody>
      </p:sp>
      <p:pic>
        <p:nvPicPr>
          <p:cNvPr id="5" name="Content Placeholder 4" descr="Text, calendar&#10;&#10;Description automatically generated">
            <a:extLst>
              <a:ext uri="{FF2B5EF4-FFF2-40B4-BE49-F238E27FC236}">
                <a16:creationId xmlns:a16="http://schemas.microsoft.com/office/drawing/2014/main" id="{4A504E8F-AEB2-9A4E-80B5-BE11EA133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9555" y="2125641"/>
            <a:ext cx="9352889" cy="3694391"/>
          </a:xfrm>
        </p:spPr>
      </p:pic>
    </p:spTree>
    <p:extLst>
      <p:ext uri="{BB962C8B-B14F-4D97-AF65-F5344CB8AC3E}">
        <p14:creationId xmlns:p14="http://schemas.microsoft.com/office/powerpoint/2010/main" val="492325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91FCD-987B-2544-ACF0-1F0D78429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51 Finals</a:t>
            </a:r>
          </a:p>
        </p:txBody>
      </p:sp>
      <p:pic>
        <p:nvPicPr>
          <p:cNvPr id="5" name="Content Placeholder 4" descr="Calendar&#10;&#10;Description automatically generated">
            <a:extLst>
              <a:ext uri="{FF2B5EF4-FFF2-40B4-BE49-F238E27FC236}">
                <a16:creationId xmlns:a16="http://schemas.microsoft.com/office/drawing/2014/main" id="{4120BA4C-C416-4247-951A-0197CECCB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1886" y="425195"/>
            <a:ext cx="7279719" cy="6339582"/>
          </a:xfrm>
        </p:spPr>
      </p:pic>
    </p:spTree>
    <p:extLst>
      <p:ext uri="{BB962C8B-B14F-4D97-AF65-F5344CB8AC3E}">
        <p14:creationId xmlns:p14="http://schemas.microsoft.com/office/powerpoint/2010/main" val="2394375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16A07-1C51-3C41-B405-CD5C878A2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 Tones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F274872E-702D-2E4D-8F1F-0B398B868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989" y="1822054"/>
            <a:ext cx="8511274" cy="467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14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FFE77809-DA93-9149-B361-FEE5795978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030745" y="717152"/>
            <a:ext cx="6326422" cy="5423697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6FEC19-DF2E-3343-8538-39A1CCDFF722}"/>
              </a:ext>
            </a:extLst>
          </p:cNvPr>
          <p:cNvSpPr/>
          <p:nvPr/>
        </p:nvSpPr>
        <p:spPr>
          <a:xfrm>
            <a:off x="8296923" y="4603577"/>
            <a:ext cx="30342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zeoi3 gan6 dim2 aa3?</a:t>
            </a:r>
          </a:p>
          <a:p>
            <a:r>
              <a:rPr lang="en-US" sz="2400" dirty="0" err="1"/>
              <a:t>最近點呀</a:t>
            </a:r>
            <a:r>
              <a:rPr lang="en-US" sz="2400" dirty="0"/>
              <a:t>？</a:t>
            </a:r>
          </a:p>
          <a:p>
            <a:r>
              <a:rPr lang="en-US" sz="2400" dirty="0"/>
              <a:t>How are you lately?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76170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BF519E6-CF0D-3B44-BF36-D5C2CE4BF9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09092" y="1224938"/>
            <a:ext cx="6371206" cy="4408123"/>
          </a:xfr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8EC2FA3-EC26-F24C-864F-D8FC63A802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461133"/>
              </p:ext>
            </p:extLst>
          </p:nvPr>
        </p:nvGraphicFramePr>
        <p:xfrm>
          <a:off x="5855043" y="4523453"/>
          <a:ext cx="6020979" cy="1610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6993">
                  <a:extLst>
                    <a:ext uri="{9D8B030D-6E8A-4147-A177-3AD203B41FA5}">
                      <a16:colId xmlns:a16="http://schemas.microsoft.com/office/drawing/2014/main" val="2951054330"/>
                    </a:ext>
                  </a:extLst>
                </a:gridCol>
                <a:gridCol w="2006993">
                  <a:extLst>
                    <a:ext uri="{9D8B030D-6E8A-4147-A177-3AD203B41FA5}">
                      <a16:colId xmlns:a16="http://schemas.microsoft.com/office/drawing/2014/main" val="1913380901"/>
                    </a:ext>
                  </a:extLst>
                </a:gridCol>
                <a:gridCol w="2006993">
                  <a:extLst>
                    <a:ext uri="{9D8B030D-6E8A-4147-A177-3AD203B41FA5}">
                      <a16:colId xmlns:a16="http://schemas.microsoft.com/office/drawing/2014/main" val="395903613"/>
                    </a:ext>
                  </a:extLst>
                </a:gridCol>
              </a:tblGrid>
              <a:tr h="546373">
                <a:tc>
                  <a:txBody>
                    <a:bodyPr/>
                    <a:lstStyle/>
                    <a:p>
                      <a:r>
                        <a:rPr lang="en-US" sz="2800" dirty="0"/>
                        <a:t>English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ja-JP" sz="2800" dirty="0">
                          <a:effectLst/>
                        </a:rPr>
                        <a:t>Cantonese</a:t>
                      </a:r>
                      <a:endParaRPr lang="ja-JP" altLang="en-US" sz="280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sz="2800" dirty="0" err="1">
                          <a:effectLst/>
                        </a:rPr>
                        <a:t>Jyutping</a:t>
                      </a:r>
                      <a:endParaRPr lang="en-HK" sz="28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6174690"/>
                  </a:ext>
                </a:extLst>
              </a:tr>
              <a:tr h="546373">
                <a:tc>
                  <a:txBody>
                    <a:bodyPr/>
                    <a:lstStyle/>
                    <a:p>
                      <a:r>
                        <a:rPr lang="en-US" sz="2800" dirty="0"/>
                        <a:t>Thank</a:t>
                      </a:r>
                      <a:r>
                        <a:rPr lang="zh-TW" altLang="en-US" sz="2800" dirty="0"/>
                        <a:t> </a:t>
                      </a:r>
                      <a:r>
                        <a:rPr lang="en-US" altLang="ja-JP" sz="2800" dirty="0"/>
                        <a:t>you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800">
                          <a:effectLst/>
                        </a:rPr>
                        <a:t>多謝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</a:t>
                      </a:r>
                      <a:r>
                        <a:rPr lang="en-HK" sz="28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HK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ze</a:t>
                      </a:r>
                      <a:r>
                        <a:rPr lang="en-HK" sz="28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6956636"/>
                  </a:ext>
                </a:extLst>
              </a:tr>
              <a:tr h="421428">
                <a:tc>
                  <a:txBody>
                    <a:bodyPr/>
                    <a:lstStyle/>
                    <a:p>
                      <a:r>
                        <a:rPr lang="en-US" sz="2800" dirty="0"/>
                        <a:t>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800">
                          <a:effectLst/>
                        </a:rPr>
                        <a:t>學生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sz="2800" dirty="0">
                          <a:effectLst/>
                        </a:rPr>
                        <a:t>hok</a:t>
                      </a:r>
                      <a:r>
                        <a:rPr lang="en-HK" sz="2800" baseline="30000" dirty="0">
                          <a:effectLst/>
                        </a:rPr>
                        <a:t>6</a:t>
                      </a:r>
                      <a:r>
                        <a:rPr lang="en-HK" sz="2800" dirty="0">
                          <a:effectLst/>
                        </a:rPr>
                        <a:t> saang</a:t>
                      </a:r>
                      <a:r>
                        <a:rPr lang="en-HK" sz="2800" baseline="30000" dirty="0">
                          <a:effectLst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603684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FF59CFD-F6CC-B44A-BDD8-FC041F8B012A}"/>
              </a:ext>
            </a:extLst>
          </p:cNvPr>
          <p:cNvSpPr txBox="1"/>
          <p:nvPr/>
        </p:nvSpPr>
        <p:spPr>
          <a:xfrm>
            <a:off x="6416397" y="2828835"/>
            <a:ext cx="360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Nei5 giu3 me1 meng2</a:t>
            </a:r>
          </a:p>
          <a:p>
            <a:r>
              <a:rPr lang="ja-JP" altLang="en-US" sz="2400"/>
              <a:t>你叫咩名</a:t>
            </a:r>
            <a:endParaRPr lang="en-GB" altLang="ja-JP" sz="2400" dirty="0"/>
          </a:p>
          <a:p>
            <a:r>
              <a:rPr lang="en-US" sz="2400" dirty="0"/>
              <a:t>What is your name?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A9FAE7-D0C3-8D4A-A4DF-6DDFD9D99DC4}"/>
              </a:ext>
            </a:extLst>
          </p:cNvPr>
          <p:cNvSpPr txBox="1"/>
          <p:nvPr/>
        </p:nvSpPr>
        <p:spPr>
          <a:xfrm>
            <a:off x="6416397" y="895128"/>
            <a:ext cx="2324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Nei</a:t>
            </a:r>
            <a:r>
              <a:rPr lang="en-US" altLang="zh-TW" sz="2400" dirty="0"/>
              <a:t>5</a:t>
            </a:r>
            <a:r>
              <a:rPr lang="en-US" sz="2400" dirty="0"/>
              <a:t> ne1</a:t>
            </a:r>
            <a:r>
              <a:rPr lang="zh-TW" altLang="en-US" sz="2400" dirty="0"/>
              <a:t>？</a:t>
            </a:r>
            <a:endParaRPr lang="en-US" sz="2400" dirty="0"/>
          </a:p>
          <a:p>
            <a:r>
              <a:rPr lang="ja-JP" altLang="en-US" sz="2400"/>
              <a:t>你呢</a:t>
            </a:r>
            <a:r>
              <a:rPr lang="zh-TW" altLang="en-US" sz="2400" dirty="0"/>
              <a:t>？</a:t>
            </a:r>
            <a:endParaRPr lang="en-HK" altLang="zh-TW" sz="2400" dirty="0"/>
          </a:p>
          <a:p>
            <a:r>
              <a:rPr lang="en-US" altLang="zh-TW" sz="2400" dirty="0"/>
              <a:t>And you?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77342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CB18790-DC04-AF4F-8B77-13DCFA347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703" y="278979"/>
            <a:ext cx="4317241" cy="6129353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33134AF-28F4-8E46-9C87-F11D34A80B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064896"/>
              </p:ext>
            </p:extLst>
          </p:nvPr>
        </p:nvGraphicFramePr>
        <p:xfrm>
          <a:off x="5487719" y="909174"/>
          <a:ext cx="6559295" cy="21854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5927">
                  <a:extLst>
                    <a:ext uri="{9D8B030D-6E8A-4147-A177-3AD203B41FA5}">
                      <a16:colId xmlns:a16="http://schemas.microsoft.com/office/drawing/2014/main" val="2951054330"/>
                    </a:ext>
                  </a:extLst>
                </a:gridCol>
                <a:gridCol w="1866936">
                  <a:extLst>
                    <a:ext uri="{9D8B030D-6E8A-4147-A177-3AD203B41FA5}">
                      <a16:colId xmlns:a16="http://schemas.microsoft.com/office/drawing/2014/main" val="1913380901"/>
                    </a:ext>
                  </a:extLst>
                </a:gridCol>
                <a:gridCol w="2186432">
                  <a:extLst>
                    <a:ext uri="{9D8B030D-6E8A-4147-A177-3AD203B41FA5}">
                      <a16:colId xmlns:a16="http://schemas.microsoft.com/office/drawing/2014/main" val="395903613"/>
                    </a:ext>
                  </a:extLst>
                </a:gridCol>
              </a:tblGrid>
              <a:tr h="546373">
                <a:tc>
                  <a:txBody>
                    <a:bodyPr/>
                    <a:lstStyle/>
                    <a:p>
                      <a:r>
                        <a:rPr lang="en-US" sz="2800" dirty="0"/>
                        <a:t>English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ja-JP" sz="2800" dirty="0">
                          <a:effectLst/>
                        </a:rPr>
                        <a:t>Cantonese</a:t>
                      </a:r>
                      <a:endParaRPr lang="ja-JP" altLang="en-US" sz="280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sz="2800" dirty="0" err="1">
                          <a:effectLst/>
                        </a:rPr>
                        <a:t>Jyutping</a:t>
                      </a:r>
                      <a:endParaRPr lang="en-HK" sz="28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6174690"/>
                  </a:ext>
                </a:extLst>
              </a:tr>
              <a:tr h="546373">
                <a:tc>
                  <a:txBody>
                    <a:bodyPr/>
                    <a:lstStyle/>
                    <a:p>
                      <a:r>
                        <a:rPr lang="en-US" sz="2800" dirty="0"/>
                        <a:t>Good morning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800">
                          <a:effectLst/>
                        </a:rPr>
                        <a:t>早晨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>
                          <a:effectLst/>
                        </a:rPr>
                        <a:t>z</a:t>
                      </a:r>
                      <a:r>
                        <a:rPr lang="en-HK" sz="2800" dirty="0">
                          <a:effectLst/>
                        </a:rPr>
                        <a:t>o</a:t>
                      </a:r>
                      <a:r>
                        <a:rPr lang="en-US" altLang="ja-JP" sz="2800" dirty="0">
                          <a:effectLst/>
                        </a:rPr>
                        <a:t>u</a:t>
                      </a:r>
                      <a:r>
                        <a:rPr lang="en-US" altLang="zh-TW" sz="2800" baseline="30000" dirty="0">
                          <a:effectLst/>
                        </a:rPr>
                        <a:t>2</a:t>
                      </a:r>
                      <a:r>
                        <a:rPr lang="en-HK" sz="2800" dirty="0">
                          <a:effectLst/>
                        </a:rPr>
                        <a:t> s</a:t>
                      </a:r>
                      <a:r>
                        <a:rPr lang="en-US" sz="2800" dirty="0">
                          <a:effectLst/>
                        </a:rPr>
                        <a:t>a</a:t>
                      </a:r>
                      <a:r>
                        <a:rPr lang="en-US" altLang="ja-JP" sz="2800" dirty="0">
                          <a:effectLst/>
                        </a:rPr>
                        <a:t>n</a:t>
                      </a:r>
                      <a:r>
                        <a:rPr lang="en-US" altLang="zh-TW" sz="2800" baseline="30000" dirty="0">
                          <a:effectLst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6036842"/>
                  </a:ext>
                </a:extLst>
              </a:tr>
              <a:tr h="546373">
                <a:tc>
                  <a:txBody>
                    <a:bodyPr/>
                    <a:lstStyle/>
                    <a:p>
                      <a:r>
                        <a:rPr lang="en-US" sz="2800" dirty="0"/>
                        <a:t>Good</a:t>
                      </a:r>
                      <a:r>
                        <a:rPr lang="zh-TW" altLang="en-US" sz="2800" dirty="0"/>
                        <a:t> </a:t>
                      </a:r>
                      <a:r>
                        <a:rPr lang="en-US" altLang="zh-TW" sz="2800" dirty="0"/>
                        <a:t>afternoon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800"/>
                        <a:t>午安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ng</a:t>
                      </a:r>
                      <a:r>
                        <a:rPr lang="en-US" altLang="zh-TW" sz="28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en-US" altLang="zh-TW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on</a:t>
                      </a:r>
                      <a:r>
                        <a:rPr lang="en-US" altLang="zh-TW" sz="28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3015537"/>
                  </a:ext>
                </a:extLst>
              </a:tr>
              <a:tr h="546373">
                <a:tc>
                  <a:txBody>
                    <a:bodyPr/>
                    <a:lstStyle/>
                    <a:p>
                      <a:r>
                        <a:rPr lang="en-US" sz="2800" dirty="0"/>
                        <a:t>Good</a:t>
                      </a:r>
                      <a:r>
                        <a:rPr lang="zh-TW" altLang="en-US" sz="2800" dirty="0"/>
                        <a:t> </a:t>
                      </a:r>
                      <a:r>
                        <a:rPr lang="en-US" altLang="zh-TW" sz="2800" dirty="0"/>
                        <a:t>evening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800"/>
                        <a:t>晚安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maan</a:t>
                      </a:r>
                      <a:r>
                        <a:rPr lang="en-US" altLang="zh-TW" sz="28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zh-TW" altLang="en-US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</a:t>
                      </a:r>
                      <a:r>
                        <a:rPr lang="en-US" altLang="zh-TW" sz="28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96960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23843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790C0-7A73-C442-8863-C4E633808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643D5-4C49-AB40-8579-CA426C706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Listen to audio and </a:t>
            </a:r>
            <a:r>
              <a:rPr lang="en-US" dirty="0" err="1"/>
              <a:t>practise</a:t>
            </a:r>
            <a:r>
              <a:rPr lang="en-US" dirty="0"/>
              <a:t> 6 tones</a:t>
            </a:r>
          </a:p>
          <a:p>
            <a:pPr marL="0" indent="0">
              <a:buNone/>
            </a:pPr>
            <a:r>
              <a:rPr lang="en-US" dirty="0"/>
              <a:t>011 Intro.mp3</a:t>
            </a:r>
          </a:p>
          <a:p>
            <a:pPr marL="0" indent="0">
              <a:buNone/>
            </a:pPr>
            <a:r>
              <a:rPr lang="en-US" dirty="0"/>
              <a:t>012 Intro.mp3</a:t>
            </a:r>
          </a:p>
          <a:p>
            <a:pPr marL="0" indent="0">
              <a:buNone/>
            </a:pPr>
            <a:r>
              <a:rPr lang="en-US" dirty="0"/>
              <a:t>013 Intro.mp3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Practise</a:t>
            </a:r>
            <a:r>
              <a:rPr lang="en-US" dirty="0"/>
              <a:t> greetings</a:t>
            </a:r>
          </a:p>
        </p:txBody>
      </p:sp>
    </p:spTree>
    <p:extLst>
      <p:ext uri="{BB962C8B-B14F-4D97-AF65-F5344CB8AC3E}">
        <p14:creationId xmlns:p14="http://schemas.microsoft.com/office/powerpoint/2010/main" val="437215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62C4B-E21D-5943-8E29-B43693CA9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Cantonese I assessments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670EF-0C0C-E649-BD77-CE1A587DF9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Jyutping</a:t>
            </a:r>
            <a:r>
              <a:rPr lang="en-US" dirty="0"/>
              <a:t> (initial + final + tone)</a:t>
            </a:r>
          </a:p>
          <a:p>
            <a:r>
              <a:rPr lang="en-US" dirty="0"/>
              <a:t>Listening (quiz)</a:t>
            </a:r>
          </a:p>
          <a:p>
            <a:r>
              <a:rPr lang="en-US" dirty="0"/>
              <a:t>Conversation (final exam)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587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CCA6A-2DE8-1F43-92DC-210E1F671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Cantonese</a:t>
            </a:r>
            <a:r>
              <a:rPr lang="zh-TW" altLang="en-US" dirty="0"/>
              <a:t> </a:t>
            </a:r>
            <a:r>
              <a:rPr lang="ja-JP" altLang="en-US"/>
              <a:t>廣東話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34BEC-F84A-214F-9A0E-82F5BE4A8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Originates from Canton </a:t>
            </a:r>
            <a:r>
              <a:rPr lang="ja-JP" altLang="en-US"/>
              <a:t>廣東</a:t>
            </a:r>
            <a:r>
              <a:rPr lang="en-US" dirty="0"/>
              <a:t> region (Guangzhou</a:t>
            </a:r>
            <a:r>
              <a:rPr lang="zh-TW" altLang="en-US" dirty="0"/>
              <a:t> </a:t>
            </a:r>
            <a:r>
              <a:rPr lang="ja-JP" altLang="en-US"/>
              <a:t>廣州</a:t>
            </a:r>
            <a:r>
              <a:rPr lang="en-US" dirty="0"/>
              <a:t>) and its surrounding area in Southeastern China</a:t>
            </a:r>
          </a:p>
          <a:p>
            <a:r>
              <a:rPr lang="en-US" dirty="0"/>
              <a:t>Also</a:t>
            </a:r>
            <a:r>
              <a:rPr lang="zh-TW" altLang="en-US" dirty="0"/>
              <a:t> </a:t>
            </a:r>
            <a:r>
              <a:rPr lang="en-US" altLang="zh-TW" dirty="0"/>
              <a:t>known</a:t>
            </a:r>
            <a:r>
              <a:rPr lang="zh-TW" altLang="en-US" dirty="0"/>
              <a:t> </a:t>
            </a:r>
            <a:r>
              <a:rPr lang="en-US" altLang="zh-TW" dirty="0"/>
              <a:t>as</a:t>
            </a:r>
            <a:r>
              <a:rPr lang="zh-TW" altLang="en-US" dirty="0"/>
              <a:t> </a:t>
            </a:r>
            <a:r>
              <a:rPr lang="en-US" altLang="zh-TW" dirty="0"/>
              <a:t>Yue</a:t>
            </a:r>
            <a:r>
              <a:rPr lang="zh-TW" altLang="en-US" dirty="0"/>
              <a:t> </a:t>
            </a:r>
            <a:r>
              <a:rPr lang="ja-JP" altLang="en-US"/>
              <a:t>粵語</a:t>
            </a:r>
            <a:endParaRPr lang="en-HK" altLang="ja-JP" dirty="0"/>
          </a:p>
          <a:p>
            <a:r>
              <a:rPr lang="en-HK" altLang="ja-JP" dirty="0"/>
              <a:t>Spoken in Canton region, Hong Kong, Macau, Singapore, Malaysia, Vietnam, Chinese communities all over the world</a:t>
            </a:r>
          </a:p>
          <a:p>
            <a:r>
              <a:rPr lang="en-HK" altLang="ja-JP" dirty="0"/>
              <a:t>Estimated about 70 million Cantonese speakers around the globe</a:t>
            </a:r>
          </a:p>
          <a:p>
            <a:r>
              <a:rPr lang="en-HK" altLang="ja-JP" dirty="0"/>
              <a:t>Cantonese varies in different places</a:t>
            </a:r>
          </a:p>
          <a:p>
            <a:r>
              <a:rPr lang="en-HK" altLang="ja-JP" dirty="0"/>
              <a:t>This course focuses on Cantonese spoken in Hong Kong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8F9FF9-9F6B-6442-8A34-384B8D6730E5}"/>
              </a:ext>
            </a:extLst>
          </p:cNvPr>
          <p:cNvSpPr/>
          <p:nvPr/>
        </p:nvSpPr>
        <p:spPr>
          <a:xfrm>
            <a:off x="746222" y="5992297"/>
            <a:ext cx="4867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=vGJCa12IxeU</a:t>
            </a:r>
          </a:p>
        </p:txBody>
      </p:sp>
    </p:spTree>
    <p:extLst>
      <p:ext uri="{BB962C8B-B14F-4D97-AF65-F5344CB8AC3E}">
        <p14:creationId xmlns:p14="http://schemas.microsoft.com/office/powerpoint/2010/main" val="3137454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32E0C6-AB14-9248-85C1-A4693BB06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381000"/>
            <a:ext cx="8131200" cy="60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028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CB6582A-401F-8147-ADF1-BB6B7D8AFC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999768"/>
              </p:ext>
            </p:extLst>
          </p:nvPr>
        </p:nvGraphicFramePr>
        <p:xfrm>
          <a:off x="1430768" y="428324"/>
          <a:ext cx="8726487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7605">
                  <a:extLst>
                    <a:ext uri="{9D8B030D-6E8A-4147-A177-3AD203B41FA5}">
                      <a16:colId xmlns:a16="http://schemas.microsoft.com/office/drawing/2014/main" val="2951054330"/>
                    </a:ext>
                  </a:extLst>
                </a:gridCol>
                <a:gridCol w="2919441">
                  <a:extLst>
                    <a:ext uri="{9D8B030D-6E8A-4147-A177-3AD203B41FA5}">
                      <a16:colId xmlns:a16="http://schemas.microsoft.com/office/drawing/2014/main" val="1913380901"/>
                    </a:ext>
                  </a:extLst>
                </a:gridCol>
                <a:gridCol w="2919441">
                  <a:extLst>
                    <a:ext uri="{9D8B030D-6E8A-4147-A177-3AD203B41FA5}">
                      <a16:colId xmlns:a16="http://schemas.microsoft.com/office/drawing/2014/main" val="395903613"/>
                    </a:ext>
                  </a:extLst>
                </a:gridCol>
              </a:tblGrid>
              <a:tr h="575683">
                <a:tc>
                  <a:txBody>
                    <a:bodyPr/>
                    <a:lstStyle/>
                    <a:p>
                      <a:r>
                        <a:rPr lang="en-US" sz="3200" dirty="0"/>
                        <a:t>English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ja-JP" sz="3200" dirty="0">
                          <a:effectLst/>
                        </a:rPr>
                        <a:t>Cantonese</a:t>
                      </a:r>
                      <a:endParaRPr lang="ja-JP" altLang="en-US" sz="320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sz="3200" dirty="0" err="1">
                          <a:effectLst/>
                        </a:rPr>
                        <a:t>Jyutping</a:t>
                      </a:r>
                      <a:endParaRPr lang="en-HK" sz="32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6174690"/>
                  </a:ext>
                </a:extLst>
              </a:tr>
              <a:tr h="575683">
                <a:tc>
                  <a:txBody>
                    <a:bodyPr/>
                    <a:lstStyle/>
                    <a:p>
                      <a:r>
                        <a:rPr lang="en-US" sz="3200" dirty="0"/>
                        <a:t>Dim sum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3200">
                          <a:effectLst/>
                        </a:rPr>
                        <a:t>點心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sz="3200" dirty="0">
                          <a:effectLst/>
                        </a:rPr>
                        <a:t>Dim</a:t>
                      </a:r>
                      <a:r>
                        <a:rPr lang="en-US" altLang="zh-TW" sz="3200" baseline="30000" dirty="0">
                          <a:effectLst/>
                        </a:rPr>
                        <a:t>2</a:t>
                      </a:r>
                      <a:r>
                        <a:rPr lang="en-HK" sz="3200" dirty="0">
                          <a:effectLst/>
                        </a:rPr>
                        <a:t> </a:t>
                      </a:r>
                      <a:r>
                        <a:rPr lang="en-HK" sz="3200" dirty="0" err="1">
                          <a:effectLst/>
                        </a:rPr>
                        <a:t>sam</a:t>
                      </a:r>
                      <a:r>
                        <a:rPr lang="en-US" altLang="zh-TW" sz="3200" baseline="30000" dirty="0">
                          <a:effectLst/>
                        </a:rPr>
                        <a:t>1</a:t>
                      </a:r>
                      <a:endParaRPr lang="en-HK" sz="32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6036842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061E9F3C-FCF1-024E-9B6F-2FD00BD994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51" r="17283"/>
          <a:stretch/>
        </p:blipFill>
        <p:spPr>
          <a:xfrm>
            <a:off x="3958728" y="1953570"/>
            <a:ext cx="4274544" cy="480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230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A490B0C-F311-3B44-BE16-67C8580556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427385"/>
              </p:ext>
            </p:extLst>
          </p:nvPr>
        </p:nvGraphicFramePr>
        <p:xfrm>
          <a:off x="1562443" y="628007"/>
          <a:ext cx="8607168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9056">
                  <a:extLst>
                    <a:ext uri="{9D8B030D-6E8A-4147-A177-3AD203B41FA5}">
                      <a16:colId xmlns:a16="http://schemas.microsoft.com/office/drawing/2014/main" val="2951054330"/>
                    </a:ext>
                  </a:extLst>
                </a:gridCol>
                <a:gridCol w="2869056">
                  <a:extLst>
                    <a:ext uri="{9D8B030D-6E8A-4147-A177-3AD203B41FA5}">
                      <a16:colId xmlns:a16="http://schemas.microsoft.com/office/drawing/2014/main" val="1913380901"/>
                    </a:ext>
                  </a:extLst>
                </a:gridCol>
                <a:gridCol w="2869056">
                  <a:extLst>
                    <a:ext uri="{9D8B030D-6E8A-4147-A177-3AD203B41FA5}">
                      <a16:colId xmlns:a16="http://schemas.microsoft.com/office/drawing/2014/main" val="395903613"/>
                    </a:ext>
                  </a:extLst>
                </a:gridCol>
              </a:tblGrid>
              <a:tr h="575683">
                <a:tc>
                  <a:txBody>
                    <a:bodyPr/>
                    <a:lstStyle/>
                    <a:p>
                      <a:r>
                        <a:rPr lang="en-US" sz="3200" dirty="0"/>
                        <a:t>English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ja-JP" sz="3200" dirty="0">
                          <a:effectLst/>
                        </a:rPr>
                        <a:t>Cantonese</a:t>
                      </a:r>
                      <a:endParaRPr lang="ja-JP" altLang="en-US" sz="320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sz="3200" dirty="0" err="1">
                          <a:effectLst/>
                        </a:rPr>
                        <a:t>Jyutping</a:t>
                      </a:r>
                      <a:endParaRPr lang="en-HK" sz="32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6174690"/>
                  </a:ext>
                </a:extLst>
              </a:tr>
              <a:tr h="575683">
                <a:tc>
                  <a:txBody>
                    <a:bodyPr/>
                    <a:lstStyle/>
                    <a:p>
                      <a:r>
                        <a:rPr lang="en-US" sz="3200" dirty="0"/>
                        <a:t>Bok Choy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3200">
                          <a:effectLst/>
                        </a:rPr>
                        <a:t>白菜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sz="3200" dirty="0">
                          <a:effectLst/>
                        </a:rPr>
                        <a:t>baak</a:t>
                      </a:r>
                      <a:r>
                        <a:rPr lang="en-HK" sz="3200" baseline="30000" dirty="0">
                          <a:effectLst/>
                        </a:rPr>
                        <a:t>6</a:t>
                      </a:r>
                      <a:r>
                        <a:rPr lang="en-HK" sz="3200" dirty="0">
                          <a:effectLst/>
                        </a:rPr>
                        <a:t> choi</a:t>
                      </a:r>
                      <a:r>
                        <a:rPr lang="en-HK" sz="3200" baseline="30000" dirty="0">
                          <a:effectLst/>
                        </a:rPr>
                        <a:t>3</a:t>
                      </a:r>
                      <a:endParaRPr lang="en-HK" sz="32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603684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BD27533B-7F41-5343-85EC-D21FD22CE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184" y="1975635"/>
            <a:ext cx="3352800" cy="443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730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A490B0C-F311-3B44-BE16-67C8580556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634610"/>
              </p:ext>
            </p:extLst>
          </p:nvPr>
        </p:nvGraphicFramePr>
        <p:xfrm>
          <a:off x="1500251" y="929221"/>
          <a:ext cx="8728086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9276">
                  <a:extLst>
                    <a:ext uri="{9D8B030D-6E8A-4147-A177-3AD203B41FA5}">
                      <a16:colId xmlns:a16="http://schemas.microsoft.com/office/drawing/2014/main" val="2951054330"/>
                    </a:ext>
                  </a:extLst>
                </a:gridCol>
                <a:gridCol w="2964405">
                  <a:extLst>
                    <a:ext uri="{9D8B030D-6E8A-4147-A177-3AD203B41FA5}">
                      <a16:colId xmlns:a16="http://schemas.microsoft.com/office/drawing/2014/main" val="1913380901"/>
                    </a:ext>
                  </a:extLst>
                </a:gridCol>
                <a:gridCol w="2964405">
                  <a:extLst>
                    <a:ext uri="{9D8B030D-6E8A-4147-A177-3AD203B41FA5}">
                      <a16:colId xmlns:a16="http://schemas.microsoft.com/office/drawing/2014/main" val="395903613"/>
                    </a:ext>
                  </a:extLst>
                </a:gridCol>
              </a:tblGrid>
              <a:tr h="575683">
                <a:tc>
                  <a:txBody>
                    <a:bodyPr/>
                    <a:lstStyle/>
                    <a:p>
                      <a:r>
                        <a:rPr lang="en-US" sz="3200" dirty="0"/>
                        <a:t>English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ja-JP" sz="3200" dirty="0">
                          <a:effectLst/>
                        </a:rPr>
                        <a:t>Cantonese</a:t>
                      </a:r>
                      <a:endParaRPr lang="ja-JP" altLang="en-US" sz="320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sz="3200" dirty="0" err="1">
                          <a:effectLst/>
                        </a:rPr>
                        <a:t>Jyutping</a:t>
                      </a:r>
                      <a:endParaRPr lang="en-HK" sz="32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6174690"/>
                  </a:ext>
                </a:extLst>
              </a:tr>
              <a:tr h="575683">
                <a:tc>
                  <a:txBody>
                    <a:bodyPr/>
                    <a:lstStyle/>
                    <a:p>
                      <a:r>
                        <a:rPr lang="en-US" sz="3200" dirty="0"/>
                        <a:t>lychee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3200">
                          <a:effectLst/>
                        </a:rPr>
                        <a:t>荔枝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sz="3200" dirty="0">
                          <a:effectLst/>
                        </a:rPr>
                        <a:t>lai6 zi1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6036842"/>
                  </a:ext>
                </a:extLst>
              </a:tr>
            </a:tbl>
          </a:graphicData>
        </a:graphic>
      </p:graphicFrame>
      <p:pic>
        <p:nvPicPr>
          <p:cNvPr id="1028" name="Picture 4" descr="What Is Lychee And How Do You Eat It?">
            <a:extLst>
              <a:ext uri="{FF2B5EF4-FFF2-40B4-BE49-F238E27FC236}">
                <a16:creationId xmlns:a16="http://schemas.microsoft.com/office/drawing/2014/main" id="{8268D8B5-98E0-7D43-A80F-C5096FFEE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645" y="2512806"/>
            <a:ext cx="5521298" cy="309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707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23A971-7DD4-5545-8EA4-FC6AD85F84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99" y="1895936"/>
            <a:ext cx="3020100" cy="418787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F97762B-A720-0047-A344-EF41053531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504469"/>
              </p:ext>
            </p:extLst>
          </p:nvPr>
        </p:nvGraphicFramePr>
        <p:xfrm>
          <a:off x="1550087" y="428324"/>
          <a:ext cx="8607168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9056">
                  <a:extLst>
                    <a:ext uri="{9D8B030D-6E8A-4147-A177-3AD203B41FA5}">
                      <a16:colId xmlns:a16="http://schemas.microsoft.com/office/drawing/2014/main" val="2951054330"/>
                    </a:ext>
                  </a:extLst>
                </a:gridCol>
                <a:gridCol w="2869056">
                  <a:extLst>
                    <a:ext uri="{9D8B030D-6E8A-4147-A177-3AD203B41FA5}">
                      <a16:colId xmlns:a16="http://schemas.microsoft.com/office/drawing/2014/main" val="1913380901"/>
                    </a:ext>
                  </a:extLst>
                </a:gridCol>
                <a:gridCol w="2869056">
                  <a:extLst>
                    <a:ext uri="{9D8B030D-6E8A-4147-A177-3AD203B41FA5}">
                      <a16:colId xmlns:a16="http://schemas.microsoft.com/office/drawing/2014/main" val="395903613"/>
                    </a:ext>
                  </a:extLst>
                </a:gridCol>
              </a:tblGrid>
              <a:tr h="575683">
                <a:tc>
                  <a:txBody>
                    <a:bodyPr/>
                    <a:lstStyle/>
                    <a:p>
                      <a:r>
                        <a:rPr lang="en-US" sz="3200" dirty="0"/>
                        <a:t>English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ja-JP" sz="3200" dirty="0">
                          <a:effectLst/>
                        </a:rPr>
                        <a:t>Cantonese</a:t>
                      </a:r>
                      <a:endParaRPr lang="ja-JP" altLang="en-US" sz="320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sz="3200" dirty="0" err="1">
                          <a:effectLst/>
                        </a:rPr>
                        <a:t>Jyutping</a:t>
                      </a:r>
                      <a:endParaRPr lang="en-HK" sz="32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6174690"/>
                  </a:ext>
                </a:extLst>
              </a:tr>
              <a:tr h="575683">
                <a:tc>
                  <a:txBody>
                    <a:bodyPr/>
                    <a:lstStyle/>
                    <a:p>
                      <a:r>
                        <a:rPr lang="en-US" sz="3200" dirty="0"/>
                        <a:t>Char </a:t>
                      </a:r>
                      <a:r>
                        <a:rPr lang="en-US" sz="3200" dirty="0" err="1"/>
                        <a:t>siu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3200">
                          <a:effectLst/>
                        </a:rPr>
                        <a:t>叉燒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sz="3200" dirty="0">
                          <a:effectLst/>
                        </a:rPr>
                        <a:t>Cha</a:t>
                      </a:r>
                      <a:r>
                        <a:rPr lang="en-US" altLang="zh-TW" sz="3200" baseline="30000" dirty="0">
                          <a:effectLst/>
                        </a:rPr>
                        <a:t>1</a:t>
                      </a:r>
                      <a:r>
                        <a:rPr lang="en-HK" sz="3200" dirty="0">
                          <a:effectLst/>
                        </a:rPr>
                        <a:t> </a:t>
                      </a:r>
                      <a:r>
                        <a:rPr lang="en-HK" sz="3200" dirty="0" err="1">
                          <a:effectLst/>
                        </a:rPr>
                        <a:t>siu</a:t>
                      </a:r>
                      <a:r>
                        <a:rPr lang="en-US" altLang="zh-TW" sz="3200" baseline="30000" dirty="0">
                          <a:effectLst/>
                        </a:rPr>
                        <a:t>1</a:t>
                      </a:r>
                      <a:endParaRPr lang="en-HK" sz="32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603684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197BB2F-9E4D-4343-B91D-B64ED4AD5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291" y="2504270"/>
            <a:ext cx="4980125" cy="3333471"/>
          </a:xfrm>
          <a:prstGeom prst="rect">
            <a:avLst/>
          </a:prstGeom>
        </p:spPr>
      </p:pic>
      <p:pic>
        <p:nvPicPr>
          <p:cNvPr id="8" name="Picture 7" descr="A close up of a sandwich&#10;&#10;Description automatically generated">
            <a:extLst>
              <a:ext uri="{FF2B5EF4-FFF2-40B4-BE49-F238E27FC236}">
                <a16:creationId xmlns:a16="http://schemas.microsoft.com/office/drawing/2014/main" id="{CD7618FA-89D9-474E-8AA4-C21D2778D3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0079" y="2742917"/>
            <a:ext cx="4415222" cy="285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04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BA535-A8FF-3243-AE10-0B3B29E07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Jyutping</a:t>
            </a:r>
            <a:endParaRPr lang="en-US" dirty="0"/>
          </a:p>
        </p:txBody>
      </p:sp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86B40BC1-8F47-FC44-A553-3EA02F0BE7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8312" y="1457539"/>
            <a:ext cx="6876792" cy="43524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031598-61BC-774B-9DDD-74119E7C9814}"/>
              </a:ext>
            </a:extLst>
          </p:cNvPr>
          <p:cNvSpPr txBox="1"/>
          <p:nvPr/>
        </p:nvSpPr>
        <p:spPr>
          <a:xfrm>
            <a:off x="4543667" y="5534561"/>
            <a:ext cx="2409713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</a:rPr>
              <a:t>N</a:t>
            </a:r>
            <a:r>
              <a:rPr lang="en-US" sz="4000" dirty="0">
                <a:solidFill>
                  <a:schemeClr val="accent2"/>
                </a:solidFill>
              </a:rPr>
              <a:t>go</a:t>
            </a:r>
            <a:r>
              <a:rPr lang="en-US" altLang="zh-TW" sz="4000" baseline="30000" dirty="0">
                <a:solidFill>
                  <a:schemeClr val="accent2"/>
                </a:solidFill>
              </a:rPr>
              <a:t>5</a:t>
            </a:r>
            <a:endParaRPr lang="en-US" sz="4000" baseline="30000" dirty="0">
              <a:solidFill>
                <a:schemeClr val="accent2"/>
              </a:solidFill>
            </a:endParaRPr>
          </a:p>
          <a:p>
            <a:pPr algn="ctr"/>
            <a:r>
              <a:rPr lang="en-US" sz="4000" dirty="0" err="1"/>
              <a:t>我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09360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36006</TotalTime>
  <Words>276</Words>
  <Application>Microsoft Macintosh PowerPoint</Application>
  <PresentationFormat>Widescreen</PresentationFormat>
  <Paragraphs>86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Cantonese I Week 1</vt:lpstr>
      <vt:lpstr>Cantonese I assessments</vt:lpstr>
      <vt:lpstr>What is Cantonese 廣東話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Jyutping</vt:lpstr>
      <vt:lpstr>Jyutping or Yale?</vt:lpstr>
      <vt:lpstr>PowerPoint Presentation</vt:lpstr>
      <vt:lpstr>19 Initials</vt:lpstr>
      <vt:lpstr>51 Finals</vt:lpstr>
      <vt:lpstr>6 Tones</vt:lpstr>
      <vt:lpstr>PowerPoint Presentation</vt:lpstr>
      <vt:lpstr>PowerPoint Presentation</vt:lpstr>
      <vt:lpstr>PowerPoint Presentation</vt:lpstr>
      <vt:lpstr>Homework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Cantonese I</dc:title>
  <dc:creator>Rona Chau</dc:creator>
  <cp:lastModifiedBy>Rona Chau</cp:lastModifiedBy>
  <cp:revision>45</cp:revision>
  <dcterms:created xsi:type="dcterms:W3CDTF">2020-09-20T09:35:44Z</dcterms:created>
  <dcterms:modified xsi:type="dcterms:W3CDTF">2021-09-19T15:10:16Z</dcterms:modified>
</cp:coreProperties>
</file>