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302" r:id="rId3"/>
    <p:sldId id="310" r:id="rId4"/>
    <p:sldId id="303" r:id="rId5"/>
    <p:sldId id="312" r:id="rId6"/>
    <p:sldId id="307" r:id="rId7"/>
    <p:sldId id="316" r:id="rId8"/>
    <p:sldId id="304" r:id="rId9"/>
    <p:sldId id="305" r:id="rId10"/>
    <p:sldId id="306" r:id="rId11"/>
    <p:sldId id="317" r:id="rId12"/>
    <p:sldId id="309" r:id="rId13"/>
    <p:sldId id="261" r:id="rId14"/>
    <p:sldId id="265" r:id="rId15"/>
    <p:sldId id="266" r:id="rId16"/>
    <p:sldId id="267" r:id="rId17"/>
    <p:sldId id="270" r:id="rId18"/>
    <p:sldId id="308" r:id="rId19"/>
    <p:sldId id="311" r:id="rId20"/>
    <p:sldId id="29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48"/>
    <p:restoredTop sz="94708"/>
  </p:normalViewPr>
  <p:slideViewPr>
    <p:cSldViewPr snapToGrid="0" snapToObjects="1">
      <p:cViewPr varScale="1">
        <p:scale>
          <a:sx n="118" d="100"/>
          <a:sy n="118" d="100"/>
        </p:scale>
        <p:origin x="632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747B3-83BC-6A45-A3F9-77B401B37C7F}" type="datetimeFigureOut">
              <a:rPr lang="en-US" smtClean="0"/>
              <a:t>11/3/21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9D43E-0AF9-284C-8E26-C356B7770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56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11/3/21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11/3/21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11/3/21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FAAD9-252C-5C44-8DF3-69FCD60FD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52" b="40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 b="1">
                <a:solidFill>
                  <a:schemeClr val="tx1">
                    <a:lumMod val="85000"/>
                    <a:lumOff val="15000"/>
                  </a:schemeClr>
                </a:solidFill>
              </a:rPr>
              <a:t>Cantonese I</a:t>
            </a:r>
          </a:p>
          <a:p>
            <a:r>
              <a:rPr lang="en-US" sz="2300" b="1">
                <a:solidFill>
                  <a:schemeClr val="tx1">
                    <a:lumMod val="85000"/>
                    <a:lumOff val="15000"/>
                  </a:schemeClr>
                </a:solidFill>
              </a:rPr>
              <a:t>Week 8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D62C5AEB-4923-B04E-9404-149E378F2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682" y="0"/>
            <a:ext cx="5187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61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EB43B4B4-AA0F-524F-9201-A631722413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545" b="43721"/>
          <a:stretch/>
        </p:blipFill>
        <p:spPr>
          <a:xfrm>
            <a:off x="168338" y="600264"/>
            <a:ext cx="5307429" cy="5657471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46D8C18F-AEAA-AA4F-BB12-DB47505CE7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969"/>
          <a:stretch/>
        </p:blipFill>
        <p:spPr>
          <a:xfrm>
            <a:off x="6030313" y="1100471"/>
            <a:ext cx="6161687" cy="423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51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A7EC78-E49C-BE40-812B-240917440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780" y="215301"/>
            <a:ext cx="4816440" cy="62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39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2682B619-9E5F-AE4D-A086-9670EC191BC9}"/>
              </a:ext>
            </a:extLst>
          </p:cNvPr>
          <p:cNvSpPr txBox="1"/>
          <p:nvPr/>
        </p:nvSpPr>
        <p:spPr>
          <a:xfrm>
            <a:off x="1234560" y="25017"/>
            <a:ext cx="253054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Bin1 go3 (adj.) di1 aa3?</a:t>
            </a:r>
          </a:p>
        </p:txBody>
      </p:sp>
      <p:pic>
        <p:nvPicPr>
          <p:cNvPr id="23" name="Picture 12" descr="Smiling Tall Man Touching Ceiling With Head by Milles Studio - Passage,  Train Station">
            <a:extLst>
              <a:ext uri="{FF2B5EF4-FFF2-40B4-BE49-F238E27FC236}">
                <a16:creationId xmlns:a16="http://schemas.microsoft.com/office/drawing/2014/main" id="{D92FC7A6-CC9C-BC47-8AD3-0A582367D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225" y="3020761"/>
            <a:ext cx="23241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Aurora Sleeping Beauty Face PNG Image | Transparent PNG Free Download on  SeekPNG">
            <a:extLst>
              <a:ext uri="{FF2B5EF4-FFF2-40B4-BE49-F238E27FC236}">
                <a16:creationId xmlns:a16="http://schemas.microsoft.com/office/drawing/2014/main" id="{CA2718DC-676A-CF4F-8E99-233E40778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21" y="606542"/>
            <a:ext cx="2852615" cy="237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artoon happy dwarf isolated on white background Vector Image">
            <a:extLst>
              <a:ext uri="{FF2B5EF4-FFF2-40B4-BE49-F238E27FC236}">
                <a16:creationId xmlns:a16="http://schemas.microsoft.com/office/drawing/2014/main" id="{D55D0963-C7C2-2347-9153-FE36E3491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50" y="872430"/>
            <a:ext cx="1422402" cy="219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Peter Griffin - Wikipedia">
            <a:extLst>
              <a:ext uri="{FF2B5EF4-FFF2-40B4-BE49-F238E27FC236}">
                <a16:creationId xmlns:a16="http://schemas.microsoft.com/office/drawing/2014/main" id="{061A8D80-07C7-1149-9D99-F6820A148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226" y="280912"/>
            <a:ext cx="2123210" cy="309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J.K. 羅琳：「佛地魔」的名字大家統統都唸錯！ | ETtoday國際新聞| ETtoday新聞雲">
            <a:extLst>
              <a:ext uri="{FF2B5EF4-FFF2-40B4-BE49-F238E27FC236}">
                <a16:creationId xmlns:a16="http://schemas.microsoft.com/office/drawing/2014/main" id="{3216A046-EE72-7446-BB38-8DA5D990D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344" y="684391"/>
            <a:ext cx="2611289" cy="187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47936D-8E29-9D45-AC7A-E0FB0CC76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887" y="3423726"/>
            <a:ext cx="5334000" cy="3238500"/>
          </a:xfrm>
          <a:prstGeom prst="rect">
            <a:avLst/>
          </a:prstGeom>
        </p:spPr>
      </p:pic>
      <p:pic>
        <p:nvPicPr>
          <p:cNvPr id="40" name="Picture 39" descr="A picture containing toy, fence, person, doll&#10;&#10;Description automatically generated">
            <a:extLst>
              <a:ext uri="{FF2B5EF4-FFF2-40B4-BE49-F238E27FC236}">
                <a16:creationId xmlns:a16="http://schemas.microsoft.com/office/drawing/2014/main" id="{DB5C78D5-0A3E-7A4F-BEE8-2F3A3A7398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9504" y="308432"/>
            <a:ext cx="1577415" cy="270724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0FDE34E-15B0-964C-B42F-6F3B6F42BA36}"/>
              </a:ext>
            </a:extLst>
          </p:cNvPr>
          <p:cNvSpPr txBox="1"/>
          <p:nvPr/>
        </p:nvSpPr>
        <p:spPr>
          <a:xfrm>
            <a:off x="152194" y="810458"/>
            <a:ext cx="939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B5E062-4ADD-0C4E-A294-45BA31C3CD8B}"/>
              </a:ext>
            </a:extLst>
          </p:cNvPr>
          <p:cNvSpPr txBox="1"/>
          <p:nvPr/>
        </p:nvSpPr>
        <p:spPr>
          <a:xfrm>
            <a:off x="4983044" y="1040993"/>
            <a:ext cx="939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34D152E-37E6-5E42-9B77-99CC10D5B6AA}"/>
              </a:ext>
            </a:extLst>
          </p:cNvPr>
          <p:cNvSpPr txBox="1"/>
          <p:nvPr/>
        </p:nvSpPr>
        <p:spPr>
          <a:xfrm>
            <a:off x="7021948" y="576370"/>
            <a:ext cx="939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CAE7E56-D3CC-EC4B-A871-1011A1DEB741}"/>
              </a:ext>
            </a:extLst>
          </p:cNvPr>
          <p:cNvSpPr txBox="1"/>
          <p:nvPr/>
        </p:nvSpPr>
        <p:spPr>
          <a:xfrm>
            <a:off x="9667695" y="576369"/>
            <a:ext cx="939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05DAC59-42F8-7D4B-8699-752CB5692014}"/>
              </a:ext>
            </a:extLst>
          </p:cNvPr>
          <p:cNvSpPr txBox="1"/>
          <p:nvPr/>
        </p:nvSpPr>
        <p:spPr>
          <a:xfrm>
            <a:off x="295280" y="4165813"/>
            <a:ext cx="939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F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85D9BF5-3EC8-2240-90FC-0D80FC84AF5A}"/>
              </a:ext>
            </a:extLst>
          </p:cNvPr>
          <p:cNvSpPr txBox="1"/>
          <p:nvPr/>
        </p:nvSpPr>
        <p:spPr>
          <a:xfrm>
            <a:off x="3747388" y="4087186"/>
            <a:ext cx="939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C08C9E-A35A-0E4F-8E9D-27FF296012F8}"/>
              </a:ext>
            </a:extLst>
          </p:cNvPr>
          <p:cNvSpPr txBox="1"/>
          <p:nvPr/>
        </p:nvSpPr>
        <p:spPr>
          <a:xfrm>
            <a:off x="6367193" y="3257550"/>
            <a:ext cx="939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8985679-7B9E-5644-AD39-78107018B237}"/>
              </a:ext>
            </a:extLst>
          </p:cNvPr>
          <p:cNvSpPr txBox="1"/>
          <p:nvPr/>
        </p:nvSpPr>
        <p:spPr>
          <a:xfrm>
            <a:off x="9081388" y="3518316"/>
            <a:ext cx="939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I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247B4CC-11C5-B14F-A561-E9F3AA7A5E08}"/>
              </a:ext>
            </a:extLst>
          </p:cNvPr>
          <p:cNvSpPr txBox="1"/>
          <p:nvPr/>
        </p:nvSpPr>
        <p:spPr>
          <a:xfrm>
            <a:off x="2867396" y="681614"/>
            <a:ext cx="939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B</a:t>
            </a:r>
          </a:p>
        </p:txBody>
      </p:sp>
      <p:pic>
        <p:nvPicPr>
          <p:cNvPr id="50" name="Picture 8" descr="Cartoon happy dwarf isolated on white background Vector Image">
            <a:extLst>
              <a:ext uri="{FF2B5EF4-FFF2-40B4-BE49-F238E27FC236}">
                <a16:creationId xmlns:a16="http://schemas.microsoft.com/office/drawing/2014/main" id="{E8D9EEB9-C351-BD49-87D2-9673B8A6B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51" y="837583"/>
            <a:ext cx="1422402" cy="219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4" descr="Herbert (Family Guy) - Wikipedia">
            <a:extLst>
              <a:ext uri="{FF2B5EF4-FFF2-40B4-BE49-F238E27FC236}">
                <a16:creationId xmlns:a16="http://schemas.microsoft.com/office/drawing/2014/main" id="{60A226B2-F1D0-9143-B825-E21353FD1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939" y="3885639"/>
            <a:ext cx="2166781" cy="235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963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405C18-3D26-7540-BDBE-C964A8932E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19"/>
          <a:stretch/>
        </p:blipFill>
        <p:spPr>
          <a:xfrm>
            <a:off x="3768279" y="529424"/>
            <a:ext cx="8161798" cy="54333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234495-2F80-F04F-B7E5-688AFCE44A77}"/>
              </a:ext>
            </a:extLst>
          </p:cNvPr>
          <p:cNvSpPr/>
          <p:nvPr/>
        </p:nvSpPr>
        <p:spPr>
          <a:xfrm>
            <a:off x="1371890" y="1311818"/>
            <a:ext cx="3048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00B050"/>
                </a:solidFill>
              </a:rPr>
              <a:t>Young</a:t>
            </a:r>
          </a:p>
          <a:p>
            <a:r>
              <a:rPr lang="ja-JP" altLang="en-US" sz="2000"/>
              <a:t>細個</a:t>
            </a:r>
            <a:r>
              <a:rPr lang="zh-TW" altLang="en-US" sz="2000" dirty="0"/>
              <a:t> </a:t>
            </a:r>
            <a:endParaRPr lang="en-US" altLang="zh-TW" sz="2000" dirty="0"/>
          </a:p>
          <a:p>
            <a:r>
              <a:rPr lang="en-US" altLang="zh-TW" sz="2000" dirty="0"/>
              <a:t>sai</a:t>
            </a:r>
            <a:r>
              <a:rPr lang="en-US" altLang="zh-TW" sz="2000" baseline="30000" dirty="0"/>
              <a:t>3</a:t>
            </a:r>
            <a:r>
              <a:rPr lang="en-US" altLang="zh-TW" sz="2000" dirty="0"/>
              <a:t> go</a:t>
            </a:r>
            <a:r>
              <a:rPr lang="en-US" altLang="zh-TW" sz="2000" baseline="30000" dirty="0"/>
              <a:t>3</a:t>
            </a:r>
            <a:r>
              <a:rPr lang="en-US" altLang="zh-TW" sz="2000" dirty="0"/>
              <a:t> </a:t>
            </a:r>
          </a:p>
          <a:p>
            <a:endParaRPr lang="en-US" altLang="ja-JP" sz="2000" dirty="0"/>
          </a:p>
          <a:p>
            <a:r>
              <a:rPr lang="ja-JP" altLang="en-US" sz="2000"/>
              <a:t>後生</a:t>
            </a:r>
            <a:r>
              <a:rPr lang="zh-TW" altLang="en-US" sz="2000" dirty="0"/>
              <a:t> </a:t>
            </a:r>
            <a:endParaRPr lang="en-US" altLang="zh-TW" sz="2000" dirty="0"/>
          </a:p>
          <a:p>
            <a:r>
              <a:rPr lang="en-HK" altLang="zh-TW" sz="2000" dirty="0"/>
              <a:t>hau</a:t>
            </a:r>
            <a:r>
              <a:rPr lang="en-HK" altLang="zh-TW" sz="2000" baseline="30000" dirty="0"/>
              <a:t>6</a:t>
            </a:r>
            <a:r>
              <a:rPr lang="en-HK" altLang="zh-TW" sz="2000" dirty="0"/>
              <a:t> saang</a:t>
            </a:r>
            <a:r>
              <a:rPr lang="en-HK" altLang="zh-TW" sz="2000" baseline="30000" dirty="0"/>
              <a:t>1</a:t>
            </a:r>
            <a:r>
              <a:rPr lang="en-HK" altLang="zh-TW" sz="2000" dirty="0"/>
              <a:t> </a:t>
            </a:r>
          </a:p>
          <a:p>
            <a:endParaRPr lang="en-HK" altLang="zh-TW" sz="2000" dirty="0"/>
          </a:p>
          <a:p>
            <a:r>
              <a:rPr lang="ja-JP" altLang="en-US" sz="2000"/>
              <a:t>年青</a:t>
            </a:r>
            <a:endParaRPr lang="en-US" altLang="ja-JP" sz="2000" dirty="0"/>
          </a:p>
          <a:p>
            <a:r>
              <a:rPr lang="en-GB" altLang="zh-TW" sz="2000" dirty="0"/>
              <a:t>nin</a:t>
            </a:r>
            <a:r>
              <a:rPr lang="en-GB" altLang="zh-TW" sz="2000" baseline="30000" dirty="0"/>
              <a:t>4</a:t>
            </a:r>
            <a:r>
              <a:rPr lang="en-GB" altLang="zh-TW" sz="2000" dirty="0"/>
              <a:t> cing</a:t>
            </a:r>
            <a:r>
              <a:rPr lang="en-GB" altLang="zh-TW" sz="2000" baseline="30000" dirty="0"/>
              <a:t>1</a:t>
            </a:r>
          </a:p>
          <a:p>
            <a:endParaRPr lang="en-HK" altLang="ja-JP" sz="2000" dirty="0"/>
          </a:p>
          <a:p>
            <a:r>
              <a:rPr lang="en-HK" altLang="ja-JP" sz="2000" dirty="0">
                <a:solidFill>
                  <a:srgbClr val="00B050"/>
                </a:solidFill>
              </a:rPr>
              <a:t>Old</a:t>
            </a:r>
          </a:p>
          <a:p>
            <a:r>
              <a:rPr lang="ja-JP" altLang="en-US" sz="2000"/>
              <a:t>老</a:t>
            </a:r>
            <a:r>
              <a:rPr lang="en-US" altLang="ja-JP" sz="2000" dirty="0"/>
              <a:t> (old)</a:t>
            </a:r>
          </a:p>
          <a:p>
            <a:r>
              <a:rPr lang="en-HK" altLang="ja-JP" sz="2000" dirty="0"/>
              <a:t>lou</a:t>
            </a:r>
            <a:r>
              <a:rPr lang="en-HK" altLang="ja-JP" sz="2000" baseline="30000" dirty="0"/>
              <a:t>5</a:t>
            </a:r>
            <a:endParaRPr lang="en-HK" altLang="ja-JP" sz="2000" dirty="0">
              <a:solidFill>
                <a:srgbClr val="00B050"/>
              </a:solidFill>
            </a:endParaRPr>
          </a:p>
          <a:p>
            <a:endParaRPr lang="en-HK" altLang="ja-JP" sz="2000" dirty="0">
              <a:solidFill>
                <a:srgbClr val="00B050"/>
              </a:solidFill>
            </a:endParaRPr>
          </a:p>
          <a:p>
            <a:r>
              <a:rPr lang="ja-JP" altLang="en-HK" sz="2000"/>
              <a:t>成熟</a:t>
            </a:r>
            <a:r>
              <a:rPr lang="zh-TW" altLang="en-US" sz="2000" dirty="0"/>
              <a:t> </a:t>
            </a:r>
            <a:r>
              <a:rPr lang="en-US" altLang="zh-TW" sz="2000" dirty="0"/>
              <a:t>(mature)</a:t>
            </a:r>
          </a:p>
          <a:p>
            <a:r>
              <a:rPr lang="en-HK" sz="2000" dirty="0"/>
              <a:t>sing</a:t>
            </a:r>
            <a:r>
              <a:rPr lang="en-HK" sz="2000" baseline="30000" dirty="0"/>
              <a:t>4</a:t>
            </a:r>
            <a:r>
              <a:rPr lang="en-HK" sz="2000" dirty="0"/>
              <a:t> suk</a:t>
            </a:r>
            <a:r>
              <a:rPr lang="en-HK" sz="2000" baseline="30000" dirty="0"/>
              <a:t>6</a:t>
            </a:r>
          </a:p>
          <a:p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126995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28E04F-63DB-5F4C-820D-CA093DA77DCD}"/>
              </a:ext>
            </a:extLst>
          </p:cNvPr>
          <p:cNvSpPr txBox="1"/>
          <p:nvPr/>
        </p:nvSpPr>
        <p:spPr>
          <a:xfrm>
            <a:off x="1670383" y="2119267"/>
            <a:ext cx="2342219" cy="429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/>
              <a:t>高</a:t>
            </a:r>
            <a:r>
              <a:rPr lang="en-US" altLang="ja-JP" sz="2000" dirty="0"/>
              <a:t> (Tall)</a:t>
            </a:r>
          </a:p>
          <a:p>
            <a:r>
              <a:rPr lang="en-US" altLang="ja-JP" sz="2000" dirty="0"/>
              <a:t>gou</a:t>
            </a:r>
            <a:r>
              <a:rPr lang="en-US" altLang="ja-JP" sz="2000" baseline="30000" dirty="0"/>
              <a:t>1</a:t>
            </a:r>
          </a:p>
          <a:p>
            <a:endParaRPr lang="en-HK" altLang="ja-JP" sz="2000" dirty="0"/>
          </a:p>
          <a:p>
            <a:r>
              <a:rPr lang="ja-JP" altLang="en-US" sz="2000"/>
              <a:t>矮</a:t>
            </a:r>
            <a:r>
              <a:rPr lang="en-US" altLang="ja-JP" sz="2000" dirty="0"/>
              <a:t> (Short)</a:t>
            </a:r>
          </a:p>
          <a:p>
            <a:r>
              <a:rPr lang="en-HK" altLang="ja-JP" sz="2000" dirty="0"/>
              <a:t>ai</a:t>
            </a:r>
            <a:r>
              <a:rPr lang="en-HK" altLang="ja-JP" sz="2000" baseline="30000" dirty="0"/>
              <a:t>2</a:t>
            </a:r>
          </a:p>
          <a:p>
            <a:endParaRPr lang="en-US" altLang="ja-JP" sz="2000" dirty="0"/>
          </a:p>
          <a:p>
            <a:r>
              <a:rPr lang="ja-JP" altLang="en-US" sz="2000"/>
              <a:t>肥</a:t>
            </a:r>
            <a:r>
              <a:rPr lang="en-US" altLang="ja-JP" sz="2000" dirty="0"/>
              <a:t> (Fat)</a:t>
            </a:r>
          </a:p>
          <a:p>
            <a:r>
              <a:rPr lang="en-HK" altLang="ja-JP" sz="2000" dirty="0"/>
              <a:t>fei</a:t>
            </a:r>
            <a:r>
              <a:rPr lang="en-HK" altLang="ja-JP" sz="2000" baseline="30000" dirty="0"/>
              <a:t>4</a:t>
            </a:r>
          </a:p>
          <a:p>
            <a:endParaRPr lang="en-HK" altLang="ja-JP" sz="2000" baseline="30000" dirty="0"/>
          </a:p>
          <a:p>
            <a:r>
              <a:rPr lang="ja-JP" altLang="en-US" sz="2000"/>
              <a:t>瘦</a:t>
            </a:r>
            <a:r>
              <a:rPr lang="en-US" altLang="ja-JP" sz="2000" dirty="0"/>
              <a:t> (Thin)</a:t>
            </a:r>
            <a:endParaRPr lang="en-HK" altLang="ja-JP" sz="2000" dirty="0"/>
          </a:p>
          <a:p>
            <a:r>
              <a:rPr lang="en-HK" altLang="ja-JP" sz="2000" dirty="0"/>
              <a:t>sau</a:t>
            </a:r>
            <a:r>
              <a:rPr lang="en-HK" altLang="ja-JP" sz="2000" baseline="30000" dirty="0"/>
              <a:t>3</a:t>
            </a:r>
          </a:p>
          <a:p>
            <a:endParaRPr lang="en-HK" altLang="ja-JP" sz="2000" dirty="0"/>
          </a:p>
          <a:p>
            <a:endParaRPr lang="en-HK" altLang="ja-JP" sz="2000" dirty="0"/>
          </a:p>
          <a:p>
            <a:endParaRPr lang="en-HK" altLang="ja-JP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F98F89-EEFE-5C45-A7E5-9C4C6967C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730" y="1323190"/>
            <a:ext cx="5273578" cy="397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1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B264CA-7ADE-7E48-91CE-38C0DE62A08B}"/>
              </a:ext>
            </a:extLst>
          </p:cNvPr>
          <p:cNvSpPr/>
          <p:nvPr/>
        </p:nvSpPr>
        <p:spPr>
          <a:xfrm>
            <a:off x="1157866" y="1200294"/>
            <a:ext cx="2260601" cy="3652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altLang="ja-JP" sz="2000" dirty="0"/>
          </a:p>
          <a:p>
            <a:r>
              <a:rPr lang="ja-JP" altLang="en-HK" sz="2000"/>
              <a:t>可愛</a:t>
            </a:r>
            <a:r>
              <a:rPr lang="en-HK" altLang="ja-JP" sz="2000" dirty="0"/>
              <a:t> (cute)</a:t>
            </a:r>
          </a:p>
          <a:p>
            <a:r>
              <a:rPr lang="en-HK" sz="2000" dirty="0"/>
              <a:t>ho</a:t>
            </a:r>
            <a:r>
              <a:rPr lang="en-HK" sz="2000" baseline="30000" dirty="0"/>
              <a:t>2</a:t>
            </a:r>
            <a:r>
              <a:rPr lang="en-HK" sz="2000" dirty="0"/>
              <a:t> oi</a:t>
            </a:r>
            <a:r>
              <a:rPr lang="en-HK" sz="2000" baseline="30000" dirty="0"/>
              <a:t>3</a:t>
            </a:r>
          </a:p>
          <a:p>
            <a:endParaRPr lang="en-US" altLang="ja-JP" sz="2000" dirty="0"/>
          </a:p>
          <a:p>
            <a:r>
              <a:rPr lang="ja-JP" altLang="en-US" sz="2000"/>
              <a:t>得意</a:t>
            </a:r>
            <a:r>
              <a:rPr lang="en-US" altLang="ja-JP" sz="2000" dirty="0"/>
              <a:t> (cute)</a:t>
            </a:r>
          </a:p>
          <a:p>
            <a:r>
              <a:rPr lang="en-HK" sz="2000" dirty="0"/>
              <a:t>dak</a:t>
            </a:r>
            <a:r>
              <a:rPr lang="en-HK" sz="2000" baseline="30000" dirty="0"/>
              <a:t>1</a:t>
            </a:r>
            <a:r>
              <a:rPr lang="en-HK" sz="2000" dirty="0"/>
              <a:t> ji</a:t>
            </a:r>
            <a:r>
              <a:rPr lang="en-HK" sz="2000" baseline="30000" dirty="0"/>
              <a:t>3</a:t>
            </a:r>
            <a:endParaRPr lang="en-HK" altLang="ja-JP" sz="2000" dirty="0"/>
          </a:p>
          <a:p>
            <a:endParaRPr lang="en-GB" altLang="ja-JP" sz="2000" dirty="0"/>
          </a:p>
          <a:p>
            <a:r>
              <a:rPr lang="ja-JP" altLang="en-US" sz="2000"/>
              <a:t>靚</a:t>
            </a:r>
            <a:r>
              <a:rPr lang="en-US" altLang="ja-JP" sz="2000" dirty="0"/>
              <a:t> (beautiful)</a:t>
            </a:r>
            <a:endParaRPr lang="en-HK" altLang="ja-JP" sz="2000" dirty="0"/>
          </a:p>
          <a:p>
            <a:r>
              <a:rPr lang="en-GB" altLang="ja-JP" sz="2000" dirty="0"/>
              <a:t>leng</a:t>
            </a:r>
            <a:r>
              <a:rPr lang="en-GB" altLang="ja-JP" sz="2000" baseline="30000" dirty="0"/>
              <a:t>3</a:t>
            </a:r>
          </a:p>
          <a:p>
            <a:endParaRPr lang="en-GB" altLang="ja-JP" sz="2000" baseline="30000" dirty="0"/>
          </a:p>
          <a:p>
            <a:r>
              <a:rPr lang="ja-JP" altLang="en-US" sz="2000"/>
              <a:t>醜</a:t>
            </a:r>
            <a:r>
              <a:rPr lang="en-US" altLang="ja-JP" sz="2000" dirty="0"/>
              <a:t> (ugly)</a:t>
            </a:r>
            <a:endParaRPr lang="en-HK" altLang="ja-JP" sz="2000" dirty="0"/>
          </a:p>
          <a:p>
            <a:r>
              <a:rPr lang="en-HK" altLang="ja-JP" sz="2000" dirty="0"/>
              <a:t>cau</a:t>
            </a:r>
            <a:r>
              <a:rPr lang="en-HK" altLang="ja-JP" sz="2000" baseline="30000" dirty="0"/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071E2B-E1CC-3845-BD2A-85B56AD1F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604" y="1200294"/>
            <a:ext cx="2260600" cy="3594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E7646F-D0A5-9240-813E-85A5049BA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804" y="811574"/>
            <a:ext cx="3492500" cy="2324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02D350-72F7-5148-BA6C-C4E8441B2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341" y="3508971"/>
            <a:ext cx="4420049" cy="257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44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FEC1A-A61E-8846-A473-96ADA2BB6047}"/>
              </a:ext>
            </a:extLst>
          </p:cNvPr>
          <p:cNvSpPr/>
          <p:nvPr/>
        </p:nvSpPr>
        <p:spPr>
          <a:xfrm>
            <a:off x="2553775" y="1861304"/>
            <a:ext cx="22555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HK" sz="2000"/>
              <a:t>聰明</a:t>
            </a:r>
            <a:r>
              <a:rPr lang="en-US" altLang="ja-JP" sz="2000" dirty="0"/>
              <a:t> (clever)</a:t>
            </a:r>
          </a:p>
          <a:p>
            <a:r>
              <a:rPr lang="en-HK" sz="2000" dirty="0"/>
              <a:t>cung</a:t>
            </a:r>
            <a:r>
              <a:rPr lang="en-HK" sz="2000" baseline="30000" dirty="0"/>
              <a:t>1</a:t>
            </a:r>
            <a:r>
              <a:rPr lang="en-HK" sz="2000" dirty="0"/>
              <a:t> ming</a:t>
            </a:r>
            <a:r>
              <a:rPr lang="en-HK" sz="2000" baseline="30000" dirty="0"/>
              <a:t>4</a:t>
            </a:r>
            <a:endParaRPr lang="en-US" altLang="zh-TW" sz="2000" dirty="0"/>
          </a:p>
          <a:p>
            <a:endParaRPr lang="en-US" altLang="ja-JP" sz="2000" dirty="0"/>
          </a:p>
          <a:p>
            <a:r>
              <a:rPr lang="ja-JP" altLang="en-US" sz="2000"/>
              <a:t>叻</a:t>
            </a:r>
            <a:r>
              <a:rPr lang="en-US" altLang="ja-JP" sz="2000" dirty="0"/>
              <a:t> (smart)</a:t>
            </a:r>
          </a:p>
          <a:p>
            <a:r>
              <a:rPr lang="en-US" altLang="zh-TW" sz="2000" dirty="0"/>
              <a:t>lek</a:t>
            </a:r>
            <a:r>
              <a:rPr lang="en-US" altLang="zh-TW" sz="2000" baseline="30000" dirty="0"/>
              <a:t>1</a:t>
            </a:r>
          </a:p>
          <a:p>
            <a:endParaRPr lang="en-GB" altLang="ja-JP" sz="2000" dirty="0"/>
          </a:p>
          <a:p>
            <a:r>
              <a:rPr lang="ja-JP" altLang="en-US" sz="2000"/>
              <a:t>蠢</a:t>
            </a:r>
            <a:r>
              <a:rPr lang="en-US" altLang="ja-JP" sz="2000" dirty="0"/>
              <a:t> (stupid / dumb)</a:t>
            </a:r>
          </a:p>
          <a:p>
            <a:r>
              <a:rPr lang="en-HK" sz="2000" dirty="0"/>
              <a:t>ceon</a:t>
            </a:r>
            <a:r>
              <a:rPr lang="en-HK" sz="2000" baseline="30000" dirty="0"/>
              <a:t>2</a:t>
            </a:r>
            <a:endParaRPr lang="en-HK" altLang="ja-JP" sz="2000" baseline="30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E6C255-5398-2E4D-9013-75564354E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106" y="1510403"/>
            <a:ext cx="5669878" cy="325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47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5B1F36F-29D7-F046-970B-C93033F75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480" y="240260"/>
            <a:ext cx="4678148" cy="605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36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300E2A2-9B73-2A42-BF21-4B79760630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607254"/>
              </p:ext>
            </p:extLst>
          </p:nvPr>
        </p:nvGraphicFramePr>
        <p:xfrm>
          <a:off x="3048000" y="1676596"/>
          <a:ext cx="6096000" cy="14833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37893003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039129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400942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ja-JP" altLang="en-HK" b="0"/>
                        <a:t>邊個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Bin1 go6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960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/>
                        <a:t>咩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/</a:t>
                      </a:r>
                      <a:r>
                        <a:rPr lang="zh-TW" altLang="en-US" dirty="0"/>
                        <a:t> 乜</a:t>
                      </a:r>
                      <a:r>
                        <a:rPr lang="ja-JP" altLang="en-GB"/>
                        <a:t>嘢</a:t>
                      </a:r>
                      <a:endParaRPr lang="en-HK" altLang="zh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Me1 / Mat1 je5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974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邊度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Bin1 dou6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148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幾多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How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many/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much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Gei2 do1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116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946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DBFE387-BCF6-5D45-9036-3A2042B56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896" y="0"/>
            <a:ext cx="6226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97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2AE4BE-3E26-0E49-B06F-3C6412AEB3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683855"/>
              </p:ext>
            </p:extLst>
          </p:nvPr>
        </p:nvGraphicFramePr>
        <p:xfrm>
          <a:off x="1888958" y="1234440"/>
          <a:ext cx="8824496" cy="47853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169928">
                  <a:extLst>
                    <a:ext uri="{9D8B030D-6E8A-4147-A177-3AD203B41FA5}">
                      <a16:colId xmlns:a16="http://schemas.microsoft.com/office/drawing/2014/main" val="3073888024"/>
                    </a:ext>
                  </a:extLst>
                </a:gridCol>
                <a:gridCol w="3242320">
                  <a:extLst>
                    <a:ext uri="{9D8B030D-6E8A-4147-A177-3AD203B41FA5}">
                      <a16:colId xmlns:a16="http://schemas.microsoft.com/office/drawing/2014/main" val="2128195815"/>
                    </a:ext>
                  </a:extLst>
                </a:gridCol>
                <a:gridCol w="2206124">
                  <a:extLst>
                    <a:ext uri="{9D8B030D-6E8A-4147-A177-3AD203B41FA5}">
                      <a16:colId xmlns:a16="http://schemas.microsoft.com/office/drawing/2014/main" val="998620102"/>
                    </a:ext>
                  </a:extLst>
                </a:gridCol>
                <a:gridCol w="2206124">
                  <a:extLst>
                    <a:ext uri="{9D8B030D-6E8A-4147-A177-3AD203B41FA5}">
                      <a16:colId xmlns:a16="http://schemas.microsoft.com/office/drawing/2014/main" val="34695359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ja-JP" altLang="en-US" sz="2000" b="0"/>
                        <a:t>鍾意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To like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zung1 ji3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m4 zung1 ji3 </a:t>
                      </a:r>
                    </a:p>
                    <a:p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656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2000"/>
                        <a:t>識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know (a skill, a 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sik</a:t>
                      </a:r>
                      <a:r>
                        <a:rPr lang="en-US" altLang="zh-TW" sz="2000" dirty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sik</a:t>
                      </a:r>
                      <a:r>
                        <a:rPr lang="en-US" altLang="zh-TW" sz="2000" dirty="0"/>
                        <a:t>1</a:t>
                      </a:r>
                      <a:endParaRPr lang="en-US" sz="2000" dirty="0"/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759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2000"/>
                        <a:t>知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know (information, news)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zi1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zi1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4521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2000"/>
                        <a:t>去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heoi3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heoi3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170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2000"/>
                        <a:t>有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jau5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Mou5 (</a:t>
                      </a:r>
                      <a:r>
                        <a:rPr lang="ja-JP" altLang="en-US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冇</a:t>
                      </a:r>
                      <a:r>
                        <a:rPr lang="en-GB" altLang="ja-JP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222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2000"/>
                        <a:t>要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US" altLang="zh-TW" sz="2000" dirty="0"/>
                        <a:t>want </a:t>
                      </a:r>
                      <a:r>
                        <a:rPr lang="en-GB" altLang="zh-TW" sz="2000" dirty="0"/>
                        <a:t>(something)</a:t>
                      </a:r>
                      <a:r>
                        <a:rPr lang="en-US" altLang="zh-TW" sz="2000" dirty="0"/>
                        <a:t>/have to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jiu</a:t>
                      </a:r>
                      <a:r>
                        <a:rPr lang="en-US" altLang="zh-TW" sz="2000" dirty="0"/>
                        <a:t>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jiu</a:t>
                      </a:r>
                      <a:r>
                        <a:rPr lang="en-US" altLang="zh-TW" sz="2000" dirty="0"/>
                        <a:t>3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158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2000"/>
                        <a:t>講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speak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gong2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gong2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722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2000"/>
                        <a:t>做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US" altLang="zh-TW" sz="2000" dirty="0"/>
                        <a:t>do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zo</a:t>
                      </a:r>
                      <a:r>
                        <a:rPr lang="en-US" altLang="ja-JP" sz="2000" dirty="0"/>
                        <a:t>u</a:t>
                      </a:r>
                      <a:r>
                        <a:rPr lang="en-US" altLang="zh-TW" sz="2000" dirty="0"/>
                        <a:t>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zo</a:t>
                      </a:r>
                      <a:r>
                        <a:rPr lang="en-US" altLang="ja-JP" sz="2000" dirty="0"/>
                        <a:t>u</a:t>
                      </a:r>
                      <a:r>
                        <a:rPr lang="en-US" altLang="zh-TW" sz="2000" dirty="0"/>
                        <a:t>6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446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想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want (to do something) / wish/desire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soeng2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soeng2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235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4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3B512B-200E-524E-8472-A5359BD26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999" y="231643"/>
            <a:ext cx="8001000" cy="6172200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612BCC19-B359-634F-AE32-A84807306525}"/>
              </a:ext>
            </a:extLst>
          </p:cNvPr>
          <p:cNvSpPr/>
          <p:nvPr/>
        </p:nvSpPr>
        <p:spPr>
          <a:xfrm>
            <a:off x="7208874" y="1935125"/>
            <a:ext cx="2317898" cy="404037"/>
          </a:xfrm>
          <a:prstGeom prst="frame">
            <a:avLst>
              <a:gd name="adj1" fmla="val 723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752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10B71B8-02F9-FE47-9886-167590BCB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1232621"/>
            <a:ext cx="7899400" cy="4648200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3D99687E-CE2C-FC42-9979-CE2B57AD3C32}"/>
              </a:ext>
            </a:extLst>
          </p:cNvPr>
          <p:cNvSpPr/>
          <p:nvPr/>
        </p:nvSpPr>
        <p:spPr>
          <a:xfrm>
            <a:off x="2523460" y="2578395"/>
            <a:ext cx="4717312" cy="1153632"/>
          </a:xfrm>
          <a:prstGeom prst="frame">
            <a:avLst>
              <a:gd name="adj1" fmla="val 539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50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FDAF2D1-6852-9147-AB02-9AE472D9F499}"/>
              </a:ext>
            </a:extLst>
          </p:cNvPr>
          <p:cNvSpPr txBox="1"/>
          <p:nvPr/>
        </p:nvSpPr>
        <p:spPr>
          <a:xfrm>
            <a:off x="999432" y="558265"/>
            <a:ext cx="10307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Where is (place)?          (Place) + hai2 bin1 dou6 aa3?    </a:t>
            </a:r>
            <a:r>
              <a:rPr lang="ja-JP" altLang="en-US" sz="2800" b="1"/>
              <a:t>喺邊度呀</a:t>
            </a:r>
            <a:r>
              <a:rPr lang="zh-TW" altLang="en-US" sz="2800" b="1" dirty="0"/>
              <a:t>？</a:t>
            </a:r>
            <a:endParaRPr lang="en-US" sz="2800" b="1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32822E-9F83-3C45-BD8B-AEE1A7AE456B}"/>
              </a:ext>
            </a:extLst>
          </p:cNvPr>
          <p:cNvGrpSpPr/>
          <p:nvPr/>
        </p:nvGrpSpPr>
        <p:grpSpPr>
          <a:xfrm>
            <a:off x="1190381" y="1642662"/>
            <a:ext cx="10898700" cy="4360042"/>
            <a:chOff x="1190381" y="1642662"/>
            <a:chExt cx="10898700" cy="43600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ACB128-5FD5-6744-9397-ACC154D66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9689" y="2044683"/>
              <a:ext cx="9779000" cy="3556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7323FF-C51B-DE4B-822B-FA0BF3A1D6AF}"/>
                </a:ext>
              </a:extLst>
            </p:cNvPr>
            <p:cNvSpPr txBox="1"/>
            <p:nvPr/>
          </p:nvSpPr>
          <p:spPr>
            <a:xfrm>
              <a:off x="3947435" y="1675351"/>
              <a:ext cx="165066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Tou4 syu1 gun2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C33557-876C-B240-A111-97BAFAE3BE5A}"/>
                </a:ext>
              </a:extLst>
            </p:cNvPr>
            <p:cNvSpPr txBox="1"/>
            <p:nvPr/>
          </p:nvSpPr>
          <p:spPr>
            <a:xfrm>
              <a:off x="5413170" y="2709195"/>
              <a:ext cx="1187532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Yi1 jyun2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E8856A-F7F4-4C4F-90A4-4AD332BCE5AF}"/>
                </a:ext>
              </a:extLst>
            </p:cNvPr>
            <p:cNvSpPr txBox="1"/>
            <p:nvPr/>
          </p:nvSpPr>
          <p:spPr>
            <a:xfrm>
              <a:off x="1190381" y="5600683"/>
              <a:ext cx="2158461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Ciu1 kap1 si5 coeng4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FC7082-2327-AB40-8CCC-EE74A5590659}"/>
                </a:ext>
              </a:extLst>
            </p:cNvPr>
            <p:cNvSpPr txBox="1"/>
            <p:nvPr/>
          </p:nvSpPr>
          <p:spPr>
            <a:xfrm>
              <a:off x="4502730" y="4427308"/>
              <a:ext cx="165066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Soeng1 coeng4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DF566A7-DB67-8745-85A8-45C7B187A5C8}"/>
                </a:ext>
              </a:extLst>
            </p:cNvPr>
            <p:cNvSpPr txBox="1"/>
            <p:nvPr/>
          </p:nvSpPr>
          <p:spPr>
            <a:xfrm>
              <a:off x="5598104" y="5633372"/>
              <a:ext cx="147451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HK" dirty="0"/>
                <a:t>ngan4 hong4</a:t>
              </a:r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7640A9-DFF3-E147-AC68-C9BC6EF3830D}"/>
                </a:ext>
              </a:extLst>
            </p:cNvPr>
            <p:cNvSpPr txBox="1"/>
            <p:nvPr/>
          </p:nvSpPr>
          <p:spPr>
            <a:xfrm>
              <a:off x="7203252" y="5633372"/>
              <a:ext cx="147451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HK" dirty="0"/>
                <a:t>Joek6 fong4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D7DE71-28E2-5840-8513-0BA7D0E069A1}"/>
                </a:ext>
              </a:extLst>
            </p:cNvPr>
            <p:cNvSpPr txBox="1"/>
            <p:nvPr/>
          </p:nvSpPr>
          <p:spPr>
            <a:xfrm>
              <a:off x="1643621" y="1642662"/>
              <a:ext cx="147451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HK" dirty="0"/>
                <a:t>Hok6 haau6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C69ED3-D9D5-8246-8253-4BC0B1DE7E8F}"/>
                </a:ext>
              </a:extLst>
            </p:cNvPr>
            <p:cNvSpPr txBox="1"/>
            <p:nvPr/>
          </p:nvSpPr>
          <p:spPr>
            <a:xfrm>
              <a:off x="9277720" y="1682564"/>
              <a:ext cx="2229470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wan6 dung6</a:t>
              </a:r>
              <a:r>
                <a:rPr lang="zh-TW" altLang="en-US" dirty="0"/>
                <a:t> </a:t>
              </a:r>
              <a:r>
                <a:rPr lang="en-US" altLang="zh-TW" dirty="0"/>
                <a:t>coeng4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E8BEF2-A553-BA49-A87F-66592C660CFE}"/>
                </a:ext>
              </a:extLst>
            </p:cNvPr>
            <p:cNvSpPr txBox="1"/>
            <p:nvPr/>
          </p:nvSpPr>
          <p:spPr>
            <a:xfrm>
              <a:off x="10852311" y="4801772"/>
              <a:ext cx="1236770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Zau2</a:t>
              </a:r>
              <a:r>
                <a:rPr lang="en-HK" dirty="0"/>
                <a:t> </a:t>
              </a:r>
              <a:r>
                <a:rPr lang="en-GB" dirty="0"/>
                <a:t>baa1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4C4A67D-A6C2-A04A-B2D9-23D1C74BBDA8}"/>
                </a:ext>
              </a:extLst>
            </p:cNvPr>
            <p:cNvSpPr txBox="1"/>
            <p:nvPr/>
          </p:nvSpPr>
          <p:spPr>
            <a:xfrm>
              <a:off x="9206780" y="5618223"/>
              <a:ext cx="1394481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Caan1 teng1</a:t>
              </a:r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5FFE9ED-2A79-5B40-8ABC-598922155787}"/>
                </a:ext>
              </a:extLst>
            </p:cNvPr>
            <p:cNvSpPr txBox="1"/>
            <p:nvPr/>
          </p:nvSpPr>
          <p:spPr>
            <a:xfrm>
              <a:off x="6666885" y="2845245"/>
              <a:ext cx="1522020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Fei1</a:t>
              </a:r>
              <a:r>
                <a:rPr lang="en-HK" sz="1600" dirty="0"/>
                <a:t> </a:t>
              </a:r>
              <a:r>
                <a:rPr lang="en-GB" sz="1600" dirty="0"/>
                <a:t>faat3 pou3</a:t>
              </a:r>
              <a:endParaRPr lang="en-US" sz="16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14F92A-0158-DC4B-8795-57684C9E70E8}"/>
                </a:ext>
              </a:extLst>
            </p:cNvPr>
            <p:cNvSpPr txBox="1"/>
            <p:nvPr/>
          </p:nvSpPr>
          <p:spPr>
            <a:xfrm>
              <a:off x="6620371" y="1706129"/>
              <a:ext cx="1650669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Ting4 ce1 coeng4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C99EE72-57C9-A241-A0E1-75CCCECBD99E}"/>
              </a:ext>
            </a:extLst>
          </p:cNvPr>
          <p:cNvSpPr txBox="1"/>
          <p:nvPr/>
        </p:nvSpPr>
        <p:spPr>
          <a:xfrm>
            <a:off x="852969" y="6111307"/>
            <a:ext cx="10307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Answer</a:t>
            </a:r>
            <a:r>
              <a:rPr lang="zh-TW" altLang="en-US" sz="2800" b="1" dirty="0"/>
              <a:t>：    </a:t>
            </a:r>
            <a:r>
              <a:rPr lang="en-US" sz="2800" b="1" dirty="0"/>
              <a:t>(Place) hai2</a:t>
            </a:r>
            <a:r>
              <a:rPr lang="zh-TW" altLang="en-US" sz="2800" b="1" dirty="0"/>
              <a:t> </a:t>
            </a:r>
            <a:r>
              <a:rPr lang="en-GB" altLang="zh-TW" sz="2800" b="1" dirty="0"/>
              <a:t>(</a:t>
            </a:r>
            <a:r>
              <a:rPr lang="en-US" altLang="zh-TW" sz="2800" b="1" dirty="0"/>
              <a:t>Place</a:t>
            </a:r>
            <a:r>
              <a:rPr lang="zh-TW" altLang="en-US" sz="2800" b="1" dirty="0"/>
              <a:t> </a:t>
            </a:r>
            <a:r>
              <a:rPr lang="en-US" altLang="zh-TW" sz="2800" b="1" dirty="0"/>
              <a:t>B</a:t>
            </a:r>
            <a:r>
              <a:rPr lang="en-GB" altLang="zh-TW" sz="2800" b="1" dirty="0"/>
              <a:t>)</a:t>
            </a:r>
            <a:r>
              <a:rPr lang="en-US" sz="2800" b="1" dirty="0"/>
              <a:t> </a:t>
            </a:r>
            <a:r>
              <a:rPr lang="zh-TW" altLang="en-US" sz="2800" b="1" dirty="0"/>
              <a:t> </a:t>
            </a:r>
            <a:r>
              <a:rPr lang="en-GB" altLang="zh-TW" sz="2800" b="1" dirty="0"/>
              <a:t>(</a:t>
            </a:r>
            <a:r>
              <a:rPr lang="en-US" altLang="zh-TW" sz="2800" b="1" dirty="0"/>
              <a:t>position</a:t>
            </a:r>
            <a:r>
              <a:rPr lang="zh-TW" altLang="en-US" sz="2800" b="1" dirty="0"/>
              <a:t> </a:t>
            </a:r>
            <a:r>
              <a:rPr lang="en-US" altLang="zh-TW" sz="2800" b="1" dirty="0"/>
              <a:t>word</a:t>
            </a:r>
            <a:r>
              <a:rPr lang="en-GB" altLang="zh-TW" sz="2800" b="1" dirty="0"/>
              <a:t>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08461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A9982858-37B2-3E4E-A37E-107C80E6B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43" y="0"/>
            <a:ext cx="5176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15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188AE92-9EF0-7F4C-AE2C-399B71BEBDFB}"/>
              </a:ext>
            </a:extLst>
          </p:cNvPr>
          <p:cNvGrpSpPr/>
          <p:nvPr/>
        </p:nvGrpSpPr>
        <p:grpSpPr>
          <a:xfrm>
            <a:off x="903302" y="1419379"/>
            <a:ext cx="10898700" cy="4360042"/>
            <a:chOff x="1190381" y="1642662"/>
            <a:chExt cx="10898700" cy="43600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ACB128-5FD5-6744-9397-ACC154D66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9689" y="2044683"/>
              <a:ext cx="9779000" cy="3556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7323FF-C51B-DE4B-822B-FA0BF3A1D6AF}"/>
                </a:ext>
              </a:extLst>
            </p:cNvPr>
            <p:cNvSpPr txBox="1"/>
            <p:nvPr/>
          </p:nvSpPr>
          <p:spPr>
            <a:xfrm>
              <a:off x="3947435" y="1675351"/>
              <a:ext cx="165066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Tou4 syu1 gun2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C33557-876C-B240-A111-97BAFAE3BE5A}"/>
                </a:ext>
              </a:extLst>
            </p:cNvPr>
            <p:cNvSpPr txBox="1"/>
            <p:nvPr/>
          </p:nvSpPr>
          <p:spPr>
            <a:xfrm>
              <a:off x="5413170" y="2709195"/>
              <a:ext cx="1187532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Yi1 jyun2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E8856A-F7F4-4C4F-90A4-4AD332BCE5AF}"/>
                </a:ext>
              </a:extLst>
            </p:cNvPr>
            <p:cNvSpPr txBox="1"/>
            <p:nvPr/>
          </p:nvSpPr>
          <p:spPr>
            <a:xfrm>
              <a:off x="1190381" y="5600683"/>
              <a:ext cx="2158461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Ciu1 kap1 si5 coeng4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FC7082-2327-AB40-8CCC-EE74A5590659}"/>
                </a:ext>
              </a:extLst>
            </p:cNvPr>
            <p:cNvSpPr txBox="1"/>
            <p:nvPr/>
          </p:nvSpPr>
          <p:spPr>
            <a:xfrm>
              <a:off x="4502730" y="4427308"/>
              <a:ext cx="165066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Soeng1 coeng4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DF566A7-DB67-8745-85A8-45C7B187A5C8}"/>
                </a:ext>
              </a:extLst>
            </p:cNvPr>
            <p:cNvSpPr txBox="1"/>
            <p:nvPr/>
          </p:nvSpPr>
          <p:spPr>
            <a:xfrm>
              <a:off x="5598104" y="5633372"/>
              <a:ext cx="147451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HK" dirty="0"/>
                <a:t>ngan4 hong4</a:t>
              </a:r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7640A9-DFF3-E147-AC68-C9BC6EF3830D}"/>
                </a:ext>
              </a:extLst>
            </p:cNvPr>
            <p:cNvSpPr txBox="1"/>
            <p:nvPr/>
          </p:nvSpPr>
          <p:spPr>
            <a:xfrm>
              <a:off x="7203252" y="5633372"/>
              <a:ext cx="147451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HK" dirty="0"/>
                <a:t>Joek6 fong4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D7DE71-28E2-5840-8513-0BA7D0E069A1}"/>
                </a:ext>
              </a:extLst>
            </p:cNvPr>
            <p:cNvSpPr txBox="1"/>
            <p:nvPr/>
          </p:nvSpPr>
          <p:spPr>
            <a:xfrm>
              <a:off x="1643621" y="1642662"/>
              <a:ext cx="1474519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HK" dirty="0"/>
                <a:t>Hok6 haau6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C69ED3-D9D5-8246-8253-4BC0B1DE7E8F}"/>
                </a:ext>
              </a:extLst>
            </p:cNvPr>
            <p:cNvSpPr txBox="1"/>
            <p:nvPr/>
          </p:nvSpPr>
          <p:spPr>
            <a:xfrm>
              <a:off x="9277720" y="1682564"/>
              <a:ext cx="2229470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wan6 dung6</a:t>
              </a:r>
              <a:r>
                <a:rPr lang="zh-TW" altLang="en-US" dirty="0"/>
                <a:t> </a:t>
              </a:r>
              <a:r>
                <a:rPr lang="en-US" altLang="zh-TW" dirty="0"/>
                <a:t>coeng4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E8BEF2-A553-BA49-A87F-66592C660CFE}"/>
                </a:ext>
              </a:extLst>
            </p:cNvPr>
            <p:cNvSpPr txBox="1"/>
            <p:nvPr/>
          </p:nvSpPr>
          <p:spPr>
            <a:xfrm>
              <a:off x="10852311" y="4801772"/>
              <a:ext cx="1236770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Zau2</a:t>
              </a:r>
              <a:r>
                <a:rPr lang="en-HK" dirty="0"/>
                <a:t> </a:t>
              </a:r>
              <a:r>
                <a:rPr lang="en-GB" dirty="0"/>
                <a:t>baa1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4C4A67D-A6C2-A04A-B2D9-23D1C74BBDA8}"/>
                </a:ext>
              </a:extLst>
            </p:cNvPr>
            <p:cNvSpPr txBox="1"/>
            <p:nvPr/>
          </p:nvSpPr>
          <p:spPr>
            <a:xfrm>
              <a:off x="9206780" y="5618223"/>
              <a:ext cx="1394481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Caan1 teng1</a:t>
              </a:r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5FFE9ED-2A79-5B40-8ABC-598922155787}"/>
                </a:ext>
              </a:extLst>
            </p:cNvPr>
            <p:cNvSpPr txBox="1"/>
            <p:nvPr/>
          </p:nvSpPr>
          <p:spPr>
            <a:xfrm>
              <a:off x="6666885" y="2845245"/>
              <a:ext cx="1522020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Fei1</a:t>
              </a:r>
              <a:r>
                <a:rPr lang="en-HK" sz="1600" dirty="0"/>
                <a:t> </a:t>
              </a:r>
              <a:r>
                <a:rPr lang="en-GB" sz="1600" dirty="0"/>
                <a:t>faat3 pou3</a:t>
              </a:r>
              <a:endParaRPr lang="en-US" sz="16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14F92A-0158-DC4B-8795-57684C9E70E8}"/>
                </a:ext>
              </a:extLst>
            </p:cNvPr>
            <p:cNvSpPr txBox="1"/>
            <p:nvPr/>
          </p:nvSpPr>
          <p:spPr>
            <a:xfrm>
              <a:off x="6620371" y="1706129"/>
              <a:ext cx="1650669" cy="338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Ting4 ce1 coeng4</a:t>
              </a:r>
            </a:p>
          </p:txBody>
        </p:sp>
      </p:grp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45F73E7C-5A33-D345-B0D9-21DFBFA1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8" t="41731" r="6935" b="46433"/>
          <a:stretch/>
        </p:blipFill>
        <p:spPr>
          <a:xfrm>
            <a:off x="3237239" y="280878"/>
            <a:ext cx="5450601" cy="993599"/>
          </a:xfrm>
          <a:prstGeom prst="rect">
            <a:avLst/>
          </a:prstGeom>
        </p:spPr>
      </p:pic>
      <p:pic>
        <p:nvPicPr>
          <p:cNvPr id="24" name="Picture 23" descr="A picture containing table&#10;&#10;Description automatically generated">
            <a:extLst>
              <a:ext uri="{FF2B5EF4-FFF2-40B4-BE49-F238E27FC236}">
                <a16:creationId xmlns:a16="http://schemas.microsoft.com/office/drawing/2014/main" id="{ED98633B-D127-9D45-887C-865DC642D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98" t="70628" r="5583" b="16812"/>
          <a:stretch/>
        </p:blipFill>
        <p:spPr>
          <a:xfrm>
            <a:off x="2921939" y="5812110"/>
            <a:ext cx="5468753" cy="105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58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CE9242-BAEB-7146-8EB3-CACB99FCE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299" y="0"/>
            <a:ext cx="5527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16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FFF7A656-8080-A946-8788-8B9C0C3C4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443" y="76200"/>
            <a:ext cx="72771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43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309</Words>
  <Application>Microsoft Macintosh PowerPoint</Application>
  <PresentationFormat>Widescreen</PresentationFormat>
  <Paragraphs>134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Cantonese I Week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 Week 11</dc:title>
  <dc:creator>Rona Chau</dc:creator>
  <cp:lastModifiedBy>Rona Chau</cp:lastModifiedBy>
  <cp:revision>17</cp:revision>
  <dcterms:created xsi:type="dcterms:W3CDTF">2021-01-04T12:52:28Z</dcterms:created>
  <dcterms:modified xsi:type="dcterms:W3CDTF">2021-11-03T15:26:21Z</dcterms:modified>
</cp:coreProperties>
</file>