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embeddedFontLst>
    <p:embeddedFont>
      <p:font typeface="Century Gothic" panose="020B0502020202020204" pitchFamily="34" charset="0"/>
      <p:regular r:id="rId19"/>
      <p:bold r:id="rId20"/>
      <p:italic r:id="rId21"/>
      <p:boldItalic r:id="rId22"/>
    </p:embeddedFont>
    <p:embeddedFont>
      <p:font typeface="Georgia" panose="02040502050405020303" pitchFamily="18"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jiBOzrNRxdnD9i7N1yoeoNDqVJk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2" name="Google Shape;22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8" name="Google Shape;22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4" name="Google Shape;234;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0" name="Google Shape;24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6" name="Google Shape;246;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4" name="Google Shape;20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0" name="Google Shape;2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Úvodní snímek" type="title">
  <p:cSld name="TITLE">
    <p:spTree>
      <p:nvGrpSpPr>
        <p:cNvPr id="1" name="Shape 38"/>
        <p:cNvGrpSpPr/>
        <p:nvPr/>
      </p:nvGrpSpPr>
      <p:grpSpPr>
        <a:xfrm>
          <a:off x="0" y="0"/>
          <a:ext cx="0" cy="0"/>
          <a:chOff x="0" y="0"/>
          <a:chExt cx="0" cy="0"/>
        </a:xfrm>
      </p:grpSpPr>
      <p:sp>
        <p:nvSpPr>
          <p:cNvPr id="39" name="Google Shape;39;p18"/>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8"/>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1" name="Google Shape;41;p1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8"/>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18"/>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ázev a popisek">
  <p:cSld name="Název a popisek">
    <p:spTree>
      <p:nvGrpSpPr>
        <p:cNvPr id="1" name="Shape 104"/>
        <p:cNvGrpSpPr/>
        <p:nvPr/>
      </p:nvGrpSpPr>
      <p:grpSpPr>
        <a:xfrm>
          <a:off x="0" y="0"/>
          <a:ext cx="0" cy="0"/>
          <a:chOff x="0" y="0"/>
          <a:chExt cx="0" cy="0"/>
        </a:xfrm>
      </p:grpSpPr>
      <p:sp>
        <p:nvSpPr>
          <p:cNvPr id="105" name="Google Shape;105;p27"/>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7"/>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07" name="Google Shape;107;p2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2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7"/>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7"/>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itace s popiskem">
  <p:cSld name="Citace s popiskem">
    <p:spTree>
      <p:nvGrpSpPr>
        <p:cNvPr id="1" name="Shape 111"/>
        <p:cNvGrpSpPr/>
        <p:nvPr/>
      </p:nvGrpSpPr>
      <p:grpSpPr>
        <a:xfrm>
          <a:off x="0" y="0"/>
          <a:ext cx="0" cy="0"/>
          <a:chOff x="0" y="0"/>
          <a:chExt cx="0" cy="0"/>
        </a:xfrm>
      </p:grpSpPr>
      <p:sp>
        <p:nvSpPr>
          <p:cNvPr id="112" name="Google Shape;112;p28"/>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8"/>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4" name="Google Shape;114;p28"/>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5" name="Google Shape;115;p2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2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8"/>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8"/>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
        <p:nvSpPr>
          <p:cNvPr id="119" name="Google Shape;119;p28"/>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cs-CZ" sz="8000" b="0" i="0" u="none" strike="noStrike" cap="none">
                <a:solidFill>
                  <a:schemeClr val="accent1"/>
                </a:solidFill>
                <a:latin typeface="Arial"/>
                <a:ea typeface="Arial"/>
                <a:cs typeface="Arial"/>
                <a:sym typeface="Arial"/>
              </a:rPr>
              <a:t>“</a:t>
            </a:r>
            <a:endParaRPr/>
          </a:p>
        </p:txBody>
      </p:sp>
      <p:sp>
        <p:nvSpPr>
          <p:cNvPr id="120" name="Google Shape;120;p28"/>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cs-CZ" sz="8000" b="0" i="0" u="none" strike="noStrike" cap="non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Jmenovka">
  <p:cSld name="Jmenovka">
    <p:spTree>
      <p:nvGrpSpPr>
        <p:cNvPr id="1" name="Shape 121"/>
        <p:cNvGrpSpPr/>
        <p:nvPr/>
      </p:nvGrpSpPr>
      <p:grpSpPr>
        <a:xfrm>
          <a:off x="0" y="0"/>
          <a:ext cx="0" cy="0"/>
          <a:chOff x="0" y="0"/>
          <a:chExt cx="0" cy="0"/>
        </a:xfrm>
      </p:grpSpPr>
      <p:sp>
        <p:nvSpPr>
          <p:cNvPr id="122" name="Google Shape;122;p29"/>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29"/>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4" name="Google Shape;124;p2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2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29"/>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9"/>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Jmenovka s citací">
  <p:cSld name="Jmenovka s citací">
    <p:spTree>
      <p:nvGrpSpPr>
        <p:cNvPr id="1" name="Shape 128"/>
        <p:cNvGrpSpPr/>
        <p:nvPr/>
      </p:nvGrpSpPr>
      <p:grpSpPr>
        <a:xfrm>
          <a:off x="0" y="0"/>
          <a:ext cx="0" cy="0"/>
          <a:chOff x="0" y="0"/>
          <a:chExt cx="0" cy="0"/>
        </a:xfrm>
      </p:grpSpPr>
      <p:sp>
        <p:nvSpPr>
          <p:cNvPr id="129" name="Google Shape;129;p30"/>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30"/>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1" name="Google Shape;131;p30"/>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2" name="Google Shape;132;p3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3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30"/>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0"/>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
        <p:nvSpPr>
          <p:cNvPr id="136" name="Google Shape;136;p30"/>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cs-CZ" sz="8000" b="0" i="0" u="none" strike="noStrike" cap="none">
                <a:solidFill>
                  <a:schemeClr val="accent1"/>
                </a:solidFill>
                <a:latin typeface="Arial"/>
                <a:ea typeface="Arial"/>
                <a:cs typeface="Arial"/>
                <a:sym typeface="Arial"/>
              </a:rPr>
              <a:t>“</a:t>
            </a:r>
            <a:endParaRPr/>
          </a:p>
        </p:txBody>
      </p:sp>
      <p:sp>
        <p:nvSpPr>
          <p:cNvPr id="137" name="Google Shape;137;p30"/>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cs-CZ" sz="8000" b="0" i="0" u="none" strike="noStrike" cap="none">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ravda nebo nepravda">
  <p:cSld name="Pravda nebo nepravda">
    <p:spTree>
      <p:nvGrpSpPr>
        <p:cNvPr id="1" name="Shape 138"/>
        <p:cNvGrpSpPr/>
        <p:nvPr/>
      </p:nvGrpSpPr>
      <p:grpSpPr>
        <a:xfrm>
          <a:off x="0" y="0"/>
          <a:ext cx="0" cy="0"/>
          <a:chOff x="0" y="0"/>
          <a:chExt cx="0" cy="0"/>
        </a:xfrm>
      </p:grpSpPr>
      <p:sp>
        <p:nvSpPr>
          <p:cNvPr id="139" name="Google Shape;139;p31"/>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31"/>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1" name="Google Shape;141;p31"/>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2" name="Google Shape;142;p3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3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31"/>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1"/>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Nadpis a svislý text" type="vertTx">
  <p:cSld name="VERTICAL_TEXT">
    <p:spTree>
      <p:nvGrpSpPr>
        <p:cNvPr id="1" name="Shape 146"/>
        <p:cNvGrpSpPr/>
        <p:nvPr/>
      </p:nvGrpSpPr>
      <p:grpSpPr>
        <a:xfrm>
          <a:off x="0" y="0"/>
          <a:ext cx="0" cy="0"/>
          <a:chOff x="0" y="0"/>
          <a:chExt cx="0" cy="0"/>
        </a:xfrm>
      </p:grpSpPr>
      <p:sp>
        <p:nvSpPr>
          <p:cNvPr id="147" name="Google Shape;147;p32"/>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32"/>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9" name="Google Shape;149;p3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3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32"/>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2"/>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vislý nadpis a text" type="vertTitleAndTx">
  <p:cSld name="VERTICAL_TITLE_AND_VERTICAL_TEXT">
    <p:spTree>
      <p:nvGrpSpPr>
        <p:cNvPr id="1" name="Shape 153"/>
        <p:cNvGrpSpPr/>
        <p:nvPr/>
      </p:nvGrpSpPr>
      <p:grpSpPr>
        <a:xfrm>
          <a:off x="0" y="0"/>
          <a:ext cx="0" cy="0"/>
          <a:chOff x="0" y="0"/>
          <a:chExt cx="0" cy="0"/>
        </a:xfrm>
      </p:grpSpPr>
      <p:sp>
        <p:nvSpPr>
          <p:cNvPr id="154" name="Google Shape;154;p33"/>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33"/>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6" name="Google Shape;156;p3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3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33"/>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3"/>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5"/>
        <p:cNvGrpSpPr/>
        <p:nvPr/>
      </p:nvGrpSpPr>
      <p:grpSpPr>
        <a:xfrm>
          <a:off x="0" y="0"/>
          <a:ext cx="0" cy="0"/>
          <a:chOff x="0" y="0"/>
          <a:chExt cx="0" cy="0"/>
        </a:xfrm>
      </p:grpSpPr>
      <p:sp>
        <p:nvSpPr>
          <p:cNvPr id="46" name="Google Shape;46;p19"/>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9"/>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48" name="Google Shape;48;p1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Záhlaví oddílu" type="secHead">
  <p:cSld name="SECTION_HEADER">
    <p:spTree>
      <p:nvGrpSpPr>
        <p:cNvPr id="1" name="Shape 52"/>
        <p:cNvGrpSpPr/>
        <p:nvPr/>
      </p:nvGrpSpPr>
      <p:grpSpPr>
        <a:xfrm>
          <a:off x="0" y="0"/>
          <a:ext cx="0" cy="0"/>
          <a:chOff x="0" y="0"/>
          <a:chExt cx="0" cy="0"/>
        </a:xfrm>
      </p:grpSpPr>
      <p:sp>
        <p:nvSpPr>
          <p:cNvPr id="53" name="Google Shape;53;p20"/>
          <p:cNvSpPr txBox="1">
            <a:spLocks noGrp="1"/>
          </p:cNvSpPr>
          <p:nvPr>
            <p:ph type="title"/>
          </p:nvPr>
        </p:nvSpPr>
        <p:spPr>
          <a:xfrm>
            <a:off x="2589212" y="2058750"/>
            <a:ext cx="8915399" cy="1468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000"/>
              <a:buFont typeface="Century Gothic"/>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0"/>
          <p:cNvSpPr txBox="1">
            <a:spLocks noGrp="1"/>
          </p:cNvSpPr>
          <p:nvPr>
            <p:ph type="body" idx="1"/>
          </p:nvPr>
        </p:nvSpPr>
        <p:spPr>
          <a:xfrm>
            <a:off x="2589212" y="3530129"/>
            <a:ext cx="8915399"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2000"/>
              <a:buNone/>
              <a:defRPr sz="20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55" name="Google Shape;55;p2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0"/>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va obsahy" type="twoObj">
  <p:cSld name="TWO_OBJECTS">
    <p:spTree>
      <p:nvGrpSpPr>
        <p:cNvPr id="1" name="Shape 59"/>
        <p:cNvGrpSpPr/>
        <p:nvPr/>
      </p:nvGrpSpPr>
      <p:grpSpPr>
        <a:xfrm>
          <a:off x="0" y="0"/>
          <a:ext cx="0" cy="0"/>
          <a:chOff x="0" y="0"/>
          <a:chExt cx="0" cy="0"/>
        </a:xfrm>
      </p:grpSpPr>
      <p:sp>
        <p:nvSpPr>
          <p:cNvPr id="60" name="Google Shape;60;p2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1"/>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2" name="Google Shape;62;p21"/>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3" name="Google Shape;63;p2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1"/>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orovnání" type="twoTxTwoObj">
  <p:cSld name="TWO_OBJECTS_WITH_TEXT">
    <p:spTree>
      <p:nvGrpSpPr>
        <p:cNvPr id="1" name="Shape 67"/>
        <p:cNvGrpSpPr/>
        <p:nvPr/>
      </p:nvGrpSpPr>
      <p:grpSpPr>
        <a:xfrm>
          <a:off x="0" y="0"/>
          <a:ext cx="0" cy="0"/>
          <a:chOff x="0" y="0"/>
          <a:chExt cx="0" cy="0"/>
        </a:xfrm>
      </p:grpSpPr>
      <p:sp>
        <p:nvSpPr>
          <p:cNvPr id="68" name="Google Shape;68;p22"/>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2"/>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0" name="Google Shape;70;p22"/>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1" name="Google Shape;71;p22"/>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2" name="Google Shape;72;p22"/>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3" name="Google Shape;73;p2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2"/>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2"/>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Jenom nadpis" type="titleOnly">
  <p:cSld name="TITLE_ONLY">
    <p:spTree>
      <p:nvGrpSpPr>
        <p:cNvPr id="1" name="Shape 77"/>
        <p:cNvGrpSpPr/>
        <p:nvPr/>
      </p:nvGrpSpPr>
      <p:grpSpPr>
        <a:xfrm>
          <a:off x="0" y="0"/>
          <a:ext cx="0" cy="0"/>
          <a:chOff x="0" y="0"/>
          <a:chExt cx="0" cy="0"/>
        </a:xfrm>
      </p:grpSpPr>
      <p:sp>
        <p:nvSpPr>
          <p:cNvPr id="78" name="Google Shape;78;p23"/>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3"/>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3"/>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rázdný" type="blank">
  <p:cSld name="BLANK">
    <p:spTree>
      <p:nvGrpSpPr>
        <p:cNvPr id="1" name="Shape 83"/>
        <p:cNvGrpSpPr/>
        <p:nvPr/>
      </p:nvGrpSpPr>
      <p:grpSpPr>
        <a:xfrm>
          <a:off x="0" y="0"/>
          <a:ext cx="0" cy="0"/>
          <a:chOff x="0" y="0"/>
          <a:chExt cx="0" cy="0"/>
        </a:xfrm>
      </p:grpSpPr>
      <p:sp>
        <p:nvSpPr>
          <p:cNvPr id="84" name="Google Shape;84;p2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4"/>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4"/>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sah s titulkem" type="objTx">
  <p:cSld name="OBJECT_WITH_CAPTION_TEXT">
    <p:spTree>
      <p:nvGrpSpPr>
        <p:cNvPr id="1" name="Shape 88"/>
        <p:cNvGrpSpPr/>
        <p:nvPr/>
      </p:nvGrpSpPr>
      <p:grpSpPr>
        <a:xfrm>
          <a:off x="0" y="0"/>
          <a:ext cx="0" cy="0"/>
          <a:chOff x="0" y="0"/>
          <a:chExt cx="0" cy="0"/>
        </a:xfrm>
      </p:grpSpPr>
      <p:sp>
        <p:nvSpPr>
          <p:cNvPr id="89" name="Google Shape;89;p25"/>
          <p:cNvSpPr txBox="1">
            <a:spLocks noGrp="1"/>
          </p:cNvSpPr>
          <p:nvPr>
            <p:ph type="title"/>
          </p:nvPr>
        </p:nvSpPr>
        <p:spPr>
          <a:xfrm>
            <a:off x="2589212" y="446088"/>
            <a:ext cx="3505199" cy="97631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000"/>
              <a:buFont typeface="Century Gothic"/>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5"/>
          <p:cNvSpPr txBox="1">
            <a:spLocks noGrp="1"/>
          </p:cNvSpPr>
          <p:nvPr>
            <p:ph type="body" idx="1"/>
          </p:nvPr>
        </p:nvSpPr>
        <p:spPr>
          <a:xfrm>
            <a:off x="6323012" y="446088"/>
            <a:ext cx="5181600" cy="5414963"/>
          </a:xfrm>
          <a:prstGeom prst="rect">
            <a:avLst/>
          </a:prstGeom>
          <a:noFill/>
          <a:ln>
            <a:noFill/>
          </a:ln>
        </p:spPr>
        <p:txBody>
          <a:bodyPr spcFirstLastPara="1" wrap="square" lIns="91425" tIns="45700" rIns="91425" bIns="45700" anchor="ctr"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91" name="Google Shape;91;p25"/>
          <p:cNvSpPr txBox="1">
            <a:spLocks noGrp="1"/>
          </p:cNvSpPr>
          <p:nvPr>
            <p:ph type="body" idx="2"/>
          </p:nvPr>
        </p:nvSpPr>
        <p:spPr>
          <a:xfrm>
            <a:off x="2589212" y="1598613"/>
            <a:ext cx="3505199" cy="4262436"/>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92" name="Google Shape;92;p2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5"/>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5"/>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rázek s titulkem" type="picTx">
  <p:cSld name="PICTURE_WITH_CAPTION_TEXT">
    <p:spTree>
      <p:nvGrpSpPr>
        <p:cNvPr id="1" name="Shape 96"/>
        <p:cNvGrpSpPr/>
        <p:nvPr/>
      </p:nvGrpSpPr>
      <p:grpSpPr>
        <a:xfrm>
          <a:off x="0" y="0"/>
          <a:ext cx="0" cy="0"/>
          <a:chOff x="0" y="0"/>
          <a:chExt cx="0" cy="0"/>
        </a:xfrm>
      </p:grpSpPr>
      <p:sp>
        <p:nvSpPr>
          <p:cNvPr id="97" name="Google Shape;97;p26"/>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6"/>
          <p:cNvSpPr>
            <a:spLocks noGrp="1"/>
          </p:cNvSpPr>
          <p:nvPr>
            <p:ph type="pic" idx="2"/>
          </p:nvPr>
        </p:nvSpPr>
        <p:spPr>
          <a:xfrm>
            <a:off x="2589212" y="634965"/>
            <a:ext cx="8915400" cy="3854970"/>
          </a:xfrm>
          <a:prstGeom prst="rect">
            <a:avLst/>
          </a:prstGeom>
          <a:noFill/>
          <a:ln>
            <a:noFill/>
          </a:ln>
        </p:spPr>
      </p:sp>
      <p:sp>
        <p:nvSpPr>
          <p:cNvPr id="99" name="Google Shape;99;p26"/>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0" name="Google Shape;100;p2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6"/>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6"/>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17"/>
          <p:cNvGrpSpPr/>
          <p:nvPr/>
        </p:nvGrpSpPr>
        <p:grpSpPr>
          <a:xfrm>
            <a:off x="1" y="228600"/>
            <a:ext cx="2851516" cy="6638628"/>
            <a:chOff x="2487613" y="285750"/>
            <a:chExt cx="2428875" cy="5654676"/>
          </a:xfrm>
        </p:grpSpPr>
        <p:sp>
          <p:nvSpPr>
            <p:cNvPr id="7" name="Google Shape;7;p17"/>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17"/>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17"/>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17"/>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7"/>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7"/>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7"/>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17"/>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7"/>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7"/>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7"/>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7"/>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17"/>
          <p:cNvGrpSpPr/>
          <p:nvPr/>
        </p:nvGrpSpPr>
        <p:grpSpPr>
          <a:xfrm>
            <a:off x="27222" y="-786"/>
            <a:ext cx="2356674" cy="6854039"/>
            <a:chOff x="6627813" y="194833"/>
            <a:chExt cx="1952625" cy="5678918"/>
          </a:xfrm>
        </p:grpSpPr>
        <p:sp>
          <p:nvSpPr>
            <p:cNvPr id="20" name="Google Shape;20;p17"/>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17"/>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17"/>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17"/>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17"/>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17"/>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17"/>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17"/>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17"/>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7"/>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17"/>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7"/>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17"/>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7"/>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4" name="Google Shape;34;p17"/>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1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6" name="Google Shape;36;p1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7" name="Google Shape;37;p17"/>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
          <p:cNvSpPr txBox="1">
            <a:spLocks noGrp="1"/>
          </p:cNvSpPr>
          <p:nvPr>
            <p:ph type="ctrTitle"/>
          </p:nvPr>
        </p:nvSpPr>
        <p:spPr>
          <a:xfrm>
            <a:off x="1524000" y="713064"/>
            <a:ext cx="9144000" cy="2796899"/>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rgbClr val="000000"/>
              </a:buClr>
              <a:buSzPts val="1800"/>
              <a:buFont typeface="Georgia"/>
              <a:buNone/>
            </a:pPr>
            <a:br>
              <a:rPr lang="cs-CZ" sz="1800" b="1" i="0" u="none" strike="noStrike">
                <a:solidFill>
                  <a:srgbClr val="000000"/>
                </a:solidFill>
                <a:latin typeface="Georgia"/>
                <a:ea typeface="Georgia"/>
                <a:cs typeface="Georgia"/>
                <a:sym typeface="Georgia"/>
              </a:rPr>
            </a:br>
            <a:br>
              <a:rPr lang="cs-CZ" sz="1800" b="1" i="0" u="none" strike="noStrike">
                <a:solidFill>
                  <a:srgbClr val="000000"/>
                </a:solidFill>
                <a:latin typeface="Georgia"/>
                <a:ea typeface="Georgia"/>
                <a:cs typeface="Georgia"/>
                <a:sym typeface="Georgia"/>
              </a:rPr>
            </a:br>
            <a:br>
              <a:rPr lang="cs-CZ" sz="1800" b="1" i="0" u="none" strike="noStrike">
                <a:solidFill>
                  <a:srgbClr val="000000"/>
                </a:solidFill>
                <a:latin typeface="Georgia"/>
                <a:ea typeface="Georgia"/>
                <a:cs typeface="Georgia"/>
                <a:sym typeface="Georgia"/>
              </a:rPr>
            </a:br>
            <a:br>
              <a:rPr lang="cs-CZ" sz="1800" b="1" i="0" u="none" strike="noStrike">
                <a:solidFill>
                  <a:srgbClr val="000000"/>
                </a:solidFill>
                <a:latin typeface="Georgia"/>
                <a:ea typeface="Georgia"/>
                <a:cs typeface="Georgia"/>
                <a:sym typeface="Georgia"/>
              </a:rPr>
            </a:br>
            <a:r>
              <a:rPr lang="cs-CZ" sz="1800" b="1" i="0" u="none" strike="noStrike">
                <a:solidFill>
                  <a:srgbClr val="000000"/>
                </a:solidFill>
                <a:latin typeface="Georgia"/>
                <a:ea typeface="Georgia"/>
                <a:cs typeface="Georgia"/>
                <a:sym typeface="Georgia"/>
              </a:rPr>
              <a:t>Konservatives, völkisches</a:t>
            </a:r>
            <a:r>
              <a:rPr lang="cs-CZ" sz="1800" b="0" i="0" u="none" strike="noStrike">
                <a:solidFill>
                  <a:srgbClr val="000000"/>
                </a:solidFill>
                <a:latin typeface="Georgia"/>
                <a:ea typeface="Georgia"/>
                <a:cs typeface="Georgia"/>
                <a:sym typeface="Georgia"/>
              </a:rPr>
              <a:t> (rechts-nationalistisches) Gedankengut in den (mittel)europäischen deutschsprachigen Kulturen und Literaturen cca. 1890-1945</a:t>
            </a:r>
            <a:br>
              <a:rPr lang="cs-CZ" sz="1800" b="0" i="0" u="none" strike="noStrike">
                <a:solidFill>
                  <a:srgbClr val="000000"/>
                </a:solidFill>
                <a:latin typeface="Georgia"/>
                <a:ea typeface="Georgia"/>
                <a:cs typeface="Georgia"/>
                <a:sym typeface="Georgia"/>
              </a:rPr>
            </a:br>
            <a:r>
              <a:rPr lang="cs-CZ" sz="1800" b="0" i="0" u="none" strike="noStrike">
                <a:solidFill>
                  <a:srgbClr val="000000"/>
                </a:solidFill>
                <a:latin typeface="Georgia"/>
                <a:ea typeface="Georgia"/>
                <a:cs typeface="Georgia"/>
                <a:sym typeface="Georgia"/>
              </a:rPr>
              <a:t>Einführende Bemerkungen, Kommentare, Hinweise mit anschließenden Stichproben aus einigen konservativen Texten  </a:t>
            </a:r>
            <a:endParaRPr/>
          </a:p>
        </p:txBody>
      </p:sp>
      <p:sp>
        <p:nvSpPr>
          <p:cNvPr id="165" name="Google Shape;165;p1"/>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0"/>
          <p:cNvSpPr txBox="1">
            <a:spLocks noGrp="1"/>
          </p:cNvSpPr>
          <p:nvPr>
            <p:ph type="title"/>
          </p:nvPr>
        </p:nvSpPr>
        <p:spPr>
          <a:xfrm>
            <a:off x="838200" y="365125"/>
            <a:ext cx="10515600" cy="71705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Konservativ versus Liberal</a:t>
            </a:r>
            <a:endParaRPr/>
          </a:p>
        </p:txBody>
      </p:sp>
      <p:sp>
        <p:nvSpPr>
          <p:cNvPr id="219" name="Google Shape;219;p10"/>
          <p:cNvSpPr txBox="1">
            <a:spLocks noGrp="1"/>
          </p:cNvSpPr>
          <p:nvPr>
            <p:ph type="body" idx="1"/>
          </p:nvPr>
        </p:nvSpPr>
        <p:spPr>
          <a:xfrm>
            <a:off x="838200" y="1199626"/>
            <a:ext cx="10515600" cy="4977337"/>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Tradition                           </a:t>
            </a:r>
            <a:r>
              <a:rPr lang="cs-CZ" sz="1800" b="1">
                <a:solidFill>
                  <a:srgbClr val="000000"/>
                </a:solidFill>
                <a:latin typeface="Times New Roman"/>
                <a:ea typeface="Times New Roman"/>
                <a:cs typeface="Times New Roman"/>
                <a:sym typeface="Times New Roman"/>
              </a:rPr>
              <a:t>                     </a:t>
            </a:r>
            <a:r>
              <a:rPr lang="cs-CZ" sz="1800" b="1" i="0" u="none" strike="noStrike">
                <a:solidFill>
                  <a:srgbClr val="000000"/>
                </a:solidFill>
                <a:latin typeface="Times New Roman"/>
                <a:ea typeface="Times New Roman"/>
                <a:cs typeface="Times New Roman"/>
                <a:sym typeface="Times New Roman"/>
              </a:rPr>
              <a:t>Fortschritt</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Autorität                                                Emanzipation</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Bewahren                                                 Ändern, Planen</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Ordnung                                                 Änderung, Anarchie</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Erfahrung                                               Experimente, Mut</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Realismus                                                Utopismus</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Status Quo                                              Revolution</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Institution, Gemeinschaft, Nation       Individuum und seine Freiheiten</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Natur                                                      Konstrukt, Abstraktion</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Organisch                                              Mechanisch</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Hierarchie                                             Gleichheit, Demokratie</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Stabilität                                                Mode</a:t>
            </a:r>
            <a:r>
              <a:rPr lang="cs-CZ" sz="1800" b="1">
                <a:solidFill>
                  <a:srgbClr val="000000"/>
                </a:solidFill>
                <a:latin typeface="Times New Roman"/>
                <a:ea typeface="Times New Roman"/>
                <a:cs typeface="Times New Roman"/>
                <a:sym typeface="Times New Roman"/>
              </a:rPr>
              <a:t>, Trend, Neuheit</a:t>
            </a:r>
            <a:br>
              <a:rPr lang="cs-CZ" b="0"/>
            </a:b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1"/>
          <p:cNvSpPr txBox="1">
            <a:spLocks noGrp="1"/>
          </p:cNvSpPr>
          <p:nvPr>
            <p:ph type="title"/>
          </p:nvPr>
        </p:nvSpPr>
        <p:spPr>
          <a:xfrm>
            <a:off x="838200" y="365125"/>
            <a:ext cx="10515600" cy="75061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Konservative Grundsätze</a:t>
            </a:r>
            <a:endParaRPr/>
          </a:p>
        </p:txBody>
      </p:sp>
      <p:sp>
        <p:nvSpPr>
          <p:cNvPr id="225" name="Google Shape;225;p11"/>
          <p:cNvSpPr txBox="1">
            <a:spLocks noGrp="1"/>
          </p:cNvSpPr>
          <p:nvPr>
            <p:ph type="body" idx="1"/>
          </p:nvPr>
        </p:nvSpPr>
        <p:spPr>
          <a:xfrm>
            <a:off x="838200" y="1233182"/>
            <a:ext cx="10515600" cy="5463899"/>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00"/>
              <a:buNone/>
            </a:pPr>
            <a:endParaRPr b="0"/>
          </a:p>
          <a:p>
            <a:pPr marL="342900" lvl="0" indent="-342900" algn="l" rtl="0">
              <a:spcBef>
                <a:spcPts val="0"/>
              </a:spcBef>
              <a:spcAft>
                <a:spcPts val="0"/>
              </a:spcAft>
              <a:buSzPts val="1800"/>
              <a:buFont typeface="Century Gothic"/>
              <a:buAutoNum type="arabicPeriod"/>
            </a:pPr>
            <a:r>
              <a:rPr lang="cs-CZ" sz="1800" b="1" i="0" u="none" strike="noStrike">
                <a:solidFill>
                  <a:srgbClr val="000000"/>
                </a:solidFill>
                <a:latin typeface="Times New Roman"/>
                <a:ea typeface="Times New Roman"/>
                <a:cs typeface="Times New Roman"/>
                <a:sym typeface="Times New Roman"/>
              </a:rPr>
              <a:t>Mensch als Wesen, das nicht gut genug ist…ungenügsam, --- Religiosität, Gemeinschaftsbedarf</a:t>
            </a:r>
            <a:endParaRPr/>
          </a:p>
          <a:p>
            <a:pPr marL="342900" lvl="0" indent="-228600" algn="l" rtl="0">
              <a:spcBef>
                <a:spcPts val="0"/>
              </a:spcBef>
              <a:spcAft>
                <a:spcPts val="0"/>
              </a:spcAft>
              <a:buSzPts val="1800"/>
              <a:buFont typeface="Century Gothic"/>
              <a:buNone/>
            </a:pPr>
            <a:endParaRPr sz="1800" b="1" i="0" u="none" strike="noStrike">
              <a:solidFill>
                <a:srgbClr val="000000"/>
              </a:solidFill>
              <a:latin typeface="Times New Roman"/>
              <a:ea typeface="Times New Roman"/>
              <a:cs typeface="Times New Roman"/>
              <a:sym typeface="Times New Roman"/>
            </a:endParaRPr>
          </a:p>
          <a:p>
            <a:pPr marL="342900" lvl="0" indent="-342900" algn="l" rtl="0">
              <a:spcBef>
                <a:spcPts val="0"/>
              </a:spcBef>
              <a:spcAft>
                <a:spcPts val="0"/>
              </a:spcAft>
              <a:buSzPts val="1800"/>
              <a:buFont typeface="Century Gothic"/>
              <a:buAutoNum type="arabicPeriod"/>
            </a:pPr>
            <a:r>
              <a:rPr lang="cs-CZ" sz="1800" b="1" i="0" u="none" strike="noStrike">
                <a:solidFill>
                  <a:srgbClr val="000000"/>
                </a:solidFill>
                <a:latin typeface="Times New Roman"/>
                <a:ea typeface="Times New Roman"/>
                <a:cs typeface="Times New Roman"/>
                <a:sym typeface="Times New Roman"/>
              </a:rPr>
              <a:t>Gesellschaft: naturgewachsenes, organisches Produkt von langer Evolution, womöglich ohne menschliche Eingriffe</a:t>
            </a:r>
            <a:endParaRPr/>
          </a:p>
          <a:p>
            <a:pPr marL="0" lvl="0" indent="0" algn="l" rtl="0">
              <a:spcBef>
                <a:spcPts val="0"/>
              </a:spcBef>
              <a:spcAft>
                <a:spcPts val="0"/>
              </a:spcAft>
              <a:buSzPts val="18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ts val="1800"/>
              <a:buNone/>
            </a:pPr>
            <a:r>
              <a:rPr lang="cs-CZ" sz="1800" b="1">
                <a:solidFill>
                  <a:srgbClr val="000000"/>
                </a:solidFill>
                <a:latin typeface="Times New Roman"/>
                <a:ea typeface="Times New Roman"/>
                <a:cs typeface="Times New Roman"/>
                <a:sym typeface="Times New Roman"/>
              </a:rPr>
              <a:t>3. </a:t>
            </a:r>
            <a:r>
              <a:rPr lang="cs-CZ" sz="1800" b="1" i="0" u="none" strike="noStrike">
                <a:solidFill>
                  <a:srgbClr val="000000"/>
                </a:solidFill>
                <a:latin typeface="Times New Roman"/>
                <a:ea typeface="Times New Roman"/>
                <a:cs typeface="Times New Roman"/>
                <a:sym typeface="Times New Roman"/>
              </a:rPr>
              <a:t>Institutionen gut, weil sie unseren Vorfahren gedient haben</a:t>
            </a:r>
            <a:endParaRPr/>
          </a:p>
          <a:p>
            <a:pPr marL="0" lvl="0" indent="0" algn="l" rtl="0">
              <a:spcBef>
                <a:spcPts val="0"/>
              </a:spcBef>
              <a:spcAft>
                <a:spcPts val="0"/>
              </a:spcAft>
              <a:buSzPts val="18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ts val="1800"/>
              <a:buNone/>
            </a:pPr>
            <a:r>
              <a:rPr lang="cs-CZ" sz="1800" b="1" i="0" u="none" strike="noStrike">
                <a:solidFill>
                  <a:srgbClr val="000000"/>
                </a:solidFill>
                <a:latin typeface="Times New Roman"/>
                <a:ea typeface="Times New Roman"/>
                <a:cs typeface="Times New Roman"/>
                <a:sym typeface="Times New Roman"/>
              </a:rPr>
              <a:t>4. Neues ist nicht automatisch gut, weil es neu ist. Umkehr: nicht das Alte trägt die Beweislast, sondern das Neue</a:t>
            </a:r>
            <a:endParaRPr/>
          </a:p>
          <a:p>
            <a:pPr marL="0" lvl="0" indent="0" algn="l" rtl="0">
              <a:spcBef>
                <a:spcPts val="0"/>
              </a:spcBef>
              <a:spcAft>
                <a:spcPts val="0"/>
              </a:spcAft>
              <a:buSzPts val="18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ts val="1800"/>
              <a:buNone/>
            </a:pPr>
            <a:r>
              <a:rPr lang="cs-CZ" sz="1800" b="1">
                <a:solidFill>
                  <a:srgbClr val="000000"/>
                </a:solidFill>
                <a:latin typeface="Times New Roman"/>
                <a:ea typeface="Times New Roman"/>
                <a:cs typeface="Times New Roman"/>
                <a:sym typeface="Times New Roman"/>
              </a:rPr>
              <a:t>5. </a:t>
            </a:r>
            <a:r>
              <a:rPr lang="cs-CZ" sz="1800" b="1" i="0" u="none" strike="noStrike">
                <a:solidFill>
                  <a:srgbClr val="000000"/>
                </a:solidFill>
                <a:latin typeface="Times New Roman"/>
                <a:ea typeface="Times New Roman"/>
                <a:cs typeface="Times New Roman"/>
                <a:sym typeface="Times New Roman"/>
              </a:rPr>
              <a:t>Mensch nicht nur ein vernüftiges Wesen, sondern auch: Gefühle, Triebe, Leidenschaften</a:t>
            </a:r>
            <a:endParaRPr/>
          </a:p>
          <a:p>
            <a:pPr marL="0" lvl="0" indent="0" algn="l" rtl="0">
              <a:spcBef>
                <a:spcPts val="0"/>
              </a:spcBef>
              <a:spcAft>
                <a:spcPts val="0"/>
              </a:spcAft>
              <a:buSzPts val="18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ts val="1800"/>
              <a:buNone/>
            </a:pPr>
            <a:r>
              <a:rPr lang="cs-CZ" sz="1800" b="1">
                <a:solidFill>
                  <a:srgbClr val="000000"/>
                </a:solidFill>
                <a:latin typeface="Times New Roman"/>
                <a:ea typeface="Times New Roman"/>
                <a:cs typeface="Times New Roman"/>
                <a:sym typeface="Times New Roman"/>
              </a:rPr>
              <a:t>6. </a:t>
            </a:r>
            <a:r>
              <a:rPr lang="cs-CZ" sz="1800" b="1" i="0" u="none" strike="noStrike">
                <a:solidFill>
                  <a:srgbClr val="000000"/>
                </a:solidFill>
                <a:latin typeface="Times New Roman"/>
                <a:ea typeface="Times New Roman"/>
                <a:cs typeface="Times New Roman"/>
                <a:sym typeface="Times New Roman"/>
              </a:rPr>
              <a:t>Der Mensch hat nicht nur Rechte, sondern auch Pflichten, Verpflichtungen… nicht nur „was kannst du mir, lieber Staat, geben, sondern auch was kannst du von  mir verlangen“</a:t>
            </a:r>
            <a:endParaRPr/>
          </a:p>
          <a:p>
            <a:pPr marL="0" lvl="0" indent="0" algn="l" rtl="0">
              <a:spcBef>
                <a:spcPts val="0"/>
              </a:spcBef>
              <a:spcAft>
                <a:spcPts val="0"/>
              </a:spcAft>
              <a:buSzPts val="18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ts val="1800"/>
              <a:buNone/>
            </a:pPr>
            <a:r>
              <a:rPr lang="cs-CZ" sz="1800" b="1" i="0" u="none" strike="noStrike">
                <a:solidFill>
                  <a:srgbClr val="000000"/>
                </a:solidFill>
                <a:latin typeface="Times New Roman"/>
                <a:ea typeface="Times New Roman"/>
                <a:cs typeface="Times New Roman"/>
                <a:sym typeface="Times New Roman"/>
              </a:rPr>
              <a:t>7. Der Mensch ist von Natur her nicht unbedingt gut. Wenn er gut wird, dann dank den „schonenden, erziehenden“ Institutionen“… Liberalismus a la Rousseau: Der Mensch ist/war gut, und die Institutionen machen (machten) auch schlecht. Böse.</a:t>
            </a:r>
            <a:endParaRPr/>
          </a:p>
          <a:p>
            <a:pPr marL="342900" lvl="0" indent="-228600" algn="l" rtl="0">
              <a:spcBef>
                <a:spcPts val="1000"/>
              </a:spcBef>
              <a:spcAft>
                <a:spcPts val="0"/>
              </a:spcAft>
              <a:buSzPts val="18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2"/>
          <p:cNvSpPr txBox="1">
            <a:spLocks noGrp="1"/>
          </p:cNvSpPr>
          <p:nvPr>
            <p:ph type="title"/>
          </p:nvPr>
        </p:nvSpPr>
        <p:spPr>
          <a:xfrm>
            <a:off x="838200" y="365125"/>
            <a:ext cx="10515600" cy="549275"/>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262626"/>
              </a:buClr>
              <a:buSzPct val="100000"/>
              <a:buFont typeface="Century Gothic"/>
              <a:buNone/>
            </a:pPr>
            <a:r>
              <a:rPr lang="cs-CZ"/>
              <a:t>Konservativ: Probleme mit der Definition</a:t>
            </a:r>
            <a:endParaRPr/>
          </a:p>
        </p:txBody>
      </p:sp>
      <p:sp>
        <p:nvSpPr>
          <p:cNvPr id="231" name="Google Shape;231;p12"/>
          <p:cNvSpPr txBox="1">
            <a:spLocks noGrp="1"/>
          </p:cNvSpPr>
          <p:nvPr>
            <p:ph type="body" idx="1"/>
          </p:nvPr>
        </p:nvSpPr>
        <p:spPr>
          <a:xfrm>
            <a:off x="838200" y="1082180"/>
            <a:ext cx="10515600" cy="5094783"/>
          </a:xfrm>
          <a:prstGeom prst="rect">
            <a:avLst/>
          </a:prstGeom>
          <a:noFill/>
          <a:ln>
            <a:noFill/>
          </a:ln>
        </p:spPr>
        <p:txBody>
          <a:bodyPr spcFirstLastPara="1" wrap="square" lIns="91425" tIns="45700" rIns="91425" bIns="45700" anchor="t" anchorCtr="0">
            <a:normAutofit fontScale="92500" lnSpcReduction="10000"/>
          </a:bodyPr>
          <a:lstStyle/>
          <a:p>
            <a:pPr marL="571500" lvl="0" indent="-342900" algn="l" rtl="0">
              <a:spcBef>
                <a:spcPts val="0"/>
              </a:spcBef>
              <a:spcAft>
                <a:spcPts val="0"/>
              </a:spcAft>
              <a:buSzPct val="100000"/>
              <a:buAutoNum type="alphaLcPeriod"/>
            </a:pPr>
            <a:r>
              <a:rPr lang="cs-CZ" sz="1800" b="1">
                <a:solidFill>
                  <a:srgbClr val="000000"/>
                </a:solidFill>
                <a:latin typeface="Times New Roman"/>
                <a:ea typeface="Times New Roman"/>
                <a:cs typeface="Times New Roman"/>
                <a:sym typeface="Times New Roman"/>
              </a:rPr>
              <a:t>I</a:t>
            </a:r>
            <a:r>
              <a:rPr lang="cs-CZ" sz="1800" b="1" i="0" u="none" strike="noStrike">
                <a:solidFill>
                  <a:srgbClr val="000000"/>
                </a:solidFill>
                <a:latin typeface="Times New Roman"/>
                <a:ea typeface="Times New Roman"/>
                <a:cs typeface="Times New Roman"/>
                <a:sym typeface="Times New Roman"/>
              </a:rPr>
              <a:t>nteressenbedingt. Sympathie und Antipathie spielen mit: Daher mehrere Bilder von Konservatismus</a:t>
            </a:r>
            <a:endParaRPr/>
          </a:p>
          <a:p>
            <a:pPr marL="34290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 </a:t>
            </a:r>
            <a:endParaRPr b="0"/>
          </a:p>
          <a:p>
            <a:pPr marL="4572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Linke, marxistische Bücher: Etwas reaktionäres, was bremst, dem Fortschritt im Wege steht, der Demokratie schadet, … Hierarchien, Ungleichheiten zementiert, Ausbeutung fördert….in Deutschland kommt dazu noch das Argument, dass die Konservativen nationalistisch agierten und mit den NS. Paktierten. </a:t>
            </a:r>
            <a:endParaRPr/>
          </a:p>
          <a:p>
            <a:pPr marL="457200" lvl="0" indent="-237172" algn="l" rtl="0">
              <a:spcBef>
                <a:spcPts val="0"/>
              </a:spcBef>
              <a:spcAft>
                <a:spcPts val="0"/>
              </a:spcAft>
              <a:buSzPct val="100000"/>
              <a:buNone/>
            </a:pPr>
            <a:endParaRPr b="0"/>
          </a:p>
          <a:p>
            <a:pPr marL="4572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Konservative Bücher: </a:t>
            </a:r>
            <a:r>
              <a:rPr lang="cs-CZ" sz="1800" b="1">
                <a:solidFill>
                  <a:srgbClr val="000000"/>
                </a:solidFill>
                <a:latin typeface="Times New Roman"/>
                <a:ea typeface="Times New Roman"/>
                <a:cs typeface="Times New Roman"/>
                <a:sym typeface="Times New Roman"/>
              </a:rPr>
              <a:t>Sp</a:t>
            </a:r>
            <a:r>
              <a:rPr lang="cs-CZ" sz="1800" b="1" i="0" u="none" strike="noStrike">
                <a:solidFill>
                  <a:srgbClr val="000000"/>
                </a:solidFill>
                <a:latin typeface="Times New Roman"/>
                <a:ea typeface="Times New Roman"/>
                <a:cs typeface="Times New Roman"/>
                <a:sym typeface="Times New Roman"/>
              </a:rPr>
              <a:t>rechen die Konservativen von all diesen Vorwürfen frei, erklären den konservativen Menschen zum besseren Menschen, zu Realisten, die skeptisch sind zu Abstraktionen, Theorien etc. </a:t>
            </a:r>
            <a:endParaRPr/>
          </a:p>
          <a:p>
            <a:pPr marL="457200" lvl="0" indent="-237172" algn="l" rtl="0">
              <a:spcBef>
                <a:spcPts val="0"/>
              </a:spcBef>
              <a:spcAft>
                <a:spcPts val="0"/>
              </a:spcAft>
              <a:buSzPct val="100000"/>
              <a:buNone/>
            </a:pPr>
            <a:endParaRPr sz="1800" i="0" u="none" strike="noStrike">
              <a:solidFill>
                <a:srgbClr val="000000"/>
              </a:solidFill>
              <a:latin typeface="Times New Roman"/>
              <a:ea typeface="Times New Roman"/>
              <a:cs typeface="Times New Roman"/>
              <a:sym typeface="Times New Roman"/>
            </a:endParaRPr>
          </a:p>
          <a:p>
            <a:pPr marL="457200" lvl="0" indent="-342900" algn="l" rtl="0">
              <a:spcBef>
                <a:spcPts val="0"/>
              </a:spcBef>
              <a:spcAft>
                <a:spcPts val="0"/>
              </a:spcAft>
              <a:buSzPct val="100000"/>
              <a:buChar char="🠶"/>
            </a:pPr>
            <a:r>
              <a:rPr lang="cs-CZ" sz="1800" i="0" u="none" strike="noStrike">
                <a:solidFill>
                  <a:srgbClr val="000000"/>
                </a:solidFill>
                <a:latin typeface="Times New Roman"/>
                <a:ea typeface="Times New Roman"/>
                <a:cs typeface="Times New Roman"/>
                <a:sym typeface="Times New Roman"/>
              </a:rPr>
              <a:t>B. </a:t>
            </a:r>
            <a:r>
              <a:rPr lang="cs-CZ" sz="1700" b="0">
                <a:latin typeface="Times New Roman"/>
                <a:ea typeface="Times New Roman"/>
                <a:cs typeface="Times New Roman"/>
                <a:sym typeface="Times New Roman"/>
              </a:rPr>
              <a:t>D</a:t>
            </a:r>
            <a:r>
              <a:rPr lang="cs-CZ" sz="1800" b="1" i="0" u="none" strike="noStrike">
                <a:solidFill>
                  <a:srgbClr val="000000"/>
                </a:solidFill>
                <a:latin typeface="Times New Roman"/>
                <a:ea typeface="Times New Roman"/>
                <a:cs typeface="Times New Roman"/>
                <a:sym typeface="Times New Roman"/>
              </a:rPr>
              <a:t>rei Zugänge, wie Kons. Zu definieren ist: Wann ist er entstanden, wann und wie verwandelte er sich…</a:t>
            </a:r>
            <a:endParaRPr b="0"/>
          </a:p>
          <a:p>
            <a:pPr marL="228600" lvl="0" indent="-228600" algn="l" rtl="0">
              <a:spcBef>
                <a:spcPts val="0"/>
              </a:spcBef>
              <a:spcAft>
                <a:spcPts val="0"/>
              </a:spcAft>
              <a:buSzPct val="100000"/>
              <a:buFont typeface="Century Gothic"/>
              <a:buAutoNum type="arabicPeriod"/>
            </a:pPr>
            <a:r>
              <a:rPr lang="cs-CZ" sz="1800" b="1" i="0" u="none" strike="noStrike">
                <a:solidFill>
                  <a:srgbClr val="000000"/>
                </a:solidFill>
                <a:latin typeface="Times New Roman"/>
                <a:ea typeface="Times New Roman"/>
                <a:cs typeface="Times New Roman"/>
                <a:sym typeface="Times New Roman"/>
              </a:rPr>
              <a:t> Definition, die historisch spezifisch vorgeht. ..K. verteidigt die Interessen der Mächtigen /Klerus, Adel), stellt die Abwehrreaktion auf die Gefahr der F.R. .. </a:t>
            </a:r>
            <a:endParaRPr/>
          </a:p>
          <a:p>
            <a:pPr marL="4572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K,. eine einmalige Reaktion, alles Spätere ist nur noch eine Metapher.</a:t>
            </a:r>
            <a:endParaRPr b="0"/>
          </a:p>
          <a:p>
            <a:pPr marL="228600" lvl="0" indent="-228600" algn="l" rtl="0">
              <a:spcBef>
                <a:spcPts val="0"/>
              </a:spcBef>
              <a:spcAft>
                <a:spcPts val="0"/>
              </a:spcAft>
              <a:buSzPct val="100000"/>
              <a:buFont typeface="Century Gothic"/>
              <a:buAutoNum type="arabicPeriod" startAt="2"/>
            </a:pPr>
            <a:r>
              <a:rPr lang="cs-CZ" sz="1800" b="1" i="0" u="none" strike="noStrike">
                <a:solidFill>
                  <a:srgbClr val="000000"/>
                </a:solidFill>
                <a:latin typeface="Times New Roman"/>
                <a:ea typeface="Times New Roman"/>
                <a:cs typeface="Times New Roman"/>
                <a:sym typeface="Times New Roman"/>
              </a:rPr>
              <a:t>Definition, die situativ spezifisch ist: wann auch immer etwas Ähnliches droht, greifen bedrohte Schichten der Privilegierten auf konservative Argumente zurück.</a:t>
            </a:r>
            <a:endParaRPr/>
          </a:p>
          <a:p>
            <a:pPr marL="228600" lvl="0" indent="-228600" algn="l" rtl="0">
              <a:spcBef>
                <a:spcPts val="0"/>
              </a:spcBef>
              <a:spcAft>
                <a:spcPts val="0"/>
              </a:spcAft>
              <a:buSzPct val="100000"/>
              <a:buFont typeface="Century Gothic"/>
              <a:buAutoNum type="arabicPeriod" startAt="2"/>
            </a:pPr>
            <a:r>
              <a:rPr lang="cs-CZ" sz="1800" b="1" i="0" u="none" strike="noStrike">
                <a:solidFill>
                  <a:srgbClr val="000000"/>
                </a:solidFill>
                <a:latin typeface="Times New Roman"/>
                <a:ea typeface="Times New Roman"/>
                <a:cs typeface="Times New Roman"/>
                <a:sym typeface="Times New Roman"/>
              </a:rPr>
              <a:t>Definition, die universal anthropologisch vorgeht. Eine wertbasierte Einstellung, die man jederzeit einnehmen kann, oder die man einfach besitzt, weil man Mensch ist. Man lebt nachdem, was nicht heute, sondern immer gilt. </a:t>
            </a:r>
            <a:endParaRPr/>
          </a:p>
          <a:p>
            <a:pPr marL="342900" lvl="0" indent="-237172" algn="l" rtl="0">
              <a:spcBef>
                <a:spcPts val="1000"/>
              </a:spcBef>
              <a:spcAft>
                <a:spcPts val="0"/>
              </a:spcAft>
              <a:buSzPct val="100000"/>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13"/>
          <p:cNvSpPr txBox="1">
            <a:spLocks noGrp="1"/>
          </p:cNvSpPr>
          <p:nvPr>
            <p:ph type="title"/>
          </p:nvPr>
        </p:nvSpPr>
        <p:spPr>
          <a:xfrm>
            <a:off x="838200" y="365125"/>
            <a:ext cx="10515600" cy="842889"/>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Was man noch nicht weiß…</a:t>
            </a:r>
            <a:endParaRPr/>
          </a:p>
        </p:txBody>
      </p:sp>
      <p:sp>
        <p:nvSpPr>
          <p:cNvPr id="237" name="Google Shape;237;p13"/>
          <p:cNvSpPr txBox="1">
            <a:spLocks noGrp="1"/>
          </p:cNvSpPr>
          <p:nvPr>
            <p:ph type="body" idx="1"/>
          </p:nvPr>
        </p:nvSpPr>
        <p:spPr>
          <a:xfrm>
            <a:off x="838200" y="1300294"/>
            <a:ext cx="10515600" cy="4876669"/>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00"/>
              <a:buNone/>
            </a:pP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1. Wie sehen die Texte aus?</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2. Wie schaut das Semesterprogramm aus?</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3. Wofür kriege ich die Kredite?</a:t>
            </a:r>
            <a:endParaRPr/>
          </a:p>
          <a:p>
            <a:pPr marL="342900" lvl="0" indent="-228600" algn="l" rtl="0">
              <a:spcBef>
                <a:spcPts val="0"/>
              </a:spcBef>
              <a:spcAft>
                <a:spcPts val="0"/>
              </a:spcAft>
              <a:buSzPts val="1800"/>
              <a:buNone/>
            </a:pPr>
            <a:endParaRPr sz="1800" b="1">
              <a:solidFill>
                <a:srgbClr val="000000"/>
              </a:solidFill>
              <a:latin typeface="Times New Roman"/>
              <a:ea typeface="Times New Roman"/>
              <a:cs typeface="Times New Roman"/>
              <a:sym typeface="Times New Roman"/>
            </a:endParaRPr>
          </a:p>
          <a:p>
            <a:pPr marL="342900" lvl="0" indent="-342900" algn="l" rtl="0">
              <a:spcBef>
                <a:spcPts val="0"/>
              </a:spcBef>
              <a:spcAft>
                <a:spcPts val="0"/>
              </a:spcAft>
              <a:buSzPts val="1800"/>
              <a:buChar char="🠶"/>
            </a:pPr>
            <a:r>
              <a:rPr lang="cs-CZ" sz="1800" b="1">
                <a:solidFill>
                  <a:srgbClr val="000000"/>
                </a:solidFill>
                <a:latin typeface="Times New Roman"/>
                <a:ea typeface="Times New Roman"/>
                <a:cs typeface="Times New Roman"/>
                <a:sym typeface="Times New Roman"/>
              </a:rPr>
              <a:t>Ad3. </a:t>
            </a:r>
            <a:r>
              <a:rPr lang="cs-CZ" sz="1800" b="1" i="0" u="none" strike="noStrike">
                <a:solidFill>
                  <a:srgbClr val="000000"/>
                </a:solidFill>
                <a:latin typeface="Times New Roman"/>
                <a:ea typeface="Times New Roman"/>
                <a:cs typeface="Times New Roman"/>
                <a:sym typeface="Times New Roman"/>
              </a:rPr>
              <a:t>Das letzte. </a:t>
            </a:r>
            <a:endParaRPr b="0"/>
          </a:p>
          <a:p>
            <a:pPr marL="342900" lvl="0" indent="-342900" algn="l" rtl="0">
              <a:spcBef>
                <a:spcPts val="0"/>
              </a:spcBef>
              <a:spcAft>
                <a:spcPts val="0"/>
              </a:spcAft>
              <a:buSzPts val="1800"/>
              <a:buChar char="🠶"/>
            </a:pPr>
            <a:r>
              <a:rPr lang="cs-CZ" sz="1800" b="1" i="0" u="none" strike="noStrike">
                <a:solidFill>
                  <a:srgbClr val="000000"/>
                </a:solidFill>
                <a:latin typeface="Times New Roman"/>
                <a:ea typeface="Times New Roman"/>
                <a:cs typeface="Times New Roman"/>
                <a:sym typeface="Times New Roman"/>
              </a:rPr>
              <a:t>3/2 Protokolle oder Essay, der einen thematisch bezogenen Punkt argumentativ entwickelt. </a:t>
            </a:r>
            <a:endParaRPr b="0"/>
          </a:p>
          <a:p>
            <a:pPr marL="0" lvl="0" indent="0" algn="l" rtl="0">
              <a:spcBef>
                <a:spcPts val="0"/>
              </a:spcBef>
              <a:spcAft>
                <a:spcPts val="0"/>
              </a:spcAft>
              <a:buSzPts val="1800"/>
              <a:buNone/>
            </a:pPr>
            <a:br>
              <a:rPr lang="cs-CZ" b="0"/>
            </a:br>
            <a:r>
              <a:rPr lang="cs-CZ" sz="1800" b="1" i="0" u="none" strike="noStrike">
                <a:solidFill>
                  <a:srgbClr val="000000"/>
                </a:solidFill>
                <a:latin typeface="Times New Roman"/>
                <a:ea typeface="Times New Roman"/>
                <a:cs typeface="Times New Roman"/>
                <a:sym typeface="Times New Roman"/>
              </a:rPr>
              <a:t>Abgabetermin: 31. Januar 2022</a:t>
            </a:r>
            <a:endParaRPr b="0"/>
          </a:p>
          <a:p>
            <a:pPr marL="0" lvl="0" indent="0" algn="l" rtl="0">
              <a:spcBef>
                <a:spcPts val="0"/>
              </a:spcBef>
              <a:spcAft>
                <a:spcPts val="0"/>
              </a:spcAft>
              <a:buSzPts val="1800"/>
              <a:buNone/>
            </a:pPr>
            <a:r>
              <a:rPr lang="cs-CZ" sz="1800" b="1" i="0" u="none" strike="noStrike">
                <a:solidFill>
                  <a:srgbClr val="000000"/>
                </a:solidFill>
                <a:latin typeface="Times New Roman"/>
                <a:ea typeface="Times New Roman"/>
                <a:cs typeface="Times New Roman"/>
                <a:sym typeface="Times New Roman"/>
              </a:rPr>
              <a:t>Hochladen in IS. </a:t>
            </a:r>
            <a:endParaRPr b="0"/>
          </a:p>
          <a:p>
            <a:pPr marL="342900" lvl="0" indent="-342900" algn="l" rtl="0">
              <a:spcBef>
                <a:spcPts val="1000"/>
              </a:spcBef>
              <a:spcAft>
                <a:spcPts val="0"/>
              </a:spcAft>
              <a:buSzPts val="1800"/>
              <a:buChar char="🠶"/>
            </a:pPr>
            <a:br>
              <a:rPr lang="cs-CZ"/>
            </a:br>
            <a:endParaRPr b="0"/>
          </a:p>
          <a:p>
            <a:pPr marL="342900" lvl="0" indent="-342900" algn="l" rtl="0">
              <a:spcBef>
                <a:spcPts val="1000"/>
              </a:spcBef>
              <a:spcAft>
                <a:spcPts val="0"/>
              </a:spcAft>
              <a:buSzPts val="1800"/>
              <a:buChar char="🠶"/>
            </a:pPr>
            <a:br>
              <a:rPr lang="cs-CZ"/>
            </a:b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4"/>
          <p:cNvSpPr txBox="1">
            <a:spLocks noGrp="1"/>
          </p:cNvSpPr>
          <p:nvPr>
            <p:ph type="title"/>
          </p:nvPr>
        </p:nvSpPr>
        <p:spPr>
          <a:xfrm>
            <a:off x="838200" y="365126"/>
            <a:ext cx="10515600" cy="62714"/>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262626"/>
              </a:buClr>
              <a:buSzPct val="100000"/>
              <a:buFont typeface="Century Gothic"/>
              <a:buNone/>
            </a:pPr>
            <a:endParaRPr/>
          </a:p>
        </p:txBody>
      </p:sp>
      <p:sp>
        <p:nvSpPr>
          <p:cNvPr id="243" name="Google Shape;243;p14"/>
          <p:cNvSpPr txBox="1">
            <a:spLocks noGrp="1"/>
          </p:cNvSpPr>
          <p:nvPr>
            <p:ph type="body" idx="1"/>
          </p:nvPr>
        </p:nvSpPr>
        <p:spPr>
          <a:xfrm>
            <a:off x="838200" y="427841"/>
            <a:ext cx="10515600" cy="64301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Krátká specifikace požadovaných textových výstupů:</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1. </a:t>
            </a:r>
            <a:r>
              <a:rPr lang="cs-CZ" sz="1200" b="1" i="0" u="sng" strike="noStrike">
                <a:solidFill>
                  <a:srgbClr val="000000"/>
                </a:solidFill>
                <a:latin typeface="Times New Roman"/>
                <a:ea typeface="Times New Roman"/>
                <a:cs typeface="Times New Roman"/>
                <a:sym typeface="Times New Roman"/>
              </a:rPr>
              <a:t>Argumentativní esej</a:t>
            </a:r>
            <a:endParaRPr sz="1200" b="1" u="sng"/>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Délka: minimálně 3 strany, Times New Roman, písmo 12, řádkování 1,5</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Parametry:</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a. Každá argumentativní esej musí mít především TEZI, tj. to hlavní, do chcete o svém předmětu (např. románu, lépe jeho vybraném aspektu) dokázat. </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b. Teze by měla stát hned v úvodním odstavci eseje, nebo by mělo být aspoň jasně naznačeno, kterým směrem se argumentace bude ubírat. Celý text eseje je pak v podstatě zdůvodněním toho, proč si myslíte, že Vaše teze je správná.</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c. Teze není otázka, ale spíše návrh odpovědi. Příklad: NE „Budu se věnovat tomu,  jak je vystavěn příběh Hvězdných válek“, ale LÉPE „Ukážu, že Hvězdné války strukturně odpovídají žánru pohádky“.   </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d. Teze musí být odůvodnitelná z analyzovaného textu samotného. Příklad: NE „Ukážu, že Darth Vader je vlastně Stalin“, ale „Ukážu, že zlo je v Hvězdných válkách vždy příbuzné s dobrem“.</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e. Váš hlavní důkazový materiál jsou texty – primární (román, povídka atd.) i sekundární (odborná literatura). Všechny převzaté části textů je třeba signalizovat (doslovné přejímky uvozovkami a udáním místa původu převzatého textu, parafráze bez uvozovek, ale s udáním místa původu myšlenky, kterou parafrázujete). </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f. Jednoduché pravidlo ke struktuře eseje: Co argument pro správnost teze, to odstavec. Na začátku je samozřejmě potřeba dát čtenáři všechno, co potřebuje, aby argumentaci porozuměl (např. krátký popis vztahů mezi postavami).</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g. Co esej není:</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a. Není převyprávění obsahu knihy. (Test: Pokud odstavce eseje začínají slovy jako „nejprve“, „dále“, „pak“ nebo „na konec“, pak neargumentujete, ale vyprávíte).</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b. Není recenze. V eseji nehodnotíte, jak je ta která zápletka přesvědčivá nebo aktuální, ani neposuzujete, jak strhující nebo nudné jsou něčí formulace, nebo jak morální nebo nemorální je nějaká postava.</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c. Není volnou úvahou na téma knihy. V eseji nejde o to, co si její autor myslí o mezilidských vztazích nebo umělcích. Jde v ní o to, co v daném dramatu o mezilidských vztazích říká Ibsen (např. že nejsou možné) nebo co v dané povídce říká o umělcích Thomas Mann (např. že mají zkažené zuby). </a:t>
            </a:r>
            <a:endParaRPr sz="1200" b="0"/>
          </a:p>
          <a:p>
            <a:pPr marL="342900" lvl="0" indent="-342900" algn="l" rtl="0">
              <a:spcBef>
                <a:spcPts val="0"/>
              </a:spcBef>
              <a:spcAft>
                <a:spcPts val="0"/>
              </a:spcAft>
              <a:buSzPts val="1200"/>
              <a:buChar char="🠶"/>
            </a:pPr>
            <a:br>
              <a:rPr lang="cs-CZ" sz="1200" b="0"/>
            </a:br>
            <a:r>
              <a:rPr lang="cs-CZ" sz="1200" b="1" i="0" u="none" strike="noStrike">
                <a:solidFill>
                  <a:srgbClr val="000000"/>
                </a:solidFill>
                <a:latin typeface="Times New Roman"/>
                <a:ea typeface="Times New Roman"/>
                <a:cs typeface="Times New Roman"/>
                <a:sym typeface="Times New Roman"/>
              </a:rPr>
              <a:t>2. </a:t>
            </a:r>
            <a:r>
              <a:rPr lang="cs-CZ" sz="1200" b="1" i="0" u="sng" strike="noStrike">
                <a:solidFill>
                  <a:srgbClr val="000000"/>
                </a:solidFill>
                <a:latin typeface="Times New Roman"/>
                <a:ea typeface="Times New Roman"/>
                <a:cs typeface="Times New Roman"/>
                <a:sym typeface="Times New Roman"/>
              </a:rPr>
              <a:t>Protokol z přednášky</a:t>
            </a:r>
            <a:endParaRPr sz="1200" b="0" u="sng"/>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Délka: zhruba 1 strana, Times New Roman, písmo 12, řádkování 1,5</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Parametry:</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a. V úvodu by mělo být řečeno, kdo o čem mluví, a nejlépe taky to, co tím sleduje, tj. v jakém světle chce svůj předmět ukázat. Chce ho jen popsat? Chce ho rehabilitovat? Polemizuje s někým? Zkrátka: do prvního odstavce protokolu by mělo jít „gro“ přednášky.</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b. Text protokolu by měl být textově co nejprovázanější. Je třeba signalizovat hlavní myšlenky, které zazní, je třeba signalizovat příklady, které tyto myšlenky podporují, je třeba signalizovat strukturu, kterou přednášející přednášce dává. Výrazy jako „z toho vyplývá“, „jako příklad XY uvádí“, „naproti tomu stojí fakt, že“ nebo „XY především zdůrazňuje, že“ jsou nutné, aby vznikl logický text protokolu.</a:t>
            </a:r>
            <a:endParaRPr sz="1200" b="0"/>
          </a:p>
          <a:p>
            <a:pPr marL="342900" lvl="0" indent="-342900" algn="l" rtl="0">
              <a:spcBef>
                <a:spcPts val="0"/>
              </a:spcBef>
              <a:spcAft>
                <a:spcPts val="0"/>
              </a:spcAft>
              <a:buSzPts val="1200"/>
              <a:buChar char="🠶"/>
            </a:pPr>
            <a:r>
              <a:rPr lang="cs-CZ" sz="1200" b="1" i="0" u="none" strike="noStrike">
                <a:solidFill>
                  <a:srgbClr val="000000"/>
                </a:solidFill>
                <a:latin typeface="Times New Roman"/>
                <a:ea typeface="Times New Roman"/>
                <a:cs typeface="Times New Roman"/>
                <a:sym typeface="Times New Roman"/>
              </a:rPr>
              <a:t>c. Protokol není v bodech, ale v celých větách, neříká, že témata v přednášce nějak šla za sebou, ale snaží se zachytit jejich vzájemný vztah. Vždycky uvádí, kdo je původcem úvahy, kterou právě shrnuje: je to přednášející? Je to autorka, o které zrovna mluví? Je to postava v jejím textu? atd. Protokol nepopisuje, jak věci (obecně) jsou, ale popisuje a třídí to, co zaznělo v přednášce.</a:t>
            </a:r>
            <a:br>
              <a:rPr lang="cs-CZ" sz="1200"/>
            </a:br>
            <a:endParaRPr sz="1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15"/>
          <p:cNvSpPr txBox="1">
            <a:spLocks noGrp="1"/>
          </p:cNvSpPr>
          <p:nvPr>
            <p:ph type="title"/>
          </p:nvPr>
        </p:nvSpPr>
        <p:spPr>
          <a:xfrm>
            <a:off x="838200" y="365126"/>
            <a:ext cx="10515600" cy="490552"/>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262626"/>
              </a:buClr>
              <a:buSzPct val="100000"/>
              <a:buFont typeface="Century Gothic"/>
              <a:buNone/>
            </a:pPr>
            <a:r>
              <a:rPr lang="cs-CZ"/>
              <a:t>Ad2, Programm, klar, alles ist vorläufig…</a:t>
            </a:r>
            <a:endParaRPr/>
          </a:p>
        </p:txBody>
      </p:sp>
      <p:sp>
        <p:nvSpPr>
          <p:cNvPr id="249" name="Google Shape;249;p15"/>
          <p:cNvSpPr txBox="1">
            <a:spLocks noGrp="1"/>
          </p:cNvSpPr>
          <p:nvPr>
            <p:ph type="body" idx="1"/>
          </p:nvPr>
        </p:nvSpPr>
        <p:spPr>
          <a:xfrm>
            <a:off x="838200" y="1031846"/>
            <a:ext cx="10515600" cy="5145117"/>
          </a:xfrm>
          <a:prstGeom prst="rect">
            <a:avLst/>
          </a:prstGeom>
          <a:noFill/>
          <a:ln>
            <a:noFill/>
          </a:ln>
        </p:spPr>
        <p:txBody>
          <a:bodyPr spcFirstLastPara="1" wrap="square" lIns="91425" tIns="45700" rIns="91425" bIns="45700" anchor="t" anchorCtr="0">
            <a:normAutofit fontScale="62500" lnSpcReduction="20000"/>
          </a:bodyPr>
          <a:lstStyle/>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29. 9. Uwe Puschner (Berlin): Grundlegendes und Einführendes zum völkischen Denken...zoom, gut geeignet als Einstieg.. völkisch und oder versus konservativ.</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6. 10. Jens Flemming (Kassel): Geostrategische Ziele und kulturpolitische Konstruktionen. Mitteleuropa im deutschen Denken...zoom</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13. 10. Milan Horňáček (Olomouc) : Konserv. Revolution, .. Politik der Sprache in der K.R..</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20. 10. Martin Klement: „Völkisch“ nach (R.)Jahn..dem sudetendeutschen Turner</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27. 10. Bernard  Walcher: „Im Schatten gigantischer Bedrohungen“. Rasse und Nation, Geschichte und Geographie in Kasimir Edschmids Europa-Konzepten, zoom</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3. 11. Justus H. Ulbricht: Prager Frühling 1911 oder: Die Grenze lockte zur Überschreitung, zoom</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10. 11. Eva Tökei: Folklore, Nationalsymbole und konservatives Gedankengut, zoom</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16. 11. Sven Fritz: Houston Stewart Chamberlain und die europäische Dimension völkischen Denkens 1890 bis 1918, zoom</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24. 11. Jörg Krappmann: Ferne Räume als Möglichkeit des Bewahrens.  Konservative Lebensmodelle im österreichischen Zukunftsroman</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1. 12. Tilmann Heise: ‚Konservative Revolution‘ transnational. Der Kulturbund und die Europäische Revue, zoom. </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8. 12. Thomas Ballhausen: F. G. Jünger, zoom</a:t>
            </a:r>
            <a:br>
              <a:rPr lang="cs-CZ" sz="1800" b="1" i="0" u="none" strike="noStrike">
                <a:solidFill>
                  <a:srgbClr val="2C363A"/>
                </a:solidFill>
                <a:latin typeface="Times New Roman"/>
                <a:ea typeface="Times New Roman"/>
                <a:cs typeface="Times New Roman"/>
                <a:sym typeface="Times New Roman"/>
              </a:rPr>
            </a:br>
            <a:br>
              <a:rPr lang="cs-CZ" sz="1800" b="1" i="0" u="none" strike="noStrike">
                <a:solidFill>
                  <a:srgbClr val="2C363A"/>
                </a:solidFill>
                <a:latin typeface="Times New Roman"/>
                <a:ea typeface="Times New Roman"/>
                <a:cs typeface="Times New Roman"/>
                <a:sym typeface="Times New Roman"/>
              </a:rPr>
            </a:br>
            <a:endParaRPr b="0"/>
          </a:p>
          <a:p>
            <a:pPr marL="342900" lvl="0" indent="-342900" algn="l" rtl="0">
              <a:spcBef>
                <a:spcPts val="0"/>
              </a:spcBef>
              <a:spcAft>
                <a:spcPts val="0"/>
              </a:spcAft>
              <a:buSzPct val="100000"/>
              <a:buChar char="🠶"/>
            </a:pPr>
            <a:r>
              <a:rPr lang="cs-CZ" sz="1800" b="1" i="0" u="none" strike="noStrike">
                <a:solidFill>
                  <a:srgbClr val="2C363A"/>
                </a:solidFill>
                <a:latin typeface="Times New Roman"/>
                <a:ea typeface="Times New Roman"/>
                <a:cs typeface="Times New Roman"/>
                <a:sym typeface="Times New Roman"/>
              </a:rPr>
              <a:t>15. 12. Zden</a:t>
            </a:r>
            <a:r>
              <a:rPr lang="cs-CZ" b="1">
                <a:solidFill>
                  <a:srgbClr val="2C363A"/>
                </a:solidFill>
                <a:latin typeface="Times New Roman"/>
                <a:ea typeface="Times New Roman"/>
                <a:cs typeface="Times New Roman"/>
                <a:sym typeface="Times New Roman"/>
              </a:rPr>
              <a:t>ě</a:t>
            </a:r>
            <a:r>
              <a:rPr lang="cs-CZ" sz="1800" b="1" i="0" u="none" strike="noStrike">
                <a:solidFill>
                  <a:srgbClr val="2C363A"/>
                </a:solidFill>
                <a:latin typeface="Times New Roman"/>
                <a:ea typeface="Times New Roman"/>
                <a:cs typeface="Times New Roman"/>
                <a:sym typeface="Times New Roman"/>
              </a:rPr>
              <a:t>k. Mareček: H. Ullmann....</a:t>
            </a:r>
            <a:endParaRPr b="0"/>
          </a:p>
          <a:p>
            <a:pPr marL="0" lvl="0" indent="0" algn="l" rtl="0">
              <a:spcBef>
                <a:spcPts val="1000"/>
              </a:spcBef>
              <a:spcAft>
                <a:spcPts val="0"/>
              </a:spcAft>
              <a:buSzPct val="100000"/>
              <a:buNone/>
            </a:pPr>
            <a:br>
              <a:rPr lang="cs-CZ"/>
            </a:b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16"/>
          <p:cNvSpPr txBox="1">
            <a:spLocks noGrp="1"/>
          </p:cNvSpPr>
          <p:nvPr>
            <p:ph type="title"/>
          </p:nvPr>
        </p:nvSpPr>
        <p:spPr>
          <a:xfrm>
            <a:off x="838200" y="365126"/>
            <a:ext cx="10515600" cy="69188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Ad1, so sehen die Texte aus</a:t>
            </a:r>
            <a:endParaRPr/>
          </a:p>
        </p:txBody>
      </p:sp>
      <p:sp>
        <p:nvSpPr>
          <p:cNvPr id="255" name="Google Shape;255;p16"/>
          <p:cNvSpPr txBox="1">
            <a:spLocks noGrp="1"/>
          </p:cNvSpPr>
          <p:nvPr>
            <p:ph type="body" idx="1"/>
          </p:nvPr>
        </p:nvSpPr>
        <p:spPr>
          <a:xfrm>
            <a:off x="838200" y="1057014"/>
            <a:ext cx="10515600" cy="5119949"/>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Friedrich Gentz, Deutsche Übersetzung der “Betrachtungen über die Französische Revolution” von Edmund Burke. </a:t>
            </a:r>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1793. deutsch, 1790 engl. Hier das Vorwort.  </a:t>
            </a:r>
            <a:endParaRPr b="1"/>
          </a:p>
          <a:p>
            <a:pPr marL="0" lvl="0" indent="0" algn="l" rtl="0">
              <a:spcBef>
                <a:spcPts val="0"/>
              </a:spcBef>
              <a:spcAft>
                <a:spcPts val="0"/>
              </a:spcAft>
              <a:buSzPct val="100000"/>
              <a:buNone/>
            </a:pPr>
            <a:br>
              <a:rPr lang="cs-CZ" b="1"/>
            </a:br>
            <a:br>
              <a:rPr lang="cs-CZ" b="1"/>
            </a:br>
            <a:r>
              <a:rPr lang="cs-CZ" sz="1800" b="1" i="0" u="none" strike="noStrike">
                <a:solidFill>
                  <a:srgbClr val="000000"/>
                </a:solidFill>
                <a:latin typeface="Times New Roman"/>
                <a:ea typeface="Times New Roman"/>
                <a:cs typeface="Times New Roman"/>
                <a:sym typeface="Times New Roman"/>
              </a:rPr>
              <a:t>Adam Müller, Elemente der Staatskunst, 1809. </a:t>
            </a:r>
            <a:endParaRPr/>
          </a:p>
          <a:p>
            <a:pPr marL="0" lvl="0" indent="0" algn="l" rtl="0">
              <a:spcBef>
                <a:spcPts val="0"/>
              </a:spcBef>
              <a:spcAft>
                <a:spcPts val="0"/>
              </a:spcAft>
              <a:buSzPct val="100000"/>
              <a:buNone/>
            </a:pPr>
            <a:br>
              <a:rPr lang="cs-CZ" b="1"/>
            </a:br>
            <a:r>
              <a:rPr lang="cs-CZ" sz="1800" b="1" i="0" u="none" strike="noStrike">
                <a:solidFill>
                  <a:srgbClr val="000000"/>
                </a:solidFill>
                <a:latin typeface="Times New Roman"/>
                <a:ea typeface="Times New Roman"/>
                <a:cs typeface="Times New Roman"/>
                <a:sym typeface="Times New Roman"/>
              </a:rPr>
              <a:t>Paul Lagarde, Deutsche Schriften.. um 1880</a:t>
            </a:r>
            <a:endParaRPr/>
          </a:p>
          <a:p>
            <a:pPr marL="0" lvl="0" indent="0" algn="l" rtl="0">
              <a:spcBef>
                <a:spcPts val="0"/>
              </a:spcBef>
              <a:spcAft>
                <a:spcPts val="0"/>
              </a:spcAft>
              <a:buSzPct val="1000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Julius Langbehn, Rembrandt </a:t>
            </a:r>
            <a:r>
              <a:rPr lang="cs-CZ" sz="1800" i="0" u="none" strike="noStrike">
                <a:solidFill>
                  <a:srgbClr val="000000"/>
                </a:solidFill>
                <a:latin typeface="Times New Roman"/>
                <a:ea typeface="Times New Roman"/>
                <a:cs typeface="Times New Roman"/>
                <a:sym typeface="Times New Roman"/>
              </a:rPr>
              <a:t>als</a:t>
            </a:r>
            <a:r>
              <a:rPr lang="cs-CZ" sz="1800" b="1" i="0" u="none" strike="noStrike">
                <a:solidFill>
                  <a:srgbClr val="000000"/>
                </a:solidFill>
                <a:latin typeface="Times New Roman"/>
                <a:ea typeface="Times New Roman"/>
                <a:cs typeface="Times New Roman"/>
                <a:sym typeface="Times New Roman"/>
              </a:rPr>
              <a:t> Erzieher, 1890,</a:t>
            </a:r>
            <a:endParaRPr/>
          </a:p>
          <a:p>
            <a:pPr marL="0" lvl="0" indent="0" algn="l" rtl="0">
              <a:spcBef>
                <a:spcPts val="0"/>
              </a:spcBef>
              <a:spcAft>
                <a:spcPts val="0"/>
              </a:spcAft>
              <a:buSzPct val="1000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H. S. Chamberlain, Grundlagen des 19. Jahrhunderts, 1900</a:t>
            </a:r>
            <a:endParaRPr/>
          </a:p>
          <a:p>
            <a:pPr marL="0" lvl="0" indent="0" algn="l" rtl="0">
              <a:spcBef>
                <a:spcPts val="0"/>
              </a:spcBef>
              <a:spcAft>
                <a:spcPts val="0"/>
              </a:spcAft>
              <a:buSzPct val="100000"/>
              <a:buNone/>
            </a:pPr>
            <a:br>
              <a:rPr lang="cs-CZ" b="1"/>
            </a:br>
            <a:r>
              <a:rPr lang="cs-CZ" sz="1800" b="1" i="0" u="none" strike="noStrike">
                <a:solidFill>
                  <a:srgbClr val="000000"/>
                </a:solidFill>
                <a:latin typeface="Times New Roman"/>
                <a:ea typeface="Times New Roman"/>
                <a:cs typeface="Times New Roman"/>
                <a:sym typeface="Times New Roman"/>
              </a:rPr>
              <a:t>R. Kjellen, Ideen von 1914, 1915</a:t>
            </a:r>
            <a:endParaRPr/>
          </a:p>
          <a:p>
            <a:pPr marL="0" lvl="0" indent="0" algn="l" rtl="0">
              <a:spcBef>
                <a:spcPts val="0"/>
              </a:spcBef>
              <a:spcAft>
                <a:spcPts val="0"/>
              </a:spcAft>
              <a:buSzPct val="1000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Werner Sombart, Händler und Helden, 1915. </a:t>
            </a:r>
            <a:endParaRPr/>
          </a:p>
          <a:p>
            <a:pPr marL="0" lvl="0" indent="0" algn="l" rtl="0">
              <a:spcBef>
                <a:spcPts val="0"/>
              </a:spcBef>
              <a:spcAft>
                <a:spcPts val="0"/>
              </a:spcAft>
              <a:buSzPct val="1000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Oswald Spengler, Untergang des Abendlandes, 1918.</a:t>
            </a:r>
            <a:endParaRPr/>
          </a:p>
          <a:p>
            <a:pPr marL="0" lvl="0" indent="0" algn="l" rtl="0">
              <a:spcBef>
                <a:spcPts val="0"/>
              </a:spcBef>
              <a:spcAft>
                <a:spcPts val="0"/>
              </a:spcAft>
              <a:buSzPct val="1000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Moeller van den Bruck, Das dritte Reich, 1923. </a:t>
            </a:r>
            <a:endParaRPr/>
          </a:p>
          <a:p>
            <a:pPr marL="0" lvl="0" indent="0" algn="l" rtl="0">
              <a:spcBef>
                <a:spcPts val="0"/>
              </a:spcBef>
              <a:spcAft>
                <a:spcPts val="0"/>
              </a:spcAft>
              <a:buSzPct val="1000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Ernst Jünger: </a:t>
            </a:r>
            <a:r>
              <a:rPr lang="cs-CZ" sz="1800" b="1" i="1" u="none" strike="noStrike">
                <a:solidFill>
                  <a:srgbClr val="000000"/>
                </a:solidFill>
                <a:latin typeface="Times New Roman"/>
                <a:ea typeface="Times New Roman"/>
                <a:cs typeface="Times New Roman"/>
                <a:sym typeface="Times New Roman"/>
              </a:rPr>
              <a:t> </a:t>
            </a:r>
            <a:r>
              <a:rPr lang="cs-CZ" sz="1800" b="1" u="none" strike="noStrike">
                <a:solidFill>
                  <a:srgbClr val="000000"/>
                </a:solidFill>
                <a:latin typeface="Times New Roman"/>
                <a:ea typeface="Times New Roman"/>
                <a:cs typeface="Times New Roman"/>
                <a:sym typeface="Times New Roman"/>
              </a:rPr>
              <a:t>Der Arbeiter </a:t>
            </a:r>
            <a:r>
              <a:rPr lang="cs-CZ" sz="1800" b="1" i="0" u="none" strike="noStrike">
                <a:solidFill>
                  <a:srgbClr val="000000"/>
                </a:solidFill>
                <a:latin typeface="Times New Roman"/>
                <a:ea typeface="Times New Roman"/>
                <a:cs typeface="Times New Roman"/>
                <a:sym typeface="Times New Roman"/>
              </a:rPr>
              <a:t>1932.</a:t>
            </a:r>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Die totale Mobilmachung, 1930</a:t>
            </a:r>
            <a:endParaRPr b="1"/>
          </a:p>
          <a:p>
            <a:pPr marL="0" lvl="0" indent="0" algn="l" rtl="0">
              <a:spcBef>
                <a:spcPts val="0"/>
              </a:spcBef>
              <a:spcAft>
                <a:spcPts val="0"/>
              </a:spcAft>
              <a:buSzPct val="100000"/>
              <a:buNone/>
            </a:pPr>
            <a:endParaRPr sz="1800" b="1"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Mann, Thomas: </a:t>
            </a:r>
            <a:endParaRPr/>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Gedankem im Kriege, 1914</a:t>
            </a:r>
            <a:endParaRPr b="1"/>
          </a:p>
          <a:p>
            <a:pPr marL="0" lvl="0" indent="0" algn="l" rtl="0">
              <a:spcBef>
                <a:spcPts val="0"/>
              </a:spcBef>
              <a:spcAft>
                <a:spcPts val="0"/>
              </a:spcAft>
              <a:buSzPct val="100000"/>
              <a:buNone/>
            </a:pPr>
            <a:br>
              <a:rPr lang="cs-CZ" b="1"/>
            </a:br>
            <a:r>
              <a:rPr lang="cs-CZ" sz="1800" b="1" i="0" u="none" strike="noStrike">
                <a:solidFill>
                  <a:srgbClr val="000000"/>
                </a:solidFill>
                <a:latin typeface="Times New Roman"/>
                <a:ea typeface="Times New Roman"/>
                <a:cs typeface="Times New Roman"/>
                <a:sym typeface="Times New Roman"/>
              </a:rPr>
              <a:t>Betrachtungen eines Unpolitischen, 1918. </a:t>
            </a:r>
            <a:endParaRPr b="1"/>
          </a:p>
          <a:p>
            <a:pPr marL="0" lvl="0" indent="0" algn="l" rtl="0">
              <a:spcBef>
                <a:spcPts val="1000"/>
              </a:spcBef>
              <a:spcAft>
                <a:spcPts val="0"/>
              </a:spcAft>
              <a:buSzPct val="100000"/>
              <a:buNone/>
            </a:pPr>
            <a:br>
              <a:rPr lang="cs-CZ"/>
            </a:b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
          <p:cNvSpPr txBox="1">
            <a:spLocks noGrp="1"/>
          </p:cNvSpPr>
          <p:nvPr>
            <p:ph type="title"/>
          </p:nvPr>
        </p:nvSpPr>
        <p:spPr>
          <a:xfrm>
            <a:off x="838200" y="365126"/>
            <a:ext cx="10515600" cy="94355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Zum Titel. Nicht deckungsgleich, aber nah..</a:t>
            </a:r>
            <a:endParaRPr/>
          </a:p>
        </p:txBody>
      </p:sp>
      <p:sp>
        <p:nvSpPr>
          <p:cNvPr id="171" name="Google Shape;171;p2"/>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800"/>
              <a:buChar char="🠶"/>
            </a:pPr>
            <a:r>
              <a:rPr lang="cs-CZ" sz="1800" b="0" i="0" u="none" strike="noStrike">
                <a:solidFill>
                  <a:srgbClr val="000000"/>
                </a:solidFill>
                <a:latin typeface="Georgia"/>
                <a:ea typeface="Georgia"/>
                <a:cs typeface="Georgia"/>
                <a:sym typeface="Georgia"/>
              </a:rPr>
              <a:t>Konservativ – Völkisch (národovecký)</a:t>
            </a:r>
            <a:endParaRPr sz="1800" b="0" i="0" u="none" strike="noStrike">
              <a:solidFill>
                <a:srgbClr val="000000"/>
              </a:solidFill>
              <a:latin typeface="Georgia"/>
              <a:ea typeface="Georgia"/>
              <a:cs typeface="Georgia"/>
              <a:sym typeface="Georgia"/>
            </a:endParaRPr>
          </a:p>
          <a:p>
            <a:pPr marL="342900" lvl="0" indent="-228600" algn="l" rtl="0">
              <a:spcBef>
                <a:spcPts val="1000"/>
              </a:spcBef>
              <a:spcAft>
                <a:spcPts val="0"/>
              </a:spcAft>
              <a:buSzPts val="1800"/>
              <a:buNone/>
            </a:pPr>
            <a:endParaRPr sz="1800" b="0" i="0" u="none" strike="noStrike">
              <a:solidFill>
                <a:srgbClr val="000000"/>
              </a:solidFill>
              <a:latin typeface="Georgia"/>
              <a:ea typeface="Georgia"/>
              <a:cs typeface="Georgia"/>
              <a:sym typeface="Georgia"/>
            </a:endParaRPr>
          </a:p>
          <a:p>
            <a:pPr marL="342900" lvl="0" indent="-342900" algn="l" rtl="0">
              <a:spcBef>
                <a:spcPts val="1000"/>
              </a:spcBef>
              <a:spcAft>
                <a:spcPts val="0"/>
              </a:spcAft>
              <a:buSzPts val="1800"/>
              <a:buChar char="🠶"/>
            </a:pPr>
            <a:r>
              <a:rPr lang="cs-CZ" sz="1800" b="0" i="0" u="none" strike="noStrike">
                <a:solidFill>
                  <a:srgbClr val="000000"/>
                </a:solidFill>
                <a:latin typeface="Georgia"/>
                <a:ea typeface="Georgia"/>
                <a:cs typeface="Georgia"/>
                <a:sym typeface="Georgia"/>
              </a:rPr>
              <a:t>Konservativ – Nationalistisch</a:t>
            </a:r>
            <a:endParaRPr sz="1800" b="0" i="0" u="none" strike="noStrike">
              <a:solidFill>
                <a:srgbClr val="000000"/>
              </a:solidFill>
              <a:latin typeface="Georgia"/>
              <a:ea typeface="Georgia"/>
              <a:cs typeface="Georgia"/>
              <a:sym typeface="Georgia"/>
            </a:endParaRPr>
          </a:p>
          <a:p>
            <a:pPr marL="342900" lvl="0" indent="-228600" algn="l" rtl="0">
              <a:spcBef>
                <a:spcPts val="1000"/>
              </a:spcBef>
              <a:spcAft>
                <a:spcPts val="0"/>
              </a:spcAft>
              <a:buSzPts val="1800"/>
              <a:buNone/>
            </a:pPr>
            <a:endParaRPr sz="1800" b="0" i="0" u="none" strike="noStrike">
              <a:solidFill>
                <a:srgbClr val="000000"/>
              </a:solidFill>
              <a:latin typeface="Georgia"/>
              <a:ea typeface="Georgia"/>
              <a:cs typeface="Georgia"/>
              <a:sym typeface="Georgia"/>
            </a:endParaRPr>
          </a:p>
          <a:p>
            <a:pPr marL="342900" lvl="0" indent="-342900" algn="l" rtl="0">
              <a:spcBef>
                <a:spcPts val="1000"/>
              </a:spcBef>
              <a:spcAft>
                <a:spcPts val="0"/>
              </a:spcAft>
              <a:buSzPts val="1800"/>
              <a:buChar char="🠶"/>
            </a:pPr>
            <a:r>
              <a:rPr lang="cs-CZ" sz="1800" b="0" i="0" u="none" strike="noStrike">
                <a:solidFill>
                  <a:srgbClr val="000000"/>
                </a:solidFill>
                <a:latin typeface="Georgia"/>
                <a:ea typeface="Georgia"/>
                <a:cs typeface="Georgia"/>
                <a:sym typeface="Georgia"/>
              </a:rPr>
              <a:t>Mitteleuropäisch - Deutschsprachig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Warum eigentlich dies und nicht lieber etwas anderes? </a:t>
            </a:r>
            <a:endParaRPr/>
          </a:p>
        </p:txBody>
      </p:sp>
      <p:sp>
        <p:nvSpPr>
          <p:cNvPr id="177" name="Google Shape;177;p3"/>
          <p:cNvSpPr txBox="1">
            <a:spLocks noGrp="1"/>
          </p:cNvSpPr>
          <p:nvPr>
            <p:ph type="body" idx="1"/>
          </p:nvPr>
        </p:nvSpPr>
        <p:spPr>
          <a:xfrm>
            <a:off x="838200" y="1770077"/>
            <a:ext cx="10515600" cy="4169329"/>
          </a:xfrm>
          <a:prstGeom prst="rect">
            <a:avLst/>
          </a:prstGeom>
          <a:noFill/>
          <a:ln>
            <a:noFill/>
          </a:ln>
        </p:spPr>
        <p:txBody>
          <a:bodyPr spcFirstLastPara="1" wrap="square" lIns="91425" tIns="45700" rIns="91425" bIns="45700" anchor="t" anchorCtr="0">
            <a:normAutofit fontScale="47500" lnSpcReduction="20000"/>
          </a:bodyPr>
          <a:lstStyle/>
          <a:p>
            <a:pPr marL="342900" lvl="0" indent="-342931" algn="l" rtl="0">
              <a:spcBef>
                <a:spcPts val="0"/>
              </a:spcBef>
              <a:spcAft>
                <a:spcPts val="0"/>
              </a:spcAft>
              <a:buSzPct val="100000"/>
              <a:buChar char="🠶"/>
            </a:pPr>
            <a:r>
              <a:rPr lang="cs-CZ" sz="3300">
                <a:solidFill>
                  <a:srgbClr val="000000"/>
                </a:solidFill>
                <a:latin typeface="Georgia"/>
                <a:ea typeface="Georgia"/>
                <a:cs typeface="Georgia"/>
                <a:sym typeface="Georgia"/>
              </a:rPr>
              <a:t>A</a:t>
            </a:r>
            <a:r>
              <a:rPr lang="cs-CZ" sz="3300" b="0" i="0" u="none" strike="noStrike">
                <a:solidFill>
                  <a:srgbClr val="000000"/>
                </a:solidFill>
                <a:latin typeface="Georgia"/>
                <a:ea typeface="Georgia"/>
                <a:cs typeface="Georgia"/>
                <a:sym typeface="Georgia"/>
              </a:rPr>
              <a:t>us mehreren Gründen </a:t>
            </a:r>
            <a:endParaRPr sz="3300" b="0"/>
          </a:p>
          <a:p>
            <a:pPr marL="342900" lvl="0" indent="-342931" algn="l" rtl="0">
              <a:spcBef>
                <a:spcPts val="800"/>
              </a:spcBef>
              <a:spcAft>
                <a:spcPts val="0"/>
              </a:spcAft>
              <a:buSzPct val="100000"/>
              <a:buChar char="🠶"/>
            </a:pPr>
            <a:r>
              <a:rPr lang="cs-CZ" sz="3300" b="0" i="0" u="none" strike="noStrike">
                <a:solidFill>
                  <a:srgbClr val="000000"/>
                </a:solidFill>
                <a:latin typeface="Georgia"/>
                <a:ea typeface="Georgia"/>
                <a:cs typeface="Georgia"/>
                <a:sym typeface="Georgia"/>
              </a:rPr>
              <a:t>1. Der aktuelle: bedenklicher nationalistischer Rechtsruck in Mitteleuropa: ähnlich wie in Deutschland, wo man eine Konjunktur völkischen und nationalistischen, eine Renaissance rechten Denkens, das Aufkommen antiliberaler und antidemokratischer Demagogen erlebt, die eine ‚rechte‘ Nation herbeisehnen</a:t>
            </a:r>
            <a:endParaRPr/>
          </a:p>
          <a:p>
            <a:pPr marL="342900" lvl="0" indent="-342931" algn="l" rtl="0">
              <a:spcBef>
                <a:spcPts val="800"/>
              </a:spcBef>
              <a:spcAft>
                <a:spcPts val="0"/>
              </a:spcAft>
              <a:buSzPct val="100000"/>
              <a:buChar char="🠶"/>
            </a:pPr>
            <a:r>
              <a:rPr lang="cs-CZ" sz="3300">
                <a:solidFill>
                  <a:srgbClr val="000000"/>
                </a:solidFill>
                <a:latin typeface="Georgia"/>
                <a:ea typeface="Georgia"/>
                <a:cs typeface="Georgia"/>
                <a:sym typeface="Georgia"/>
              </a:rPr>
              <a:t>Dazu wohl Bonus </a:t>
            </a:r>
            <a:r>
              <a:rPr lang="cs-CZ" sz="3300" b="0" i="0" u="none" strike="noStrike">
                <a:solidFill>
                  <a:srgbClr val="000000"/>
                </a:solidFill>
                <a:latin typeface="Georgia"/>
                <a:ea typeface="Georgia"/>
                <a:cs typeface="Georgia"/>
                <a:sym typeface="Georgia"/>
              </a:rPr>
              <a:t>des Alternativen: Nationalismus scheint “in” zu sein, als Antidot gegen die </a:t>
            </a:r>
            <a:r>
              <a:rPr lang="cs-CZ" sz="3300">
                <a:solidFill>
                  <a:srgbClr val="000000"/>
                </a:solidFill>
                <a:latin typeface="Georgia"/>
                <a:ea typeface="Georgia"/>
                <a:cs typeface="Georgia"/>
                <a:sym typeface="Georgia"/>
              </a:rPr>
              <a:t>M</a:t>
            </a:r>
            <a:r>
              <a:rPr lang="cs-CZ" sz="3300" b="0" i="0" u="none" strike="noStrike">
                <a:solidFill>
                  <a:srgbClr val="000000"/>
                </a:solidFill>
                <a:latin typeface="Georgia"/>
                <a:ea typeface="Georgia"/>
                <a:cs typeface="Georgia"/>
                <a:sym typeface="Georgia"/>
              </a:rPr>
              <a:t>ultikultitrends, eben da  er attraktiv erscheint als etwas Alternatives, was gegen den demokratischen und liberalen Mainstream aufgerufen, revitalisiert wird </a:t>
            </a:r>
            <a:endParaRPr sz="3300" b="0" i="0" u="none" strike="noStrike">
              <a:solidFill>
                <a:srgbClr val="000000"/>
              </a:solidFill>
              <a:latin typeface="Georgia"/>
              <a:ea typeface="Georgia"/>
              <a:cs typeface="Georgia"/>
              <a:sym typeface="Georgia"/>
            </a:endParaRPr>
          </a:p>
          <a:p>
            <a:pPr marL="342900" lvl="0" indent="-342931" algn="l" rtl="0">
              <a:spcBef>
                <a:spcPts val="800"/>
              </a:spcBef>
              <a:spcAft>
                <a:spcPts val="0"/>
              </a:spcAft>
              <a:buSzPct val="100000"/>
              <a:buChar char="🠶"/>
            </a:pPr>
            <a:r>
              <a:rPr lang="cs-CZ" sz="3300">
                <a:solidFill>
                  <a:srgbClr val="000000"/>
                </a:solidFill>
                <a:latin typeface="Georgia"/>
                <a:ea typeface="Georgia"/>
                <a:cs typeface="Georgia"/>
                <a:sym typeface="Georgia"/>
              </a:rPr>
              <a:t>Daher die Aufgabe: D</a:t>
            </a:r>
            <a:r>
              <a:rPr lang="cs-CZ" sz="3300" b="0" i="0" u="none" strike="noStrike">
                <a:solidFill>
                  <a:srgbClr val="000000"/>
                </a:solidFill>
                <a:latin typeface="Georgia"/>
                <a:ea typeface="Georgia"/>
                <a:cs typeface="Georgia"/>
                <a:sym typeface="Georgia"/>
              </a:rPr>
              <a:t>iese Renaissance des Nationalismus, die auch bei uns zum großen Teil auf konservativen, rechten und völkischen Ideen, Gedanken, Argumenten, Narrativen gründet, auf eben deren konservative, rechte und völkische Strukturen hin zu befragen.  Und zwar historisch.</a:t>
            </a:r>
            <a:endParaRPr/>
          </a:p>
          <a:p>
            <a:pPr marL="342900" lvl="0" indent="-342931" algn="l" rtl="0">
              <a:spcBef>
                <a:spcPts val="800"/>
              </a:spcBef>
              <a:spcAft>
                <a:spcPts val="0"/>
              </a:spcAft>
              <a:buSzPct val="100000"/>
              <a:buChar char="🠶"/>
            </a:pPr>
            <a:r>
              <a:rPr lang="cs-CZ" sz="3300" b="0" i="0" u="none" strike="noStrike">
                <a:solidFill>
                  <a:srgbClr val="000000"/>
                </a:solidFill>
                <a:latin typeface="Georgia"/>
                <a:ea typeface="Georgia"/>
                <a:cs typeface="Georgia"/>
                <a:sym typeface="Georgia"/>
              </a:rPr>
              <a:t>Weil: Das heutige völkische, ‚rechts-nationalistische,‘ und konservative Revival auf das nun eben zu interpretierende Arsenal der Bilder, Begriffe, Themen und Argumentationen zurückgreift, die bereits vor etwa 100 Jahren formuliert worden sind, die also historisch zu rekonstruieren sind. </a:t>
            </a:r>
            <a:endParaRPr/>
          </a:p>
          <a:p>
            <a:pPr marL="342900" lvl="0" indent="-243395" algn="l" rtl="0">
              <a:spcBef>
                <a:spcPts val="800"/>
              </a:spcBef>
              <a:spcAft>
                <a:spcPts val="0"/>
              </a:spcAft>
              <a:buSzPct val="100000"/>
              <a:buNone/>
            </a:pPr>
            <a:endParaRPr sz="3300">
              <a:solidFill>
                <a:srgbClr val="000000"/>
              </a:solidFill>
              <a:latin typeface="Georgia"/>
              <a:ea typeface="Georgia"/>
              <a:cs typeface="Georgia"/>
              <a:sym typeface="Georgia"/>
            </a:endParaRPr>
          </a:p>
          <a:p>
            <a:pPr marL="342900" lvl="0" indent="-342931" algn="l" rtl="0">
              <a:spcBef>
                <a:spcPts val="800"/>
              </a:spcBef>
              <a:spcAft>
                <a:spcPts val="0"/>
              </a:spcAft>
              <a:buSzPct val="100000"/>
              <a:buChar char="🠶"/>
            </a:pPr>
            <a:r>
              <a:rPr lang="cs-CZ" sz="3300" b="0" i="0" u="none" strike="noStrike">
                <a:solidFill>
                  <a:srgbClr val="000000"/>
                </a:solidFill>
                <a:latin typeface="Georgia"/>
                <a:ea typeface="Georgia"/>
                <a:cs typeface="Georgia"/>
                <a:sym typeface="Georgia"/>
              </a:rPr>
              <a:t>Daher wird hier das völkische, ‚rechts-nationalistische‘ und konservative Gedankengut in seinen deutschsprachigen Hochphasen thematisiert.</a:t>
            </a:r>
            <a:br>
              <a:rPr lang="cs-CZ"/>
            </a:b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4"/>
          <p:cNvSpPr txBox="1">
            <a:spLocks noGrp="1"/>
          </p:cNvSpPr>
          <p:nvPr>
            <p:ph type="title"/>
          </p:nvPr>
        </p:nvSpPr>
        <p:spPr>
          <a:xfrm>
            <a:off x="838200" y="365125"/>
            <a:ext cx="10515600" cy="247271"/>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262626"/>
              </a:buClr>
              <a:buSzPct val="100000"/>
              <a:buFont typeface="Century Gothic"/>
              <a:buNone/>
            </a:pPr>
            <a:endParaRPr/>
          </a:p>
        </p:txBody>
      </p:sp>
      <p:sp>
        <p:nvSpPr>
          <p:cNvPr id="183" name="Google Shape;183;p4"/>
          <p:cNvSpPr txBox="1">
            <a:spLocks noGrp="1"/>
          </p:cNvSpPr>
          <p:nvPr>
            <p:ph type="body" idx="1"/>
          </p:nvPr>
        </p:nvSpPr>
        <p:spPr>
          <a:xfrm>
            <a:off x="838200" y="813732"/>
            <a:ext cx="10515600" cy="5363231"/>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400"/>
              <a:buChar char="🠶"/>
            </a:pPr>
            <a:r>
              <a:rPr lang="cs-CZ" sz="2400"/>
              <a:t>Zeitrahmen: vom </a:t>
            </a:r>
            <a:r>
              <a:rPr lang="cs-CZ" sz="1800" b="0" i="0" u="none" strike="noStrike">
                <a:solidFill>
                  <a:srgbClr val="000000"/>
                </a:solidFill>
                <a:latin typeface="Georgia"/>
                <a:ea typeface="Georgia"/>
                <a:cs typeface="Georgia"/>
                <a:sym typeface="Georgia"/>
              </a:rPr>
              <a:t>letzten Drittel  des 19. Jahrhunderts an ( Formierungsphase des Völkischen) über die Jahre der der sog. Konservativen Revolution (ca. 1918-1933) bis zu den Jahren der nationalsozialistischen Herrschaft, und falls es für den jeweils gewählten Standpunkt der Beiträger und Beiträgerinnen relevant ist, auch leicht über das Jahr 1945 hinaus. </a:t>
            </a:r>
            <a:endParaRPr/>
          </a:p>
          <a:p>
            <a:pPr marL="342900" lvl="0" indent="-342900" algn="l" rtl="0">
              <a:spcBef>
                <a:spcPts val="1000"/>
              </a:spcBef>
              <a:spcAft>
                <a:spcPts val="0"/>
              </a:spcAft>
              <a:buSzPts val="1800"/>
              <a:buChar char="🠶"/>
            </a:pPr>
            <a:r>
              <a:rPr lang="cs-CZ" sz="1800">
                <a:solidFill>
                  <a:srgbClr val="000000"/>
                </a:solidFill>
                <a:latin typeface="Georgia"/>
                <a:ea typeface="Georgia"/>
                <a:cs typeface="Georgia"/>
                <a:sym typeface="Georgia"/>
              </a:rPr>
              <a:t>Territorialer Rahmen: das, was Paul de Lagarde </a:t>
            </a:r>
            <a:r>
              <a:rPr lang="cs-CZ" sz="1800" b="0" i="0" u="none" strike="noStrike">
                <a:solidFill>
                  <a:srgbClr val="000000"/>
                </a:solidFill>
                <a:latin typeface="Georgia"/>
                <a:ea typeface="Georgia"/>
                <a:cs typeface="Georgia"/>
                <a:sym typeface="Georgia"/>
              </a:rPr>
              <a:t>bereits in den 1850er Jahren als die Aufgabe der deutschen Politik bezeichnet hatte: „Mitteleuropa“.  Ein vager Begriff mit hohem Potenzial. Mitteleuropa als eine politische Aufgabe, die man so zu lösen hat, dass es Deutschland zuträglich wird. </a:t>
            </a:r>
            <a:endParaRPr/>
          </a:p>
          <a:p>
            <a:pPr marL="342900" lvl="0" indent="-342900" algn="l" rtl="0">
              <a:spcBef>
                <a:spcPts val="0"/>
              </a:spcBef>
              <a:spcAft>
                <a:spcPts val="0"/>
              </a:spcAft>
              <a:buSzPts val="1800"/>
              <a:buChar char="🠶"/>
            </a:pPr>
            <a:r>
              <a:rPr lang="cs-CZ" sz="1800" b="0" i="0" u="none" strike="noStrike">
                <a:solidFill>
                  <a:srgbClr val="000000"/>
                </a:solidFill>
                <a:latin typeface="Georgia"/>
                <a:ea typeface="Georgia"/>
                <a:cs typeface="Georgia"/>
                <a:sym typeface="Georgia"/>
              </a:rPr>
              <a:t>Interaktionen, Transferwege zwischen dem (reichs)deutschen und österreichisch-deutschen Raum innerhalb der Habsburgermonarchie als auch auf den ihre Grenzen überwindenden Transferwegen in und mit dem reichsdeutschen Territorium</a:t>
            </a:r>
            <a:endParaRPr/>
          </a:p>
          <a:p>
            <a:pPr marL="342900" lvl="0" indent="-342900" algn="l" rtl="0">
              <a:spcBef>
                <a:spcPts val="800"/>
              </a:spcBef>
              <a:spcAft>
                <a:spcPts val="0"/>
              </a:spcAft>
              <a:buSzPts val="1800"/>
              <a:buChar char="🠶"/>
            </a:pPr>
            <a:r>
              <a:rPr lang="cs-CZ" sz="1800" b="0" i="0" u="none" strike="noStrike">
                <a:solidFill>
                  <a:srgbClr val="000000"/>
                </a:solidFill>
                <a:latin typeface="Georgia"/>
                <a:ea typeface="Georgia"/>
                <a:cs typeface="Georgia"/>
                <a:sym typeface="Georgia"/>
              </a:rPr>
              <a:t>Spannungskonstellation zwischen 1890 und 1945. Monarchie, Deutsches Reich – 1. Weltkrieg, Zerfall der Monarchie, Gründung vieler Nationalstaaten, Münchner Abkommen, Sudetenkrise, Protektorat, Anschluss von Österreich, 2. Wk, Vertreibung, Neues Europa nach 45, geteiltes Deutschland. </a:t>
            </a:r>
            <a:endParaRPr b="0"/>
          </a:p>
          <a:p>
            <a:pPr marL="342900" lvl="0" indent="-342900" algn="l" rtl="0">
              <a:spcBef>
                <a:spcPts val="1800"/>
              </a:spcBef>
              <a:spcAft>
                <a:spcPts val="0"/>
              </a:spcAft>
              <a:buSzPts val="1800"/>
              <a:buChar char="🠶"/>
            </a:pPr>
            <a:br>
              <a:rPr lang="cs-CZ"/>
            </a:b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5"/>
          <p:cNvSpPr txBox="1">
            <a:spLocks noGrp="1"/>
          </p:cNvSpPr>
          <p:nvPr>
            <p:ph type="title"/>
          </p:nvPr>
        </p:nvSpPr>
        <p:spPr>
          <a:xfrm>
            <a:off x="838200" y="365126"/>
            <a:ext cx="10515600" cy="52410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62626"/>
              </a:buClr>
              <a:buSzPts val="2400"/>
              <a:buFont typeface="Century Gothic"/>
              <a:buNone/>
            </a:pPr>
            <a:r>
              <a:rPr lang="cs-CZ" sz="2400"/>
              <a:t>Was steht da im Mittelpunkt? Was könnte im Mittelpunkt noch stehen, wenn man mehr Zeit hätte?</a:t>
            </a:r>
            <a:endParaRPr sz="2400"/>
          </a:p>
        </p:txBody>
      </p:sp>
      <p:sp>
        <p:nvSpPr>
          <p:cNvPr id="189" name="Google Shape;189;p5"/>
          <p:cNvSpPr txBox="1">
            <a:spLocks noGrp="1"/>
          </p:cNvSpPr>
          <p:nvPr>
            <p:ph type="body" idx="1"/>
          </p:nvPr>
        </p:nvSpPr>
        <p:spPr>
          <a:xfrm>
            <a:off x="838200" y="1132514"/>
            <a:ext cx="10515600" cy="5044449"/>
          </a:xfrm>
          <a:prstGeom prst="rect">
            <a:avLst/>
          </a:prstGeom>
          <a:noFill/>
          <a:ln>
            <a:noFill/>
          </a:ln>
        </p:spPr>
        <p:txBody>
          <a:bodyPr spcFirstLastPara="1" wrap="square" lIns="91425" tIns="45700" rIns="91425" bIns="45700" anchor="t" anchorCtr="0">
            <a:normAutofit lnSpcReduction="10000"/>
          </a:bodyPr>
          <a:lstStyle/>
          <a:p>
            <a:pPr marL="342900" lvl="0" indent="-351472" algn="l" rtl="0">
              <a:spcBef>
                <a:spcPts val="0"/>
              </a:spcBef>
              <a:spcAft>
                <a:spcPts val="0"/>
              </a:spcAft>
              <a:buSzPts val="1800"/>
              <a:buChar char="🠶"/>
            </a:pPr>
            <a:r>
              <a:rPr lang="cs-CZ" sz="1800" b="0" i="0" u="none" strike="noStrike">
                <a:solidFill>
                  <a:srgbClr val="000000"/>
                </a:solidFill>
                <a:latin typeface="Georgia"/>
                <a:ea typeface="Georgia"/>
                <a:cs typeface="Georgia"/>
                <a:sym typeface="Georgia"/>
              </a:rPr>
              <a:t>Formen, Artikulationen, Manifestationen, Repräsentationen und Transformationen des völkischen, ‚rechts-nationalistischen‘ und konservativen.</a:t>
            </a:r>
            <a:endParaRPr/>
          </a:p>
          <a:p>
            <a:pPr marL="342900" lvl="0" indent="-351472" algn="l" rtl="0">
              <a:spcBef>
                <a:spcPts val="800"/>
              </a:spcBef>
              <a:spcAft>
                <a:spcPts val="0"/>
              </a:spcAft>
              <a:buSzPts val="1800"/>
              <a:buChar char="🠶"/>
            </a:pPr>
            <a:r>
              <a:rPr lang="cs-CZ" sz="1800" b="0" i="0" u="none" strike="noStrike">
                <a:solidFill>
                  <a:srgbClr val="000000"/>
                </a:solidFill>
                <a:latin typeface="Georgia"/>
                <a:ea typeface="Georgia"/>
                <a:cs typeface="Georgia"/>
                <a:sym typeface="Georgia"/>
              </a:rPr>
              <a:t> Persönlichkeiten mit ihrem Werk stehen, als auch Zeitungen, Zeitschriften, Vereine, Verbände, Gesellschaften oder Institutionen</a:t>
            </a:r>
            <a:endParaRPr/>
          </a:p>
          <a:p>
            <a:pPr marL="342900" lvl="0" indent="-351472" algn="l" rtl="0">
              <a:spcBef>
                <a:spcPts val="800"/>
              </a:spcBef>
              <a:spcAft>
                <a:spcPts val="0"/>
              </a:spcAft>
              <a:buSzPts val="1800"/>
              <a:buChar char="🠶"/>
            </a:pPr>
            <a:r>
              <a:rPr lang="cs-CZ" sz="1800" b="0" i="0" u="none" strike="noStrike">
                <a:solidFill>
                  <a:srgbClr val="000000"/>
                </a:solidFill>
                <a:latin typeface="Georgia"/>
                <a:ea typeface="Georgia"/>
                <a:cs typeface="Georgia"/>
                <a:sym typeface="Georgia"/>
              </a:rPr>
              <a:t>Konservative und völkische Solitäre, agile Publizisten und Agitatoren, die Ideen verbreiteten und multiplizierten, aber auch Schriftsteller regionaler sowie überregionaler Bedeutung und akademische Vertreter diverser Disziplinen (Soziologen, Historiker, Germanisten). </a:t>
            </a:r>
            <a:endParaRPr b="0"/>
          </a:p>
          <a:p>
            <a:pPr marL="342900" lvl="0" indent="-351472" algn="l" rtl="0">
              <a:spcBef>
                <a:spcPts val="800"/>
              </a:spcBef>
              <a:spcAft>
                <a:spcPts val="0"/>
              </a:spcAft>
              <a:buSzPts val="1800"/>
              <a:buChar char="🠶"/>
            </a:pPr>
            <a:r>
              <a:rPr lang="cs-CZ" sz="1800" b="0" i="0" u="none" strike="noStrike">
                <a:solidFill>
                  <a:srgbClr val="000000"/>
                </a:solidFill>
                <a:latin typeface="Georgia"/>
                <a:ea typeface="Georgia"/>
                <a:cs typeface="Georgia"/>
                <a:sym typeface="Georgia"/>
              </a:rPr>
              <a:t>Berührungen, Überlappungen, Absetzbemühungen oder auch Verflechtungen des konservativen Denkens und Schreibens mit anderen zeitgleichen Bewegungen</a:t>
            </a:r>
            <a:endParaRPr/>
          </a:p>
          <a:p>
            <a:pPr marL="342900" lvl="0" indent="-351472" algn="l" rtl="0">
              <a:spcBef>
                <a:spcPts val="800"/>
              </a:spcBef>
              <a:spcAft>
                <a:spcPts val="0"/>
              </a:spcAft>
              <a:buSzPts val="1800"/>
              <a:buChar char="🠶"/>
            </a:pPr>
            <a:r>
              <a:rPr lang="cs-CZ" sz="1800">
                <a:solidFill>
                  <a:srgbClr val="000000"/>
                </a:solidFill>
                <a:latin typeface="Georgia"/>
                <a:ea typeface="Georgia"/>
                <a:cs typeface="Georgia"/>
                <a:sym typeface="Georgia"/>
              </a:rPr>
              <a:t>Etwa mit </a:t>
            </a:r>
            <a:r>
              <a:rPr lang="cs-CZ" sz="1800" b="0" i="0" u="none" strike="noStrike">
                <a:solidFill>
                  <a:srgbClr val="000000"/>
                </a:solidFill>
                <a:latin typeface="Georgia"/>
                <a:ea typeface="Georgia"/>
                <a:cs typeface="Georgia"/>
                <a:sym typeface="Georgia"/>
              </a:rPr>
              <a:t>den Nationalsozialisten, die sich von den Völkischen, ‚Rechten‘ und Konservativen losgesagt haben, nicht selten mit äußerster Brutalität, sosehr sie von ihnen in gemeinsamer Allianz gegen die Versailler Ordnung reichlich gezehrt hatten. </a:t>
            </a:r>
            <a:endParaRPr/>
          </a:p>
          <a:p>
            <a:pPr marL="342900" lvl="0" indent="-351472" algn="l" rtl="0">
              <a:spcBef>
                <a:spcPts val="800"/>
              </a:spcBef>
              <a:spcAft>
                <a:spcPts val="0"/>
              </a:spcAft>
              <a:buSzPts val="1800"/>
              <a:buChar char="🠶"/>
            </a:pPr>
            <a:r>
              <a:rPr lang="cs-CZ" sz="1800">
                <a:solidFill>
                  <a:srgbClr val="000000"/>
                </a:solidFill>
                <a:latin typeface="Georgia"/>
                <a:ea typeface="Georgia"/>
                <a:cs typeface="Georgia"/>
                <a:sym typeface="Georgia"/>
              </a:rPr>
              <a:t>Oder </a:t>
            </a:r>
            <a:r>
              <a:rPr lang="cs-CZ" sz="1800" b="0" i="0" u="none" strike="noStrike">
                <a:solidFill>
                  <a:srgbClr val="000000"/>
                </a:solidFill>
                <a:latin typeface="Georgia"/>
                <a:ea typeface="Georgia"/>
                <a:cs typeface="Georgia"/>
                <a:sym typeface="Georgia"/>
              </a:rPr>
              <a:t>Interaktionen des Völkischen, ‚Rechten‘ und Konservativen mit und zu anderen Reformbewegungen im breiten Spannungsfeld der ‚anderen Moderne‘, die auf das Krisenbewusstsein der modernen Zivilisation reagierten.</a:t>
            </a:r>
            <a:endParaRPr/>
          </a:p>
          <a:p>
            <a:pPr marL="342900" lvl="0" indent="-351472" algn="l" rtl="0">
              <a:spcBef>
                <a:spcPts val="800"/>
              </a:spcBef>
              <a:spcAft>
                <a:spcPts val="0"/>
              </a:spcAft>
              <a:buSzPts val="1800"/>
              <a:buChar char="🠶"/>
            </a:pPr>
            <a:r>
              <a:rPr lang="cs-CZ" sz="1800" b="0" i="0" u="none" strike="noStrike">
                <a:solidFill>
                  <a:srgbClr val="000000"/>
                </a:solidFill>
                <a:latin typeface="Georgia"/>
                <a:ea typeface="Georgia"/>
                <a:cs typeface="Georgia"/>
                <a:sym typeface="Georgia"/>
              </a:rPr>
              <a:t>Oder populäre konservative Bestsellerautoren des 19. Jahrhunderts im mitteleuropäischen Raum. </a:t>
            </a:r>
            <a:br>
              <a:rPr lang="cs-CZ"/>
            </a:b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6"/>
          <p:cNvSpPr txBox="1">
            <a:spLocks noGrp="1"/>
          </p:cNvSpPr>
          <p:nvPr>
            <p:ph type="title"/>
          </p:nvPr>
        </p:nvSpPr>
        <p:spPr>
          <a:xfrm>
            <a:off x="838200" y="365126"/>
            <a:ext cx="10515600" cy="70866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Wollen wir ein bisschen spielen?</a:t>
            </a:r>
            <a:endParaRPr/>
          </a:p>
        </p:txBody>
      </p:sp>
      <p:sp>
        <p:nvSpPr>
          <p:cNvPr id="195" name="Google Shape;195;p6"/>
          <p:cNvSpPr txBox="1">
            <a:spLocks noGrp="1"/>
          </p:cNvSpPr>
          <p:nvPr>
            <p:ph type="body" idx="1"/>
          </p:nvPr>
        </p:nvSpPr>
        <p:spPr>
          <a:xfrm>
            <a:off x="838200" y="1182848"/>
            <a:ext cx="10515600" cy="4994115"/>
          </a:xfrm>
          <a:prstGeom prst="rect">
            <a:avLst/>
          </a:prstGeom>
          <a:noFill/>
          <a:ln>
            <a:noFill/>
          </a:ln>
        </p:spPr>
        <p:txBody>
          <a:bodyPr spcFirstLastPara="1" wrap="square" lIns="91425" tIns="45700" rIns="91425" bIns="45700" anchor="t" anchorCtr="0">
            <a:normAutofit fontScale="62500" lnSpcReduction="20000"/>
          </a:bodyPr>
          <a:lstStyle/>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Thomas Mann </a:t>
            </a:r>
            <a:r>
              <a:rPr lang="cs-CZ" sz="2900" b="0" i="0" u="none" strike="noStrike">
                <a:solidFill>
                  <a:srgbClr val="000000"/>
                </a:solidFill>
                <a:latin typeface="Times New Roman"/>
                <a:ea typeface="Times New Roman"/>
                <a:cs typeface="Times New Roman"/>
                <a:sym typeface="Times New Roman"/>
              </a:rPr>
              <a:t> </a:t>
            </a:r>
            <a:endParaRPr sz="2900" b="0"/>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Rudolf Kjellen</a:t>
            </a:r>
            <a:endParaRPr sz="2900" b="0"/>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Werner Sombart                                                                           Der Erste Weltkrieg</a:t>
            </a:r>
            <a:endParaRPr/>
          </a:p>
          <a:p>
            <a:pPr marL="342900" lvl="0" indent="-227837" algn="l" rtl="0">
              <a:spcBef>
                <a:spcPts val="0"/>
              </a:spcBef>
              <a:spcAft>
                <a:spcPts val="0"/>
              </a:spcAft>
              <a:buSzPct val="100000"/>
              <a:buNone/>
            </a:pPr>
            <a:endParaRPr sz="2900" b="1" i="0" u="none" strike="noStrike">
              <a:solidFill>
                <a:srgbClr val="000000"/>
              </a:solidFill>
              <a:latin typeface="Times New Roman"/>
              <a:ea typeface="Times New Roman"/>
              <a:cs typeface="Times New Roman"/>
              <a:sym typeface="Times New Roman"/>
            </a:endParaRPr>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Friedrich von Gentz</a:t>
            </a:r>
            <a:endParaRPr sz="2900" b="1" i="0" u="none" strike="noStrike">
              <a:solidFill>
                <a:srgbClr val="000000"/>
              </a:solidFill>
              <a:latin typeface="Times New Roman"/>
              <a:ea typeface="Times New Roman"/>
              <a:cs typeface="Times New Roman"/>
              <a:sym typeface="Times New Roman"/>
            </a:endParaRPr>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Adam H. Müller</a:t>
            </a:r>
            <a:br>
              <a:rPr lang="cs-CZ" sz="2900" b="0"/>
            </a:br>
            <a:r>
              <a:rPr lang="cs-CZ" sz="2900" b="0" i="0" u="none" strike="noStrike">
                <a:solidFill>
                  <a:srgbClr val="000000"/>
                </a:solidFill>
                <a:latin typeface="Times New Roman"/>
                <a:ea typeface="Times New Roman"/>
                <a:cs typeface="Times New Roman"/>
                <a:sym typeface="Times New Roman"/>
              </a:rPr>
              <a:t>                                                                                                                                  </a:t>
            </a:r>
            <a:endParaRPr sz="2900" b="0" i="0" u="none" strike="noStrike">
              <a:solidFill>
                <a:srgbClr val="000000"/>
              </a:solidFill>
              <a:latin typeface="Times New Roman"/>
              <a:ea typeface="Times New Roman"/>
              <a:cs typeface="Times New Roman"/>
              <a:sym typeface="Times New Roman"/>
            </a:endParaRPr>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                                                                                     Zwischen den beiden großen Weltkriegen </a:t>
            </a:r>
            <a:r>
              <a:rPr lang="cs-CZ" sz="2900" b="0" i="0" u="none" strike="noStrike">
                <a:solidFill>
                  <a:srgbClr val="000000"/>
                </a:solidFill>
                <a:latin typeface="Times New Roman"/>
                <a:ea typeface="Times New Roman"/>
                <a:cs typeface="Times New Roman"/>
                <a:sym typeface="Times New Roman"/>
              </a:rPr>
              <a:t> </a:t>
            </a:r>
            <a:endParaRPr sz="2900" b="0" i="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2900" b="0"/>
              <a:t> </a:t>
            </a:r>
            <a:br>
              <a:rPr lang="cs-CZ" sz="2900" b="0"/>
            </a:br>
            <a:r>
              <a:rPr lang="cs-CZ" sz="2900" b="1" i="0" u="none" strike="noStrike">
                <a:solidFill>
                  <a:srgbClr val="000000"/>
                </a:solidFill>
                <a:latin typeface="Times New Roman"/>
                <a:ea typeface="Times New Roman"/>
                <a:cs typeface="Times New Roman"/>
                <a:sym typeface="Times New Roman"/>
              </a:rPr>
              <a:t>Arthur Moeller van den Bruck                        </a:t>
            </a:r>
            <a:r>
              <a:rPr lang="cs-CZ" sz="3200" b="1" i="0" u="none" strike="noStrike">
                <a:solidFill>
                  <a:srgbClr val="000000"/>
                </a:solidFill>
                <a:latin typeface="Times New Roman"/>
                <a:ea typeface="Times New Roman"/>
                <a:cs typeface="Times New Roman"/>
                <a:sym typeface="Times New Roman"/>
              </a:rPr>
              <a:t>vor und nach der deutschen Reichsgründung </a:t>
            </a:r>
            <a:endParaRPr sz="2900" b="1" i="0" u="none" strike="noStrike">
              <a:solidFill>
                <a:srgbClr val="000000"/>
              </a:solidFill>
              <a:latin typeface="Times New Roman"/>
              <a:ea typeface="Times New Roman"/>
              <a:cs typeface="Times New Roman"/>
              <a:sym typeface="Times New Roman"/>
            </a:endParaRPr>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Oswald Spengler </a:t>
            </a:r>
            <a:endParaRPr sz="2900" b="1" i="0" u="none" strike="noStrike">
              <a:solidFill>
                <a:srgbClr val="000000"/>
              </a:solidFill>
              <a:latin typeface="Times New Roman"/>
              <a:ea typeface="Times New Roman"/>
              <a:cs typeface="Times New Roman"/>
              <a:sym typeface="Times New Roman"/>
            </a:endParaRPr>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Ernst Jünger </a:t>
            </a:r>
            <a:endParaRPr sz="2900" b="0"/>
          </a:p>
          <a:p>
            <a:pPr marL="342900" lvl="0" indent="-227837" algn="l" rtl="0">
              <a:spcBef>
                <a:spcPts val="0"/>
              </a:spcBef>
              <a:spcAft>
                <a:spcPts val="0"/>
              </a:spcAft>
              <a:buSzPct val="100000"/>
              <a:buNone/>
            </a:pPr>
            <a:endParaRPr sz="2900" b="0"/>
          </a:p>
          <a:p>
            <a:pPr marL="342900" lvl="0" indent="-227837" algn="l" rtl="0">
              <a:spcBef>
                <a:spcPts val="0"/>
              </a:spcBef>
              <a:spcAft>
                <a:spcPts val="0"/>
              </a:spcAft>
              <a:buSzPct val="100000"/>
              <a:buNone/>
            </a:pPr>
            <a:endParaRPr sz="2900" b="1" i="0" u="none" strike="noStrike">
              <a:solidFill>
                <a:srgbClr val="000000"/>
              </a:solidFill>
              <a:latin typeface="Times New Roman"/>
              <a:ea typeface="Times New Roman"/>
              <a:cs typeface="Times New Roman"/>
              <a:sym typeface="Times New Roman"/>
            </a:endParaRPr>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Paul de Lagarde                                                               </a:t>
            </a:r>
            <a:r>
              <a:rPr lang="cs-CZ" sz="3200" b="1" i="0" u="none" strike="noStrike">
                <a:solidFill>
                  <a:srgbClr val="000000"/>
                </a:solidFill>
                <a:latin typeface="Times New Roman"/>
                <a:ea typeface="Times New Roman"/>
                <a:cs typeface="Times New Roman"/>
                <a:sym typeface="Times New Roman"/>
              </a:rPr>
              <a:t>Französische Revolution, Romantik</a:t>
            </a:r>
            <a:endParaRPr sz="2900" b="1" i="0" u="none" strike="noStrike">
              <a:solidFill>
                <a:srgbClr val="000000"/>
              </a:solidFill>
              <a:latin typeface="Times New Roman"/>
              <a:ea typeface="Times New Roman"/>
              <a:cs typeface="Times New Roman"/>
              <a:sym typeface="Times New Roman"/>
            </a:endParaRPr>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Julius Langbehn</a:t>
            </a:r>
            <a:endParaRPr sz="2900" b="0"/>
          </a:p>
          <a:p>
            <a:pPr marL="342900" lvl="0" indent="-342931" algn="l" rtl="0">
              <a:spcBef>
                <a:spcPts val="0"/>
              </a:spcBef>
              <a:spcAft>
                <a:spcPts val="0"/>
              </a:spcAft>
              <a:buSzPct val="100000"/>
              <a:buChar char="🠶"/>
            </a:pPr>
            <a:r>
              <a:rPr lang="cs-CZ" sz="2900" b="1" i="0" u="none" strike="noStrike">
                <a:solidFill>
                  <a:srgbClr val="000000"/>
                </a:solidFill>
                <a:latin typeface="Times New Roman"/>
                <a:ea typeface="Times New Roman"/>
                <a:cs typeface="Times New Roman"/>
                <a:sym typeface="Times New Roman"/>
              </a:rPr>
              <a:t>Houston Stewart Chamberlain</a:t>
            </a:r>
            <a:endParaRPr sz="2900" b="0"/>
          </a:p>
          <a:p>
            <a:pPr marL="0" lvl="0" indent="0" algn="l" rtl="0">
              <a:spcBef>
                <a:spcPts val="0"/>
              </a:spcBef>
              <a:spcAft>
                <a:spcPts val="0"/>
              </a:spcAft>
              <a:buSzPct val="100000"/>
              <a:buNone/>
            </a:pPr>
            <a:r>
              <a:rPr lang="cs-CZ" sz="1800" b="1" i="0" u="none" strike="noStrike">
                <a:solidFill>
                  <a:srgbClr val="000000"/>
                </a:solidFill>
                <a:latin typeface="Times New Roman"/>
                <a:ea typeface="Times New Roman"/>
                <a:cs typeface="Times New Roman"/>
                <a:sym typeface="Times New Roman"/>
              </a:rPr>
              <a:t>                                                                                                                                                                                                    </a:t>
            </a:r>
            <a:endParaRPr/>
          </a:p>
          <a:p>
            <a:pPr marL="0" lvl="0" indent="0" algn="l" rtl="0">
              <a:spcBef>
                <a:spcPts val="0"/>
              </a:spcBef>
              <a:spcAft>
                <a:spcPts val="0"/>
              </a:spcAft>
              <a:buSzPct val="100000"/>
              <a:buNone/>
            </a:pPr>
            <a:endParaRPr sz="1800" b="1">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br>
              <a:rPr lang="cs-CZ"/>
            </a:b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7"/>
          <p:cNvSpPr txBox="1">
            <a:spLocks noGrp="1"/>
          </p:cNvSpPr>
          <p:nvPr>
            <p:ph type="title"/>
          </p:nvPr>
        </p:nvSpPr>
        <p:spPr>
          <a:xfrm>
            <a:off x="838200" y="365126"/>
            <a:ext cx="10515600" cy="77577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Gewonnen hat…</a:t>
            </a:r>
            <a:endParaRPr/>
          </a:p>
        </p:txBody>
      </p:sp>
      <p:sp>
        <p:nvSpPr>
          <p:cNvPr id="201" name="Google Shape;201;p7"/>
          <p:cNvSpPr txBox="1">
            <a:spLocks noGrp="1"/>
          </p:cNvSpPr>
          <p:nvPr>
            <p:ph type="body" idx="1"/>
          </p:nvPr>
        </p:nvSpPr>
        <p:spPr>
          <a:xfrm>
            <a:off x="838200" y="1140904"/>
            <a:ext cx="10515600" cy="5036059"/>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Friedrich von Gentz (1764-1832) </a:t>
            </a:r>
            <a:r>
              <a:rPr lang="cs-CZ" sz="1800" b="0" i="0" u="none" strike="noStrike">
                <a:solidFill>
                  <a:srgbClr val="000000"/>
                </a:solidFill>
                <a:latin typeface="Times New Roman"/>
                <a:ea typeface="Times New Roman"/>
                <a:cs typeface="Times New Roman"/>
                <a:sym typeface="Times New Roman"/>
              </a:rPr>
              <a:t>                             Französische Revolution, Romantik</a:t>
            </a:r>
            <a:r>
              <a:rPr lang="cs-CZ" sz="1800" b="1" i="0" u="none" strike="noStrike">
                <a:solidFill>
                  <a:srgbClr val="000000"/>
                </a:solidFill>
                <a:latin typeface="Times New Roman"/>
                <a:ea typeface="Times New Roman"/>
                <a:cs typeface="Times New Roman"/>
                <a:sym typeface="Times New Roman"/>
              </a:rPr>
              <a:t> </a:t>
            </a:r>
            <a:endParaRPr b="0"/>
          </a:p>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Adam H. Müller (1779-1829)</a:t>
            </a:r>
            <a:endParaRPr b="0"/>
          </a:p>
          <a:p>
            <a:pPr marL="342900" lvl="0" indent="-342900" algn="l" rtl="0">
              <a:spcBef>
                <a:spcPts val="0"/>
              </a:spcBef>
              <a:spcAft>
                <a:spcPts val="0"/>
              </a:spcAft>
              <a:buSzPct val="100000"/>
              <a:buChar char="🠶"/>
            </a:pPr>
            <a:br>
              <a:rPr lang="cs-CZ" b="0"/>
            </a:br>
            <a:r>
              <a:rPr lang="cs-CZ" sz="1800" b="0" i="0" u="none" strike="noStrike">
                <a:solidFill>
                  <a:srgbClr val="000000"/>
                </a:solidFill>
                <a:latin typeface="Times New Roman"/>
                <a:ea typeface="Times New Roman"/>
                <a:cs typeface="Times New Roman"/>
                <a:sym typeface="Times New Roman"/>
              </a:rPr>
              <a:t>                                                                                       </a:t>
            </a:r>
            <a:endParaRPr b="0"/>
          </a:p>
          <a:p>
            <a:pPr marL="342900" lvl="0" indent="-342900" algn="l" rtl="0">
              <a:spcBef>
                <a:spcPts val="0"/>
              </a:spcBef>
              <a:spcAft>
                <a:spcPts val="0"/>
              </a:spcAft>
              <a:buSzPct val="100000"/>
              <a:buChar char="🠶"/>
            </a:pPr>
            <a:br>
              <a:rPr lang="cs-CZ" b="0"/>
            </a:br>
            <a:r>
              <a:rPr lang="cs-CZ" sz="1800" b="1" i="0" u="none" strike="noStrike">
                <a:solidFill>
                  <a:srgbClr val="000000"/>
                </a:solidFill>
                <a:latin typeface="Times New Roman"/>
                <a:ea typeface="Times New Roman"/>
                <a:cs typeface="Times New Roman"/>
                <a:sym typeface="Times New Roman"/>
              </a:rPr>
              <a:t>Paul de Lagarde (1827-1891)                                             vor und nach 1871</a:t>
            </a:r>
            <a:endParaRPr b="0"/>
          </a:p>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Julius Langbehn (1851-1907</a:t>
            </a:r>
            <a:endParaRPr b="0"/>
          </a:p>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Houston Stewart Chamberlain (1855-1927)</a:t>
            </a:r>
            <a:endParaRPr b="0"/>
          </a:p>
          <a:p>
            <a:pPr marL="342900" lvl="0" indent="-342900" algn="l" rtl="0">
              <a:spcBef>
                <a:spcPts val="0"/>
              </a:spcBef>
              <a:spcAft>
                <a:spcPts val="0"/>
              </a:spcAft>
              <a:buSzPct val="100000"/>
              <a:buChar char="🠶"/>
            </a:pPr>
            <a:br>
              <a:rPr lang="cs-CZ" b="0"/>
            </a:br>
            <a:br>
              <a:rPr lang="cs-CZ" b="0"/>
            </a:br>
            <a:br>
              <a:rPr lang="cs-CZ" b="0"/>
            </a:br>
            <a:r>
              <a:rPr lang="cs-CZ" sz="1800" b="1" i="0" u="none" strike="noStrike">
                <a:solidFill>
                  <a:srgbClr val="000000"/>
                </a:solidFill>
                <a:latin typeface="Times New Roman"/>
                <a:ea typeface="Times New Roman"/>
                <a:cs typeface="Times New Roman"/>
                <a:sym typeface="Times New Roman"/>
              </a:rPr>
              <a:t>Thomas Mann (1875 – 1955)</a:t>
            </a:r>
            <a:r>
              <a:rPr lang="cs-CZ" sz="1800" b="0" i="0" u="none" strike="noStrike">
                <a:solidFill>
                  <a:srgbClr val="000000"/>
                </a:solidFill>
                <a:latin typeface="Times New Roman"/>
                <a:ea typeface="Times New Roman"/>
                <a:cs typeface="Times New Roman"/>
                <a:sym typeface="Times New Roman"/>
              </a:rPr>
              <a:t> </a:t>
            </a:r>
            <a:endParaRPr b="0"/>
          </a:p>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Rudolf Kjellen (1864- 1922</a:t>
            </a:r>
            <a:endParaRPr b="0"/>
          </a:p>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Werner Sombart (1863–1941)</a:t>
            </a:r>
            <a:endParaRPr b="0"/>
          </a:p>
          <a:p>
            <a:pPr marL="342900" lvl="0" indent="-342900" algn="l" rtl="0">
              <a:spcBef>
                <a:spcPts val="0"/>
              </a:spcBef>
              <a:spcAft>
                <a:spcPts val="0"/>
              </a:spcAft>
              <a:buSzPct val="100000"/>
              <a:buChar char="🠶"/>
            </a:pPr>
            <a:r>
              <a:rPr lang="cs-CZ" sz="1800" b="0" i="0" u="none" strike="noStrike">
                <a:solidFill>
                  <a:srgbClr val="000000"/>
                </a:solidFill>
                <a:latin typeface="Times New Roman"/>
                <a:ea typeface="Times New Roman"/>
                <a:cs typeface="Times New Roman"/>
                <a:sym typeface="Times New Roman"/>
              </a:rPr>
              <a:t>---------------------------------------------------------------------------Erster Weltkrieg</a:t>
            </a:r>
            <a:endParaRPr b="0"/>
          </a:p>
          <a:p>
            <a:pPr marL="342900" lvl="0" indent="-342900" algn="l" rtl="0">
              <a:spcBef>
                <a:spcPts val="0"/>
              </a:spcBef>
              <a:spcAft>
                <a:spcPts val="0"/>
              </a:spcAft>
              <a:buSzPct val="100000"/>
              <a:buChar char="🠶"/>
            </a:pPr>
            <a:br>
              <a:rPr lang="cs-CZ" b="0"/>
            </a:br>
            <a:br>
              <a:rPr lang="cs-CZ" b="0"/>
            </a:br>
            <a:r>
              <a:rPr lang="cs-CZ" sz="1800" b="1" i="0" u="none" strike="noStrike">
                <a:solidFill>
                  <a:srgbClr val="000000"/>
                </a:solidFill>
                <a:latin typeface="Times New Roman"/>
                <a:ea typeface="Times New Roman"/>
                <a:cs typeface="Times New Roman"/>
                <a:sym typeface="Times New Roman"/>
              </a:rPr>
              <a:t>Arthur Moeller van den Bruck (1876 – 1925)</a:t>
            </a:r>
            <a:endParaRPr b="0"/>
          </a:p>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Oswald Spengler (1880 – 1936)</a:t>
            </a:r>
            <a:endParaRPr b="0"/>
          </a:p>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Ernst Jünger (1895 – 1998)</a:t>
            </a:r>
            <a:endParaRPr b="0"/>
          </a:p>
          <a:p>
            <a:pPr marL="342900" lvl="0" indent="-342900" algn="l" rtl="0">
              <a:spcBef>
                <a:spcPts val="0"/>
              </a:spcBef>
              <a:spcAft>
                <a:spcPts val="0"/>
              </a:spcAft>
              <a:buSzPct val="100000"/>
              <a:buChar char="🠶"/>
            </a:pPr>
            <a:r>
              <a:rPr lang="cs-CZ" sz="1800" b="1" i="0" u="none" strike="noStrike">
                <a:solidFill>
                  <a:srgbClr val="000000"/>
                </a:solidFill>
                <a:latin typeface="Times New Roman"/>
                <a:ea typeface="Times New Roman"/>
                <a:cs typeface="Times New Roman"/>
                <a:sym typeface="Times New Roman"/>
              </a:rPr>
              <a:t>--------------------------------------------------------    Erster Weltkrieg, Zwischenkriegszeit</a:t>
            </a:r>
            <a:endParaRPr b="0"/>
          </a:p>
          <a:p>
            <a:pPr marL="342900" lvl="0" indent="-342900" algn="l" rtl="0">
              <a:spcBef>
                <a:spcPts val="1000"/>
              </a:spcBef>
              <a:spcAft>
                <a:spcPts val="0"/>
              </a:spcAft>
              <a:buSzPct val="100000"/>
              <a:buChar char="🠶"/>
            </a:pPr>
            <a:br>
              <a:rPr lang="cs-CZ"/>
            </a:b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8"/>
          <p:cNvSpPr txBox="1">
            <a:spLocks noGrp="1"/>
          </p:cNvSpPr>
          <p:nvPr>
            <p:ph type="title"/>
          </p:nvPr>
        </p:nvSpPr>
        <p:spPr>
          <a:xfrm>
            <a:off x="838200" y="365125"/>
            <a:ext cx="10515600" cy="868057"/>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262626"/>
              </a:buClr>
              <a:buSzPct val="100000"/>
              <a:buFont typeface="Century Gothic"/>
              <a:buNone/>
            </a:pPr>
            <a:r>
              <a:rPr lang="cs-CZ"/>
              <a:t>Und noch ein Spiel, jetzt aber wirklich für Kinder</a:t>
            </a:r>
            <a:endParaRPr/>
          </a:p>
        </p:txBody>
      </p:sp>
      <p:sp>
        <p:nvSpPr>
          <p:cNvPr id="207" name="Google Shape;207;p8"/>
          <p:cNvSpPr txBox="1">
            <a:spLocks noGrp="1"/>
          </p:cNvSpPr>
          <p:nvPr>
            <p:ph type="body" idx="1"/>
          </p:nvPr>
        </p:nvSpPr>
        <p:spPr>
          <a:xfrm>
            <a:off x="838200" y="1233182"/>
            <a:ext cx="10515600" cy="4943781"/>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spcBef>
                <a:spcPts val="0"/>
              </a:spcBef>
              <a:spcAft>
                <a:spcPts val="0"/>
              </a:spcAft>
              <a:buSzPct val="100000"/>
              <a:buNone/>
            </a:pPr>
            <a:endParaRPr b="0"/>
          </a:p>
          <a:p>
            <a:pPr marL="0" lvl="0" indent="0" algn="l" rtl="0">
              <a:spcBef>
                <a:spcPts val="0"/>
              </a:spcBef>
              <a:spcAft>
                <a:spcPts val="0"/>
              </a:spcAft>
              <a:buSzPct val="100000"/>
              <a:buNone/>
            </a:pPr>
            <a:r>
              <a:rPr lang="cs-CZ" sz="1800" b="0" u="none" strike="noStrike">
                <a:solidFill>
                  <a:srgbClr val="000000"/>
                </a:solidFill>
                <a:latin typeface="Times New Roman"/>
                <a:ea typeface="Times New Roman"/>
                <a:cs typeface="Times New Roman"/>
                <a:sym typeface="Times New Roman"/>
              </a:rPr>
              <a:t>Betrachtungen über die Französische Revolution. Nach dem Englischen des Burke neu bearbeitet mit einer Einleitung, Anmerkungen, politischen Abhandlungen und einem critischen Verzeichniß der in England über diese Revolution erschienenen Schriften von Friedrich Gentz, Berlin 1793.  </a:t>
            </a:r>
            <a:endParaRPr b="0"/>
          </a:p>
          <a:p>
            <a:pPr marL="342900" lvl="0" indent="-262890" algn="l" rtl="0">
              <a:spcBef>
                <a:spcPts val="0"/>
              </a:spcBef>
              <a:spcAft>
                <a:spcPts val="0"/>
              </a:spcAft>
              <a:buSzPct val="100000"/>
              <a:buNone/>
            </a:pPr>
            <a:endParaRPr sz="1800" u="none" strike="noStrike">
              <a:solidFill>
                <a:srgbClr val="000000"/>
              </a:solidFill>
              <a:latin typeface="Times New Roman"/>
              <a:ea typeface="Times New Roman"/>
              <a:cs typeface="Times New Roman"/>
              <a:sym typeface="Times New Roman"/>
            </a:endParaRPr>
          </a:p>
          <a:p>
            <a:pPr marL="342900" lvl="0" indent="-262890" algn="l" rtl="0">
              <a:spcBef>
                <a:spcPts val="0"/>
              </a:spcBef>
              <a:spcAft>
                <a:spcPts val="0"/>
              </a:spcAft>
              <a:buSzPct val="100000"/>
              <a:buNone/>
            </a:pPr>
            <a:endParaRPr sz="1800" b="0">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0" u="none" strike="noStrike">
                <a:solidFill>
                  <a:srgbClr val="000000"/>
                </a:solidFill>
                <a:latin typeface="Times New Roman"/>
                <a:ea typeface="Times New Roman"/>
                <a:cs typeface="Times New Roman"/>
                <a:sym typeface="Times New Roman"/>
              </a:rPr>
              <a:t>Die Elemente der Staatskunst, (ed.): 1809. </a:t>
            </a:r>
            <a:endParaRPr b="0"/>
          </a:p>
          <a:p>
            <a:pPr marL="342900" lvl="0" indent="-262890" algn="l" rtl="0">
              <a:spcBef>
                <a:spcPts val="0"/>
              </a:spcBef>
              <a:spcAft>
                <a:spcPts val="0"/>
              </a:spcAft>
              <a:buSzPct val="100000"/>
              <a:buNone/>
            </a:pPr>
            <a:endParaRPr b="0"/>
          </a:p>
          <a:p>
            <a:pPr marL="0" lvl="0" indent="0" algn="l" rtl="0">
              <a:spcBef>
                <a:spcPts val="0"/>
              </a:spcBef>
              <a:spcAft>
                <a:spcPts val="0"/>
              </a:spcAft>
              <a:buSzPct val="100000"/>
              <a:buNone/>
            </a:pPr>
            <a:br>
              <a:rPr lang="cs-CZ" b="0"/>
            </a:br>
            <a:r>
              <a:rPr lang="cs-CZ" sz="1800" b="0" u="none" strike="noStrike">
                <a:solidFill>
                  <a:srgbClr val="000000"/>
                </a:solidFill>
                <a:latin typeface="Times New Roman"/>
                <a:ea typeface="Times New Roman"/>
                <a:cs typeface="Times New Roman"/>
                <a:sym typeface="Times New Roman"/>
              </a:rPr>
              <a:t>Schriften für das deutsche Volk, sv. I., Deutsche Schriften, München um 1880</a:t>
            </a:r>
            <a:r>
              <a:rPr lang="cs-CZ" sz="1800" b="0" u="none" strike="noStrike" baseline="30000">
                <a:solidFill>
                  <a:srgbClr val="000000"/>
                </a:solidFill>
                <a:latin typeface="Times New Roman"/>
                <a:ea typeface="Times New Roman"/>
                <a:cs typeface="Times New Roman"/>
                <a:sym typeface="Times New Roman"/>
              </a:rPr>
              <a:t>3  </a:t>
            </a:r>
            <a:endParaRPr b="0"/>
          </a:p>
          <a:p>
            <a:pPr marL="0" lvl="0" indent="0" algn="l" rtl="0">
              <a:spcBef>
                <a:spcPts val="0"/>
              </a:spcBef>
              <a:spcAft>
                <a:spcPts val="0"/>
              </a:spcAft>
              <a:buSzPct val="100000"/>
              <a:buNone/>
            </a:pPr>
            <a:br>
              <a:rPr lang="cs-CZ" b="0"/>
            </a:br>
            <a:r>
              <a:rPr lang="cs-CZ" sz="1800" b="0" u="none" strike="noStrike">
                <a:solidFill>
                  <a:srgbClr val="000000"/>
                </a:solidFill>
                <a:latin typeface="Times New Roman"/>
                <a:ea typeface="Times New Roman"/>
                <a:cs typeface="Times New Roman"/>
                <a:sym typeface="Times New Roman"/>
              </a:rPr>
              <a:t>Rembrandt als Erzieher, von einem Deutschen, </a:t>
            </a:r>
            <a:r>
              <a:rPr lang="cs-CZ" sz="1800" b="0" u="none" strike="noStrike" baseline="30000">
                <a:solidFill>
                  <a:srgbClr val="000000"/>
                </a:solidFill>
                <a:latin typeface="Times New Roman"/>
                <a:ea typeface="Times New Roman"/>
                <a:cs typeface="Times New Roman"/>
                <a:sym typeface="Times New Roman"/>
              </a:rPr>
              <a:t> </a:t>
            </a:r>
            <a:r>
              <a:rPr lang="cs-CZ" sz="1800" b="0" u="none" strike="noStrike">
                <a:solidFill>
                  <a:srgbClr val="000000"/>
                </a:solidFill>
                <a:latin typeface="Times New Roman"/>
                <a:ea typeface="Times New Roman"/>
                <a:cs typeface="Times New Roman"/>
                <a:sym typeface="Times New Roman"/>
              </a:rPr>
              <a:t>(1890).</a:t>
            </a:r>
            <a:endParaRPr b="0"/>
          </a:p>
          <a:p>
            <a:pPr marL="0" lvl="0" indent="0" algn="l" rtl="0">
              <a:spcBef>
                <a:spcPts val="0"/>
              </a:spcBef>
              <a:spcAft>
                <a:spcPts val="0"/>
              </a:spcAft>
              <a:buSzPct val="100000"/>
              <a:buNone/>
            </a:pPr>
            <a:endParaRPr b="0"/>
          </a:p>
          <a:p>
            <a:pPr marL="0" lvl="0" indent="0" algn="l" rtl="0">
              <a:spcBef>
                <a:spcPts val="0"/>
              </a:spcBef>
              <a:spcAft>
                <a:spcPts val="0"/>
              </a:spcAft>
              <a:buSzPct val="100000"/>
              <a:buNone/>
            </a:pPr>
            <a:r>
              <a:rPr lang="cs-CZ" sz="1800" b="0" u="none" strike="noStrike">
                <a:solidFill>
                  <a:srgbClr val="000000"/>
                </a:solidFill>
                <a:latin typeface="Times New Roman"/>
                <a:ea typeface="Times New Roman"/>
                <a:cs typeface="Times New Roman"/>
                <a:sym typeface="Times New Roman"/>
              </a:rPr>
              <a:t>Die Grundlagen des neunzehnten Jahrhunderts, München 1900</a:t>
            </a:r>
            <a:endParaRPr b="0"/>
          </a:p>
          <a:p>
            <a:pPr marL="0" lvl="0" indent="0" algn="l" rtl="0">
              <a:spcBef>
                <a:spcPts val="0"/>
              </a:spcBef>
              <a:spcAft>
                <a:spcPts val="0"/>
              </a:spcAft>
              <a:buSzPct val="100000"/>
              <a:buNone/>
            </a:pPr>
            <a:endParaRPr sz="180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0" u="none" strike="noStrike">
                <a:solidFill>
                  <a:srgbClr val="000000"/>
                </a:solidFill>
                <a:latin typeface="Times New Roman"/>
                <a:ea typeface="Times New Roman"/>
                <a:cs typeface="Times New Roman"/>
                <a:sym typeface="Times New Roman"/>
              </a:rPr>
              <a:t>Gedanken im Kriege, 1914</a:t>
            </a:r>
            <a:endParaRPr b="0"/>
          </a:p>
          <a:p>
            <a:pPr marL="0" lvl="0" indent="0" algn="l" rtl="0">
              <a:spcBef>
                <a:spcPts val="0"/>
              </a:spcBef>
              <a:spcAft>
                <a:spcPts val="0"/>
              </a:spcAft>
              <a:buSzPct val="100000"/>
              <a:buNone/>
            </a:pPr>
            <a:r>
              <a:rPr lang="cs-CZ" sz="1800" b="0" u="none" strike="noStrike">
                <a:solidFill>
                  <a:srgbClr val="000000"/>
                </a:solidFill>
                <a:latin typeface="Times New Roman"/>
                <a:ea typeface="Times New Roman"/>
                <a:cs typeface="Times New Roman"/>
                <a:sym typeface="Times New Roman"/>
              </a:rPr>
              <a:t>Betrachtungen eines Unpolitischen, 1918 </a:t>
            </a:r>
            <a:endParaRPr b="0"/>
          </a:p>
          <a:p>
            <a:pPr marL="0" lvl="0" indent="0" algn="l" rtl="0">
              <a:spcBef>
                <a:spcPts val="0"/>
              </a:spcBef>
              <a:spcAft>
                <a:spcPts val="0"/>
              </a:spcAft>
              <a:buSzPct val="100000"/>
              <a:buNone/>
            </a:pPr>
            <a:endParaRPr sz="1800" u="none" strike="noStrike">
              <a:solidFill>
                <a:srgbClr val="000000"/>
              </a:solidFill>
              <a:latin typeface="Times New Roman"/>
              <a:ea typeface="Times New Roman"/>
              <a:cs typeface="Times New Roman"/>
              <a:sym typeface="Times New Roman"/>
            </a:endParaRPr>
          </a:p>
          <a:p>
            <a:pPr marL="0" lvl="0" indent="0" algn="l" rtl="0">
              <a:spcBef>
                <a:spcPts val="0"/>
              </a:spcBef>
              <a:spcAft>
                <a:spcPts val="0"/>
              </a:spcAft>
              <a:buSzPct val="100000"/>
              <a:buNone/>
            </a:pPr>
            <a:r>
              <a:rPr lang="cs-CZ" sz="1800" b="0" u="none" strike="noStrike">
                <a:solidFill>
                  <a:srgbClr val="000000"/>
                </a:solidFill>
                <a:latin typeface="Times New Roman"/>
                <a:ea typeface="Times New Roman"/>
                <a:cs typeface="Times New Roman"/>
                <a:sym typeface="Times New Roman"/>
              </a:rPr>
              <a:t>Die Ideen von 1914. Eine weltgeschichtliche Perspektive, Leipzig 1915.</a:t>
            </a:r>
            <a:endParaRPr/>
          </a:p>
          <a:p>
            <a:pPr marL="0" lvl="0" indent="0" algn="l" rtl="0">
              <a:spcBef>
                <a:spcPts val="0"/>
              </a:spcBef>
              <a:spcAft>
                <a:spcPts val="0"/>
              </a:spcAft>
              <a:buSzPct val="100000"/>
              <a:buNone/>
            </a:pPr>
            <a:r>
              <a:rPr lang="cs-CZ" sz="1800">
                <a:solidFill>
                  <a:srgbClr val="000000"/>
                </a:solidFill>
                <a:latin typeface="Times New Roman"/>
                <a:ea typeface="Times New Roman"/>
                <a:cs typeface="Times New Roman"/>
                <a:sym typeface="Times New Roman"/>
              </a:rPr>
              <a:t>Händler und Helden, 1915. </a:t>
            </a:r>
            <a:endParaRPr b="0"/>
          </a:p>
          <a:p>
            <a:pPr marL="0" lvl="0" indent="0" algn="l" rtl="0">
              <a:spcBef>
                <a:spcPts val="0"/>
              </a:spcBef>
              <a:spcAft>
                <a:spcPts val="0"/>
              </a:spcAft>
              <a:buSzPct val="100000"/>
              <a:buNone/>
            </a:pPr>
            <a:endParaRPr b="0"/>
          </a:p>
          <a:p>
            <a:pPr marL="0" lvl="0" indent="0" algn="l" rtl="0">
              <a:spcBef>
                <a:spcPts val="0"/>
              </a:spcBef>
              <a:spcAft>
                <a:spcPts val="0"/>
              </a:spcAft>
              <a:buSzPct val="100000"/>
              <a:buNone/>
            </a:pPr>
            <a:r>
              <a:rPr lang="cs-CZ" sz="1800" b="0" u="none" strike="noStrike">
                <a:solidFill>
                  <a:srgbClr val="000000"/>
                </a:solidFill>
                <a:latin typeface="Times New Roman"/>
                <a:ea typeface="Times New Roman"/>
                <a:cs typeface="Times New Roman"/>
                <a:sym typeface="Times New Roman"/>
              </a:rPr>
              <a:t>Das dritte Reich, 1923.</a:t>
            </a:r>
            <a:endParaRPr b="0"/>
          </a:p>
          <a:p>
            <a:pPr marL="0" lvl="0" indent="0" algn="l" rtl="0">
              <a:spcBef>
                <a:spcPts val="0"/>
              </a:spcBef>
              <a:spcAft>
                <a:spcPts val="0"/>
              </a:spcAft>
              <a:buSzPct val="100000"/>
              <a:buNone/>
            </a:pPr>
            <a:br>
              <a:rPr lang="cs-CZ" b="0"/>
            </a:br>
            <a:r>
              <a:rPr lang="cs-CZ" sz="1800" b="0" u="none" strike="noStrike">
                <a:solidFill>
                  <a:srgbClr val="000000"/>
                </a:solidFill>
                <a:latin typeface="Times New Roman"/>
                <a:ea typeface="Times New Roman"/>
                <a:cs typeface="Times New Roman"/>
                <a:sym typeface="Times New Roman"/>
              </a:rPr>
              <a:t>Der Untergang des Abendlandes. Umrisse einer Morphologie der Weltgeschichte, 1918 und 1922.  </a:t>
            </a:r>
            <a:endParaRPr b="0"/>
          </a:p>
          <a:p>
            <a:pPr marL="0" lvl="0" indent="0" algn="l" rtl="0">
              <a:spcBef>
                <a:spcPts val="0"/>
              </a:spcBef>
              <a:spcAft>
                <a:spcPts val="0"/>
              </a:spcAft>
              <a:buSzPct val="100000"/>
              <a:buNone/>
            </a:pPr>
            <a:br>
              <a:rPr lang="cs-CZ" b="0"/>
            </a:br>
            <a:r>
              <a:rPr lang="cs-CZ" sz="1800" b="0" u="none" strike="noStrike">
                <a:solidFill>
                  <a:srgbClr val="000000"/>
                </a:solidFill>
                <a:latin typeface="Times New Roman"/>
                <a:ea typeface="Times New Roman"/>
                <a:cs typeface="Times New Roman"/>
                <a:sym typeface="Times New Roman"/>
              </a:rPr>
              <a:t> Der Arbeiter 1932.</a:t>
            </a:r>
            <a:endParaRPr b="0"/>
          </a:p>
          <a:p>
            <a:pPr marL="0" lvl="0" indent="0" algn="l" rtl="0">
              <a:spcBef>
                <a:spcPts val="0"/>
              </a:spcBef>
              <a:spcAft>
                <a:spcPts val="0"/>
              </a:spcAft>
              <a:buSzPct val="100000"/>
              <a:buNone/>
            </a:pPr>
            <a:r>
              <a:rPr lang="cs-CZ" sz="1800" b="0" u="none" strike="noStrike">
                <a:solidFill>
                  <a:srgbClr val="000000"/>
                </a:solidFill>
                <a:latin typeface="Times New Roman"/>
                <a:ea typeface="Times New Roman"/>
                <a:cs typeface="Times New Roman"/>
                <a:sym typeface="Times New Roman"/>
              </a:rPr>
              <a:t>Die totale Mobilmachung, 1930. </a:t>
            </a:r>
            <a:endParaRPr b="0"/>
          </a:p>
          <a:p>
            <a:pPr marL="342900" lvl="0" indent="-342900" algn="l" rtl="0">
              <a:spcBef>
                <a:spcPts val="1000"/>
              </a:spcBef>
              <a:spcAft>
                <a:spcPts val="0"/>
              </a:spcAft>
              <a:buSzPct val="100000"/>
              <a:buChar char="🠶"/>
            </a:pPr>
            <a:br>
              <a:rPr lang="cs-CZ"/>
            </a:b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9"/>
          <p:cNvSpPr txBox="1">
            <a:spLocks noGrp="1"/>
          </p:cNvSpPr>
          <p:nvPr>
            <p:ph type="title"/>
          </p:nvPr>
        </p:nvSpPr>
        <p:spPr>
          <a:xfrm>
            <a:off x="838200" y="365126"/>
            <a:ext cx="10515600" cy="893224"/>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cs-CZ"/>
              <a:t>Jetzt wird’s aber genug</a:t>
            </a:r>
            <a:endParaRPr/>
          </a:p>
        </p:txBody>
      </p:sp>
      <p:sp>
        <p:nvSpPr>
          <p:cNvPr id="213" name="Google Shape;213;p9"/>
          <p:cNvSpPr txBox="1">
            <a:spLocks noGrp="1"/>
          </p:cNvSpPr>
          <p:nvPr>
            <p:ph type="body" idx="1"/>
          </p:nvPr>
        </p:nvSpPr>
        <p:spPr>
          <a:xfrm>
            <a:off x="838200" y="1258350"/>
            <a:ext cx="10515600" cy="4918613"/>
          </a:xfrm>
          <a:prstGeom prst="rect">
            <a:avLst/>
          </a:prstGeom>
          <a:noFill/>
          <a:ln>
            <a:noFill/>
          </a:ln>
        </p:spPr>
        <p:txBody>
          <a:bodyPr spcFirstLastPara="1" wrap="square" lIns="91425" tIns="45700" rIns="91425" bIns="45700" anchor="t" anchorCtr="0">
            <a:normAutofit fontScale="32500" lnSpcReduction="20000"/>
          </a:bodyPr>
          <a:lstStyle/>
          <a:p>
            <a:pPr marL="342900" lvl="0" indent="-342900" algn="l" rtl="0">
              <a:spcBef>
                <a:spcPts val="0"/>
              </a:spcBef>
              <a:spcAft>
                <a:spcPts val="0"/>
              </a:spcAft>
              <a:buSzPct val="100000"/>
              <a:buChar char="🠶"/>
            </a:pPr>
            <a:r>
              <a:rPr lang="cs-CZ" sz="2600" b="1" i="0" u="none" strike="noStrike">
                <a:solidFill>
                  <a:srgbClr val="000000"/>
                </a:solidFill>
                <a:latin typeface="Times New Roman"/>
                <a:ea typeface="Times New Roman"/>
                <a:cs typeface="Times New Roman"/>
                <a:sym typeface="Times New Roman"/>
              </a:rPr>
              <a:t>Gentz, Friedrich von – Burke, Edmund</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br>
              <a:rPr lang="cs-CZ" sz="2600" b="0"/>
            </a:br>
            <a:r>
              <a:rPr lang="cs-CZ" sz="2600" b="0" i="1" u="none" strike="noStrike">
                <a:solidFill>
                  <a:srgbClr val="000000"/>
                </a:solidFill>
                <a:latin typeface="Times New Roman"/>
                <a:ea typeface="Times New Roman"/>
                <a:cs typeface="Times New Roman"/>
                <a:sym typeface="Times New Roman"/>
              </a:rPr>
              <a:t>Betrachtungen über die Französische Revolution. </a:t>
            </a:r>
            <a:r>
              <a:rPr lang="cs-CZ" sz="2600" b="0" i="0" u="none" strike="noStrike">
                <a:solidFill>
                  <a:srgbClr val="000000"/>
                </a:solidFill>
                <a:latin typeface="Times New Roman"/>
                <a:ea typeface="Times New Roman"/>
                <a:cs typeface="Times New Roman"/>
                <a:sym typeface="Times New Roman"/>
              </a:rPr>
              <a:t>Nach dem Englischen des Burke neu bearbeitet mit einer Einleitung, Anmerkungen, politischen Abhandlungen und einem critischen Verzeichniß der in England über diese Revolution erschienenen Schriften von Friedrich Gentz, Berlin 1793.  </a:t>
            </a:r>
            <a:endParaRPr sz="2600" b="0"/>
          </a:p>
          <a:p>
            <a:pPr marL="342900" lvl="0" indent="-342900" algn="l" rtl="0">
              <a:spcBef>
                <a:spcPts val="0"/>
              </a:spcBef>
              <a:spcAft>
                <a:spcPts val="0"/>
              </a:spcAft>
              <a:buSzPct val="100000"/>
              <a:buChar char="🠶"/>
            </a:pPr>
            <a:br>
              <a:rPr lang="cs-CZ" sz="2600" b="0"/>
            </a:br>
            <a:br>
              <a:rPr lang="cs-CZ" sz="2600" b="0"/>
            </a:br>
            <a:r>
              <a:rPr lang="cs-CZ" sz="2600" b="1" i="0" u="none" strike="noStrike">
                <a:solidFill>
                  <a:srgbClr val="000000"/>
                </a:solidFill>
                <a:latin typeface="Times New Roman"/>
                <a:ea typeface="Times New Roman"/>
                <a:cs typeface="Times New Roman"/>
                <a:sym typeface="Times New Roman"/>
              </a:rPr>
              <a:t>Müller, Adam H.</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br>
              <a:rPr lang="cs-CZ" sz="2600" b="0"/>
            </a:br>
            <a:r>
              <a:rPr lang="cs-CZ" sz="2600" b="0" i="1" u="none" strike="noStrike">
                <a:solidFill>
                  <a:srgbClr val="000000"/>
                </a:solidFill>
                <a:latin typeface="Times New Roman"/>
                <a:ea typeface="Times New Roman"/>
                <a:cs typeface="Times New Roman"/>
                <a:sym typeface="Times New Roman"/>
              </a:rPr>
              <a:t>Die Elemente der Staatskunst</a:t>
            </a:r>
            <a:r>
              <a:rPr lang="cs-CZ" sz="2600" b="0" i="0" u="none" strike="noStrike">
                <a:solidFill>
                  <a:srgbClr val="000000"/>
                </a:solidFill>
                <a:latin typeface="Times New Roman"/>
                <a:ea typeface="Times New Roman"/>
                <a:cs typeface="Times New Roman"/>
                <a:sym typeface="Times New Roman"/>
              </a:rPr>
              <a:t>, (ed.): 1809. </a:t>
            </a:r>
            <a:endParaRPr sz="2600" b="0"/>
          </a:p>
          <a:p>
            <a:pPr marL="342900" lvl="0" indent="-342900" algn="l" rtl="0">
              <a:spcBef>
                <a:spcPts val="0"/>
              </a:spcBef>
              <a:spcAft>
                <a:spcPts val="0"/>
              </a:spcAft>
              <a:buSzPct val="100000"/>
              <a:buChar char="🠶"/>
            </a:pPr>
            <a:br>
              <a:rPr lang="cs-CZ" sz="2600" b="0"/>
            </a:br>
            <a:r>
              <a:rPr lang="cs-CZ" sz="2600" b="1" i="0" u="none" strike="noStrike">
                <a:solidFill>
                  <a:srgbClr val="000000"/>
                </a:solidFill>
                <a:latin typeface="Times New Roman"/>
                <a:ea typeface="Times New Roman"/>
                <a:cs typeface="Times New Roman"/>
                <a:sym typeface="Times New Roman"/>
              </a:rPr>
              <a:t>Lagarde, Paul</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br>
              <a:rPr lang="cs-CZ" sz="2600" b="0"/>
            </a:br>
            <a:r>
              <a:rPr lang="cs-CZ" sz="2600" b="0" i="1" u="none" strike="noStrike">
                <a:solidFill>
                  <a:srgbClr val="000000"/>
                </a:solidFill>
                <a:latin typeface="Times New Roman"/>
                <a:ea typeface="Times New Roman"/>
                <a:cs typeface="Times New Roman"/>
                <a:sym typeface="Times New Roman"/>
              </a:rPr>
              <a:t>Schriften für das deutsche Volk</a:t>
            </a:r>
            <a:r>
              <a:rPr lang="cs-CZ" sz="2600" b="0" i="0" u="none" strike="noStrike">
                <a:solidFill>
                  <a:srgbClr val="000000"/>
                </a:solidFill>
                <a:latin typeface="Times New Roman"/>
                <a:ea typeface="Times New Roman"/>
                <a:cs typeface="Times New Roman"/>
                <a:sym typeface="Times New Roman"/>
              </a:rPr>
              <a:t>, sv. I., </a:t>
            </a:r>
            <a:r>
              <a:rPr lang="cs-CZ" sz="2600" b="0" i="1" u="none" strike="noStrike">
                <a:solidFill>
                  <a:srgbClr val="000000"/>
                </a:solidFill>
                <a:latin typeface="Times New Roman"/>
                <a:ea typeface="Times New Roman"/>
                <a:cs typeface="Times New Roman"/>
                <a:sym typeface="Times New Roman"/>
              </a:rPr>
              <a:t>Deutsche Schriften</a:t>
            </a:r>
            <a:r>
              <a:rPr lang="cs-CZ" sz="2600" b="0" i="0" u="none" strike="noStrike">
                <a:solidFill>
                  <a:srgbClr val="000000"/>
                </a:solidFill>
                <a:latin typeface="Times New Roman"/>
                <a:ea typeface="Times New Roman"/>
                <a:cs typeface="Times New Roman"/>
                <a:sym typeface="Times New Roman"/>
              </a:rPr>
              <a:t>, München um 1880</a:t>
            </a:r>
            <a:r>
              <a:rPr lang="cs-CZ" sz="2600" b="0" i="0" u="none" strike="noStrike" baseline="30000">
                <a:solidFill>
                  <a:srgbClr val="000000"/>
                </a:solidFill>
                <a:latin typeface="Times New Roman"/>
                <a:ea typeface="Times New Roman"/>
                <a:cs typeface="Times New Roman"/>
                <a:sym typeface="Times New Roman"/>
              </a:rPr>
              <a:t>3  </a:t>
            </a:r>
            <a:endParaRPr sz="2600" b="0"/>
          </a:p>
          <a:p>
            <a:pPr marL="342900" lvl="0" indent="-342900" algn="l" rtl="0">
              <a:spcBef>
                <a:spcPts val="0"/>
              </a:spcBef>
              <a:spcAft>
                <a:spcPts val="0"/>
              </a:spcAft>
              <a:buSzPct val="100000"/>
              <a:buChar char="🠶"/>
            </a:pPr>
            <a:br>
              <a:rPr lang="cs-CZ" sz="2600" b="0"/>
            </a:br>
            <a:r>
              <a:rPr lang="cs-CZ" sz="2600" b="0" i="0" u="none" strike="noStrike">
                <a:solidFill>
                  <a:srgbClr val="000000"/>
                </a:solidFill>
                <a:latin typeface="Times New Roman"/>
                <a:ea typeface="Times New Roman"/>
                <a:cs typeface="Times New Roman"/>
                <a:sym typeface="Times New Roman"/>
              </a:rPr>
              <a:t>(</a:t>
            </a:r>
            <a:r>
              <a:rPr lang="cs-CZ" sz="2600" b="1" i="0" u="none" strike="noStrike">
                <a:solidFill>
                  <a:srgbClr val="000000"/>
                </a:solidFill>
                <a:latin typeface="Times New Roman"/>
                <a:ea typeface="Times New Roman"/>
                <a:cs typeface="Times New Roman"/>
                <a:sym typeface="Times New Roman"/>
              </a:rPr>
              <a:t>Langbehn, Julius</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br>
              <a:rPr lang="cs-CZ" sz="2600" b="0"/>
            </a:br>
            <a:r>
              <a:rPr lang="cs-CZ" sz="2600" b="0" i="1" u="none" strike="noStrike">
                <a:solidFill>
                  <a:srgbClr val="000000"/>
                </a:solidFill>
                <a:latin typeface="Times New Roman"/>
                <a:ea typeface="Times New Roman"/>
                <a:cs typeface="Times New Roman"/>
                <a:sym typeface="Times New Roman"/>
              </a:rPr>
              <a:t>Rembrandt als Erzieher</a:t>
            </a:r>
            <a:r>
              <a:rPr lang="cs-CZ" sz="2600" b="0" i="0" u="none" strike="noStrike">
                <a:solidFill>
                  <a:srgbClr val="000000"/>
                </a:solidFill>
                <a:latin typeface="Times New Roman"/>
                <a:ea typeface="Times New Roman"/>
                <a:cs typeface="Times New Roman"/>
                <a:sym typeface="Times New Roman"/>
              </a:rPr>
              <a:t>, </a:t>
            </a:r>
            <a:r>
              <a:rPr lang="cs-CZ" sz="2600" b="0" i="1" u="none" strike="noStrike">
                <a:solidFill>
                  <a:srgbClr val="000000"/>
                </a:solidFill>
                <a:latin typeface="Times New Roman"/>
                <a:ea typeface="Times New Roman"/>
                <a:cs typeface="Times New Roman"/>
                <a:sym typeface="Times New Roman"/>
              </a:rPr>
              <a:t>von einem Deutschen</a:t>
            </a:r>
            <a:r>
              <a:rPr lang="cs-CZ" sz="2600" b="0" i="0" u="none" strike="noStrike">
                <a:solidFill>
                  <a:srgbClr val="000000"/>
                </a:solidFill>
                <a:latin typeface="Times New Roman"/>
                <a:ea typeface="Times New Roman"/>
                <a:cs typeface="Times New Roman"/>
                <a:sym typeface="Times New Roman"/>
              </a:rPr>
              <a:t>, </a:t>
            </a:r>
            <a:r>
              <a:rPr lang="cs-CZ" sz="2600" b="0" i="0" u="none" strike="noStrike" baseline="30000">
                <a:solidFill>
                  <a:srgbClr val="000000"/>
                </a:solidFill>
                <a:latin typeface="Times New Roman"/>
                <a:ea typeface="Times New Roman"/>
                <a:cs typeface="Times New Roman"/>
                <a:sym typeface="Times New Roman"/>
              </a:rPr>
              <a:t> </a:t>
            </a:r>
            <a:r>
              <a:rPr lang="cs-CZ" sz="2600" b="0" i="0" u="none" strike="noStrike">
                <a:solidFill>
                  <a:srgbClr val="000000"/>
                </a:solidFill>
                <a:latin typeface="Times New Roman"/>
                <a:ea typeface="Times New Roman"/>
                <a:cs typeface="Times New Roman"/>
                <a:sym typeface="Times New Roman"/>
              </a:rPr>
              <a:t>(1890).</a:t>
            </a:r>
            <a:endParaRPr sz="2600" b="0"/>
          </a:p>
          <a:p>
            <a:pPr marL="342900" lvl="0" indent="-342900" algn="l" rtl="0">
              <a:spcBef>
                <a:spcPts val="0"/>
              </a:spcBef>
              <a:spcAft>
                <a:spcPts val="0"/>
              </a:spcAft>
              <a:buSzPct val="100000"/>
              <a:buChar char="🠶"/>
            </a:pPr>
            <a:br>
              <a:rPr lang="cs-CZ" sz="2600" b="0"/>
            </a:br>
            <a:r>
              <a:rPr lang="cs-CZ" sz="2600" b="1" i="0" u="none" strike="noStrike">
                <a:solidFill>
                  <a:srgbClr val="000000"/>
                </a:solidFill>
                <a:latin typeface="Times New Roman"/>
                <a:ea typeface="Times New Roman"/>
                <a:cs typeface="Times New Roman"/>
                <a:sym typeface="Times New Roman"/>
              </a:rPr>
              <a:t>Chamberlain, Houston Stewart</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r>
              <a:rPr lang="cs-CZ" sz="2600" b="0" i="1" u="none" strike="noStrike">
                <a:solidFill>
                  <a:srgbClr val="000000"/>
                </a:solidFill>
                <a:latin typeface="Times New Roman"/>
                <a:ea typeface="Times New Roman"/>
                <a:cs typeface="Times New Roman"/>
                <a:sym typeface="Times New Roman"/>
              </a:rPr>
              <a:t>Die Grundlagen des neunzehnten Jahrhunderts</a:t>
            </a:r>
            <a:r>
              <a:rPr lang="cs-CZ" sz="2600" b="0" i="0" u="none" strike="noStrike">
                <a:solidFill>
                  <a:srgbClr val="000000"/>
                </a:solidFill>
                <a:latin typeface="Times New Roman"/>
                <a:ea typeface="Times New Roman"/>
                <a:cs typeface="Times New Roman"/>
                <a:sym typeface="Times New Roman"/>
              </a:rPr>
              <a:t>, München 1900</a:t>
            </a:r>
            <a:endParaRPr sz="2600" b="0"/>
          </a:p>
          <a:p>
            <a:pPr marL="342900" lvl="0" indent="-342900" algn="l" rtl="0">
              <a:spcBef>
                <a:spcPts val="0"/>
              </a:spcBef>
              <a:spcAft>
                <a:spcPts val="0"/>
              </a:spcAft>
              <a:buSzPct val="100000"/>
              <a:buChar char="🠶"/>
            </a:pPr>
            <a:br>
              <a:rPr lang="cs-CZ" sz="2600" b="0"/>
            </a:br>
            <a:r>
              <a:rPr lang="cs-CZ" sz="2600" b="1" i="0" u="none" strike="noStrike">
                <a:solidFill>
                  <a:srgbClr val="000000"/>
                </a:solidFill>
                <a:latin typeface="Times New Roman"/>
                <a:ea typeface="Times New Roman"/>
                <a:cs typeface="Times New Roman"/>
                <a:sym typeface="Times New Roman"/>
              </a:rPr>
              <a:t>Mann, Thomas</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r>
              <a:rPr lang="cs-CZ" sz="2600" b="0" i="0" u="none" strike="noStrike">
                <a:solidFill>
                  <a:srgbClr val="000000"/>
                </a:solidFill>
                <a:latin typeface="Times New Roman"/>
                <a:ea typeface="Times New Roman"/>
                <a:cs typeface="Times New Roman"/>
                <a:sym typeface="Times New Roman"/>
              </a:rPr>
              <a:t>Gedankem im Kriege, 1914</a:t>
            </a:r>
            <a:br>
              <a:rPr lang="cs-CZ" sz="2600" b="0"/>
            </a:br>
            <a:r>
              <a:rPr lang="cs-CZ" sz="2600" b="0" i="0" u="none" strike="noStrike">
                <a:solidFill>
                  <a:srgbClr val="000000"/>
                </a:solidFill>
                <a:latin typeface="Times New Roman"/>
                <a:ea typeface="Times New Roman"/>
                <a:cs typeface="Times New Roman"/>
                <a:sym typeface="Times New Roman"/>
              </a:rPr>
              <a:t>Betrachtungen eines Unpolitischen, </a:t>
            </a:r>
            <a:endParaRPr sz="2600" b="0"/>
          </a:p>
          <a:p>
            <a:pPr marL="342900" lvl="0" indent="-289242" algn="l" rtl="0">
              <a:spcBef>
                <a:spcPts val="0"/>
              </a:spcBef>
              <a:spcAft>
                <a:spcPts val="0"/>
              </a:spcAft>
              <a:buSzPct val="100000"/>
              <a:buNone/>
            </a:pPr>
            <a:endParaRPr sz="2600" b="1" i="0" u="none" strike="noStrike">
              <a:solidFill>
                <a:srgbClr val="000000"/>
              </a:solidFill>
              <a:latin typeface="Times New Roman"/>
              <a:ea typeface="Times New Roman"/>
              <a:cs typeface="Times New Roman"/>
              <a:sym typeface="Times New Roman"/>
            </a:endParaRPr>
          </a:p>
          <a:p>
            <a:pPr marL="342900" lvl="0" indent="-342900" algn="l" rtl="0">
              <a:spcBef>
                <a:spcPts val="0"/>
              </a:spcBef>
              <a:spcAft>
                <a:spcPts val="0"/>
              </a:spcAft>
              <a:buSzPct val="100000"/>
              <a:buChar char="🠶"/>
            </a:pPr>
            <a:r>
              <a:rPr lang="cs-CZ" sz="2600" b="1" i="0" u="none" strike="noStrike">
                <a:solidFill>
                  <a:srgbClr val="000000"/>
                </a:solidFill>
                <a:latin typeface="Times New Roman"/>
                <a:ea typeface="Times New Roman"/>
                <a:cs typeface="Times New Roman"/>
                <a:sym typeface="Times New Roman"/>
              </a:rPr>
              <a:t>Kjellén, Rudolf</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br>
              <a:rPr lang="cs-CZ" sz="2600" b="0"/>
            </a:br>
            <a:r>
              <a:rPr lang="cs-CZ" sz="2600" b="0" i="1" u="none" strike="noStrike">
                <a:solidFill>
                  <a:srgbClr val="000000"/>
                </a:solidFill>
                <a:latin typeface="Times New Roman"/>
                <a:ea typeface="Times New Roman"/>
                <a:cs typeface="Times New Roman"/>
                <a:sym typeface="Times New Roman"/>
              </a:rPr>
              <a:t>Die Ideen von 1914. Eine weltgeschichtliche Perspektive</a:t>
            </a:r>
            <a:r>
              <a:rPr lang="cs-CZ" sz="2600" b="0" i="0" u="none" strike="noStrike">
                <a:solidFill>
                  <a:srgbClr val="000000"/>
                </a:solidFill>
                <a:latin typeface="Times New Roman"/>
                <a:ea typeface="Times New Roman"/>
                <a:cs typeface="Times New Roman"/>
                <a:sym typeface="Times New Roman"/>
              </a:rPr>
              <a:t>, Leipzig 1915.</a:t>
            </a:r>
            <a:endParaRPr sz="2600" b="0"/>
          </a:p>
          <a:p>
            <a:pPr marL="342900" lvl="0" indent="-289242" algn="l" rtl="0">
              <a:spcBef>
                <a:spcPts val="0"/>
              </a:spcBef>
              <a:spcAft>
                <a:spcPts val="0"/>
              </a:spcAft>
              <a:buSzPct val="100000"/>
              <a:buNone/>
            </a:pPr>
            <a:endParaRPr sz="2600">
              <a:solidFill>
                <a:srgbClr val="000000"/>
              </a:solidFill>
              <a:latin typeface="Times New Roman"/>
              <a:ea typeface="Times New Roman"/>
              <a:cs typeface="Times New Roman"/>
              <a:sym typeface="Times New Roman"/>
            </a:endParaRPr>
          </a:p>
          <a:p>
            <a:pPr marL="342900" lvl="0" indent="-342900" algn="l" rtl="0">
              <a:spcBef>
                <a:spcPts val="0"/>
              </a:spcBef>
              <a:spcAft>
                <a:spcPts val="0"/>
              </a:spcAft>
              <a:buSzPct val="100000"/>
              <a:buChar char="🠶"/>
            </a:pPr>
            <a:r>
              <a:rPr lang="cs-CZ" sz="2600" b="1" i="0" u="none" strike="noStrike">
                <a:solidFill>
                  <a:srgbClr val="000000"/>
                </a:solidFill>
                <a:latin typeface="Times New Roman"/>
                <a:ea typeface="Times New Roman"/>
                <a:cs typeface="Times New Roman"/>
                <a:sym typeface="Times New Roman"/>
              </a:rPr>
              <a:t>Werner Sombart</a:t>
            </a:r>
            <a:endParaRPr sz="2600" b="1">
              <a:solidFill>
                <a:srgbClr val="000000"/>
              </a:solidFill>
              <a:latin typeface="Times New Roman"/>
              <a:ea typeface="Times New Roman"/>
              <a:cs typeface="Times New Roman"/>
              <a:sym typeface="Times New Roman"/>
            </a:endParaRPr>
          </a:p>
          <a:p>
            <a:pPr marL="342900" lvl="0" indent="-342900" algn="l" rtl="0">
              <a:spcBef>
                <a:spcPts val="0"/>
              </a:spcBef>
              <a:spcAft>
                <a:spcPts val="0"/>
              </a:spcAft>
              <a:buSzPct val="100000"/>
              <a:buChar char="🠶"/>
            </a:pPr>
            <a:r>
              <a:rPr lang="cs-CZ" sz="2600" b="0" i="0" u="none" strike="noStrike">
                <a:solidFill>
                  <a:srgbClr val="000000"/>
                </a:solidFill>
                <a:latin typeface="Times New Roman"/>
                <a:ea typeface="Times New Roman"/>
                <a:cs typeface="Times New Roman"/>
                <a:sym typeface="Times New Roman"/>
              </a:rPr>
              <a:t>Händler und Helden 1915.  </a:t>
            </a:r>
            <a:endParaRPr/>
          </a:p>
          <a:p>
            <a:pPr marL="342900" lvl="0" indent="-289242" algn="l" rtl="0">
              <a:spcBef>
                <a:spcPts val="0"/>
              </a:spcBef>
              <a:spcAft>
                <a:spcPts val="0"/>
              </a:spcAft>
              <a:buSzPct val="100000"/>
              <a:buNone/>
            </a:pPr>
            <a:endParaRPr sz="2600" b="0"/>
          </a:p>
          <a:p>
            <a:pPr marL="342900" lvl="0" indent="-342900" algn="l" rtl="0">
              <a:spcBef>
                <a:spcPts val="0"/>
              </a:spcBef>
              <a:spcAft>
                <a:spcPts val="0"/>
              </a:spcAft>
              <a:buSzPct val="100000"/>
              <a:buChar char="🠶"/>
            </a:pPr>
            <a:r>
              <a:rPr lang="cs-CZ" sz="2600" b="1" i="0" u="none" strike="noStrike">
                <a:solidFill>
                  <a:srgbClr val="000000"/>
                </a:solidFill>
                <a:latin typeface="Times New Roman"/>
                <a:ea typeface="Times New Roman"/>
                <a:cs typeface="Times New Roman"/>
                <a:sym typeface="Times New Roman"/>
              </a:rPr>
              <a:t>Moeller, Arthur van den Bruck</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r>
              <a:rPr lang="cs-CZ" sz="2600" b="0" i="1" u="none" strike="noStrike">
                <a:solidFill>
                  <a:srgbClr val="000000"/>
                </a:solidFill>
                <a:latin typeface="Times New Roman"/>
                <a:ea typeface="Times New Roman"/>
                <a:cs typeface="Times New Roman"/>
                <a:sym typeface="Times New Roman"/>
              </a:rPr>
              <a:t>Das dritte Reich</a:t>
            </a:r>
            <a:r>
              <a:rPr lang="cs-CZ" sz="2600" b="0" i="0" u="none" strike="noStrike">
                <a:solidFill>
                  <a:srgbClr val="000000"/>
                </a:solidFill>
                <a:latin typeface="Times New Roman"/>
                <a:ea typeface="Times New Roman"/>
                <a:cs typeface="Times New Roman"/>
                <a:sym typeface="Times New Roman"/>
              </a:rPr>
              <a:t>, 1923.</a:t>
            </a:r>
            <a:endParaRPr sz="2600" b="0"/>
          </a:p>
          <a:p>
            <a:pPr marL="342900" lvl="0" indent="-342900" algn="l" rtl="0">
              <a:spcBef>
                <a:spcPts val="0"/>
              </a:spcBef>
              <a:spcAft>
                <a:spcPts val="0"/>
              </a:spcAft>
              <a:buSzPct val="100000"/>
              <a:buChar char="🠶"/>
            </a:pPr>
            <a:br>
              <a:rPr lang="cs-CZ" sz="2600" b="0"/>
            </a:br>
            <a:r>
              <a:rPr lang="cs-CZ" sz="2600" b="1" i="0" u="none" strike="noStrike">
                <a:solidFill>
                  <a:srgbClr val="000000"/>
                </a:solidFill>
                <a:latin typeface="Times New Roman"/>
                <a:ea typeface="Times New Roman"/>
                <a:cs typeface="Times New Roman"/>
                <a:sym typeface="Times New Roman"/>
              </a:rPr>
              <a:t>Spengler, Oswald</a:t>
            </a:r>
            <a:r>
              <a:rPr lang="cs-CZ" sz="2600" b="0"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br>
              <a:rPr lang="cs-CZ" sz="2600" b="0"/>
            </a:br>
            <a:r>
              <a:rPr lang="cs-CZ" sz="2600" b="0" i="1" u="none" strike="noStrike">
                <a:solidFill>
                  <a:srgbClr val="000000"/>
                </a:solidFill>
                <a:latin typeface="Times New Roman"/>
                <a:ea typeface="Times New Roman"/>
                <a:cs typeface="Times New Roman"/>
                <a:sym typeface="Times New Roman"/>
              </a:rPr>
              <a:t>Der Untergang des Abendlandes. Umrisse einer Morphologie der Weltgeschichte</a:t>
            </a:r>
            <a:r>
              <a:rPr lang="cs-CZ" sz="2600" b="0" i="0" u="none" strike="noStrike">
                <a:solidFill>
                  <a:srgbClr val="000000"/>
                </a:solidFill>
                <a:latin typeface="Times New Roman"/>
                <a:ea typeface="Times New Roman"/>
                <a:cs typeface="Times New Roman"/>
                <a:sym typeface="Times New Roman"/>
              </a:rPr>
              <a:t>, 1918 und 1922).  </a:t>
            </a:r>
            <a:endParaRPr sz="2600" b="0"/>
          </a:p>
          <a:p>
            <a:pPr marL="342900" lvl="0" indent="-342900" algn="l" rtl="0">
              <a:spcBef>
                <a:spcPts val="0"/>
              </a:spcBef>
              <a:spcAft>
                <a:spcPts val="0"/>
              </a:spcAft>
              <a:buSzPct val="100000"/>
              <a:buChar char="🠶"/>
            </a:pPr>
            <a:br>
              <a:rPr lang="cs-CZ" sz="2600" b="0"/>
            </a:br>
            <a:r>
              <a:rPr lang="cs-CZ" sz="2600" b="1" i="0" u="none" strike="noStrike">
                <a:solidFill>
                  <a:srgbClr val="000000"/>
                </a:solidFill>
                <a:latin typeface="Times New Roman"/>
                <a:ea typeface="Times New Roman"/>
                <a:cs typeface="Times New Roman"/>
                <a:sym typeface="Times New Roman"/>
              </a:rPr>
              <a:t>Ernst Jünger</a:t>
            </a:r>
            <a:r>
              <a:rPr lang="cs-CZ" sz="2600" b="0" i="0" u="none" strike="noStrike">
                <a:solidFill>
                  <a:srgbClr val="000000"/>
                </a:solidFill>
                <a:latin typeface="Times New Roman"/>
                <a:ea typeface="Times New Roman"/>
                <a:cs typeface="Times New Roman"/>
                <a:sym typeface="Times New Roman"/>
              </a:rPr>
              <a:t>:</a:t>
            </a:r>
            <a:r>
              <a:rPr lang="cs-CZ" sz="2600" b="1" i="0" u="none" strike="noStrike">
                <a:solidFill>
                  <a:srgbClr val="000000"/>
                </a:solidFill>
                <a:latin typeface="Times New Roman"/>
                <a:ea typeface="Times New Roman"/>
                <a:cs typeface="Times New Roman"/>
                <a:sym typeface="Times New Roman"/>
              </a:rPr>
              <a:t> </a:t>
            </a:r>
            <a:endParaRPr sz="2600" b="0"/>
          </a:p>
          <a:p>
            <a:pPr marL="342900" lvl="0" indent="-342900" algn="l" rtl="0">
              <a:spcBef>
                <a:spcPts val="0"/>
              </a:spcBef>
              <a:spcAft>
                <a:spcPts val="0"/>
              </a:spcAft>
              <a:buSzPct val="100000"/>
              <a:buChar char="🠶"/>
            </a:pPr>
            <a:br>
              <a:rPr lang="cs-CZ" sz="2600" b="0"/>
            </a:br>
            <a:r>
              <a:rPr lang="cs-CZ" sz="2600" b="0" i="1" u="none" strike="noStrike">
                <a:solidFill>
                  <a:srgbClr val="000000"/>
                </a:solidFill>
                <a:latin typeface="Times New Roman"/>
                <a:ea typeface="Times New Roman"/>
                <a:cs typeface="Times New Roman"/>
                <a:sym typeface="Times New Roman"/>
              </a:rPr>
              <a:t> Der Arbeiter</a:t>
            </a:r>
            <a:r>
              <a:rPr lang="cs-CZ" sz="2600" b="0" i="0" u="none" strike="noStrike">
                <a:solidFill>
                  <a:srgbClr val="000000"/>
                </a:solidFill>
                <a:latin typeface="Times New Roman"/>
                <a:ea typeface="Times New Roman"/>
                <a:cs typeface="Times New Roman"/>
                <a:sym typeface="Times New Roman"/>
              </a:rPr>
              <a:t> 1932.</a:t>
            </a:r>
            <a:endParaRPr sz="2600" b="0"/>
          </a:p>
          <a:p>
            <a:pPr marL="342900" lvl="0" indent="-342900" algn="l" rtl="0">
              <a:spcBef>
                <a:spcPts val="0"/>
              </a:spcBef>
              <a:spcAft>
                <a:spcPts val="0"/>
              </a:spcAft>
              <a:buSzPct val="100000"/>
              <a:buChar char="🠶"/>
            </a:pPr>
            <a:r>
              <a:rPr lang="cs-CZ" sz="2600" b="0" i="0" u="none" strike="noStrike">
                <a:solidFill>
                  <a:srgbClr val="000000"/>
                </a:solidFill>
                <a:latin typeface="Times New Roman"/>
                <a:ea typeface="Times New Roman"/>
                <a:cs typeface="Times New Roman"/>
                <a:sym typeface="Times New Roman"/>
              </a:rPr>
              <a:t>Die totale Mobilmachung, 1930 </a:t>
            </a:r>
            <a:r>
              <a:rPr lang="cs-CZ" sz="2600" b="1" i="0" u="none" strike="noStrike">
                <a:solidFill>
                  <a:srgbClr val="000000"/>
                </a:solidFill>
                <a:latin typeface="Times New Roman"/>
                <a:ea typeface="Times New Roman"/>
                <a:cs typeface="Times New Roman"/>
                <a:sym typeface="Times New Roman"/>
              </a:rPr>
              <a:t> </a:t>
            </a:r>
            <a:br>
              <a:rPr lang="cs-CZ" b="0"/>
            </a:br>
            <a:endParaRPr/>
          </a:p>
        </p:txBody>
      </p:sp>
    </p:spTree>
  </p:cSld>
  <p:clrMapOvr>
    <a:masterClrMapping/>
  </p:clrMapOvr>
</p:sld>
</file>

<file path=ppt/theme/theme1.xml><?xml version="1.0" encoding="utf-8"?>
<a:theme xmlns:a="http://schemas.openxmlformats.org/drawingml/2006/main" name="Stébla">
  <a:themeElements>
    <a:clrScheme name="Stébla">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3125</Words>
  <Application>Microsoft Office PowerPoint</Application>
  <PresentationFormat>Širokoúhlá obrazovka</PresentationFormat>
  <Paragraphs>223</Paragraphs>
  <Slides>16</Slides>
  <Notes>16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Georgia</vt:lpstr>
      <vt:lpstr>Times New Roman</vt:lpstr>
      <vt:lpstr>Arial</vt:lpstr>
      <vt:lpstr>Century Gothic</vt:lpstr>
      <vt:lpstr>Noto Sans Symbols</vt:lpstr>
      <vt:lpstr>Stébla</vt:lpstr>
      <vt:lpstr>    Konservatives, völkisches (rechts-nationalistisches) Gedankengut in den (mittel)europäischen deutschsprachigen Kulturen und Literaturen cca. 1890-1945 Einführende Bemerkungen, Kommentare, Hinweise mit anschließenden Stichproben aus einigen konservativen Texten  </vt:lpstr>
      <vt:lpstr>Zum Titel. Nicht deckungsgleich, aber nah..</vt:lpstr>
      <vt:lpstr>Warum eigentlich dies und nicht lieber etwas anderes? </vt:lpstr>
      <vt:lpstr>Prezentace aplikace PowerPoint</vt:lpstr>
      <vt:lpstr>Was steht da im Mittelpunkt? Was könnte im Mittelpunkt noch stehen, wenn man mehr Zeit hätte?</vt:lpstr>
      <vt:lpstr>Wollen wir ein bisschen spielen?</vt:lpstr>
      <vt:lpstr>Gewonnen hat…</vt:lpstr>
      <vt:lpstr>Und noch ein Spiel, jetzt aber wirklich für Kinder</vt:lpstr>
      <vt:lpstr>Jetzt wird’s aber genug</vt:lpstr>
      <vt:lpstr>Konservativ versus Liberal</vt:lpstr>
      <vt:lpstr>Konservative Grundsätze</vt:lpstr>
      <vt:lpstr>Konservativ: Probleme mit der Definition</vt:lpstr>
      <vt:lpstr>Was man noch nicht weiß…</vt:lpstr>
      <vt:lpstr>Prezentace aplikace PowerPoint</vt:lpstr>
      <vt:lpstr>Ad2, Programm, klar, alles ist vorläufig…</vt:lpstr>
      <vt:lpstr>Ad1, so sehen die Texte aus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Konservatives, völkisches (rechts-nationalistisches) Gedankengut in den (mittel)europäischen deutschsprachigen Kulturen und Literaturen cca. 1890-1945 Einführende Bemerkungen, Kommentare, Hinweise mit anschließenden Stichproben aus einigen konservativen Texten  </dc:title>
  <dc:creator>Aleš Urválek</dc:creator>
  <cp:lastModifiedBy>Aleš Urválek</cp:lastModifiedBy>
  <cp:revision>1</cp:revision>
  <dcterms:created xsi:type="dcterms:W3CDTF">2021-09-17T17:14:23Z</dcterms:created>
  <dcterms:modified xsi:type="dcterms:W3CDTF">2021-09-22T17:51:06Z</dcterms:modified>
</cp:coreProperties>
</file>