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67" r:id="rId4"/>
    <p:sldId id="268" r:id="rId5"/>
    <p:sldId id="261" r:id="rId6"/>
    <p:sldId id="264" r:id="rId7"/>
    <p:sldId id="265" r:id="rId8"/>
    <p:sldId id="275" r:id="rId9"/>
    <p:sldId id="276" r:id="rId10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>
      <p:cViewPr varScale="1">
        <p:scale>
          <a:sx n="97" d="100"/>
          <a:sy n="97" d="100"/>
        </p:scale>
        <p:origin x="1800" y="20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26.10.20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4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‹Nr.›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eck@mail.muni.cz" TargetMode="External"/><Relationship Id="rId2" Type="http://schemas.openxmlformats.org/officeDocument/2006/relationships/hyperlink" Target="https://is.muni.cz/auth/course/phil/autumn2019/NJI_01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gesspiegel.de/wissen/tipps-fuer-erstsemester-so-klappts-an-der-uni/25111952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ieren.org/studienwahltest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w.com/de/themen/s-9077" TargetMode="External"/><Relationship Id="rId2" Type="http://schemas.openxmlformats.org/officeDocument/2006/relationships/hyperlink" Target="https://www.goethe.de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prachportal.integrationsfonds.at/deutsch-lernen" TargetMode="External"/><Relationship Id="rId5" Type="http://schemas.openxmlformats.org/officeDocument/2006/relationships/hyperlink" Target="https://deutsch.info/cs" TargetMode="External"/><Relationship Id="rId4" Type="http://schemas.openxmlformats.org/officeDocument/2006/relationships/hyperlink" Target="https://www.iwdl.de/cms/lernen/start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800" dirty="0">
                <a:hlinkClick r:id="rId2"/>
              </a:rPr>
              <a:t>NJI_01A/01</a:t>
            </a:r>
            <a:endParaRPr lang="de-DE" sz="2800" b="1" dirty="0"/>
          </a:p>
          <a:p>
            <a:r>
              <a:rPr lang="de-DE" sz="2800" b="0" strike="noStrike" spc="-1" dirty="0">
                <a:latin typeface="Arial"/>
              </a:rPr>
              <a:t>Wintersemester 2020/21</a:t>
            </a:r>
          </a:p>
          <a:p>
            <a:r>
              <a:rPr lang="de-DE" sz="2800" b="0" strike="noStrike" spc="-1" dirty="0">
                <a:latin typeface="Arial"/>
              </a:rPr>
              <a:t>Kursleiter: Johannes Köck </a:t>
            </a:r>
            <a:r>
              <a:rPr lang="de-DE" sz="2800" b="0" strike="noStrike" spc="-1" dirty="0" err="1">
                <a:latin typeface="Arial"/>
                <a:hlinkClick r:id="rId3"/>
              </a:rPr>
              <a:t>koeck</a:t>
            </a:r>
            <a:r>
              <a:rPr lang="cs-CZ" sz="2800" b="0" strike="noStrike" spc="-1" dirty="0">
                <a:latin typeface="Arial"/>
                <a:hlinkClick r:id="rId3"/>
              </a:rPr>
              <a:t>@mail.</a:t>
            </a:r>
            <a:r>
              <a:rPr lang="cs-CZ" sz="2800" b="0" strike="noStrike" spc="-1" dirty="0" err="1">
                <a:latin typeface="Arial"/>
                <a:hlinkClick r:id="rId3"/>
              </a:rPr>
              <a:t>muni.cz</a:t>
            </a:r>
            <a:endParaRPr lang="cs-CZ" sz="2800" b="0" strike="noStrike" spc="-1" dirty="0">
              <a:latin typeface="Arial"/>
            </a:endParaRPr>
          </a:p>
          <a:p>
            <a:endParaRPr lang="cs-CZ" sz="2800" spc="-1" dirty="0">
              <a:latin typeface="Arial"/>
            </a:endParaRPr>
          </a:p>
          <a:p>
            <a:r>
              <a:rPr lang="de-DE" sz="2800" b="0" strike="noStrike" spc="-1" dirty="0">
                <a:latin typeface="Arial"/>
              </a:rPr>
              <a:t> </a:t>
            </a:r>
          </a:p>
        </p:txBody>
      </p:sp>
      <p:pic>
        <p:nvPicPr>
          <p:cNvPr id="44" name="Grafik 43"/>
          <p:cNvPicPr/>
          <p:nvPr/>
        </p:nvPicPr>
        <p:blipFill>
          <a:blip r:embed="rId4"/>
          <a:stretch/>
        </p:blipFill>
        <p:spPr>
          <a:xfrm>
            <a:off x="2448000" y="3096000"/>
            <a:ext cx="5760000" cy="3933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</a:t>
            </a:r>
            <a:r>
              <a:rPr lang="de-DE" dirty="0" err="1"/>
              <a:t>klappts</a:t>
            </a:r>
            <a:r>
              <a:rPr lang="de-DE" dirty="0"/>
              <a:t> mit dem Studium (Berlin)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5194547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https://www.tagesspiegel.de/wissen/tipps-fuer-erstsemester-so-klappts-an-der-uni/25111952.html</a:t>
            </a:r>
            <a:endParaRPr lang="de-DE" dirty="0"/>
          </a:p>
          <a:p>
            <a:endParaRPr lang="de-DE" dirty="0"/>
          </a:p>
          <a:p>
            <a:r>
              <a:rPr lang="de-DE" dirty="0"/>
              <a:t>Welche Tipps werden genannt?</a:t>
            </a:r>
          </a:p>
          <a:p>
            <a:endParaRPr lang="de-DE" dirty="0"/>
          </a:p>
          <a:p>
            <a:r>
              <a:rPr lang="de-DE" dirty="0"/>
              <a:t>Was halten Sie von den Tipps?</a:t>
            </a:r>
          </a:p>
          <a:p>
            <a:endParaRPr lang="de-DE" dirty="0"/>
          </a:p>
          <a:p>
            <a:r>
              <a:rPr lang="de-DE" dirty="0"/>
              <a:t>Gelten diese  auch für  Brno?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latin typeface="+mj-lt"/>
              </a:rPr>
              <a:t>Tipps zum Lernen – Hausaufgabe (GRUPPE) 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1254098" y="2351077"/>
            <a:ext cx="7250956" cy="2857520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Überlegen Sie zu Zweit, wann , wo, wie Sie erfolgreich lernen und wann nicht?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Erstellen Sie 5 Goldene Regeln und einen Plan, wie Sie im nächsten Semester lernen wollen und wie Sie sich verbessern wollen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Wann beginnen Sie für die Prüfungen zu lernen, sich vorzubereiten?</a:t>
            </a:r>
          </a:p>
        </p:txBody>
      </p:sp>
      <p:sp>
        <p:nvSpPr>
          <p:cNvPr id="28674" name="AutoShape 2" descr="Bildergebnis für Goldene regeln"/>
          <p:cNvSpPr>
            <a:spLocks noChangeAspect="1" noChangeArrowheads="1"/>
          </p:cNvSpPr>
          <p:nvPr/>
        </p:nvSpPr>
        <p:spPr bwMode="auto">
          <a:xfrm>
            <a:off x="155575" y="-1608138"/>
            <a:ext cx="67341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8676" name="AutoShape 4" descr="Bildergebnis für Goldene regeln"/>
          <p:cNvSpPr>
            <a:spLocks noChangeAspect="1" noChangeArrowheads="1"/>
          </p:cNvSpPr>
          <p:nvPr/>
        </p:nvSpPr>
        <p:spPr bwMode="auto">
          <a:xfrm>
            <a:off x="155575" y="-1608138"/>
            <a:ext cx="67341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8678" name="Picture 6" descr="Bildergebnis für Goldene rege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28" y="5708663"/>
            <a:ext cx="3233713" cy="1614570"/>
          </a:xfrm>
          <a:prstGeom prst="rect">
            <a:avLst/>
          </a:prstGeom>
          <a:noFill/>
        </p:spPr>
      </p:pic>
      <p:pic>
        <p:nvPicPr>
          <p:cNvPr id="28680" name="Picture 8" descr="http://syntace.my1.cc/cms07/upload/Golden-Rule-of-Present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3625" y="5565787"/>
            <a:ext cx="2667000" cy="177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latin typeface="+mn-lt"/>
              </a:rPr>
              <a:t>Hausaufgabe 1 Einzelarbeit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39718" y="1922449"/>
            <a:ext cx="7200000" cy="385765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de-DE" sz="2400" dirty="0">
                <a:latin typeface="+mn-lt"/>
              </a:rPr>
              <a:t>Mach den Test, welches Studium passt zu Dir</a:t>
            </a:r>
          </a:p>
          <a:p>
            <a:r>
              <a:rPr lang="de-DE" sz="2400" dirty="0">
                <a:latin typeface="+mn-lt"/>
                <a:hlinkClick r:id="rId2"/>
              </a:rPr>
              <a:t>https://www.studieren.org/studienwahltest/</a:t>
            </a:r>
            <a:endParaRPr lang="de-DE" sz="2400" dirty="0">
              <a:latin typeface="+mn-lt"/>
            </a:endParaRPr>
          </a:p>
          <a:p>
            <a:endParaRPr lang="de-DE" sz="2400" dirty="0">
              <a:latin typeface="+mn-lt"/>
            </a:endParaRPr>
          </a:p>
          <a:p>
            <a:r>
              <a:rPr lang="de-DE" sz="2400" dirty="0">
                <a:latin typeface="+mn-lt"/>
              </a:rPr>
              <a:t>2)Schreibe einen Text; hat dich das Ergebnis überrascht?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Was war dein Traumberuf als Kind?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Welche Fächer außer Germanistik hätten dich interessiert? Warum?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Lernen lernen</a:t>
            </a:r>
          </a:p>
        </p:txBody>
      </p:sp>
      <p:sp>
        <p:nvSpPr>
          <p:cNvPr id="56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>
                <a:latin typeface="Arial"/>
              </a:rPr>
              <a:t>Wo finde ich Lernangebote (online Angebote und gedruckte Materialien)?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>
                <a:latin typeface="Arial"/>
              </a:rPr>
              <a:t>Wo finde ich hochwertige (elektronische) Wörterbücher?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>
                <a:latin typeface="Arial"/>
              </a:rPr>
              <a:t>Wie kann mir mein EDV-Programm helfen, bessere Hausarbeiten zu schreiben?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>
                <a:latin typeface="Arial"/>
              </a:rPr>
              <a:t>Wo kann ich nachschauen, wenn ich mir bei der Aussprache eines Wortes nicht sicher bin?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>
                <a:latin typeface="Arial"/>
              </a:rPr>
              <a:t>Was sind Korpora und wie können Sie mir bei Lernen und verfassen von Hausarbeiten helfen?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>
                <a:latin typeface="Arial"/>
              </a:rPr>
              <a:t>Hausaufgabe (GRUPPE) 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tarSymbol"/>
              <a:buAutoNum type="arabicPeriod"/>
            </a:pPr>
            <a:r>
              <a:rPr lang="de-DE" sz="2600" b="0" strike="noStrike" spc="-1" dirty="0">
                <a:latin typeface="Arial"/>
              </a:rPr>
              <a:t>Wo finde ich Lernangebote (online Angebote und gedruckte Materialien)?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ymbol" charset="2"/>
              <a:buChar char=""/>
            </a:pPr>
            <a:r>
              <a:rPr lang="de-DE" sz="2600" b="0" strike="noStrike" spc="-1" dirty="0">
                <a:latin typeface="Arial"/>
              </a:rPr>
              <a:t>Gruppe 1: Goethe-Institut </a:t>
            </a:r>
            <a:r>
              <a:rPr lang="de-DE" sz="2600" b="0" strike="noStrike" spc="-1" dirty="0">
                <a:latin typeface="Arial"/>
                <a:hlinkClick r:id="rId2"/>
              </a:rPr>
              <a:t>https://www.goethe.de/</a:t>
            </a:r>
            <a:endParaRPr lang="de-DE" sz="26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ymbol" charset="2"/>
              <a:buChar char=""/>
            </a:pPr>
            <a:r>
              <a:rPr lang="de-DE" sz="2600" b="0" strike="noStrike" spc="-1" dirty="0">
                <a:latin typeface="Arial"/>
              </a:rPr>
              <a:t>Gruppe 2: Deutsche Welle </a:t>
            </a:r>
            <a:r>
              <a:rPr lang="de-DE" sz="2600" b="0" strike="noStrike" spc="-1" dirty="0">
                <a:latin typeface="Arial"/>
                <a:hlinkClick r:id="rId3"/>
              </a:rPr>
              <a:t>https://www.dw.com/de/themen/s-9077</a:t>
            </a:r>
            <a:r>
              <a:rPr lang="de-DE" sz="2600" b="0" strike="noStrike" spc="-1" dirty="0">
                <a:latin typeface="Arial"/>
              </a:rPr>
              <a:t>)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ymbol" charset="2"/>
              <a:buChar char=""/>
            </a:pPr>
            <a:r>
              <a:rPr lang="de-DE" sz="2600" b="0" strike="noStrike" spc="-1" dirty="0">
                <a:latin typeface="Arial"/>
              </a:rPr>
              <a:t>Gruppe 3: Ich will Deutsch lernen</a:t>
            </a:r>
            <a:r>
              <a:rPr lang="de-DE" sz="2600" b="0" strike="noStrike" spc="-1" dirty="0">
                <a:latin typeface="Arial"/>
                <a:hlinkClick r:id="rId4"/>
              </a:rPr>
              <a:t>https://www.iwdl.de/cms/lernen/start.html</a:t>
            </a:r>
            <a:endParaRPr lang="de-DE" sz="26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ymbol" charset="2"/>
              <a:buChar char=""/>
            </a:pPr>
            <a:r>
              <a:rPr lang="de-DE" sz="2600" b="0" strike="noStrike" spc="-1" dirty="0">
                <a:latin typeface="Arial"/>
              </a:rPr>
              <a:t>Gruppe 4: Deutsch.info </a:t>
            </a:r>
            <a:r>
              <a:rPr lang="de-DE" sz="2600" b="0" strike="noStrike" spc="-1" dirty="0">
                <a:latin typeface="Arial"/>
                <a:hlinkClick r:id="rId5"/>
              </a:rPr>
              <a:t>https://deutsch.info/cs</a:t>
            </a:r>
            <a:endParaRPr lang="de-DE" sz="26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Font typeface="Symbol" charset="2"/>
              <a:buChar char=""/>
            </a:pPr>
            <a:r>
              <a:rPr lang="de-DE" sz="2600" b="0" strike="noStrike" spc="-1" dirty="0">
                <a:latin typeface="Arial"/>
              </a:rPr>
              <a:t>Gruppe 5: Mein Sprachportal</a:t>
            </a:r>
            <a:r>
              <a:rPr lang="de-DE" sz="2600" b="0" strike="noStrike" spc="-1" dirty="0">
                <a:latin typeface="Arial"/>
                <a:hlinkClick r:id="rId6"/>
              </a:rPr>
              <a:t>https://sprachportal.integrationsfonds.at/deutsch-lernen</a:t>
            </a:r>
            <a:endParaRPr lang="de-DE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latin typeface="+mj-lt"/>
              </a:rPr>
              <a:t>Hausaufgabe (GRUPPE)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39718" y="1350945"/>
            <a:ext cx="7200000" cy="2786082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Sammeln Sie die wichtigsten Punkte und präsentieren Sie diese?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Welche Tipps gefallen Ihnen, welche nicht? Warum?!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Mit welchen Seiten würden Sie arbeiten? Mit welchen nicht?</a:t>
            </a:r>
          </a:p>
          <a:p>
            <a:endParaRPr lang="de-DE" sz="2400" dirty="0">
              <a:latin typeface="+mn-lt"/>
            </a:endParaRPr>
          </a:p>
        </p:txBody>
      </p:sp>
      <p:sp>
        <p:nvSpPr>
          <p:cNvPr id="1026" name="AutoShape 2" descr="Bildergebnis für lernen"/>
          <p:cNvSpPr>
            <a:spLocks noChangeAspect="1" noChangeArrowheads="1"/>
          </p:cNvSpPr>
          <p:nvPr/>
        </p:nvSpPr>
        <p:spPr bwMode="auto">
          <a:xfrm>
            <a:off x="155575" y="-1608138"/>
            <a:ext cx="46767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8" name="AutoShape 4" descr="Bildergebnis für lernen"/>
          <p:cNvSpPr>
            <a:spLocks noChangeAspect="1" noChangeArrowheads="1"/>
          </p:cNvSpPr>
          <p:nvPr/>
        </p:nvSpPr>
        <p:spPr bwMode="auto">
          <a:xfrm>
            <a:off x="155575" y="-1608138"/>
            <a:ext cx="46767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 descr="Bildergebnis für lernen"/>
          <p:cNvSpPr>
            <a:spLocks noChangeAspect="1" noChangeArrowheads="1"/>
          </p:cNvSpPr>
          <p:nvPr/>
        </p:nvSpPr>
        <p:spPr bwMode="auto">
          <a:xfrm>
            <a:off x="155575" y="-1608138"/>
            <a:ext cx="46767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2" name="Picture 8" descr="Wie kann man schnell lernen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2990" y="4203656"/>
            <a:ext cx="4281463" cy="3076156"/>
          </a:xfrm>
          <a:prstGeom prst="rect">
            <a:avLst/>
          </a:prstGeom>
          <a:noFill/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5870A7B-5558-AB4D-B103-E133BB2036AE}"/>
              </a:ext>
            </a:extLst>
          </p:cNvPr>
          <p:cNvSpPr/>
          <p:nvPr/>
        </p:nvSpPr>
        <p:spPr>
          <a:xfrm>
            <a:off x="4178538" y="3595172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74A6D-0076-0040-A0CB-09758CAFB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Präsentieren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724FBC-4E22-7944-8359-B7CEE840B61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4000" y="2411685"/>
            <a:ext cx="9072000" cy="4571989"/>
          </a:xfrm>
        </p:spPr>
        <p:txBody>
          <a:bodyPr/>
          <a:lstStyle/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Überlegen Sie in Paararbeit, „was macht eine gute Präsentation aus“?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Warum sind gute Präsentationen wichtig?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Was lief bei ihrer Präsentation in der Gruppe gut, was nicht?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Was können Sie verbessern?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Lesen Sie jetzt die Tipps? (1 kurzer Tipp, 2 ausführliche)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/>
          </a:p>
          <a:p>
            <a:pPr marL="285750" indent="-285750">
              <a:buFont typeface="Wingdings" pitchFamily="2" charset="2"/>
              <a:buChar char="v"/>
            </a:pPr>
            <a:r>
              <a:rPr lang="de-DE" dirty="0"/>
              <a:t>Was halten Sie von den Tipps?</a:t>
            </a:r>
          </a:p>
        </p:txBody>
      </p:sp>
    </p:spTree>
    <p:extLst>
      <p:ext uri="{BB962C8B-B14F-4D97-AF65-F5344CB8AC3E}">
        <p14:creationId xmlns:p14="http://schemas.microsoft.com/office/powerpoint/2010/main" val="143416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97CCE-5672-6549-A892-5B340E03B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Hausaufgabe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98DC5C-B3B3-1249-B5EA-BB09F3A4D7D3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de-DE" dirty="0"/>
              <a:t>1)Nehmen Sie ein Video zu einem Thema ihrer Wahl auf und bereiten Sie eine Präsentation vor.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2)Beantworten Sie Fragen (</a:t>
            </a:r>
            <a:r>
              <a:rPr lang="de-DE" dirty="0" err="1"/>
              <a:t>Classroom</a:t>
            </a:r>
            <a:r>
              <a:rPr lang="de-DE" dirty="0"/>
              <a:t>) zum Video “Was verdient </a:t>
            </a:r>
            <a:r>
              <a:rPr lang="de-DE"/>
              <a:t>eine Konditorin“?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025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Macintosh PowerPoint</Application>
  <PresentationFormat>Benutzerdefiniert</PresentationFormat>
  <Paragraphs>58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StarSymbol</vt:lpstr>
      <vt:lpstr>Symbol</vt:lpstr>
      <vt:lpstr>Wingdings</vt:lpstr>
      <vt:lpstr>Office Theme</vt:lpstr>
      <vt:lpstr>PowerPoint-Präsentation</vt:lpstr>
      <vt:lpstr>So klappts mit dem Studium (Berlin)</vt:lpstr>
      <vt:lpstr>Tipps zum Lernen – Hausaufgabe (GRUPPE)  </vt:lpstr>
      <vt:lpstr>Hausaufgabe 1 Einzelarbeit</vt:lpstr>
      <vt:lpstr>PowerPoint-Präsentation</vt:lpstr>
      <vt:lpstr>PowerPoint-Präsentation</vt:lpstr>
      <vt:lpstr>Hausaufgabe (GRUPPE) </vt:lpstr>
      <vt:lpstr>Präsentieren</vt:lpstr>
      <vt:lpstr>Hausaufgabe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koeckjohannesbenjamin@gmail.com</cp:lastModifiedBy>
  <cp:revision>28</cp:revision>
  <dcterms:created xsi:type="dcterms:W3CDTF">2018-09-13T17:42:24Z</dcterms:created>
  <dcterms:modified xsi:type="dcterms:W3CDTF">2020-10-26T12:36:30Z</dcterms:modified>
  <dc:language>de-DE</dc:language>
</cp:coreProperties>
</file>