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75" r:id="rId3"/>
    <p:sldId id="277" r:id="rId4"/>
    <p:sldId id="278" r:id="rId5"/>
    <p:sldId id="279" r:id="rId6"/>
    <p:sldId id="280" r:id="rId7"/>
    <p:sldId id="281" r:id="rId8"/>
    <p:sldId id="282" r:id="rId9"/>
    <p:sldId id="284" r:id="rId10"/>
    <p:sldId id="285" r:id="rId11"/>
    <p:sldId id="287" r:id="rId12"/>
    <p:sldId id="288" r:id="rId13"/>
    <p:sldId id="289" r:id="rId14"/>
    <p:sldId id="283" r:id="rId15"/>
    <p:sldId id="276" r:id="rId16"/>
  </p:sldIdLst>
  <p:sldSz cx="10080625" cy="7559675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5"/>
  </p:normalViewPr>
  <p:slideViewPr>
    <p:cSldViewPr>
      <p:cViewPr varScale="1">
        <p:scale>
          <a:sx n="97" d="100"/>
          <a:sy n="97" d="100"/>
        </p:scale>
        <p:origin x="1800" y="200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0ECB3-E741-4529-9E13-4C7ED3FF2B70}" type="datetimeFigureOut">
              <a:rPr lang="de-DE" smtClean="0"/>
              <a:pPr/>
              <a:t>02.11.20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26D73-B7DC-4886-91B1-41CE202037EA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907200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4000" y="4090320"/>
            <a:ext cx="907200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152680" y="409032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04000" y="409032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29210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571560" y="1800000"/>
            <a:ext cx="29210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639120" y="1800000"/>
            <a:ext cx="29210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639120" y="4090320"/>
            <a:ext cx="29210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571560" y="4090320"/>
            <a:ext cx="29210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504000" y="4090320"/>
            <a:ext cx="292104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80000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907200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576000"/>
            <a:ext cx="7200000" cy="3338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04000" y="409032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152680" y="409032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36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4000" y="4090320"/>
            <a:ext cx="9072000" cy="2091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6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4294967295"/>
          <p:cNvPicPr/>
          <p:nvPr/>
        </p:nvPicPr>
        <p:blipFill>
          <a:blip r:embed="rId14"/>
          <a:stretch/>
        </p:blipFill>
        <p:spPr>
          <a:xfrm>
            <a:off x="720" y="720"/>
            <a:ext cx="10079640" cy="7559640"/>
          </a:xfrm>
          <a:prstGeom prst="rect">
            <a:avLst/>
          </a:prstGeom>
          <a:ln>
            <a:noFill/>
          </a:ln>
        </p:spPr>
      </p:pic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de-DE" sz="36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9072000" cy="43844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lang="de-DE" sz="26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lang="de-DE" sz="26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lang="de-DE" sz="26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lang="de-DE" sz="26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lang="de-DE" sz="26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lang="de-DE" sz="26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lang="de-DE" sz="2600" b="0" strike="noStrike" spc="-1">
                <a:latin typeface="Arial"/>
              </a:rPr>
              <a:t>Seventh Outline Level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de-DE" sz="1400" b="0" strike="noStrike" spc="-1">
                <a:latin typeface="Arial"/>
              </a:rPr>
              <a:t>&lt;date/time&gt;</a:t>
            </a: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de-DE" sz="1400" b="0" strike="noStrike" spc="-1">
                <a:latin typeface="Arial"/>
              </a:rPr>
              <a:t>&lt;footer&gt;</a:t>
            </a: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4C82AD3B-D937-4628-B1DB-763B09880CE4}" type="slidenum">
              <a:rPr lang="de-DE" sz="1400" b="0" strike="noStrike" spc="-1">
                <a:latin typeface="Arial"/>
              </a:rPr>
              <a:pPr algn="r"/>
              <a:t>‹Nr.›</a:t>
            </a:fld>
            <a:endParaRPr lang="de-DE" sz="14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oeck@mail.muni.cz" TargetMode="External"/><Relationship Id="rId2" Type="http://schemas.openxmlformats.org/officeDocument/2006/relationships/hyperlink" Target="https://is.muni.cz/auth/course/phil/autumn2019/NJI_01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ionalgeographic.de/geschichte-und-kultur/2017/10/10-dinge-die-man-ueber-den-dia-de-muertos-wissen-sollte" TargetMode="External"/><Relationship Id="rId2" Type="http://schemas.openxmlformats.org/officeDocument/2006/relationships/hyperlink" Target="https://www.buenos-dias-mexico.com/halloween-vs-dia-de-los-muertos/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e.m.wikipedia.org/wiki/Halloween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Spanische_Sprache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3600" b="0" strike="noStrike" spc="-1" dirty="0">
                <a:latin typeface="Arial"/>
              </a:rPr>
              <a:t>Sprachübungen und Realien</a:t>
            </a:r>
          </a:p>
        </p:txBody>
      </p:sp>
      <p:sp>
        <p:nvSpPr>
          <p:cNvPr id="43" name="TextShape 2"/>
          <p:cNvSpPr txBox="1"/>
          <p:nvPr/>
        </p:nvSpPr>
        <p:spPr>
          <a:xfrm>
            <a:off x="504000" y="180000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de-DE" sz="2800" dirty="0">
                <a:hlinkClick r:id="rId2"/>
              </a:rPr>
              <a:t>NJI_01A/01</a:t>
            </a:r>
            <a:endParaRPr lang="de-DE" sz="2800" b="1" dirty="0"/>
          </a:p>
          <a:p>
            <a:r>
              <a:rPr lang="de-DE" sz="2800" b="0" strike="noStrike" spc="-1" dirty="0">
                <a:latin typeface="Arial"/>
              </a:rPr>
              <a:t>Wintersemester 2020/21  </a:t>
            </a:r>
            <a:r>
              <a:rPr lang="de-DE" sz="2800" b="0" strike="noStrike" spc="-1" dirty="0">
                <a:highlight>
                  <a:srgbClr val="FFFF00"/>
                </a:highlight>
                <a:latin typeface="Arial"/>
              </a:rPr>
              <a:t>2. November 2020</a:t>
            </a:r>
          </a:p>
          <a:p>
            <a:r>
              <a:rPr lang="de-DE" sz="2800" b="0" strike="noStrike" spc="-1" dirty="0">
                <a:latin typeface="Arial"/>
              </a:rPr>
              <a:t>Kursleiter: Johannes Köck </a:t>
            </a:r>
            <a:r>
              <a:rPr lang="de-DE" sz="2800" b="0" strike="noStrike" spc="-1" dirty="0" err="1">
                <a:latin typeface="Arial"/>
                <a:hlinkClick r:id="rId3"/>
              </a:rPr>
              <a:t>koeck</a:t>
            </a:r>
            <a:r>
              <a:rPr lang="cs-CZ" sz="2800" b="0" strike="noStrike" spc="-1" dirty="0">
                <a:latin typeface="Arial"/>
                <a:hlinkClick r:id="rId3"/>
              </a:rPr>
              <a:t>@mail.muni.cz</a:t>
            </a:r>
            <a:endParaRPr lang="cs-CZ" sz="2800" b="0" strike="noStrike" spc="-1" dirty="0">
              <a:latin typeface="Arial"/>
            </a:endParaRPr>
          </a:p>
          <a:p>
            <a:endParaRPr lang="cs-CZ" sz="2800" b="0" strike="noStrike" spc="-1" dirty="0">
              <a:latin typeface="Arial"/>
            </a:endParaRPr>
          </a:p>
          <a:p>
            <a:endParaRPr lang="cs-CZ" sz="2800" spc="-1" dirty="0">
              <a:latin typeface="Arial"/>
            </a:endParaRPr>
          </a:p>
          <a:p>
            <a:r>
              <a:rPr lang="de-DE" sz="2800" b="0" strike="noStrike" spc="-1" dirty="0">
                <a:latin typeface="Arial"/>
              </a:rPr>
              <a:t> </a:t>
            </a:r>
          </a:p>
        </p:txBody>
      </p:sp>
      <p:pic>
        <p:nvPicPr>
          <p:cNvPr id="44" name="Grafik 43"/>
          <p:cNvPicPr/>
          <p:nvPr/>
        </p:nvPicPr>
        <p:blipFill>
          <a:blip r:embed="rId4"/>
          <a:stretch/>
        </p:blipFill>
        <p:spPr>
          <a:xfrm>
            <a:off x="4320625" y="3809309"/>
            <a:ext cx="5760000" cy="3933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1D4760-1EE7-8D4A-9E0E-E0D3B0493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6D4316-7AAF-1D4E-B574-F4DAE7B03260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 descr="Ein Bild, das Himmel, draußen, bewölkt, Wolken enthält.&#10;&#10;Automatisch generierte Beschreibung">
            <a:extLst>
              <a:ext uri="{FF2B5EF4-FFF2-40B4-BE49-F238E27FC236}">
                <a16:creationId xmlns:a16="http://schemas.microsoft.com/office/drawing/2014/main" id="{5E754B20-627F-3F43-8F1C-66013C1CD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5925" y="1421271"/>
            <a:ext cx="6588148" cy="494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59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CDE21E-8E21-B740-85C8-BC2EBDA0F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B48759-5DA5-574A-B51E-BCB29AA903EF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drinnen, zugemüllt enthält.&#10;&#10;Automatisch generierte Beschreibung">
            <a:extLst>
              <a:ext uri="{FF2B5EF4-FFF2-40B4-BE49-F238E27FC236}">
                <a16:creationId xmlns:a16="http://schemas.microsoft.com/office/drawing/2014/main" id="{DAED6442-21B8-8740-A0AF-72A480508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10" y="1386052"/>
            <a:ext cx="9647310" cy="542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42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191E87-F8B2-504E-AA7E-122115639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0BC5BB-0F37-AB48-8993-345DAB57DAD8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 descr="Ein Bild, das drinnen, frisch enthält.&#10;&#10;Automatisch generierte Beschreibung">
            <a:extLst>
              <a:ext uri="{FF2B5EF4-FFF2-40B4-BE49-F238E27FC236}">
                <a16:creationId xmlns:a16="http://schemas.microsoft.com/office/drawing/2014/main" id="{3F6171ED-2981-F943-B69F-3E2F60AAB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4" y="341746"/>
            <a:ext cx="9168243" cy="687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29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8CDC6-56A4-884D-AB68-5FF687E7A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226F918-6027-1843-90D0-B649DB4D65A6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Person, drinnen, Mann, stehend enthält.&#10;&#10;Automatisch generierte Beschreibung">
            <a:extLst>
              <a:ext uri="{FF2B5EF4-FFF2-40B4-BE49-F238E27FC236}">
                <a16:creationId xmlns:a16="http://schemas.microsoft.com/office/drawing/2014/main" id="{CA8CC734-B3E5-F64D-8D1B-0BF383B4F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12" y="1341437"/>
            <a:ext cx="7715696" cy="578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73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0EDB2C-A840-7546-81F7-7C4754CAB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mexikanische </a:t>
            </a:r>
            <a:r>
              <a:rPr lang="de-DE" dirty="0" err="1"/>
              <a:t>Totentag</a:t>
            </a:r>
            <a:r>
              <a:rPr lang="de-DE" dirty="0"/>
              <a:t>  </a:t>
            </a:r>
            <a:r>
              <a:rPr lang="de-DE" i="1" dirty="0" err="1"/>
              <a:t>día</a:t>
            </a:r>
            <a:r>
              <a:rPr lang="de-DE" i="1" dirty="0"/>
              <a:t> de los </a:t>
            </a:r>
            <a:r>
              <a:rPr lang="de-DE" i="1" dirty="0" err="1"/>
              <a:t>mueros</a:t>
            </a:r>
            <a:r>
              <a:rPr lang="de-DE" i="1" dirty="0"/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784C3A-06B8-2040-A95F-EE57C9725F3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04000" y="2267669"/>
            <a:ext cx="9072000" cy="4536503"/>
          </a:xfrm>
        </p:spPr>
        <p:txBody>
          <a:bodyPr/>
          <a:lstStyle/>
          <a:p>
            <a:r>
              <a:rPr lang="de-DE" dirty="0">
                <a:hlinkClick r:id="rId2"/>
              </a:rPr>
              <a:t>https://www.buenos-dias-mexico.com/halloween-vs-dia-de-los-muertos/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>
                <a:hlinkClick r:id="rId3"/>
              </a:rPr>
              <a:t>https://www.nationalgeographic.de/geschichte-und-kultur/2017/10/10-dinge-die-man-ueber-den-dia-de-muertos-wissen-sollte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Wir lesen 2 Texte, die wichtigsten Informationen</a:t>
            </a:r>
          </a:p>
          <a:p>
            <a:endParaRPr lang="de-DE" dirty="0"/>
          </a:p>
          <a:p>
            <a:endParaRPr lang="de-DE" dirty="0"/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Habt ihr Vorwissen?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Ideen über diese mexikanische Tradition?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7647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797CCE-5672-6549-A892-5B340E03B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Hausaufgabe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98DC5C-B3B3-1249-B5EA-BB09F3A4D7D3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04000" y="575999"/>
            <a:ext cx="7200000" cy="4283957"/>
          </a:xfrm>
        </p:spPr>
        <p:txBody>
          <a:bodyPr/>
          <a:lstStyle/>
          <a:p>
            <a:r>
              <a:rPr lang="de-DE" dirty="0"/>
              <a:t>1)Nehmen Sie ein Video zu einem Thema ihrer Wahl auf und bereiten Sie eine Präsentation vor.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2)Beantworten Sie Fragen (</a:t>
            </a:r>
            <a:r>
              <a:rPr lang="de-DE" dirty="0" err="1"/>
              <a:t>Classroom</a:t>
            </a:r>
            <a:r>
              <a:rPr lang="de-DE" dirty="0"/>
              <a:t>) zum Video “Was verdient eine Konditorin“?</a:t>
            </a:r>
          </a:p>
        </p:txBody>
      </p:sp>
    </p:spTree>
    <p:extLst>
      <p:ext uri="{BB962C8B-B14F-4D97-AF65-F5344CB8AC3E}">
        <p14:creationId xmlns:p14="http://schemas.microsoft.com/office/powerpoint/2010/main" val="3540254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874A6D-0076-0040-A0CB-09758CAFB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Präsentieren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724FBC-4E22-7944-8359-B7CEE840B61C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04000" y="2411685"/>
            <a:ext cx="9072000" cy="4571989"/>
          </a:xfrm>
        </p:spPr>
        <p:txBody>
          <a:bodyPr/>
          <a:lstStyle/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Überlegen Sie in Paararbeit, „was macht eine gute Präsentation aus“?</a:t>
            </a:r>
          </a:p>
          <a:p>
            <a:pPr marL="285750" indent="-285750">
              <a:buFont typeface="Wingdings" pitchFamily="2" charset="2"/>
              <a:buChar char="v"/>
            </a:pPr>
            <a:endParaRPr lang="de-DE" dirty="0"/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Warum sind gute Präsentationen wichtig?</a:t>
            </a:r>
          </a:p>
          <a:p>
            <a:pPr marL="285750" indent="-285750">
              <a:buFont typeface="Wingdings" pitchFamily="2" charset="2"/>
              <a:buChar char="v"/>
            </a:pPr>
            <a:endParaRPr lang="de-DE" dirty="0"/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Was lief bei ihrer Präsentation in der Gruppe gut, was nicht?</a:t>
            </a:r>
          </a:p>
          <a:p>
            <a:pPr marL="285750" indent="-285750">
              <a:buFont typeface="Wingdings" pitchFamily="2" charset="2"/>
              <a:buChar char="v"/>
            </a:pPr>
            <a:endParaRPr lang="de-DE" dirty="0"/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Was können Sie verbessern?</a:t>
            </a:r>
          </a:p>
          <a:p>
            <a:pPr marL="285750" indent="-285750">
              <a:buFont typeface="Wingdings" pitchFamily="2" charset="2"/>
              <a:buChar char="v"/>
            </a:pPr>
            <a:endParaRPr lang="de-DE" dirty="0"/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Lesen Sie jetzt die Tipps? (1 kurzer Tipp, 2 ausführliche)</a:t>
            </a:r>
          </a:p>
          <a:p>
            <a:pPr marL="285750" indent="-285750">
              <a:buFont typeface="Wingdings" pitchFamily="2" charset="2"/>
              <a:buChar char="v"/>
            </a:pPr>
            <a:endParaRPr lang="de-DE" dirty="0"/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Was halten Sie von den Tipps?</a:t>
            </a:r>
          </a:p>
        </p:txBody>
      </p:sp>
    </p:spTree>
    <p:extLst>
      <p:ext uri="{BB962C8B-B14F-4D97-AF65-F5344CB8AC3E}">
        <p14:creationId xmlns:p14="http://schemas.microsoft.com/office/powerpoint/2010/main" val="143416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B4EFA9-A410-E84D-A7D5-33EA50AAD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Bühne frei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B33674-103B-1D4A-9029-0B46EBC4A1D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04000" y="2339677"/>
            <a:ext cx="9072000" cy="5544615"/>
          </a:xfrm>
        </p:spPr>
        <p:txBody>
          <a:bodyPr/>
          <a:lstStyle/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Wir  hören 2 Präsentationen </a:t>
            </a:r>
          </a:p>
          <a:p>
            <a:pPr marL="285750" indent="-285750">
              <a:buFont typeface="Wingdings" pitchFamily="2" charset="2"/>
              <a:buChar char="v"/>
            </a:pPr>
            <a:endParaRPr lang="de-DE" dirty="0"/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Machen Sie sich Notizen, was haben ihre </a:t>
            </a:r>
            <a:r>
              <a:rPr lang="de-DE" dirty="0" err="1"/>
              <a:t>Kolleg_innen</a:t>
            </a:r>
            <a:r>
              <a:rPr lang="de-DE" dirty="0"/>
              <a:t> gut gemacht?</a:t>
            </a:r>
          </a:p>
          <a:p>
            <a:pPr marL="285750" indent="-285750">
              <a:buFont typeface="Wingdings" pitchFamily="2" charset="2"/>
              <a:buChar char="v"/>
            </a:pPr>
            <a:endParaRPr lang="de-DE" dirty="0"/>
          </a:p>
          <a:p>
            <a:pPr marL="285750" indent="-285750">
              <a:buFont typeface="Wingdings" pitchFamily="2" charset="2"/>
              <a:buChar char="v"/>
            </a:pPr>
            <a:r>
              <a:rPr lang="de-DE" dirty="0"/>
              <a:t>Überlegen Sie sich Fragen</a:t>
            </a:r>
          </a:p>
        </p:txBody>
      </p:sp>
    </p:spTree>
    <p:extLst>
      <p:ext uri="{BB962C8B-B14F-4D97-AF65-F5344CB8AC3E}">
        <p14:creationId xmlns:p14="http://schemas.microsoft.com/office/powerpoint/2010/main" val="3930173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A8C17E-A3E4-2E43-B60A-D7FF0576F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Vorbereitung Präsentation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176A925-D68A-6242-BD8F-7D02C64B4ED4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04000" y="2987749"/>
            <a:ext cx="9072000" cy="4320479"/>
          </a:xfrm>
        </p:spPr>
        <p:txBody>
          <a:bodyPr/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de-DE" dirty="0"/>
              <a:t>Arbeiten Sie in Gruppen</a:t>
            </a:r>
          </a:p>
          <a:p>
            <a:pPr marL="285750" indent="-285750" algn="just">
              <a:buFont typeface="Wingdings" pitchFamily="2" charset="2"/>
              <a:buChar char="v"/>
            </a:pPr>
            <a:endParaRPr lang="de-DE" dirty="0"/>
          </a:p>
          <a:p>
            <a:pPr marL="285750" indent="-285750" algn="just">
              <a:buFont typeface="Wingdings" pitchFamily="2" charset="2"/>
              <a:buChar char="v"/>
            </a:pPr>
            <a:endParaRPr lang="de-DE" dirty="0"/>
          </a:p>
          <a:p>
            <a:pPr marL="285750" indent="-285750" algn="just">
              <a:buFont typeface="Wingdings" pitchFamily="2" charset="2"/>
              <a:buChar char="v"/>
            </a:pPr>
            <a:r>
              <a:rPr lang="de-DE" dirty="0"/>
              <a:t>Schauen Sie sich die Tipps (letzte Stunde )zu Präsentationen an (Goethe, Uni Bremen, 10 Tipps)</a:t>
            </a:r>
          </a:p>
          <a:p>
            <a:pPr marL="285750" indent="-285750" algn="just">
              <a:buFont typeface="Wingdings" pitchFamily="2" charset="2"/>
              <a:buChar char="v"/>
            </a:pPr>
            <a:endParaRPr lang="de-DE" dirty="0"/>
          </a:p>
          <a:p>
            <a:pPr marL="285750" indent="-285750" algn="just">
              <a:buFont typeface="Wingdings" pitchFamily="2" charset="2"/>
              <a:buChar char="v"/>
            </a:pPr>
            <a:r>
              <a:rPr lang="de-DE" dirty="0"/>
              <a:t>Machen Sie sich Notizen, was  halten Sie für besonders wichtig</a:t>
            </a:r>
          </a:p>
          <a:p>
            <a:pPr marL="285750" indent="-285750" algn="just">
              <a:buFont typeface="Wingdings" pitchFamily="2" charset="2"/>
              <a:buChar char="v"/>
            </a:pPr>
            <a:endParaRPr lang="de-DE" dirty="0"/>
          </a:p>
          <a:p>
            <a:pPr marL="285750" indent="-285750" algn="just">
              <a:buFont typeface="Wingdings" pitchFamily="2" charset="2"/>
              <a:buChar char="v"/>
            </a:pPr>
            <a:endParaRPr lang="de-DE" dirty="0"/>
          </a:p>
          <a:p>
            <a:pPr marL="285750" indent="-285750" algn="just">
              <a:buFont typeface="Wingdings" pitchFamily="2" charset="2"/>
              <a:buChar char="v"/>
            </a:pPr>
            <a:r>
              <a:rPr lang="de-DE" dirty="0"/>
              <a:t>Was können Sie bei Ihrer  Hausaufgabe berücksichtigen (25 Minuten Zeit)</a:t>
            </a:r>
          </a:p>
        </p:txBody>
      </p:sp>
    </p:spTree>
    <p:extLst>
      <p:ext uri="{BB962C8B-B14F-4D97-AF65-F5344CB8AC3E}">
        <p14:creationId xmlns:p14="http://schemas.microsoft.com/office/powerpoint/2010/main" val="3562480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29A36-DC03-EE4F-A0EC-3E4B78ED7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sehen Sie? Assoziationen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7F86EC-DA04-A64F-BF36-4E6AF274C85A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504000" y="1650356"/>
            <a:ext cx="9072000" cy="4534084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9" name="Grafik 8" descr="Ein Bild, das Lampe, Licht, dunkel enthält.&#10;&#10;Automatisch generierte Beschreibung">
            <a:extLst>
              <a:ext uri="{FF2B5EF4-FFF2-40B4-BE49-F238E27FC236}">
                <a16:creationId xmlns:a16="http://schemas.microsoft.com/office/drawing/2014/main" id="{A580E68B-1686-244E-9E6A-3F65540D8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54312" y="1881187"/>
            <a:ext cx="4572000" cy="37973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4AA5BD0-6081-6B43-ACD2-7A80A7CE282F}"/>
              </a:ext>
            </a:extLst>
          </p:cNvPr>
          <p:cNvSpPr txBox="1"/>
          <p:nvPr/>
        </p:nvSpPr>
        <p:spPr>
          <a:xfrm>
            <a:off x="2754312" y="5678487"/>
            <a:ext cx="457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3" tooltip="https://de.m.wikipedia.org/wiki/Halloween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4" tooltip="https://creativecommons.org/licenses/by-sa/3.0/"/>
              </a:rPr>
              <a:t>CC BY-SA</a:t>
            </a:r>
            <a:endParaRPr lang="de-DE" sz="900"/>
          </a:p>
        </p:txBody>
      </p:sp>
    </p:spTree>
    <p:extLst>
      <p:ext uri="{BB962C8B-B14F-4D97-AF65-F5344CB8AC3E}">
        <p14:creationId xmlns:p14="http://schemas.microsoft.com/office/powerpoint/2010/main" val="3703130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EC1B53-A3D7-6542-9D24-70B154290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Heutiges Thema 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FE03A39A-54EE-9242-97B3-C4CA77AE068B}"/>
              </a:ext>
            </a:extLst>
          </p:cNvPr>
          <p:cNvSpPr>
            <a:spLocks noGrp="1" noChangeAspect="1" noChangeArrowheads="1"/>
          </p:cNvSpPr>
          <p:nvPr>
            <p:ph type="body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 descr="Altar día de los muertos Carolina  Amezquita ">
            <a:extLst>
              <a:ext uri="{FF2B5EF4-FFF2-40B4-BE49-F238E27FC236}">
                <a16:creationId xmlns:a16="http://schemas.microsoft.com/office/drawing/2014/main" id="{02C6209A-EEA7-4F45-8A7F-4F78A3D7938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800" y="2088602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45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9FEA4-F0A8-B34B-B1CD-00CD4202A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42CAAC-14F0-B44D-AFD7-A56B223CC0E6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 descr="Ein Bild, das Text, Person, drinnen enthält.&#10;&#10;Automatisch generierte Beschreibung">
            <a:extLst>
              <a:ext uri="{FF2B5EF4-FFF2-40B4-BE49-F238E27FC236}">
                <a16:creationId xmlns:a16="http://schemas.microsoft.com/office/drawing/2014/main" id="{35C07BD6-271B-5A48-8F66-26307D731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7565" y="1786052"/>
            <a:ext cx="5940142" cy="44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05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BE0CB0-5661-2744-BB8F-F32D8482F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35D223D-45B7-0F4C-AE56-4C9169CBC8AD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B97C258C-A592-4146-B4A3-C56B227B2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10" y="778741"/>
            <a:ext cx="4638330" cy="618444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CA61AA7-B011-AC4F-B26C-5C1202A6F815}"/>
              </a:ext>
            </a:extLst>
          </p:cNvPr>
          <p:cNvSpPr/>
          <p:nvPr/>
        </p:nvSpPr>
        <p:spPr>
          <a:xfrm>
            <a:off x="299339" y="2699718"/>
            <a:ext cx="4638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Die </a:t>
            </a:r>
            <a:r>
              <a:rPr lang="de-DE" b="1" dirty="0"/>
              <a:t>Basilika Unserer Lieben Frau von Guadalupe</a:t>
            </a:r>
          </a:p>
          <a:p>
            <a:r>
              <a:rPr lang="de-DE" dirty="0"/>
              <a:t> (</a:t>
            </a:r>
            <a:r>
              <a:rPr lang="de-DE" dirty="0">
                <a:hlinkClick r:id="rId3" tooltip="Spanische Sprache"/>
              </a:rPr>
              <a:t>spanisch</a:t>
            </a:r>
            <a:r>
              <a:rPr lang="de-DE" dirty="0"/>
              <a:t> </a:t>
            </a:r>
            <a:r>
              <a:rPr lang="de-DE" i="1" dirty="0" err="1"/>
              <a:t>Basílica</a:t>
            </a:r>
            <a:r>
              <a:rPr lang="de-DE" i="1" dirty="0"/>
              <a:t> de </a:t>
            </a:r>
            <a:r>
              <a:rPr lang="de-DE" i="1" dirty="0" err="1"/>
              <a:t>Nuestra</a:t>
            </a:r>
            <a:r>
              <a:rPr lang="de-DE" i="1" dirty="0"/>
              <a:t> Señora de Guadalupe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236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97D789-5C50-9544-A853-DC5678C43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3B204E-EC57-1A40-B1A1-9425B3BB6E8B}"/>
              </a:ext>
            </a:extLst>
          </p:cNvPr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 descr="Ein Bild, das draußen, Baum, Himmel, Natur enthält.&#10;&#10;Automatisch generierte Beschreibung">
            <a:extLst>
              <a:ext uri="{FF2B5EF4-FFF2-40B4-BE49-F238E27FC236}">
                <a16:creationId xmlns:a16="http://schemas.microsoft.com/office/drawing/2014/main" id="{D98E617F-0254-2C4B-A400-69EF3CCC0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7505" y="1311992"/>
            <a:ext cx="7140211" cy="53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13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277</Words>
  <Application>Microsoft Macintosh PowerPoint</Application>
  <PresentationFormat>Benutzerdefiniert</PresentationFormat>
  <Paragraphs>60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Symbol</vt:lpstr>
      <vt:lpstr>Wingdings</vt:lpstr>
      <vt:lpstr>Office Theme</vt:lpstr>
      <vt:lpstr>PowerPoint-Präsentation</vt:lpstr>
      <vt:lpstr>Präsentieren</vt:lpstr>
      <vt:lpstr>Bühne frei </vt:lpstr>
      <vt:lpstr>Vorbereitung Präsentation</vt:lpstr>
      <vt:lpstr>Was sehen Sie? Assoziationen </vt:lpstr>
      <vt:lpstr>Heutiges Thema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Der mexikanische Totentag  día de los mueros </vt:lpstr>
      <vt:lpstr>Hausaufgabe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Yannick Baumann</dc:creator>
  <cp:lastModifiedBy>koeckjohannesbenjamin@gmail.com</cp:lastModifiedBy>
  <cp:revision>33</cp:revision>
  <dcterms:created xsi:type="dcterms:W3CDTF">2018-09-13T17:42:24Z</dcterms:created>
  <dcterms:modified xsi:type="dcterms:W3CDTF">2020-11-02T16:47:20Z</dcterms:modified>
  <dc:language>de-DE</dc:language>
</cp:coreProperties>
</file>