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3" r:id="rId19"/>
    <p:sldId id="272" r:id="rId20"/>
    <p:sldId id="275" r:id="rId21"/>
    <p:sldId id="274"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82D7FD-CBC3-47C0-89BA-4AA187257EA9}" v="7" dt="2021-01-06T10:52:47.392"/>
    <p1510:client id="{4C18531A-E851-4206-9E97-16D3182E6E6E}" v="19" dt="2021-12-02T10:13:33.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Budňák" userId="S::187769@muni.cz::82fb47cd-b5e9-4e0f-a97c-be13e27d457d" providerId="AD" clId="Web-{4C18531A-E851-4206-9E97-16D3182E6E6E}"/>
    <pc:docChg chg="modSld sldOrd">
      <pc:chgData name="Jan Budňák" userId="S::187769@muni.cz::82fb47cd-b5e9-4e0f-a97c-be13e27d457d" providerId="AD" clId="Web-{4C18531A-E851-4206-9E97-16D3182E6E6E}" dt="2021-12-02T10:13:33.675" v="14" actId="20577"/>
      <pc:docMkLst>
        <pc:docMk/>
      </pc:docMkLst>
      <pc:sldChg chg="modSp ord">
        <pc:chgData name="Jan Budňák" userId="S::187769@muni.cz::82fb47cd-b5e9-4e0f-a97c-be13e27d457d" providerId="AD" clId="Web-{4C18531A-E851-4206-9E97-16D3182E6E6E}" dt="2021-12-02T10:13:27.644" v="13" actId="20577"/>
        <pc:sldMkLst>
          <pc:docMk/>
          <pc:sldMk cId="4152783441" sldId="267"/>
        </pc:sldMkLst>
        <pc:spChg chg="mod">
          <ac:chgData name="Jan Budňák" userId="S::187769@muni.cz::82fb47cd-b5e9-4e0f-a97c-be13e27d457d" providerId="AD" clId="Web-{4C18531A-E851-4206-9E97-16D3182E6E6E}" dt="2021-12-02T10:13:27.644" v="13" actId="20577"/>
          <ac:spMkLst>
            <pc:docMk/>
            <pc:sldMk cId="4152783441" sldId="267"/>
            <ac:spMk id="2" creationId="{09691B27-D6C3-49FA-9FE8-DEA866E11075}"/>
          </ac:spMkLst>
        </pc:spChg>
      </pc:sldChg>
      <pc:sldChg chg="modSp">
        <pc:chgData name="Jan Budňák" userId="S::187769@muni.cz::82fb47cd-b5e9-4e0f-a97c-be13e27d457d" providerId="AD" clId="Web-{4C18531A-E851-4206-9E97-16D3182E6E6E}" dt="2021-12-02T10:13:33.675" v="14" actId="20577"/>
        <pc:sldMkLst>
          <pc:docMk/>
          <pc:sldMk cId="1134380559" sldId="268"/>
        </pc:sldMkLst>
        <pc:spChg chg="mod">
          <ac:chgData name="Jan Budňák" userId="S::187769@muni.cz::82fb47cd-b5e9-4e0f-a97c-be13e27d457d" providerId="AD" clId="Web-{4C18531A-E851-4206-9E97-16D3182E6E6E}" dt="2021-12-02T10:13:33.675" v="14" actId="20577"/>
          <ac:spMkLst>
            <pc:docMk/>
            <pc:sldMk cId="1134380559" sldId="268"/>
            <ac:spMk id="2" creationId="{6BECAC6D-A0A4-4E0D-94EC-5F5E14FDF4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03802-4D44-4748-A99B-720216EFF07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930E200-0F3B-4D24-AAAC-54DA465B7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B54928E-A895-45F9-8497-53D98B11F905}"/>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F0C81D05-E6A0-4922-9962-0C8DDFA558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7C5ACA-5E4E-4F84-AA31-2CAD87E5F8FA}"/>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3259762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F99DE-76AF-4513-964C-F986DF78468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240DDBB-3E85-484A-84B7-1257630221D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197129-C741-4D97-9FF4-D276C8331FA7}"/>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4D40E258-E858-481B-91D4-D49E706B71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668998-EF1B-4407-8A76-611B51268C65}"/>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8378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086F9DD-E5F7-4C27-9294-1D9DDAC022C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33C55C5-E7EC-4789-832A-14874813A12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06AFD4E-E3C2-4BDB-8734-ECC64ACB8D50}"/>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DAC69A1C-444D-43CA-9E2C-EACEAC445A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2B9456-3DCB-4690-8779-A7C3066E0AD2}"/>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30627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F096B5-01F4-4757-BE75-25030F6DCDB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D039174-4CA5-4277-93CF-BC42EBBA3CF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5429DF-3C52-47BD-B3DA-E23002B98B92}"/>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956C9C15-0919-4396-B52F-FE37DD31FB8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1F02D1-1A20-4F6F-9AD7-36FBAEDB4F99}"/>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404587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5E3DBB-C8B6-47AD-9E7B-D8BF1A60213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6C79F2E-F40A-4AB8-B657-8C318B154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1153B72-5366-48CA-88F1-951320CD6221}"/>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E6471C8A-F665-4819-91DF-51408A3AB3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419714B-5B31-4625-A121-55E974BDDCAB}"/>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72255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D4940C-CBDA-41A6-AE69-D28D09B0723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031408F-8172-41CA-AFE4-0AC55319FAB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8134F70-96FE-473C-B26C-588A34275F4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DD90A2A-ED6F-4639-BD8E-982022CDA167}"/>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6" name="Zástupný symbol pro zápatí 5">
            <a:extLst>
              <a:ext uri="{FF2B5EF4-FFF2-40B4-BE49-F238E27FC236}">
                <a16:creationId xmlns:a16="http://schemas.microsoft.com/office/drawing/2014/main" id="{CFFDD359-E4DE-4D5E-BA63-F7EF165FC6A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F3E31F9-C40A-494D-894D-E7D3CEA95370}"/>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126489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3FD352-BAF0-499E-9AD7-6BD3F7D5490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EE81166-A540-46CF-AA82-5DF079A02A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072CC5E-C2DA-49A7-89AF-5C6A269EA10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4DA2CB7-61A3-427A-903F-8AE107CAD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458F9EC-6E3F-4658-BF6F-030E3457415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4C13DA7-86C8-4CD6-A42A-FED5A407D632}"/>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8" name="Zástupný symbol pro zápatí 7">
            <a:extLst>
              <a:ext uri="{FF2B5EF4-FFF2-40B4-BE49-F238E27FC236}">
                <a16:creationId xmlns:a16="http://schemas.microsoft.com/office/drawing/2014/main" id="{64F3CE17-19B5-4134-B0FC-A594C6FE656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628EDA1-8569-4A3D-AC6E-8C8B7C361AB0}"/>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79355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CD64DB-E604-41C0-A65A-C3C9677A2EE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AC1523-539B-46A7-A154-C452CBA655AB}"/>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4" name="Zástupný symbol pro zápatí 3">
            <a:extLst>
              <a:ext uri="{FF2B5EF4-FFF2-40B4-BE49-F238E27FC236}">
                <a16:creationId xmlns:a16="http://schemas.microsoft.com/office/drawing/2014/main" id="{0C89EDDE-EEB7-4D78-9B24-3C36FF8A366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23A3861-8FD7-47F7-8E5E-2D2135201BCF}"/>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725180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ED6336A-9D33-46CC-A8E7-E191452734BF}"/>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3" name="Zástupný symbol pro zápatí 2">
            <a:extLst>
              <a:ext uri="{FF2B5EF4-FFF2-40B4-BE49-F238E27FC236}">
                <a16:creationId xmlns:a16="http://schemas.microsoft.com/office/drawing/2014/main" id="{AC4389EA-B192-44DB-ACEF-23107A3502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08B106F-4E70-43CC-94A4-073A3786C9FE}"/>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195712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92551-B553-4AE0-B4A0-F0E1FF362D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17DCEA2-874B-424B-AF1E-AE4F54757E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5961B67-A651-4B7A-82DF-3412A11AB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CD8CD7-F5B8-4FE7-B1E7-CF3757C470BD}"/>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6" name="Zástupný symbol pro zápatí 5">
            <a:extLst>
              <a:ext uri="{FF2B5EF4-FFF2-40B4-BE49-F238E27FC236}">
                <a16:creationId xmlns:a16="http://schemas.microsoft.com/office/drawing/2014/main" id="{471E7276-BA4E-43DA-ABDE-78929B4DA9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90BB691-D0BF-4DA0-AED6-806C4431D238}"/>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8183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60754D-1114-4859-BC7B-F6DB7D8C1E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8F58802-BC4A-4D17-ACFA-498CD1082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FF12D8C-368B-4411-9500-6CAF331CF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DDEACC8-760A-4671-9B88-4D3CB1033A1F}"/>
              </a:ext>
            </a:extLst>
          </p:cNvPr>
          <p:cNvSpPr>
            <a:spLocks noGrp="1"/>
          </p:cNvSpPr>
          <p:nvPr>
            <p:ph type="dt" sz="half" idx="10"/>
          </p:nvPr>
        </p:nvSpPr>
        <p:spPr/>
        <p:txBody>
          <a:bodyPr/>
          <a:lstStyle/>
          <a:p>
            <a:fld id="{28BAC753-5B87-46FC-93C3-71C23C3040BB}" type="datetimeFigureOut">
              <a:rPr lang="cs-CZ" smtClean="0"/>
              <a:t>02.12.2021</a:t>
            </a:fld>
            <a:endParaRPr lang="cs-CZ"/>
          </a:p>
        </p:txBody>
      </p:sp>
      <p:sp>
        <p:nvSpPr>
          <p:cNvPr id="6" name="Zástupný symbol pro zápatí 5">
            <a:extLst>
              <a:ext uri="{FF2B5EF4-FFF2-40B4-BE49-F238E27FC236}">
                <a16:creationId xmlns:a16="http://schemas.microsoft.com/office/drawing/2014/main" id="{F953AAA4-F6B7-44E0-8019-13D9E4E32F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7E5F2B7-EE41-4316-8615-16E4CFB04E72}"/>
              </a:ext>
            </a:extLst>
          </p:cNvPr>
          <p:cNvSpPr>
            <a:spLocks noGrp="1"/>
          </p:cNvSpPr>
          <p:nvPr>
            <p:ph type="sldNum" sz="quarter" idx="12"/>
          </p:nvPr>
        </p:nvSpPr>
        <p:spPr/>
        <p:txBody>
          <a:bodyPr/>
          <a:lstStyle/>
          <a:p>
            <a:fld id="{FD4A0B7A-7EA2-4C43-B264-431E435E00B5}" type="slidenum">
              <a:rPr lang="cs-CZ" smtClean="0"/>
              <a:t>‹#›</a:t>
            </a:fld>
            <a:endParaRPr lang="cs-CZ"/>
          </a:p>
        </p:txBody>
      </p:sp>
    </p:spTree>
    <p:extLst>
      <p:ext uri="{BB962C8B-B14F-4D97-AF65-F5344CB8AC3E}">
        <p14:creationId xmlns:p14="http://schemas.microsoft.com/office/powerpoint/2010/main" val="227904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DAEEE46-C85D-462E-9887-682DE0D92A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EFB5163-C305-4FA9-9760-521C6823EC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BDC801-ED88-4A13-AF93-F51FDB7F7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AC753-5B87-46FC-93C3-71C23C3040BB}" type="datetimeFigureOut">
              <a:rPr lang="cs-CZ" smtClean="0"/>
              <a:t>02.12.2021</a:t>
            </a:fld>
            <a:endParaRPr lang="cs-CZ"/>
          </a:p>
        </p:txBody>
      </p:sp>
      <p:sp>
        <p:nvSpPr>
          <p:cNvPr id="5" name="Zástupný symbol pro zápatí 4">
            <a:extLst>
              <a:ext uri="{FF2B5EF4-FFF2-40B4-BE49-F238E27FC236}">
                <a16:creationId xmlns:a16="http://schemas.microsoft.com/office/drawing/2014/main" id="{C9D1883A-BA70-4058-9A64-16C1E0558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D53C5E4-A5BA-4366-BE0D-ED62ECDBDD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A0B7A-7EA2-4C43-B264-431E435E00B5}" type="slidenum">
              <a:rPr lang="cs-CZ" smtClean="0"/>
              <a:t>‹#›</a:t>
            </a:fld>
            <a:endParaRPr lang="cs-CZ"/>
          </a:p>
        </p:txBody>
      </p:sp>
    </p:spTree>
    <p:extLst>
      <p:ext uri="{BB962C8B-B14F-4D97-AF65-F5344CB8AC3E}">
        <p14:creationId xmlns:p14="http://schemas.microsoft.com/office/powerpoint/2010/main" val="2833893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22"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Nadpis 1">
            <a:extLst>
              <a:ext uri="{FF2B5EF4-FFF2-40B4-BE49-F238E27FC236}">
                <a16:creationId xmlns:a16="http://schemas.microsoft.com/office/drawing/2014/main" id="{30B6986F-EE2B-428B-A3F4-EA955403EFE9}"/>
              </a:ext>
            </a:extLst>
          </p:cNvPr>
          <p:cNvSpPr>
            <a:spLocks noGrp="1"/>
          </p:cNvSpPr>
          <p:nvPr>
            <p:ph type="ctrTitle"/>
          </p:nvPr>
        </p:nvSpPr>
        <p:spPr>
          <a:xfrm>
            <a:off x="3215729" y="1764407"/>
            <a:ext cx="5760846" cy="2310312"/>
          </a:xfrm>
        </p:spPr>
        <p:txBody>
          <a:bodyPr>
            <a:normAutofit/>
          </a:bodyPr>
          <a:lstStyle/>
          <a:p>
            <a:r>
              <a:rPr lang="cs-CZ" sz="5200">
                <a:solidFill>
                  <a:schemeClr val="tx2"/>
                </a:solidFill>
              </a:rPr>
              <a:t>Fr</a:t>
            </a:r>
            <a:r>
              <a:rPr lang="de-DE" sz="5200">
                <a:solidFill>
                  <a:schemeClr val="tx2"/>
                </a:solidFill>
              </a:rPr>
              <a:t>ühromantik</a:t>
            </a:r>
            <a:endParaRPr lang="cs-CZ" sz="5200">
              <a:solidFill>
                <a:schemeClr val="tx2"/>
              </a:solidFill>
            </a:endParaRPr>
          </a:p>
        </p:txBody>
      </p:sp>
      <p:sp>
        <p:nvSpPr>
          <p:cNvPr id="3" name="Podnadpis 2">
            <a:extLst>
              <a:ext uri="{FF2B5EF4-FFF2-40B4-BE49-F238E27FC236}">
                <a16:creationId xmlns:a16="http://schemas.microsoft.com/office/drawing/2014/main" id="{36346E08-5B21-4487-BC24-479EB7AEF6A0}"/>
              </a:ext>
            </a:extLst>
          </p:cNvPr>
          <p:cNvSpPr>
            <a:spLocks noGrp="1"/>
          </p:cNvSpPr>
          <p:nvPr>
            <p:ph type="subTitle" idx="1"/>
          </p:nvPr>
        </p:nvSpPr>
        <p:spPr>
          <a:xfrm>
            <a:off x="3215729" y="4165152"/>
            <a:ext cx="5760846" cy="682079"/>
          </a:xfrm>
        </p:spPr>
        <p:txBody>
          <a:bodyPr>
            <a:normAutofit/>
          </a:bodyPr>
          <a:lstStyle/>
          <a:p>
            <a:r>
              <a:rPr lang="de-DE" sz="2000">
                <a:solidFill>
                  <a:schemeClr val="tx2"/>
                </a:solidFill>
              </a:rPr>
              <a:t>Poetik, Gattungen: Kunstmärchen</a:t>
            </a:r>
            <a:r>
              <a:rPr lang="cs-CZ" sz="2000">
                <a:solidFill>
                  <a:schemeClr val="tx2"/>
                </a:solidFill>
              </a:rPr>
              <a:t>, </a:t>
            </a:r>
            <a:r>
              <a:rPr lang="de-DE" sz="2000">
                <a:solidFill>
                  <a:schemeClr val="tx2"/>
                </a:solidFill>
              </a:rPr>
              <a:t>Bildungs-/Künstlerromane </a:t>
            </a:r>
            <a:endParaRPr lang="cs-CZ" sz="2000">
              <a:solidFill>
                <a:schemeClr val="tx2"/>
              </a:solidFill>
            </a:endParaRPr>
          </a:p>
        </p:txBody>
      </p:sp>
    </p:spTree>
    <p:extLst>
      <p:ext uri="{BB962C8B-B14F-4D97-AF65-F5344CB8AC3E}">
        <p14:creationId xmlns:p14="http://schemas.microsoft.com/office/powerpoint/2010/main" val="216983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09691B27-D6C3-49FA-9FE8-DEA866E11075}"/>
              </a:ext>
            </a:extLst>
          </p:cNvPr>
          <p:cNvSpPr>
            <a:spLocks noGrp="1"/>
          </p:cNvSpPr>
          <p:nvPr>
            <p:ph type="title"/>
          </p:nvPr>
        </p:nvSpPr>
        <p:spPr>
          <a:xfrm>
            <a:off x="804672" y="1243013"/>
            <a:ext cx="3855720" cy="4371974"/>
          </a:xfrm>
        </p:spPr>
        <p:txBody>
          <a:bodyPr>
            <a:normAutofit/>
          </a:bodyPr>
          <a:lstStyle/>
          <a:p>
            <a:r>
              <a:rPr lang="cs-CZ" sz="3600" dirty="0">
                <a:solidFill>
                  <a:schemeClr val="tx2"/>
                </a:solidFill>
              </a:rPr>
              <a:t>2. </a:t>
            </a:r>
            <a:r>
              <a:rPr lang="cs-CZ" sz="3600" dirty="0" err="1">
                <a:solidFill>
                  <a:schemeClr val="tx2"/>
                </a:solidFill>
              </a:rPr>
              <a:t>Novalis</a:t>
            </a:r>
            <a:r>
              <a:rPr lang="cs-CZ" sz="3600" dirty="0">
                <a:solidFill>
                  <a:schemeClr val="tx2"/>
                </a:solidFill>
              </a:rPr>
              <a:t>: Atlantis-M</a:t>
            </a:r>
            <a:r>
              <a:rPr lang="de-DE" sz="3600" dirty="0" err="1">
                <a:solidFill>
                  <a:schemeClr val="tx2"/>
                </a:solidFill>
              </a:rPr>
              <a:t>ärchen</a:t>
            </a:r>
            <a:r>
              <a:rPr lang="de-DE" sz="3600" dirty="0">
                <a:solidFill>
                  <a:schemeClr val="tx2"/>
                </a:solidFill>
              </a:rPr>
              <a:t> (aus: </a:t>
            </a:r>
            <a:r>
              <a:rPr lang="de-DE" sz="3600" i="1" dirty="0">
                <a:solidFill>
                  <a:schemeClr val="tx2"/>
                </a:solidFill>
              </a:rPr>
              <a:t>Heinrich von Ofterdingen</a:t>
            </a:r>
            <a:r>
              <a:rPr lang="de-DE" sz="3600" dirty="0">
                <a:solidFill>
                  <a:schemeClr val="tx2"/>
                </a:solidFill>
              </a:rPr>
              <a:t>, 1802)</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F6B20709-EED7-47DC-A641-1F5D3F4F9B76}"/>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1. gelesen als Liebesgeschichte</a:t>
            </a:r>
          </a:p>
          <a:p>
            <a:r>
              <a:rPr lang="de-DE" sz="2000">
                <a:solidFill>
                  <a:schemeClr val="tx2"/>
                </a:solidFill>
              </a:rPr>
              <a:t>2. gelesen als Poetologie</a:t>
            </a:r>
          </a:p>
          <a:p>
            <a:r>
              <a:rPr lang="de-DE" sz="2000">
                <a:solidFill>
                  <a:schemeClr val="tx2"/>
                </a:solidFill>
              </a:rPr>
              <a:t>3. gelesen als universale, rückwärts gewandte Utopie</a:t>
            </a:r>
          </a:p>
          <a:p>
            <a:endParaRPr lang="de-DE" sz="2000">
              <a:solidFill>
                <a:schemeClr val="tx2"/>
              </a:solidFill>
            </a:endParaRPr>
          </a:p>
          <a:p>
            <a:endParaRPr lang="cs-CZ" sz="2000">
              <a:solidFill>
                <a:schemeClr val="tx2"/>
              </a:solidFill>
            </a:endParaRPr>
          </a:p>
        </p:txBody>
      </p:sp>
    </p:spTree>
    <p:extLst>
      <p:ext uri="{BB962C8B-B14F-4D97-AF65-F5344CB8AC3E}">
        <p14:creationId xmlns:p14="http://schemas.microsoft.com/office/powerpoint/2010/main" val="415278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BECAC6D-A0A4-4E0D-94EC-5F5E14FDF463}"/>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Tieck: Der blonde </a:t>
            </a:r>
            <a:r>
              <a:rPr lang="de-DE" sz="3600" dirty="0">
                <a:solidFill>
                  <a:schemeClr val="tx2"/>
                </a:solidFill>
              </a:rPr>
              <a:t>Eckbert (1797, in: </a:t>
            </a:r>
            <a:r>
              <a:rPr lang="de-DE" sz="3600" i="1" dirty="0">
                <a:solidFill>
                  <a:schemeClr val="tx2"/>
                </a:solidFill>
              </a:rPr>
              <a:t>Volksmärchen von Peter Leberecht</a:t>
            </a:r>
            <a:r>
              <a:rPr lang="de-DE" sz="3600" dirty="0">
                <a:solidFill>
                  <a:schemeClr val="tx2"/>
                </a:solidFill>
              </a:rPr>
              <a:t>)</a:t>
            </a:r>
            <a:endParaRPr lang="cs-CZ" sz="3600" dirty="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7FA4BEA-AAB2-49DE-A3B6-9F177C819551}"/>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(seriale) Gewalt, Wahnsinn, Inzest, Strafe?</a:t>
            </a:r>
          </a:p>
          <a:p>
            <a:r>
              <a:rPr lang="de-DE" sz="1700">
                <a:solidFill>
                  <a:schemeClr val="tx2"/>
                </a:solidFill>
              </a:rPr>
              <a:t>Hauptthema: Unversöhnlichkeit von Außenwelt und Imagination</a:t>
            </a:r>
          </a:p>
          <a:p>
            <a:r>
              <a:rPr lang="de-DE" sz="1700">
                <a:solidFill>
                  <a:schemeClr val="tx2"/>
                </a:solidFill>
              </a:rPr>
              <a:t>Tieck: Kunst- und Volksmärchen</a:t>
            </a:r>
          </a:p>
          <a:p>
            <a:r>
              <a:rPr lang="de-DE" sz="1700">
                <a:solidFill>
                  <a:schemeClr val="tx2"/>
                </a:solidFill>
              </a:rPr>
              <a:t>Berta: „Lesen“ – im Elternhaus, bei der „Alten“</a:t>
            </a:r>
          </a:p>
          <a:p>
            <a:r>
              <a:rPr lang="de-DE" sz="1700">
                <a:solidFill>
                  <a:schemeClr val="tx2"/>
                </a:solidFill>
              </a:rPr>
              <a:t>„die Alte“, Walther, Hugo; Berta, Eckbert: verschobene Identitäten</a:t>
            </a:r>
          </a:p>
          <a:p>
            <a:r>
              <a:rPr lang="de-DE" sz="1700">
                <a:solidFill>
                  <a:schemeClr val="tx2"/>
                </a:solidFill>
              </a:rPr>
              <a:t>Verwirrung der Figurenidentitäten </a:t>
            </a:r>
            <a:r>
              <a:rPr lang="de-DE" sz="1700">
                <a:solidFill>
                  <a:schemeClr val="tx2"/>
                </a:solidFill>
                <a:latin typeface="Arial" panose="020B0604020202020204" pitchFamily="34" charset="0"/>
                <a:cs typeface="Arial" panose="020B0604020202020204" pitchFamily="34" charset="0"/>
              </a:rPr>
              <a:t>≈ </a:t>
            </a:r>
            <a:r>
              <a:rPr lang="de-DE" sz="1700">
                <a:solidFill>
                  <a:schemeClr val="tx2"/>
                </a:solidFill>
                <a:cs typeface="Arial" panose="020B0604020202020204" pitchFamily="34" charset="0"/>
              </a:rPr>
              <a:t>Ununterscheidbarkeit von Traum und Wirklichkeit</a:t>
            </a:r>
            <a:endParaRPr lang="de-DE" sz="1700">
              <a:solidFill>
                <a:schemeClr val="tx2"/>
              </a:solidFill>
            </a:endParaRPr>
          </a:p>
          <a:p>
            <a:r>
              <a:rPr lang="de-DE" sz="1700">
                <a:solidFill>
                  <a:schemeClr val="tx2"/>
                </a:solidFill>
              </a:rPr>
              <a:t> „Was gilts, sagte Eckbert zu sich selber, ich könnte mir wieder einbilden, dass dies Niemand anders als Walther sei? [...] Und indem sah er sich noch einmal um, und es war Niemand anders als Walther.“</a:t>
            </a:r>
          </a:p>
          <a:p>
            <a:endParaRPr lang="cs-CZ" sz="1700">
              <a:solidFill>
                <a:schemeClr val="tx2"/>
              </a:solidFill>
            </a:endParaRPr>
          </a:p>
        </p:txBody>
      </p:sp>
    </p:spTree>
    <p:extLst>
      <p:ext uri="{BB962C8B-B14F-4D97-AF65-F5344CB8AC3E}">
        <p14:creationId xmlns:p14="http://schemas.microsoft.com/office/powerpoint/2010/main" val="1134380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B8ECA9A-3C26-4D7B-93BF-964679B623A0}"/>
              </a:ext>
            </a:extLst>
          </p:cNvPr>
          <p:cNvSpPr>
            <a:spLocks noGrp="1"/>
          </p:cNvSpPr>
          <p:nvPr>
            <p:ph type="title"/>
          </p:nvPr>
        </p:nvSpPr>
        <p:spPr>
          <a:xfrm>
            <a:off x="804672" y="1243013"/>
            <a:ext cx="3855720" cy="4371974"/>
          </a:xfrm>
        </p:spPr>
        <p:txBody>
          <a:bodyPr>
            <a:normAutofit/>
          </a:bodyPr>
          <a:lstStyle/>
          <a:p>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42335CB0-6D99-47C0-A24E-A8A788C3A41A}"/>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„Jetzt war es um das Bewusstsein, um die Sinne Eckberts geschehn; er konnte sich nicht aus dem Rätsel herausfinden, ob er jetzt träume, oder ehemals von einem Weibe Bertha geträumt habe; das Wunderbarste vermischte sich mit dem Gewöhnlichsten, die Welt um ihn her war verzaubert, und er keines Gedankens, keiner Erinnerung mächtig.“</a:t>
            </a:r>
          </a:p>
          <a:p>
            <a:r>
              <a:rPr lang="de-DE" sz="2000">
                <a:solidFill>
                  <a:schemeClr val="tx2"/>
                </a:solidFill>
                <a:latin typeface="Arial" panose="020B0604020202020204" pitchFamily="34" charset="0"/>
                <a:cs typeface="Arial" panose="020B0604020202020204" pitchFamily="34" charset="0"/>
              </a:rPr>
              <a:t>→</a:t>
            </a:r>
            <a:r>
              <a:rPr lang="de-DE" sz="2000">
                <a:solidFill>
                  <a:schemeClr val="tx2"/>
                </a:solidFill>
                <a:cs typeface="Arial" panose="020B0604020202020204" pitchFamily="34" charset="0"/>
              </a:rPr>
              <a:t> Einsamkeit (Beziehungen sind Projektionen)</a:t>
            </a:r>
          </a:p>
          <a:p>
            <a:pPr lvl="1"/>
            <a:r>
              <a:rPr lang="de-DE" sz="2000">
                <a:solidFill>
                  <a:schemeClr val="tx2"/>
                </a:solidFill>
                <a:cs typeface="Arial" panose="020B0604020202020204" pitchFamily="34" charset="0"/>
              </a:rPr>
              <a:t>„Gott im Himmel! sagte Eckbert vor sich hin, - in welcher entsetzlichen Einsamkeit habe ich dann mein Leben hingebracht!“</a:t>
            </a:r>
            <a:endParaRPr lang="cs-CZ" sz="2000">
              <a:solidFill>
                <a:schemeClr val="tx2"/>
              </a:solidFill>
            </a:endParaRPr>
          </a:p>
        </p:txBody>
      </p:sp>
    </p:spTree>
    <p:extLst>
      <p:ext uri="{BB962C8B-B14F-4D97-AF65-F5344CB8AC3E}">
        <p14:creationId xmlns:p14="http://schemas.microsoft.com/office/powerpoint/2010/main" val="4282414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3A5433E9-F671-406C-8D2E-609B70DA4639}"/>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Weitere Kunstmärchen</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61B93258-DF2F-4738-888F-0AC9E65034BA}"/>
              </a:ext>
            </a:extLst>
          </p:cNvPr>
          <p:cNvSpPr>
            <a:spLocks noGrp="1"/>
          </p:cNvSpPr>
          <p:nvPr>
            <p:ph idx="1"/>
          </p:nvPr>
        </p:nvSpPr>
        <p:spPr>
          <a:xfrm>
            <a:off x="6632812" y="1032987"/>
            <a:ext cx="4919108" cy="4792027"/>
          </a:xfrm>
        </p:spPr>
        <p:txBody>
          <a:bodyPr anchor="ctr">
            <a:normAutofit/>
          </a:bodyPr>
          <a:lstStyle/>
          <a:p>
            <a:r>
              <a:rPr lang="de-DE" sz="1900">
                <a:solidFill>
                  <a:schemeClr val="tx2"/>
                </a:solidFill>
              </a:rPr>
              <a:t>Tieck: Runenberg (1802)</a:t>
            </a:r>
          </a:p>
          <a:p>
            <a:pPr lvl="1"/>
            <a:r>
              <a:rPr lang="de-DE" sz="1900">
                <a:solidFill>
                  <a:schemeClr val="tx2"/>
                </a:solidFill>
              </a:rPr>
              <a:t>Alltägliches X Phantastisches, Natur als erotischer Raum und Raum der Kunst</a:t>
            </a:r>
          </a:p>
          <a:p>
            <a:r>
              <a:rPr lang="de-DE" sz="1900">
                <a:solidFill>
                  <a:schemeClr val="tx2"/>
                </a:solidFill>
              </a:rPr>
              <a:t>Tieck: Der getreue Eckhart, Liebeszauber, Die Elfen, ...</a:t>
            </a:r>
          </a:p>
          <a:p>
            <a:r>
              <a:rPr lang="de-DE" sz="1900">
                <a:solidFill>
                  <a:schemeClr val="tx2"/>
                </a:solidFill>
              </a:rPr>
              <a:t>Hoffmann: Der goldene Topf. Märchen aus der neuen Zeit  (1814)</a:t>
            </a:r>
          </a:p>
          <a:p>
            <a:r>
              <a:rPr lang="de-DE" sz="1900">
                <a:solidFill>
                  <a:schemeClr val="tx2"/>
                </a:solidFill>
              </a:rPr>
              <a:t>Hoffmann: Nußknacker und Mausekönig, Klein Zaches genannt Zinnober, Meister Floh, Die Königsbraut, Prinzessin Brambilla, ...</a:t>
            </a:r>
          </a:p>
          <a:p>
            <a:r>
              <a:rPr lang="de-DE" sz="1900">
                <a:solidFill>
                  <a:schemeClr val="tx2"/>
                </a:solidFill>
              </a:rPr>
              <a:t>Chamisso: Peter Schlehmihls wundersame Geschichte (1814)</a:t>
            </a:r>
          </a:p>
          <a:p>
            <a:r>
              <a:rPr lang="de-DE" sz="1900">
                <a:solidFill>
                  <a:schemeClr val="tx2"/>
                </a:solidFill>
              </a:rPr>
              <a:t>Brentano: ...</a:t>
            </a:r>
          </a:p>
          <a:p>
            <a:r>
              <a:rPr lang="de-DE" sz="1900">
                <a:solidFill>
                  <a:schemeClr val="tx2"/>
                </a:solidFill>
              </a:rPr>
              <a:t>Hauff: Das kalte Herz (1827)</a:t>
            </a:r>
          </a:p>
          <a:p>
            <a:endParaRPr lang="cs-CZ" sz="1900">
              <a:solidFill>
                <a:schemeClr val="tx2"/>
              </a:solidFill>
            </a:endParaRPr>
          </a:p>
        </p:txBody>
      </p:sp>
    </p:spTree>
    <p:extLst>
      <p:ext uri="{BB962C8B-B14F-4D97-AF65-F5344CB8AC3E}">
        <p14:creationId xmlns:p14="http://schemas.microsoft.com/office/powerpoint/2010/main" val="615820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1EC742DE-D9C0-4499-98BF-60671B939017}"/>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3. Roman der frühen Romantik</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0B224B25-332F-4735-8627-3972655DC265}"/>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Roman: Lieblingsgenre der Frühromantik</a:t>
            </a:r>
          </a:p>
          <a:p>
            <a:pPr lvl="1"/>
            <a:r>
              <a:rPr lang="de-DE" sz="2000">
                <a:solidFill>
                  <a:schemeClr val="tx2"/>
                </a:solidFill>
              </a:rPr>
              <a:t>fragmentarische Struktur</a:t>
            </a:r>
          </a:p>
          <a:p>
            <a:pPr lvl="1"/>
            <a:r>
              <a:rPr lang="de-DE" sz="2000">
                <a:solidFill>
                  <a:schemeClr val="tx2"/>
                </a:solidFill>
              </a:rPr>
              <a:t>Integration von Gattungen</a:t>
            </a:r>
          </a:p>
          <a:p>
            <a:pPr lvl="2"/>
            <a:r>
              <a:rPr lang="de-DE">
                <a:solidFill>
                  <a:schemeClr val="tx2"/>
                </a:solidFill>
              </a:rPr>
              <a:t>Lieder, Märchen, Novellen, Briefe, (fiktive) autobiographische Fragmente</a:t>
            </a:r>
          </a:p>
          <a:p>
            <a:pPr lvl="2"/>
            <a:r>
              <a:rPr lang="de-DE">
                <a:solidFill>
                  <a:schemeClr val="tx2"/>
                </a:solidFill>
              </a:rPr>
              <a:t>Geschichtsphilosophie, ästhetische Theorie, Poetologie</a:t>
            </a:r>
          </a:p>
          <a:p>
            <a:pPr lvl="1"/>
            <a:r>
              <a:rPr lang="de-DE" sz="2000">
                <a:solidFill>
                  <a:schemeClr val="tx2"/>
                </a:solidFill>
              </a:rPr>
              <a:t>narrative Verzweigung</a:t>
            </a:r>
          </a:p>
          <a:p>
            <a:pPr lvl="1"/>
            <a:r>
              <a:rPr lang="de-DE" sz="2000">
                <a:solidFill>
                  <a:schemeClr val="tx2"/>
                </a:solidFill>
              </a:rPr>
              <a:t>episodische Überkomplexität</a:t>
            </a:r>
          </a:p>
          <a:p>
            <a:pPr lvl="1"/>
            <a:r>
              <a:rPr lang="de-DE" sz="2000">
                <a:solidFill>
                  <a:schemeClr val="tx2"/>
                </a:solidFill>
              </a:rPr>
              <a:t>Dominanz des Bildungs- und Entwicklungsmotivs (</a:t>
            </a:r>
            <a:r>
              <a:rPr lang="de-DE" sz="2000" i="1">
                <a:solidFill>
                  <a:schemeClr val="tx2"/>
                </a:solidFill>
              </a:rPr>
              <a:t>Wilhelm Meister</a:t>
            </a:r>
            <a:r>
              <a:rPr lang="de-DE" sz="2000">
                <a:solidFill>
                  <a:schemeClr val="tx2"/>
                </a:solidFill>
              </a:rPr>
              <a:t>)</a:t>
            </a:r>
          </a:p>
          <a:p>
            <a:pPr lvl="1"/>
            <a:r>
              <a:rPr lang="de-DE" sz="2000">
                <a:solidFill>
                  <a:schemeClr val="tx2"/>
                </a:solidFill>
              </a:rPr>
              <a:t>Themenkomplexe: Liebe, Künstlertum, Gesellschaft, Geschichte</a:t>
            </a:r>
            <a:endParaRPr lang="cs-CZ" sz="2000">
              <a:solidFill>
                <a:schemeClr val="tx2"/>
              </a:solidFill>
            </a:endParaRPr>
          </a:p>
        </p:txBody>
      </p:sp>
    </p:spTree>
    <p:extLst>
      <p:ext uri="{BB962C8B-B14F-4D97-AF65-F5344CB8AC3E}">
        <p14:creationId xmlns:p14="http://schemas.microsoft.com/office/powerpoint/2010/main" val="30783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EB14B4D6-76E7-4CA9-8BDA-A39FC6AD8425}"/>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Bildungsroman als Künstlerroman</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9BB2D7E5-071F-47A0-B67D-FC1D13B139EB}"/>
              </a:ext>
            </a:extLst>
          </p:cNvPr>
          <p:cNvSpPr>
            <a:spLocks noGrp="1"/>
          </p:cNvSpPr>
          <p:nvPr>
            <p:ph idx="1"/>
          </p:nvPr>
        </p:nvSpPr>
        <p:spPr>
          <a:xfrm>
            <a:off x="6632812" y="1032987"/>
            <a:ext cx="4919108" cy="4792027"/>
          </a:xfrm>
        </p:spPr>
        <p:txBody>
          <a:bodyPr anchor="ctr">
            <a:normAutofit/>
          </a:bodyPr>
          <a:lstStyle/>
          <a:p>
            <a:r>
              <a:rPr lang="de-DE" sz="1900">
                <a:solidFill>
                  <a:schemeClr val="tx2"/>
                </a:solidFill>
              </a:rPr>
              <a:t>gattungsprägend - Goethe: </a:t>
            </a:r>
            <a:r>
              <a:rPr lang="de-DE" sz="1900" i="1">
                <a:solidFill>
                  <a:schemeClr val="tx2"/>
                </a:solidFill>
              </a:rPr>
              <a:t>Wilhelm Meisters Lehrjahre </a:t>
            </a:r>
            <a:r>
              <a:rPr lang="de-DE" sz="1900">
                <a:solidFill>
                  <a:schemeClr val="tx2"/>
                </a:solidFill>
              </a:rPr>
              <a:t>(1795/96), Auseinandersetzung Kunst/Künstler X Welt dort vorgeprägt</a:t>
            </a:r>
          </a:p>
          <a:p>
            <a:r>
              <a:rPr lang="de-DE" sz="1900">
                <a:solidFill>
                  <a:schemeClr val="tx2"/>
                </a:solidFill>
              </a:rPr>
              <a:t>Romantik: Künstler als „einzig legitimer“ Held des Bildungsromans, „Bildung zum Künstler“</a:t>
            </a:r>
          </a:p>
          <a:p>
            <a:r>
              <a:rPr lang="de-DE" sz="1900">
                <a:solidFill>
                  <a:schemeClr val="tx2"/>
                </a:solidFill>
              </a:rPr>
              <a:t>Unterschiede Goethe X Romantik:</a:t>
            </a:r>
          </a:p>
          <a:p>
            <a:pPr lvl="1"/>
            <a:r>
              <a:rPr lang="de-DE" sz="1900">
                <a:solidFill>
                  <a:schemeClr val="tx2"/>
                </a:solidFill>
              </a:rPr>
              <a:t>hinsichtlich des Ausgleichs mit der bestehenden Welt</a:t>
            </a:r>
          </a:p>
          <a:p>
            <a:pPr lvl="1"/>
            <a:r>
              <a:rPr lang="de-DE" sz="1900">
                <a:solidFill>
                  <a:schemeClr val="tx2"/>
                </a:solidFill>
              </a:rPr>
              <a:t>Romantik: Behauptung der künstlerischen Sonderstellung</a:t>
            </a:r>
          </a:p>
          <a:p>
            <a:pPr lvl="1"/>
            <a:r>
              <a:rPr lang="de-DE" sz="1900">
                <a:solidFill>
                  <a:schemeClr val="tx2"/>
                </a:solidFill>
              </a:rPr>
              <a:t>Künstler X Philister</a:t>
            </a:r>
          </a:p>
          <a:p>
            <a:pPr lvl="1"/>
            <a:r>
              <a:rPr lang="de-DE" sz="1900">
                <a:solidFill>
                  <a:schemeClr val="tx2"/>
                </a:solidFill>
              </a:rPr>
              <a:t>nicht mehr Erkundung individueller Möglichkeiten in der sozialen Welt, sondern Erkundung eigener Innenwelten</a:t>
            </a:r>
          </a:p>
          <a:p>
            <a:endParaRPr lang="de-DE" sz="1900">
              <a:solidFill>
                <a:schemeClr val="tx2"/>
              </a:solidFill>
            </a:endParaRPr>
          </a:p>
          <a:p>
            <a:endParaRPr lang="cs-CZ" sz="1900">
              <a:solidFill>
                <a:schemeClr val="tx2"/>
              </a:solidFill>
            </a:endParaRPr>
          </a:p>
        </p:txBody>
      </p:sp>
    </p:spTree>
    <p:extLst>
      <p:ext uri="{BB962C8B-B14F-4D97-AF65-F5344CB8AC3E}">
        <p14:creationId xmlns:p14="http://schemas.microsoft.com/office/powerpoint/2010/main" val="4227732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2109C5D4-063E-47B1-B05F-0BE265F979D0}"/>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Hölderlin: Hyperion oder Der Eremit in Griechenland (1797, 1799)</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7322399-0A4E-498F-957F-9D9E8F8EEF89}"/>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griechischer Befreiungskrieg gegen die Türken 1770</a:t>
            </a:r>
          </a:p>
          <a:p>
            <a:r>
              <a:rPr lang="de-DE" sz="1700">
                <a:solidFill>
                  <a:schemeClr val="tx2"/>
                </a:solidFill>
              </a:rPr>
              <a:t>monologischer Briefroman, Briefe als Erinnerungen</a:t>
            </a:r>
          </a:p>
          <a:p>
            <a:r>
              <a:rPr lang="de-DE" sz="1700">
                <a:solidFill>
                  <a:schemeClr val="tx2"/>
                </a:solidFill>
              </a:rPr>
              <a:t>elegische Haltung: </a:t>
            </a:r>
          </a:p>
          <a:p>
            <a:pPr lvl="1"/>
            <a:r>
              <a:rPr lang="de-DE" sz="1700">
                <a:solidFill>
                  <a:schemeClr val="tx2"/>
                </a:solidFill>
              </a:rPr>
              <a:t>negative Sicht der Gegenwart</a:t>
            </a:r>
          </a:p>
          <a:p>
            <a:pPr lvl="1"/>
            <a:r>
              <a:rPr lang="de-DE" sz="1700">
                <a:solidFill>
                  <a:schemeClr val="tx2"/>
                </a:solidFill>
              </a:rPr>
              <a:t>Kontrast zum Ideal des antiken Griechenlands</a:t>
            </a:r>
          </a:p>
          <a:p>
            <a:pPr lvl="1"/>
            <a:r>
              <a:rPr lang="de-DE" sz="1700">
                <a:solidFill>
                  <a:schemeClr val="tx2"/>
                </a:solidFill>
              </a:rPr>
              <a:t>Hyperion in Deutschland</a:t>
            </a:r>
          </a:p>
          <a:p>
            <a:pPr lvl="1"/>
            <a:r>
              <a:rPr lang="de-DE" sz="1700">
                <a:solidFill>
                  <a:schemeClr val="tx2"/>
                </a:solidFill>
              </a:rPr>
              <a:t>Diotima</a:t>
            </a:r>
          </a:p>
          <a:p>
            <a:r>
              <a:rPr lang="de-DE" sz="1700">
                <a:solidFill>
                  <a:schemeClr val="tx2"/>
                </a:solidFill>
              </a:rPr>
              <a:t>Adamas, Alabandas, Bellarmin</a:t>
            </a:r>
          </a:p>
          <a:p>
            <a:r>
              <a:rPr lang="de-DE" sz="1700">
                <a:solidFill>
                  <a:schemeClr val="tx2"/>
                </a:solidFill>
              </a:rPr>
              <a:t>mythologische und geschichtsphilosophische Konstruktion, die einen zukünftigen utopischen Freistaat garantiert („Theokratie des Schönen“)</a:t>
            </a:r>
          </a:p>
          <a:p>
            <a:pPr lvl="1"/>
            <a:r>
              <a:rPr lang="de-DE" sz="1700">
                <a:solidFill>
                  <a:schemeClr val="tx2"/>
                </a:solidFill>
              </a:rPr>
              <a:t>Engagement im Befreiungskrieg </a:t>
            </a:r>
            <a:r>
              <a:rPr lang="de-DE" sz="1700">
                <a:solidFill>
                  <a:schemeClr val="tx2"/>
                </a:solidFill>
                <a:latin typeface="Arial" panose="020B0604020202020204" pitchFamily="34" charset="0"/>
                <a:cs typeface="Arial" panose="020B0604020202020204" pitchFamily="34" charset="0"/>
              </a:rPr>
              <a:t>≈ </a:t>
            </a:r>
            <a:r>
              <a:rPr lang="de-DE" sz="1700">
                <a:solidFill>
                  <a:schemeClr val="tx2"/>
                </a:solidFill>
                <a:cs typeface="Arial" panose="020B0604020202020204" pitchFamily="34" charset="0"/>
              </a:rPr>
              <a:t>Initiation zum Dichter und „Erzieher unsers Volks“</a:t>
            </a:r>
            <a:endParaRPr lang="de-DE" sz="1700">
              <a:solidFill>
                <a:schemeClr val="tx2"/>
              </a:solidFill>
            </a:endParaRPr>
          </a:p>
        </p:txBody>
      </p:sp>
    </p:spTree>
    <p:extLst>
      <p:ext uri="{BB962C8B-B14F-4D97-AF65-F5344CB8AC3E}">
        <p14:creationId xmlns:p14="http://schemas.microsoft.com/office/powerpoint/2010/main" val="786891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888C8AC-3080-4B1F-ABA2-3E4EF602CB1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Erziehungsfunktion X Fremdling, Außenseiter</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E7D9FAB8-7C8B-45A1-BDE7-D745E27B38DB}"/>
              </a:ext>
            </a:extLst>
          </p:cNvPr>
          <p:cNvSpPr>
            <a:spLocks noGrp="1"/>
          </p:cNvSpPr>
          <p:nvPr>
            <p:ph idx="1"/>
          </p:nvPr>
        </p:nvSpPr>
        <p:spPr>
          <a:xfrm>
            <a:off x="6632812" y="1032987"/>
            <a:ext cx="4919108" cy="4792027"/>
          </a:xfrm>
        </p:spPr>
        <p:txBody>
          <a:bodyPr anchor="ctr">
            <a:normAutofit/>
          </a:bodyPr>
          <a:lstStyle/>
          <a:p>
            <a:r>
              <a:rPr lang="de-DE" sz="1100">
                <a:solidFill>
                  <a:schemeClr val="tx2"/>
                </a:solidFill>
              </a:rPr>
              <a:t>So kam ich unter die Deutschen. Ich foderte nicht viel und war gefaßt, noch weniger zu finden. Demütig kam ich, wie der heimatlose blinde Oedipus zum Tore von Athen, wo ihn der Götterhain empfing; und schöne Seelen ihm begegneten –</a:t>
            </a:r>
          </a:p>
          <a:p>
            <a:endParaRPr lang="de-DE" sz="1100">
              <a:solidFill>
                <a:schemeClr val="tx2"/>
              </a:solidFill>
            </a:endParaRPr>
          </a:p>
          <a:p>
            <a:r>
              <a:rPr lang="de-DE" sz="1100">
                <a:solidFill>
                  <a:schemeClr val="tx2"/>
                </a:solidFill>
              </a:rPr>
              <a:t>Wie anders ging es mir!</a:t>
            </a:r>
          </a:p>
          <a:p>
            <a:endParaRPr lang="de-DE" sz="1100">
              <a:solidFill>
                <a:schemeClr val="tx2"/>
              </a:solidFill>
            </a:endParaRPr>
          </a:p>
          <a:p>
            <a:r>
              <a:rPr lang="de-DE" sz="1100">
                <a:solidFill>
                  <a:schemeClr val="tx2"/>
                </a:solidFill>
              </a:rPr>
              <a:t>Barbaren von alters her, durch Fleiß und Wissenschaft und selbst durch Religion barbarischer geworden, tiefunfähig jedes göttlichen Gefühls, verdorben bis ins Mark zum Glück der heiligen Grazien, in jedem Grad der Übertreibung und der Ärmlichkeit beleidigend für jede gutgeartete Seele, dumpf und harmonielos, wie die Scherben eines weggeworfenen Gefäßes – das, mein Bellarmin! waren meine Tröster.</a:t>
            </a:r>
          </a:p>
          <a:p>
            <a:endParaRPr lang="de-DE" sz="1100">
              <a:solidFill>
                <a:schemeClr val="tx2"/>
              </a:solidFill>
            </a:endParaRPr>
          </a:p>
          <a:p>
            <a:r>
              <a:rPr lang="de-DE" sz="1100">
                <a:solidFill>
                  <a:schemeClr val="tx2"/>
                </a:solidFill>
              </a:rPr>
              <a:t>Es ist ein hartes Wort und dennoch sag ichs, weil es Wahrheit ist: ich kann kein Volk mir denken, das zerrißner wäre, wie die Deutschen. Handwerker siehst du, aber keine Menschen, Denker, aber keine Menschen, Priester, aber keine Menschen, Herrn und Knechte, Jungen und gesetzte Leute, aber keine Menschen – ist das nicht, wie ein Schlachtfeld, wo Hände und Arme und alle Glieder zerstückelt untereinander liegen, indessen das vergoßne Lebensblut im Sande zerrinnt?</a:t>
            </a:r>
            <a:endParaRPr lang="cs-CZ" sz="1100">
              <a:solidFill>
                <a:schemeClr val="tx2"/>
              </a:solidFill>
            </a:endParaRPr>
          </a:p>
        </p:txBody>
      </p:sp>
    </p:spTree>
    <p:extLst>
      <p:ext uri="{BB962C8B-B14F-4D97-AF65-F5344CB8AC3E}">
        <p14:creationId xmlns:p14="http://schemas.microsoft.com/office/powerpoint/2010/main" val="2060089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95A33B21-48F9-46F3-8D8B-373C10E623A5}"/>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Weitere Romane der Frühromantik</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FB0FD020-BA79-4C84-8087-89DC9A647AAB}"/>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Tieck: </a:t>
            </a:r>
            <a:r>
              <a:rPr lang="de-DE" sz="2000" i="1">
                <a:solidFill>
                  <a:schemeClr val="tx2"/>
                </a:solidFill>
              </a:rPr>
              <a:t>William Lovell</a:t>
            </a:r>
            <a:endParaRPr lang="de-DE" sz="2000">
              <a:solidFill>
                <a:schemeClr val="tx2"/>
              </a:solidFill>
            </a:endParaRPr>
          </a:p>
          <a:p>
            <a:r>
              <a:rPr lang="de-DE" sz="2000">
                <a:solidFill>
                  <a:schemeClr val="tx2"/>
                </a:solidFill>
              </a:rPr>
              <a:t>Wackenroder: </a:t>
            </a:r>
            <a:r>
              <a:rPr lang="de-DE" sz="2000" i="1">
                <a:solidFill>
                  <a:schemeClr val="tx2"/>
                </a:solidFill>
              </a:rPr>
              <a:t>Herzensergießungen eines kunstliebenden Klosterbruders</a:t>
            </a:r>
          </a:p>
          <a:p>
            <a:r>
              <a:rPr lang="de-DE" sz="2000">
                <a:solidFill>
                  <a:schemeClr val="tx2"/>
                </a:solidFill>
              </a:rPr>
              <a:t>Tieck: </a:t>
            </a:r>
            <a:r>
              <a:rPr lang="de-DE" sz="2000" i="1">
                <a:solidFill>
                  <a:schemeClr val="tx2"/>
                </a:solidFill>
              </a:rPr>
              <a:t>Franz Sternbalds Wanderungen</a:t>
            </a:r>
            <a:endParaRPr lang="de-DE" sz="2000">
              <a:solidFill>
                <a:schemeClr val="tx2"/>
              </a:solidFill>
            </a:endParaRPr>
          </a:p>
          <a:p>
            <a:r>
              <a:rPr lang="de-DE" sz="2000">
                <a:solidFill>
                  <a:schemeClr val="tx2"/>
                </a:solidFill>
              </a:rPr>
              <a:t>Novalis: </a:t>
            </a:r>
            <a:r>
              <a:rPr lang="de-DE" sz="2000" i="1">
                <a:solidFill>
                  <a:schemeClr val="tx2"/>
                </a:solidFill>
              </a:rPr>
              <a:t>Heinrich von Ofterdingen</a:t>
            </a:r>
            <a:endParaRPr lang="de-DE" sz="2000">
              <a:solidFill>
                <a:schemeClr val="tx2"/>
              </a:solidFill>
            </a:endParaRPr>
          </a:p>
          <a:p>
            <a:r>
              <a:rPr lang="de-DE" sz="2000">
                <a:solidFill>
                  <a:schemeClr val="tx2"/>
                </a:solidFill>
              </a:rPr>
              <a:t>F. Schlegel: </a:t>
            </a:r>
            <a:r>
              <a:rPr lang="de-DE" sz="2000" i="1">
                <a:solidFill>
                  <a:schemeClr val="tx2"/>
                </a:solidFill>
              </a:rPr>
              <a:t>Lucinde</a:t>
            </a:r>
            <a:endParaRPr lang="de-DE" sz="2000">
              <a:solidFill>
                <a:schemeClr val="tx2"/>
              </a:solidFill>
            </a:endParaRPr>
          </a:p>
          <a:p>
            <a:r>
              <a:rPr lang="de-DE" sz="2000">
                <a:solidFill>
                  <a:schemeClr val="tx2"/>
                </a:solidFill>
              </a:rPr>
              <a:t>Klingemann: </a:t>
            </a:r>
            <a:r>
              <a:rPr lang="de-DE" sz="2000" i="1">
                <a:solidFill>
                  <a:schemeClr val="tx2"/>
                </a:solidFill>
              </a:rPr>
              <a:t>Nachtwachen von Bonaventura</a:t>
            </a:r>
            <a:endParaRPr lang="de-DE" sz="2000">
              <a:solidFill>
                <a:schemeClr val="tx2"/>
              </a:solidFill>
            </a:endParaRPr>
          </a:p>
          <a:p>
            <a:r>
              <a:rPr lang="de-DE" sz="2000">
                <a:solidFill>
                  <a:schemeClr val="tx2"/>
                </a:solidFill>
              </a:rPr>
              <a:t>Brentano: </a:t>
            </a:r>
            <a:r>
              <a:rPr lang="de-DE" sz="2000" i="1">
                <a:solidFill>
                  <a:schemeClr val="tx2"/>
                </a:solidFill>
              </a:rPr>
              <a:t>Godwi</a:t>
            </a:r>
          </a:p>
          <a:p>
            <a:r>
              <a:rPr lang="de-DE" sz="2000">
                <a:solidFill>
                  <a:schemeClr val="tx2"/>
                </a:solidFill>
              </a:rPr>
              <a:t>Mereau: </a:t>
            </a:r>
            <a:r>
              <a:rPr lang="de-DE" sz="2000" i="1">
                <a:solidFill>
                  <a:schemeClr val="tx2"/>
                </a:solidFill>
              </a:rPr>
              <a:t>Eduard und Amanda</a:t>
            </a:r>
            <a:endParaRPr lang="cs-CZ" sz="2000">
              <a:solidFill>
                <a:schemeClr val="tx2"/>
              </a:solidFill>
            </a:endParaRPr>
          </a:p>
        </p:txBody>
      </p:sp>
    </p:spTree>
    <p:extLst>
      <p:ext uri="{BB962C8B-B14F-4D97-AF65-F5344CB8AC3E}">
        <p14:creationId xmlns:p14="http://schemas.microsoft.com/office/powerpoint/2010/main" val="127216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32D317A-4327-43D6-B27A-5584793F984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1. </a:t>
            </a:r>
            <a:r>
              <a:rPr lang="cs-CZ" sz="3600">
                <a:solidFill>
                  <a:schemeClr val="tx2"/>
                </a:solidFill>
              </a:rPr>
              <a:t>Neues </a:t>
            </a:r>
            <a:r>
              <a:rPr lang="de-DE" sz="3600">
                <a:solidFill>
                  <a:schemeClr val="tx2"/>
                </a:solidFill>
              </a:rPr>
              <a:t>Aussagesystem „Literatur“</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D442CDE9-4D19-4D75-BC86-FAA993F3B91C}"/>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vgl. Kremer/Kilcher 89</a:t>
            </a:r>
          </a:p>
          <a:p>
            <a:r>
              <a:rPr lang="de-DE" sz="2000">
                <a:solidFill>
                  <a:schemeClr val="tx2"/>
                </a:solidFill>
              </a:rPr>
              <a:t>Gegen Wissenschaften (Theorie), gegen Moral (Aufklärung)</a:t>
            </a:r>
          </a:p>
          <a:p>
            <a:r>
              <a:rPr lang="de-DE" sz="2000">
                <a:solidFill>
                  <a:schemeClr val="tx2"/>
                </a:solidFill>
              </a:rPr>
              <a:t>Selbstreferenzialisierung, Quelle: Autonomieästhetik</a:t>
            </a:r>
          </a:p>
          <a:p>
            <a:r>
              <a:rPr lang="cs-CZ" sz="2000">
                <a:solidFill>
                  <a:schemeClr val="tx2"/>
                </a:solidFill>
              </a:rPr>
              <a:t>Neues </a:t>
            </a:r>
            <a:r>
              <a:rPr lang="de-DE" sz="2000">
                <a:solidFill>
                  <a:schemeClr val="tx2"/>
                </a:solidFill>
              </a:rPr>
              <a:t>Modell der Wiederholungslektüre</a:t>
            </a:r>
            <a:endParaRPr lang="cs-CZ" sz="2000">
              <a:solidFill>
                <a:schemeClr val="tx2"/>
              </a:solidFill>
            </a:endParaRPr>
          </a:p>
        </p:txBody>
      </p:sp>
    </p:spTree>
    <p:extLst>
      <p:ext uri="{BB962C8B-B14F-4D97-AF65-F5344CB8AC3E}">
        <p14:creationId xmlns:p14="http://schemas.microsoft.com/office/powerpoint/2010/main" val="149671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BC8C8220-9B85-44A0-868E-7DBA37ABC6A2}"/>
              </a:ext>
            </a:extLst>
          </p:cNvPr>
          <p:cNvSpPr>
            <a:spLocks noGrp="1"/>
          </p:cNvSpPr>
          <p:nvPr>
            <p:ph type="title"/>
          </p:nvPr>
        </p:nvSpPr>
        <p:spPr>
          <a:xfrm>
            <a:off x="804672" y="1243013"/>
            <a:ext cx="3855720" cy="4371974"/>
          </a:xfrm>
        </p:spPr>
        <p:txBody>
          <a:bodyPr>
            <a:normAutofit/>
          </a:bodyPr>
          <a:lstStyle/>
          <a:p>
            <a:r>
              <a:rPr lang="de-DE" sz="3300">
                <a:solidFill>
                  <a:schemeClr val="tx2"/>
                </a:solidFill>
              </a:rPr>
              <a:t>Transzendentalpoesie</a:t>
            </a:r>
            <a:endParaRPr lang="cs-CZ" sz="33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94B0B59B-8470-4432-BAC0-E46FE372D954}"/>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Friedrich Schlegel: Athenäums-Fragmente</a:t>
            </a:r>
          </a:p>
          <a:p>
            <a:r>
              <a:rPr lang="de-DE" sz="2000">
                <a:solidFill>
                  <a:schemeClr val="tx2"/>
                </a:solidFill>
              </a:rPr>
              <a:t>„Es gibt eine Poesie, deren eins und alles das Verhältnis des Idealen und des Realen ist, und die also nach der Analogie der philosophischen Kunstsprache Transzendentalpoesie heißen müßte.“</a:t>
            </a:r>
          </a:p>
          <a:p>
            <a:r>
              <a:rPr lang="de-DE" sz="2000">
                <a:solidFill>
                  <a:schemeClr val="tx2"/>
                </a:solidFill>
              </a:rPr>
              <a:t>Anlehnung an Kant („transzendentale Reflexion“ ist „Untersuchung der Bedingung der Möglichkeit von Erkenntnis“), d.h. Aussagen in der Philosophie sind nicht möglich, ohne ihre Voraussetzungen zu überprüfen</a:t>
            </a:r>
          </a:p>
          <a:p>
            <a:r>
              <a:rPr lang="de-DE" sz="2000">
                <a:solidFill>
                  <a:schemeClr val="tx2"/>
                </a:solidFill>
              </a:rPr>
              <a:t>J. G. Fichte: </a:t>
            </a:r>
            <a:r>
              <a:rPr lang="de-DE" sz="2000" i="1">
                <a:solidFill>
                  <a:schemeClr val="tx2"/>
                </a:solidFill>
              </a:rPr>
              <a:t>Grundlage der gesamten Wissenschaftslehre </a:t>
            </a:r>
            <a:r>
              <a:rPr lang="de-DE" sz="2000">
                <a:solidFill>
                  <a:schemeClr val="tx2"/>
                </a:solidFill>
              </a:rPr>
              <a:t>(1794)</a:t>
            </a:r>
            <a:endParaRPr lang="cs-CZ" sz="2000">
              <a:solidFill>
                <a:schemeClr val="tx2"/>
              </a:solidFill>
            </a:endParaRPr>
          </a:p>
        </p:txBody>
      </p:sp>
    </p:spTree>
    <p:extLst>
      <p:ext uri="{BB962C8B-B14F-4D97-AF65-F5344CB8AC3E}">
        <p14:creationId xmlns:p14="http://schemas.microsoft.com/office/powerpoint/2010/main" val="227898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DA36C209-8970-4979-95AB-47432F1B584D}"/>
              </a:ext>
            </a:extLst>
          </p:cNvPr>
          <p:cNvSpPr>
            <a:spLocks noGrp="1"/>
          </p:cNvSpPr>
          <p:nvPr>
            <p:ph type="title"/>
          </p:nvPr>
        </p:nvSpPr>
        <p:spPr>
          <a:xfrm>
            <a:off x="804672" y="1243013"/>
            <a:ext cx="3855720" cy="4371974"/>
          </a:xfrm>
        </p:spPr>
        <p:txBody>
          <a:bodyPr>
            <a:normAutofit/>
          </a:bodyPr>
          <a:lstStyle/>
          <a:p>
            <a:r>
              <a:rPr lang="de-DE" sz="3300">
                <a:solidFill>
                  <a:schemeClr val="tx2"/>
                </a:solidFill>
              </a:rPr>
              <a:t>Transzendentalpoesie</a:t>
            </a:r>
            <a:endParaRPr lang="cs-CZ" sz="33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3B418EE0-8D1D-486C-AC87-5FDBD628C9D7}"/>
              </a:ext>
            </a:extLst>
          </p:cNvPr>
          <p:cNvSpPr>
            <a:spLocks noGrp="1"/>
          </p:cNvSpPr>
          <p:nvPr>
            <p:ph idx="1"/>
          </p:nvPr>
        </p:nvSpPr>
        <p:spPr>
          <a:xfrm>
            <a:off x="6632812" y="1032987"/>
            <a:ext cx="4919108" cy="4792027"/>
          </a:xfrm>
        </p:spPr>
        <p:txBody>
          <a:bodyPr anchor="ctr">
            <a:normAutofit/>
          </a:bodyPr>
          <a:lstStyle/>
          <a:p>
            <a:r>
              <a:rPr lang="de-DE" sz="1700">
                <a:solidFill>
                  <a:schemeClr val="tx2"/>
                </a:solidFill>
              </a:rPr>
              <a:t>F. Schlegel, 238. Athenäums-Fragment: Transzendentalpoesie ist „zugleich Poesie und Poesie der Poesie“</a:t>
            </a:r>
          </a:p>
          <a:p>
            <a:pPr lvl="1"/>
            <a:r>
              <a:rPr lang="de-DE" sz="1700">
                <a:solidFill>
                  <a:schemeClr val="tx2"/>
                </a:solidFill>
              </a:rPr>
              <a:t>Forderung an Literatur: künstlerische Komposition und gleichzeitig: theoretische Selbstreflexion</a:t>
            </a:r>
          </a:p>
          <a:p>
            <a:pPr lvl="1"/>
            <a:r>
              <a:rPr lang="de-DE" sz="1700">
                <a:solidFill>
                  <a:schemeClr val="tx2"/>
                </a:solidFill>
              </a:rPr>
              <a:t>Schlegel: Vereinigung „einer poetischen Theorie des Dichtungsvermögens mit der künstlerischen Reflexion und schönen Selbstbespiegelung“</a:t>
            </a:r>
          </a:p>
          <a:p>
            <a:r>
              <a:rPr lang="de-DE" sz="1700">
                <a:solidFill>
                  <a:schemeClr val="tx2"/>
                </a:solidFill>
              </a:rPr>
              <a:t>Resultat: Vermischung von Philosophie und Poesie </a:t>
            </a:r>
          </a:p>
          <a:p>
            <a:pPr lvl="1"/>
            <a:r>
              <a:rPr lang="de-DE" sz="1700">
                <a:solidFill>
                  <a:schemeClr val="tx2"/>
                </a:solidFill>
              </a:rPr>
              <a:t>Einfluss auf die Philosophie! (offene, essayistische Formen, Gedankenentwicklung statt fertigem Gedanken, Fragment)</a:t>
            </a:r>
          </a:p>
          <a:p>
            <a:pPr lvl="1"/>
            <a:r>
              <a:rPr lang="de-DE" sz="1700">
                <a:solidFill>
                  <a:schemeClr val="tx2"/>
                </a:solidFill>
              </a:rPr>
              <a:t>Vermischung von Beobachtung der Welt und Selbstbeobachtung </a:t>
            </a:r>
          </a:p>
          <a:p>
            <a:endParaRPr lang="de-DE" sz="1700">
              <a:solidFill>
                <a:schemeClr val="tx2"/>
              </a:solidFill>
            </a:endParaRPr>
          </a:p>
        </p:txBody>
      </p:sp>
    </p:spTree>
    <p:extLst>
      <p:ext uri="{BB962C8B-B14F-4D97-AF65-F5344CB8AC3E}">
        <p14:creationId xmlns:p14="http://schemas.microsoft.com/office/powerpoint/2010/main" val="170204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3202BAF1-311A-4077-875C-893A32FD4725}"/>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F. Schlegel: 116. Athenäums-Fragment</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2CB4C9A3-050A-490E-80D1-2188E5B4CAFD}"/>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„Die romantische Poesie ist eine progressive Universalpoesie. [...] Und doch kann auch sie am meisten zwischen dem Dargestellten und dem Darstellenden, frei von allem realen und idealen Interesse auf den Flügeln der poetischen Reflexion in der Mitte schweben, die Reflexion immer wieder potenzieren und wie in einer endlosen Reihe von Spiegeln vervielfachen.“</a:t>
            </a:r>
          </a:p>
          <a:p>
            <a:r>
              <a:rPr lang="de-DE" sz="2000">
                <a:solidFill>
                  <a:schemeClr val="tx2"/>
                </a:solidFill>
              </a:rPr>
              <a:t>„Das ist ihr [der Poesie] eigentliches Wesen, daß sie ewig nur werden, nie vollendet sein kann.“</a:t>
            </a:r>
          </a:p>
          <a:p>
            <a:r>
              <a:rPr lang="de-DE" sz="2000">
                <a:solidFill>
                  <a:schemeClr val="tx2"/>
                </a:solidFill>
              </a:rPr>
              <a:t>Kremer/Kilcher, S. 92: „Paradoxie einer unabschließbaren Universalität“</a:t>
            </a:r>
            <a:endParaRPr lang="cs-CZ" sz="2000">
              <a:solidFill>
                <a:schemeClr val="tx2"/>
              </a:solidFill>
            </a:endParaRPr>
          </a:p>
        </p:txBody>
      </p:sp>
    </p:spTree>
    <p:extLst>
      <p:ext uri="{BB962C8B-B14F-4D97-AF65-F5344CB8AC3E}">
        <p14:creationId xmlns:p14="http://schemas.microsoft.com/office/powerpoint/2010/main" val="339760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9ED8BE0E-E231-4D41-972B-34255206D6E9}"/>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F. Schlegel: 116. Athenäums-Fragment</a:t>
            </a:r>
            <a:endParaRPr lang="cs-CZ" sz="3600" b="1">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8B501DA2-702D-40D4-A892-DBF5FB545023}"/>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Progressive Universalpoesie „will [...] die Poesie lebendig und gesellig, und das Leben und die Gesellschaft poetisch machen.“</a:t>
            </a:r>
          </a:p>
          <a:p>
            <a:endParaRPr lang="de-DE" sz="2000">
              <a:solidFill>
                <a:schemeClr val="tx2"/>
              </a:solidFill>
            </a:endParaRPr>
          </a:p>
          <a:p>
            <a:r>
              <a:rPr lang="de-DE" sz="2000">
                <a:solidFill>
                  <a:schemeClr val="tx2"/>
                </a:solidFill>
              </a:rPr>
              <a:t>Wahrgenommene Gefahr dieser „Öffnung“: Nihilismus, Ästhetizismus</a:t>
            </a:r>
          </a:p>
          <a:p>
            <a:r>
              <a:rPr lang="de-DE" sz="2000">
                <a:solidFill>
                  <a:schemeClr val="tx2"/>
                </a:solidFill>
              </a:rPr>
              <a:t>Korrektiv (bereits in der Frühromantik): christliche Religion als Ordnung (Beispiel: F. Schlegel, aber auch Novalis, Schleiermacher, Görres, Eichendorff)</a:t>
            </a:r>
            <a:endParaRPr lang="cs-CZ" sz="2000">
              <a:solidFill>
                <a:schemeClr val="tx2"/>
              </a:solidFill>
            </a:endParaRPr>
          </a:p>
        </p:txBody>
      </p:sp>
    </p:spTree>
    <p:extLst>
      <p:ext uri="{BB962C8B-B14F-4D97-AF65-F5344CB8AC3E}">
        <p14:creationId xmlns:p14="http://schemas.microsoft.com/office/powerpoint/2010/main" val="1947478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18F80792-50A9-4D55-8A03-3E977E306D7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Folgen der „progressiven Universalpoesie“</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39922AAA-12FF-4F3D-94F7-E699BD1149AA}"/>
              </a:ext>
            </a:extLst>
          </p:cNvPr>
          <p:cNvSpPr>
            <a:spLocks noGrp="1"/>
          </p:cNvSpPr>
          <p:nvPr>
            <p:ph idx="1"/>
          </p:nvPr>
        </p:nvSpPr>
        <p:spPr>
          <a:xfrm>
            <a:off x="6632812" y="1032987"/>
            <a:ext cx="4919108" cy="4792027"/>
          </a:xfrm>
        </p:spPr>
        <p:txBody>
          <a:bodyPr anchor="ctr">
            <a:normAutofit/>
          </a:bodyPr>
          <a:lstStyle/>
          <a:p>
            <a:pPr marL="0" indent="0">
              <a:buNone/>
            </a:pPr>
            <a:r>
              <a:rPr lang="de-DE" sz="2000">
                <a:solidFill>
                  <a:schemeClr val="tx2"/>
                </a:solidFill>
              </a:rPr>
              <a:t>ästhetische Umsetzung der Paradoxie von Universalanspruch und Unbschließbarkeit durch:</a:t>
            </a:r>
          </a:p>
          <a:p>
            <a:r>
              <a:rPr lang="de-DE" sz="2000">
                <a:solidFill>
                  <a:schemeClr val="tx2"/>
                </a:solidFill>
              </a:rPr>
              <a:t>Ironie</a:t>
            </a:r>
          </a:p>
          <a:p>
            <a:r>
              <a:rPr lang="de-DE" sz="2000">
                <a:solidFill>
                  <a:schemeClr val="tx2"/>
                </a:solidFill>
              </a:rPr>
              <a:t>Fragment</a:t>
            </a:r>
          </a:p>
          <a:p>
            <a:r>
              <a:rPr lang="de-DE" sz="2000">
                <a:solidFill>
                  <a:schemeClr val="tx2"/>
                </a:solidFill>
              </a:rPr>
              <a:t>Vermischung von Gattungen</a:t>
            </a:r>
          </a:p>
          <a:p>
            <a:r>
              <a:rPr lang="de-DE" sz="2000">
                <a:solidFill>
                  <a:schemeClr val="tx2"/>
                </a:solidFill>
              </a:rPr>
              <a:t>Erhabenheit und Groteske</a:t>
            </a:r>
            <a:endParaRPr lang="cs-CZ" sz="2000">
              <a:solidFill>
                <a:schemeClr val="tx2"/>
              </a:solidFill>
            </a:endParaRPr>
          </a:p>
        </p:txBody>
      </p:sp>
    </p:spTree>
    <p:extLst>
      <p:ext uri="{BB962C8B-B14F-4D97-AF65-F5344CB8AC3E}">
        <p14:creationId xmlns:p14="http://schemas.microsoft.com/office/powerpoint/2010/main" val="4101116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F37FF78F-073B-4E25-8129-32895AFC4D63}"/>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Ironie</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6CB9E930-445A-4DF7-8B92-02A2E96CD1C2}"/>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F. Schlegel (48. Lyceums-Fragment): „Ironie ist die Form des Paradoxen.“</a:t>
            </a:r>
          </a:p>
          <a:p>
            <a:r>
              <a:rPr lang="de-DE" sz="2000">
                <a:solidFill>
                  <a:schemeClr val="tx2"/>
                </a:solidFill>
              </a:rPr>
              <a:t>rhetorische Tradition (traditioneller Ironie-Begriff), aber bei Schlegel keine spezifische Aussage, sondern:</a:t>
            </a:r>
          </a:p>
          <a:p>
            <a:r>
              <a:rPr lang="de-DE" sz="2000">
                <a:solidFill>
                  <a:schemeClr val="tx2"/>
                </a:solidFill>
              </a:rPr>
              <a:t>Figur der „Unterscheidung und Vermittlung unüberbrückbarer Gegensätze, [...] sie hält das Bewusstsein von dem Paradox wach, dass das Unendliche sich im Endlichen [d.i. im Text] manifestiert“ (Hoffmeister 1990, 131) </a:t>
            </a:r>
          </a:p>
          <a:p>
            <a:r>
              <a:rPr lang="de-DE" sz="2000">
                <a:solidFill>
                  <a:schemeClr val="tx2"/>
                </a:solidFill>
              </a:rPr>
              <a:t>„latente Sprachhaltung des Endlichen, das vom Unendlichen reden will“ (Gockel 1979, 28)</a:t>
            </a:r>
          </a:p>
          <a:p>
            <a:r>
              <a:rPr lang="de-DE" sz="2000">
                <a:solidFill>
                  <a:schemeClr val="tx2"/>
                </a:solidFill>
              </a:rPr>
              <a:t>Schlegel: Ironie als Lebensweise!</a:t>
            </a:r>
          </a:p>
          <a:p>
            <a:endParaRPr lang="cs-CZ" sz="2000">
              <a:solidFill>
                <a:schemeClr val="tx2"/>
              </a:solidFill>
            </a:endParaRPr>
          </a:p>
        </p:txBody>
      </p:sp>
    </p:spTree>
    <p:extLst>
      <p:ext uri="{BB962C8B-B14F-4D97-AF65-F5344CB8AC3E}">
        <p14:creationId xmlns:p14="http://schemas.microsoft.com/office/powerpoint/2010/main" val="353829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Nadpis 1">
            <a:extLst>
              <a:ext uri="{FF2B5EF4-FFF2-40B4-BE49-F238E27FC236}">
                <a16:creationId xmlns:a16="http://schemas.microsoft.com/office/drawing/2014/main" id="{6E677D62-6C49-4771-99C1-8B424DE742FB}"/>
              </a:ext>
            </a:extLst>
          </p:cNvPr>
          <p:cNvSpPr>
            <a:spLocks noGrp="1"/>
          </p:cNvSpPr>
          <p:nvPr>
            <p:ph type="title"/>
          </p:nvPr>
        </p:nvSpPr>
        <p:spPr>
          <a:xfrm>
            <a:off x="804672" y="1243013"/>
            <a:ext cx="3855720" cy="4371974"/>
          </a:xfrm>
        </p:spPr>
        <p:txBody>
          <a:bodyPr>
            <a:normAutofit/>
          </a:bodyPr>
          <a:lstStyle/>
          <a:p>
            <a:r>
              <a:rPr lang="de-DE" sz="3600">
                <a:solidFill>
                  <a:schemeClr val="tx2"/>
                </a:solidFill>
              </a:rPr>
              <a:t>Fragment</a:t>
            </a:r>
            <a:endParaRPr lang="cs-CZ" sz="3600">
              <a:solidFill>
                <a:schemeClr val="tx2"/>
              </a:solidFill>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Zástupný obsah 2">
            <a:extLst>
              <a:ext uri="{FF2B5EF4-FFF2-40B4-BE49-F238E27FC236}">
                <a16:creationId xmlns:a16="http://schemas.microsoft.com/office/drawing/2014/main" id="{18C0413E-52F0-4597-ACF8-DD369A2E6E5A}"/>
              </a:ext>
            </a:extLst>
          </p:cNvPr>
          <p:cNvSpPr>
            <a:spLocks noGrp="1"/>
          </p:cNvSpPr>
          <p:nvPr>
            <p:ph idx="1"/>
          </p:nvPr>
        </p:nvSpPr>
        <p:spPr>
          <a:xfrm>
            <a:off x="6632812" y="1032987"/>
            <a:ext cx="4919108" cy="4792027"/>
          </a:xfrm>
        </p:spPr>
        <p:txBody>
          <a:bodyPr anchor="ctr">
            <a:normAutofit/>
          </a:bodyPr>
          <a:lstStyle/>
          <a:p>
            <a:r>
              <a:rPr lang="de-DE" sz="2000">
                <a:solidFill>
                  <a:schemeClr val="tx2"/>
                </a:solidFill>
              </a:rPr>
              <a:t>Gedankenentwicklung wichtiger als Abschluss des Gedankens:</a:t>
            </a:r>
          </a:p>
          <a:p>
            <a:r>
              <a:rPr lang="de-DE" sz="2000">
                <a:solidFill>
                  <a:schemeClr val="tx2"/>
                </a:solidFill>
              </a:rPr>
              <a:t>„Heterogenität, Inko</a:t>
            </a:r>
            <a:r>
              <a:rPr lang="cs-CZ" sz="2000">
                <a:solidFill>
                  <a:schemeClr val="tx2"/>
                </a:solidFill>
              </a:rPr>
              <a:t>n</a:t>
            </a:r>
            <a:r>
              <a:rPr lang="de-DE" sz="2000">
                <a:solidFill>
                  <a:schemeClr val="tx2"/>
                </a:solidFill>
              </a:rPr>
              <a:t>sequenz, Verworrenheit, ja Unverständlichkeit sind aus dieser Sicht nicht nur erlaubte Abweichungen des Fragmentstils, sondern notwendige Kriterien, die seinen ästhetischen Wert begründen.“ (Ostermann 1994, 282)</a:t>
            </a:r>
          </a:p>
          <a:p>
            <a:r>
              <a:rPr lang="de-DE" sz="2000">
                <a:solidFill>
                  <a:schemeClr val="tx2"/>
                </a:solidFill>
              </a:rPr>
              <a:t>Fragmente bilden eine Polyphonie, verschiedene Ansichten eines Gegenstandes</a:t>
            </a:r>
          </a:p>
          <a:p>
            <a:r>
              <a:rPr lang="de-DE" sz="2000">
                <a:solidFill>
                  <a:schemeClr val="tx2"/>
                </a:solidFill>
              </a:rPr>
              <a:t>fragmentarische Definitionen des Fragments:</a:t>
            </a:r>
            <a:endParaRPr lang="cs-CZ" sz="2000">
              <a:solidFill>
                <a:schemeClr val="tx2"/>
              </a:solidFill>
            </a:endParaRPr>
          </a:p>
        </p:txBody>
      </p:sp>
    </p:spTree>
    <p:extLst>
      <p:ext uri="{BB962C8B-B14F-4D97-AF65-F5344CB8AC3E}">
        <p14:creationId xmlns:p14="http://schemas.microsoft.com/office/powerpoint/2010/main" val="383834077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4A531902E01E84D8244768322061985" ma:contentTypeVersion="3" ma:contentTypeDescription="Vytvoří nový dokument" ma:contentTypeScope="" ma:versionID="d9cee70af74bc86a9f6ac2bec5e8351d">
  <xsd:schema xmlns:xsd="http://www.w3.org/2001/XMLSchema" xmlns:xs="http://www.w3.org/2001/XMLSchema" xmlns:p="http://schemas.microsoft.com/office/2006/metadata/properties" xmlns:ns2="b93f9101-e44e-44d3-85ea-7b97fcee7f18" targetNamespace="http://schemas.microsoft.com/office/2006/metadata/properties" ma:root="true" ma:fieldsID="15d9d1be1c536d74cc1e5a8fa5ce1bdc" ns2:_="">
    <xsd:import namespace="b93f9101-e44e-44d3-85ea-7b97fcee7f18"/>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f9101-e44e-44d3-85ea-7b97fcee7f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923579-182A-43A3-86DD-7DCB76577F8A}">
  <ds:schemaRefs>
    <ds:schemaRef ds:uri="http://schemas.microsoft.com/sharepoint/v3/contenttype/forms"/>
  </ds:schemaRefs>
</ds:datastoreItem>
</file>

<file path=customXml/itemProps2.xml><?xml version="1.0" encoding="utf-8"?>
<ds:datastoreItem xmlns:ds="http://schemas.openxmlformats.org/officeDocument/2006/customXml" ds:itemID="{AF95F990-24F4-4F4A-83BF-171501287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3f9101-e44e-44d3-85ea-7b97fcee7f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4EBE56-4618-43A1-AC8B-051BAF966E22}">
  <ds:schemaRefs>
    <ds:schemaRef ds:uri="http://schemas.microsoft.com/office/2006/metadata/properties"/>
    <ds:schemaRef ds:uri="http://purl.org/dc/terms/"/>
    <ds:schemaRef ds:uri="http://www.w3.org/XML/1998/namespace"/>
    <ds:schemaRef ds:uri="d64b5fb5-c9db-4617-9a62-64f49fae5538"/>
    <ds:schemaRef ds:uri="http://schemas.microsoft.com/office/2006/documentManagement/types"/>
    <ds:schemaRef ds:uri="http://purl.org/dc/elements/1.1/"/>
    <ds:schemaRef ds:uri="0a4d777f-aadb-4192-819a-6dd8ba01e105"/>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1342</Words>
  <Application>Microsoft Office PowerPoint</Application>
  <PresentationFormat>Širokoúhlá obrazovka</PresentationFormat>
  <Paragraphs>115</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Office</vt:lpstr>
      <vt:lpstr>Frühromantik</vt:lpstr>
      <vt:lpstr>1. Neues Aussagesystem „Literatur“</vt:lpstr>
      <vt:lpstr>Transzendentalpoesie</vt:lpstr>
      <vt:lpstr>Transzendentalpoesie</vt:lpstr>
      <vt:lpstr>F. Schlegel: 116. Athenäums-Fragment</vt:lpstr>
      <vt:lpstr>F. Schlegel: 116. Athenäums-Fragment</vt:lpstr>
      <vt:lpstr>Folgen der „progressiven Universalpoesie“</vt:lpstr>
      <vt:lpstr>Ironie</vt:lpstr>
      <vt:lpstr>Fragment</vt:lpstr>
      <vt:lpstr>2. Novalis: Atlantis-Märchen (aus: Heinrich von Ofterdingen, 1802)</vt:lpstr>
      <vt:lpstr>Tieck: Der blonde Eckbert (1797, in: Volksmärchen von Peter Leberecht)</vt:lpstr>
      <vt:lpstr>Prezentace aplikace PowerPoint</vt:lpstr>
      <vt:lpstr>Weitere Kunstmärchen</vt:lpstr>
      <vt:lpstr>3. Roman der frühen Romantik</vt:lpstr>
      <vt:lpstr>Bildungsroman als Künstlerroman</vt:lpstr>
      <vt:lpstr>Hölderlin: Hyperion oder Der Eremit in Griechenland (1797, 1799)</vt:lpstr>
      <vt:lpstr>Erziehungsfunktion X Fremdling, Außenseiter</vt:lpstr>
      <vt:lpstr>Weitere Romane der Frühromantik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Frühromantik</dc:title>
  <dc:creator>Jan Budňák</dc:creator>
  <cp:lastModifiedBy>Jan Budňák</cp:lastModifiedBy>
  <cp:revision>11</cp:revision>
  <dcterms:created xsi:type="dcterms:W3CDTF">2021-01-05T12:31:26Z</dcterms:created>
  <dcterms:modified xsi:type="dcterms:W3CDTF">2021-12-02T10:13:38Z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0x010100F4A531902E01E84D8244768322061985</vt:lpwstr>
  </property>
</Properties>
</file>