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3.xml" ContentType="application/vnd.openxmlformats-officedocument.customXmlProperties+xml"/>
  <Override PartName="/docProps/app.xml" ContentType="application/vnd.openxmlformats-officedocument.extended-properties+xml"/>
  <Override PartName="/customXml/itemProps1.xml" ContentType="application/vnd.openxmlformats-officedocument.customXmlProperties+xml"/>
  <Override PartName="/docProps/core.xml" ContentType="application/vnd.openxmlformats-package.core-properties+xml"/>
  <Override PartName="/customXml/itemProps2.xml" ContentType="application/vnd.openxmlformats-officedocument.customXmlProperties+xml"/>
  <Override PartName="/ppt/revisionInfo.xml" ContentType="application/vnd.ms-powerpoint.revisioninfo+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64" r:id="rId8"/>
    <p:sldId id="259" r:id="rId9"/>
    <p:sldId id="265" r:id="rId10"/>
    <p:sldId id="260" r:id="rId11"/>
    <p:sldId id="266" r:id="rId12"/>
    <p:sldId id="261" r:id="rId13"/>
    <p:sldId id="262" r:id="rId14"/>
    <p:sldId id="263" r:id="rId15"/>
    <p:sldId id="267" r:id="rId16"/>
    <p:sldId id="269" r:id="rId17"/>
    <p:sldId id="268" r:id="rId18"/>
    <p:sldId id="270" r:id="rId19"/>
    <p:sldId id="271" r:id="rId20"/>
    <p:sldId id="273" r:id="rId21"/>
    <p:sldId id="274" r:id="rId22"/>
    <p:sldId id="275" r:id="rId23"/>
    <p:sldId id="279" r:id="rId24"/>
    <p:sldId id="278" r:id="rId25"/>
    <p:sldId id="277" r:id="rId26"/>
    <p:sldId id="276" r:id="rId27"/>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449264-FCF9-4430-ACAE-BB16111D6C1B}" v="1" dt="2020-11-25T09:46:22.578"/>
    <p1510:client id="{DD5F02AD-0AF8-44C7-B192-203706495E51}" v="4" dt="2020-11-24T22:54:23.5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61F2D2-2F85-4E8C-9476-7F9EA0E0A7F0}"/>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F98687AA-61FA-4CCA-B056-EC25FB4A0E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59A9F109-268E-49CF-A5D9-CDFA25ABE85C}"/>
              </a:ext>
            </a:extLst>
          </p:cNvPr>
          <p:cNvSpPr>
            <a:spLocks noGrp="1"/>
          </p:cNvSpPr>
          <p:nvPr>
            <p:ph type="dt" sz="half" idx="10"/>
          </p:nvPr>
        </p:nvSpPr>
        <p:spPr/>
        <p:txBody>
          <a:bodyPr/>
          <a:lstStyle/>
          <a:p>
            <a:fld id="{D46B55E5-0EEE-4416-AC9A-45B39C5BAEF0}" type="datetimeFigureOut">
              <a:rPr lang="cs-CZ" smtClean="0"/>
              <a:t>25.11.2020</a:t>
            </a:fld>
            <a:endParaRPr lang="cs-CZ"/>
          </a:p>
        </p:txBody>
      </p:sp>
      <p:sp>
        <p:nvSpPr>
          <p:cNvPr id="5" name="Zástupný symbol pro zápatí 4">
            <a:extLst>
              <a:ext uri="{FF2B5EF4-FFF2-40B4-BE49-F238E27FC236}">
                <a16:creationId xmlns:a16="http://schemas.microsoft.com/office/drawing/2014/main" id="{901E7799-A0AC-44AB-9795-0A743E06604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2B608DE-3C6A-4ACF-A6D0-D0A2BC5E5BF6}"/>
              </a:ext>
            </a:extLst>
          </p:cNvPr>
          <p:cNvSpPr>
            <a:spLocks noGrp="1"/>
          </p:cNvSpPr>
          <p:nvPr>
            <p:ph type="sldNum" sz="quarter" idx="12"/>
          </p:nvPr>
        </p:nvSpPr>
        <p:spPr/>
        <p:txBody>
          <a:bodyPr/>
          <a:lstStyle/>
          <a:p>
            <a:fld id="{4171B447-250A-4629-AD0C-738A9A0B0594}" type="slidenum">
              <a:rPr lang="cs-CZ" smtClean="0"/>
              <a:t>‹#›</a:t>
            </a:fld>
            <a:endParaRPr lang="cs-CZ"/>
          </a:p>
        </p:txBody>
      </p:sp>
    </p:spTree>
    <p:extLst>
      <p:ext uri="{BB962C8B-B14F-4D97-AF65-F5344CB8AC3E}">
        <p14:creationId xmlns:p14="http://schemas.microsoft.com/office/powerpoint/2010/main" val="2887450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EF349A-A9D1-41B2-8214-6C51B560F337}"/>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EB26650F-6F26-45BC-8BBF-AF252F4C295B}"/>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6DD7FE5F-18B7-4018-B35B-460F6806A9FF}"/>
              </a:ext>
            </a:extLst>
          </p:cNvPr>
          <p:cNvSpPr>
            <a:spLocks noGrp="1"/>
          </p:cNvSpPr>
          <p:nvPr>
            <p:ph type="dt" sz="half" idx="10"/>
          </p:nvPr>
        </p:nvSpPr>
        <p:spPr/>
        <p:txBody>
          <a:bodyPr/>
          <a:lstStyle/>
          <a:p>
            <a:fld id="{D46B55E5-0EEE-4416-AC9A-45B39C5BAEF0}" type="datetimeFigureOut">
              <a:rPr lang="cs-CZ" smtClean="0"/>
              <a:t>25.11.2020</a:t>
            </a:fld>
            <a:endParaRPr lang="cs-CZ"/>
          </a:p>
        </p:txBody>
      </p:sp>
      <p:sp>
        <p:nvSpPr>
          <p:cNvPr id="5" name="Zástupný symbol pro zápatí 4">
            <a:extLst>
              <a:ext uri="{FF2B5EF4-FFF2-40B4-BE49-F238E27FC236}">
                <a16:creationId xmlns:a16="http://schemas.microsoft.com/office/drawing/2014/main" id="{0635DF3C-157D-461E-BBA5-6DE10129371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733445AC-630B-4C0D-AB06-C9CA2C3BEA4D}"/>
              </a:ext>
            </a:extLst>
          </p:cNvPr>
          <p:cNvSpPr>
            <a:spLocks noGrp="1"/>
          </p:cNvSpPr>
          <p:nvPr>
            <p:ph type="sldNum" sz="quarter" idx="12"/>
          </p:nvPr>
        </p:nvSpPr>
        <p:spPr/>
        <p:txBody>
          <a:bodyPr/>
          <a:lstStyle/>
          <a:p>
            <a:fld id="{4171B447-250A-4629-AD0C-738A9A0B0594}" type="slidenum">
              <a:rPr lang="cs-CZ" smtClean="0"/>
              <a:t>‹#›</a:t>
            </a:fld>
            <a:endParaRPr lang="cs-CZ"/>
          </a:p>
        </p:txBody>
      </p:sp>
    </p:spTree>
    <p:extLst>
      <p:ext uri="{BB962C8B-B14F-4D97-AF65-F5344CB8AC3E}">
        <p14:creationId xmlns:p14="http://schemas.microsoft.com/office/powerpoint/2010/main" val="1920732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3E80550A-1FB5-434A-9A61-B7496E5C6BD7}"/>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0D60A2AF-E5FB-478B-85FF-816E48AF94B1}"/>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721338BE-119E-4CA0-AE21-95C3E1EB881E}"/>
              </a:ext>
            </a:extLst>
          </p:cNvPr>
          <p:cNvSpPr>
            <a:spLocks noGrp="1"/>
          </p:cNvSpPr>
          <p:nvPr>
            <p:ph type="dt" sz="half" idx="10"/>
          </p:nvPr>
        </p:nvSpPr>
        <p:spPr/>
        <p:txBody>
          <a:bodyPr/>
          <a:lstStyle/>
          <a:p>
            <a:fld id="{D46B55E5-0EEE-4416-AC9A-45B39C5BAEF0}" type="datetimeFigureOut">
              <a:rPr lang="cs-CZ" smtClean="0"/>
              <a:t>25.11.2020</a:t>
            </a:fld>
            <a:endParaRPr lang="cs-CZ"/>
          </a:p>
        </p:txBody>
      </p:sp>
      <p:sp>
        <p:nvSpPr>
          <p:cNvPr id="5" name="Zástupný symbol pro zápatí 4">
            <a:extLst>
              <a:ext uri="{FF2B5EF4-FFF2-40B4-BE49-F238E27FC236}">
                <a16:creationId xmlns:a16="http://schemas.microsoft.com/office/drawing/2014/main" id="{96041A96-3226-4DB0-97A9-3CAA6BD2E7DC}"/>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AAF919C2-9A74-46C5-8CF7-689C73815F5D}"/>
              </a:ext>
            </a:extLst>
          </p:cNvPr>
          <p:cNvSpPr>
            <a:spLocks noGrp="1"/>
          </p:cNvSpPr>
          <p:nvPr>
            <p:ph type="sldNum" sz="quarter" idx="12"/>
          </p:nvPr>
        </p:nvSpPr>
        <p:spPr/>
        <p:txBody>
          <a:bodyPr/>
          <a:lstStyle/>
          <a:p>
            <a:fld id="{4171B447-250A-4629-AD0C-738A9A0B0594}" type="slidenum">
              <a:rPr lang="cs-CZ" smtClean="0"/>
              <a:t>‹#›</a:t>
            </a:fld>
            <a:endParaRPr lang="cs-CZ"/>
          </a:p>
        </p:txBody>
      </p:sp>
    </p:spTree>
    <p:extLst>
      <p:ext uri="{BB962C8B-B14F-4D97-AF65-F5344CB8AC3E}">
        <p14:creationId xmlns:p14="http://schemas.microsoft.com/office/powerpoint/2010/main" val="2368047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A1D17D-0904-47C4-A335-724B269C7463}"/>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D2EA77DF-F656-4271-BE23-8F12B24E1329}"/>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C55C7954-3BD1-433C-9D69-BFA7B6E84B97}"/>
              </a:ext>
            </a:extLst>
          </p:cNvPr>
          <p:cNvSpPr>
            <a:spLocks noGrp="1"/>
          </p:cNvSpPr>
          <p:nvPr>
            <p:ph type="dt" sz="half" idx="10"/>
          </p:nvPr>
        </p:nvSpPr>
        <p:spPr/>
        <p:txBody>
          <a:bodyPr/>
          <a:lstStyle/>
          <a:p>
            <a:fld id="{D46B55E5-0EEE-4416-AC9A-45B39C5BAEF0}" type="datetimeFigureOut">
              <a:rPr lang="cs-CZ" smtClean="0"/>
              <a:t>25.11.2020</a:t>
            </a:fld>
            <a:endParaRPr lang="cs-CZ"/>
          </a:p>
        </p:txBody>
      </p:sp>
      <p:sp>
        <p:nvSpPr>
          <p:cNvPr id="5" name="Zástupný symbol pro zápatí 4">
            <a:extLst>
              <a:ext uri="{FF2B5EF4-FFF2-40B4-BE49-F238E27FC236}">
                <a16:creationId xmlns:a16="http://schemas.microsoft.com/office/drawing/2014/main" id="{736168E3-F7FA-40C8-8BF2-44744B4B1953}"/>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164A093-7841-4C65-A4CE-90961C02290C}"/>
              </a:ext>
            </a:extLst>
          </p:cNvPr>
          <p:cNvSpPr>
            <a:spLocks noGrp="1"/>
          </p:cNvSpPr>
          <p:nvPr>
            <p:ph type="sldNum" sz="quarter" idx="12"/>
          </p:nvPr>
        </p:nvSpPr>
        <p:spPr/>
        <p:txBody>
          <a:bodyPr/>
          <a:lstStyle/>
          <a:p>
            <a:fld id="{4171B447-250A-4629-AD0C-738A9A0B0594}" type="slidenum">
              <a:rPr lang="cs-CZ" smtClean="0"/>
              <a:t>‹#›</a:t>
            </a:fld>
            <a:endParaRPr lang="cs-CZ"/>
          </a:p>
        </p:txBody>
      </p:sp>
    </p:spTree>
    <p:extLst>
      <p:ext uri="{BB962C8B-B14F-4D97-AF65-F5344CB8AC3E}">
        <p14:creationId xmlns:p14="http://schemas.microsoft.com/office/powerpoint/2010/main" val="2766429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10F3A1A-153C-4E58-A6BD-EA660D772040}"/>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FA494D75-1124-4494-8AD3-E685923DEA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C2D37CD3-09E4-4ADE-AC95-A09195402A0A}"/>
              </a:ext>
            </a:extLst>
          </p:cNvPr>
          <p:cNvSpPr>
            <a:spLocks noGrp="1"/>
          </p:cNvSpPr>
          <p:nvPr>
            <p:ph type="dt" sz="half" idx="10"/>
          </p:nvPr>
        </p:nvSpPr>
        <p:spPr/>
        <p:txBody>
          <a:bodyPr/>
          <a:lstStyle/>
          <a:p>
            <a:fld id="{D46B55E5-0EEE-4416-AC9A-45B39C5BAEF0}" type="datetimeFigureOut">
              <a:rPr lang="cs-CZ" smtClean="0"/>
              <a:t>25.11.2020</a:t>
            </a:fld>
            <a:endParaRPr lang="cs-CZ"/>
          </a:p>
        </p:txBody>
      </p:sp>
      <p:sp>
        <p:nvSpPr>
          <p:cNvPr id="5" name="Zástupný symbol pro zápatí 4">
            <a:extLst>
              <a:ext uri="{FF2B5EF4-FFF2-40B4-BE49-F238E27FC236}">
                <a16:creationId xmlns:a16="http://schemas.microsoft.com/office/drawing/2014/main" id="{A3B3B81A-E424-41A8-8EE7-CD445B79722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189AA5D-F701-4D61-89F8-8224AB8E80DF}"/>
              </a:ext>
            </a:extLst>
          </p:cNvPr>
          <p:cNvSpPr>
            <a:spLocks noGrp="1"/>
          </p:cNvSpPr>
          <p:nvPr>
            <p:ph type="sldNum" sz="quarter" idx="12"/>
          </p:nvPr>
        </p:nvSpPr>
        <p:spPr/>
        <p:txBody>
          <a:bodyPr/>
          <a:lstStyle/>
          <a:p>
            <a:fld id="{4171B447-250A-4629-AD0C-738A9A0B0594}" type="slidenum">
              <a:rPr lang="cs-CZ" smtClean="0"/>
              <a:t>‹#›</a:t>
            </a:fld>
            <a:endParaRPr lang="cs-CZ"/>
          </a:p>
        </p:txBody>
      </p:sp>
    </p:spTree>
    <p:extLst>
      <p:ext uri="{BB962C8B-B14F-4D97-AF65-F5344CB8AC3E}">
        <p14:creationId xmlns:p14="http://schemas.microsoft.com/office/powerpoint/2010/main" val="3801059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4F629B-41CC-432F-8368-9E3D7AF4997D}"/>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9AD127DA-BEE8-431F-90F8-4A244AE1A113}"/>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6086D99E-B2BF-420F-8586-7E92C7F440E4}"/>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F4A55AD1-137B-4B6A-BB3F-8F4DB3A1EB64}"/>
              </a:ext>
            </a:extLst>
          </p:cNvPr>
          <p:cNvSpPr>
            <a:spLocks noGrp="1"/>
          </p:cNvSpPr>
          <p:nvPr>
            <p:ph type="dt" sz="half" idx="10"/>
          </p:nvPr>
        </p:nvSpPr>
        <p:spPr/>
        <p:txBody>
          <a:bodyPr/>
          <a:lstStyle/>
          <a:p>
            <a:fld id="{D46B55E5-0EEE-4416-AC9A-45B39C5BAEF0}" type="datetimeFigureOut">
              <a:rPr lang="cs-CZ" smtClean="0"/>
              <a:t>25.11.2020</a:t>
            </a:fld>
            <a:endParaRPr lang="cs-CZ"/>
          </a:p>
        </p:txBody>
      </p:sp>
      <p:sp>
        <p:nvSpPr>
          <p:cNvPr id="6" name="Zástupný symbol pro zápatí 5">
            <a:extLst>
              <a:ext uri="{FF2B5EF4-FFF2-40B4-BE49-F238E27FC236}">
                <a16:creationId xmlns:a16="http://schemas.microsoft.com/office/drawing/2014/main" id="{D58565A6-9ECA-4FE8-BB2F-056BEFE3BB73}"/>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31F51B54-9B97-4554-9EFA-1535B3AA14A7}"/>
              </a:ext>
            </a:extLst>
          </p:cNvPr>
          <p:cNvSpPr>
            <a:spLocks noGrp="1"/>
          </p:cNvSpPr>
          <p:nvPr>
            <p:ph type="sldNum" sz="quarter" idx="12"/>
          </p:nvPr>
        </p:nvSpPr>
        <p:spPr/>
        <p:txBody>
          <a:bodyPr/>
          <a:lstStyle/>
          <a:p>
            <a:fld id="{4171B447-250A-4629-AD0C-738A9A0B0594}" type="slidenum">
              <a:rPr lang="cs-CZ" smtClean="0"/>
              <a:t>‹#›</a:t>
            </a:fld>
            <a:endParaRPr lang="cs-CZ"/>
          </a:p>
        </p:txBody>
      </p:sp>
    </p:spTree>
    <p:extLst>
      <p:ext uri="{BB962C8B-B14F-4D97-AF65-F5344CB8AC3E}">
        <p14:creationId xmlns:p14="http://schemas.microsoft.com/office/powerpoint/2010/main" val="1131780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E15304-C479-4BBB-827A-66E120FE7651}"/>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EB89F657-A0EE-47AF-89B0-4613C02C80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E563CB74-D68C-46F0-AF16-63DA025E548B}"/>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DC8FA25F-64D9-451C-A33D-F08203CA5A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D6779469-B0A9-4DF6-BECE-FECDE0D34851}"/>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926AFB08-2817-4445-80D4-A795A9D735EF}"/>
              </a:ext>
            </a:extLst>
          </p:cNvPr>
          <p:cNvSpPr>
            <a:spLocks noGrp="1"/>
          </p:cNvSpPr>
          <p:nvPr>
            <p:ph type="dt" sz="half" idx="10"/>
          </p:nvPr>
        </p:nvSpPr>
        <p:spPr/>
        <p:txBody>
          <a:bodyPr/>
          <a:lstStyle/>
          <a:p>
            <a:fld id="{D46B55E5-0EEE-4416-AC9A-45B39C5BAEF0}" type="datetimeFigureOut">
              <a:rPr lang="cs-CZ" smtClean="0"/>
              <a:t>25.11.2020</a:t>
            </a:fld>
            <a:endParaRPr lang="cs-CZ"/>
          </a:p>
        </p:txBody>
      </p:sp>
      <p:sp>
        <p:nvSpPr>
          <p:cNvPr id="8" name="Zástupný symbol pro zápatí 7">
            <a:extLst>
              <a:ext uri="{FF2B5EF4-FFF2-40B4-BE49-F238E27FC236}">
                <a16:creationId xmlns:a16="http://schemas.microsoft.com/office/drawing/2014/main" id="{EC7DD548-A58D-40B8-8588-57C075BA759E}"/>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54A5F74A-4ABB-4A7A-B15D-8892E7D29AEA}"/>
              </a:ext>
            </a:extLst>
          </p:cNvPr>
          <p:cNvSpPr>
            <a:spLocks noGrp="1"/>
          </p:cNvSpPr>
          <p:nvPr>
            <p:ph type="sldNum" sz="quarter" idx="12"/>
          </p:nvPr>
        </p:nvSpPr>
        <p:spPr/>
        <p:txBody>
          <a:bodyPr/>
          <a:lstStyle/>
          <a:p>
            <a:fld id="{4171B447-250A-4629-AD0C-738A9A0B0594}" type="slidenum">
              <a:rPr lang="cs-CZ" smtClean="0"/>
              <a:t>‹#›</a:t>
            </a:fld>
            <a:endParaRPr lang="cs-CZ"/>
          </a:p>
        </p:txBody>
      </p:sp>
    </p:spTree>
    <p:extLst>
      <p:ext uri="{BB962C8B-B14F-4D97-AF65-F5344CB8AC3E}">
        <p14:creationId xmlns:p14="http://schemas.microsoft.com/office/powerpoint/2010/main" val="4241242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8A3D46C-8C4B-4903-ACA7-56DFBFC98EF5}"/>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4E8AFB75-A3F9-4700-9E14-6A9D7673B95D}"/>
              </a:ext>
            </a:extLst>
          </p:cNvPr>
          <p:cNvSpPr>
            <a:spLocks noGrp="1"/>
          </p:cNvSpPr>
          <p:nvPr>
            <p:ph type="dt" sz="half" idx="10"/>
          </p:nvPr>
        </p:nvSpPr>
        <p:spPr/>
        <p:txBody>
          <a:bodyPr/>
          <a:lstStyle/>
          <a:p>
            <a:fld id="{D46B55E5-0EEE-4416-AC9A-45B39C5BAEF0}" type="datetimeFigureOut">
              <a:rPr lang="cs-CZ" smtClean="0"/>
              <a:t>25.11.2020</a:t>
            </a:fld>
            <a:endParaRPr lang="cs-CZ"/>
          </a:p>
        </p:txBody>
      </p:sp>
      <p:sp>
        <p:nvSpPr>
          <p:cNvPr id="4" name="Zástupný symbol pro zápatí 3">
            <a:extLst>
              <a:ext uri="{FF2B5EF4-FFF2-40B4-BE49-F238E27FC236}">
                <a16:creationId xmlns:a16="http://schemas.microsoft.com/office/drawing/2014/main" id="{A160270A-5B58-449D-B4DA-4E7536A7DE51}"/>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45CA2BB6-8292-4D4D-B9AE-0DC34EC3B9EF}"/>
              </a:ext>
            </a:extLst>
          </p:cNvPr>
          <p:cNvSpPr>
            <a:spLocks noGrp="1"/>
          </p:cNvSpPr>
          <p:nvPr>
            <p:ph type="sldNum" sz="quarter" idx="12"/>
          </p:nvPr>
        </p:nvSpPr>
        <p:spPr/>
        <p:txBody>
          <a:bodyPr/>
          <a:lstStyle/>
          <a:p>
            <a:fld id="{4171B447-250A-4629-AD0C-738A9A0B0594}" type="slidenum">
              <a:rPr lang="cs-CZ" smtClean="0"/>
              <a:t>‹#›</a:t>
            </a:fld>
            <a:endParaRPr lang="cs-CZ"/>
          </a:p>
        </p:txBody>
      </p:sp>
    </p:spTree>
    <p:extLst>
      <p:ext uri="{BB962C8B-B14F-4D97-AF65-F5344CB8AC3E}">
        <p14:creationId xmlns:p14="http://schemas.microsoft.com/office/powerpoint/2010/main" val="3782162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15F7BE52-44A4-4077-B3AF-93F076315485}"/>
              </a:ext>
            </a:extLst>
          </p:cNvPr>
          <p:cNvSpPr>
            <a:spLocks noGrp="1"/>
          </p:cNvSpPr>
          <p:nvPr>
            <p:ph type="dt" sz="half" idx="10"/>
          </p:nvPr>
        </p:nvSpPr>
        <p:spPr/>
        <p:txBody>
          <a:bodyPr/>
          <a:lstStyle/>
          <a:p>
            <a:fld id="{D46B55E5-0EEE-4416-AC9A-45B39C5BAEF0}" type="datetimeFigureOut">
              <a:rPr lang="cs-CZ" smtClean="0"/>
              <a:t>25.11.2020</a:t>
            </a:fld>
            <a:endParaRPr lang="cs-CZ"/>
          </a:p>
        </p:txBody>
      </p:sp>
      <p:sp>
        <p:nvSpPr>
          <p:cNvPr id="3" name="Zástupný symbol pro zápatí 2">
            <a:extLst>
              <a:ext uri="{FF2B5EF4-FFF2-40B4-BE49-F238E27FC236}">
                <a16:creationId xmlns:a16="http://schemas.microsoft.com/office/drawing/2014/main" id="{FAEEB4D6-7CA5-4883-AC44-FDF518AC14C5}"/>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88AFE978-5596-486B-8A5B-FDE658F7D075}"/>
              </a:ext>
            </a:extLst>
          </p:cNvPr>
          <p:cNvSpPr>
            <a:spLocks noGrp="1"/>
          </p:cNvSpPr>
          <p:nvPr>
            <p:ph type="sldNum" sz="quarter" idx="12"/>
          </p:nvPr>
        </p:nvSpPr>
        <p:spPr/>
        <p:txBody>
          <a:bodyPr/>
          <a:lstStyle/>
          <a:p>
            <a:fld id="{4171B447-250A-4629-AD0C-738A9A0B0594}" type="slidenum">
              <a:rPr lang="cs-CZ" smtClean="0"/>
              <a:t>‹#›</a:t>
            </a:fld>
            <a:endParaRPr lang="cs-CZ"/>
          </a:p>
        </p:txBody>
      </p:sp>
    </p:spTree>
    <p:extLst>
      <p:ext uri="{BB962C8B-B14F-4D97-AF65-F5344CB8AC3E}">
        <p14:creationId xmlns:p14="http://schemas.microsoft.com/office/powerpoint/2010/main" val="788426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1E7392A-DBDE-4EC2-8255-D8D2CFDD8EEE}"/>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0A03D6F8-B928-42CC-BEAA-E0F0345B19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7E66D2EB-FE5C-4B77-822D-725C70CD36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B50182CF-0C16-4789-818E-1F9F725250D8}"/>
              </a:ext>
            </a:extLst>
          </p:cNvPr>
          <p:cNvSpPr>
            <a:spLocks noGrp="1"/>
          </p:cNvSpPr>
          <p:nvPr>
            <p:ph type="dt" sz="half" idx="10"/>
          </p:nvPr>
        </p:nvSpPr>
        <p:spPr/>
        <p:txBody>
          <a:bodyPr/>
          <a:lstStyle/>
          <a:p>
            <a:fld id="{D46B55E5-0EEE-4416-AC9A-45B39C5BAEF0}" type="datetimeFigureOut">
              <a:rPr lang="cs-CZ" smtClean="0"/>
              <a:t>25.11.2020</a:t>
            </a:fld>
            <a:endParaRPr lang="cs-CZ"/>
          </a:p>
        </p:txBody>
      </p:sp>
      <p:sp>
        <p:nvSpPr>
          <p:cNvPr id="6" name="Zástupný symbol pro zápatí 5">
            <a:extLst>
              <a:ext uri="{FF2B5EF4-FFF2-40B4-BE49-F238E27FC236}">
                <a16:creationId xmlns:a16="http://schemas.microsoft.com/office/drawing/2014/main" id="{78CC1496-7047-4792-8D9B-54441F97674C}"/>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1DA52C73-2E52-4BBF-918D-56CC825FBFC9}"/>
              </a:ext>
            </a:extLst>
          </p:cNvPr>
          <p:cNvSpPr>
            <a:spLocks noGrp="1"/>
          </p:cNvSpPr>
          <p:nvPr>
            <p:ph type="sldNum" sz="quarter" idx="12"/>
          </p:nvPr>
        </p:nvSpPr>
        <p:spPr/>
        <p:txBody>
          <a:bodyPr/>
          <a:lstStyle/>
          <a:p>
            <a:fld id="{4171B447-250A-4629-AD0C-738A9A0B0594}" type="slidenum">
              <a:rPr lang="cs-CZ" smtClean="0"/>
              <a:t>‹#›</a:t>
            </a:fld>
            <a:endParaRPr lang="cs-CZ"/>
          </a:p>
        </p:txBody>
      </p:sp>
    </p:spTree>
    <p:extLst>
      <p:ext uri="{BB962C8B-B14F-4D97-AF65-F5344CB8AC3E}">
        <p14:creationId xmlns:p14="http://schemas.microsoft.com/office/powerpoint/2010/main" val="677721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82EC9AB-2436-438F-BC9E-E357D871EB71}"/>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D74B70D4-DF92-4090-B95D-0A2BD919FC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CA06D799-07BF-4BA5-9FA2-88BF35CF69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5A7B1B29-462B-4986-90D7-B396569DFA68}"/>
              </a:ext>
            </a:extLst>
          </p:cNvPr>
          <p:cNvSpPr>
            <a:spLocks noGrp="1"/>
          </p:cNvSpPr>
          <p:nvPr>
            <p:ph type="dt" sz="half" idx="10"/>
          </p:nvPr>
        </p:nvSpPr>
        <p:spPr/>
        <p:txBody>
          <a:bodyPr/>
          <a:lstStyle/>
          <a:p>
            <a:fld id="{D46B55E5-0EEE-4416-AC9A-45B39C5BAEF0}" type="datetimeFigureOut">
              <a:rPr lang="cs-CZ" smtClean="0"/>
              <a:t>25.11.2020</a:t>
            </a:fld>
            <a:endParaRPr lang="cs-CZ"/>
          </a:p>
        </p:txBody>
      </p:sp>
      <p:sp>
        <p:nvSpPr>
          <p:cNvPr id="6" name="Zástupný symbol pro zápatí 5">
            <a:extLst>
              <a:ext uri="{FF2B5EF4-FFF2-40B4-BE49-F238E27FC236}">
                <a16:creationId xmlns:a16="http://schemas.microsoft.com/office/drawing/2014/main" id="{7F147533-0687-4996-9DD6-51655E54C2F7}"/>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79F65B74-58EF-4F20-9E13-AA478BA838E7}"/>
              </a:ext>
            </a:extLst>
          </p:cNvPr>
          <p:cNvSpPr>
            <a:spLocks noGrp="1"/>
          </p:cNvSpPr>
          <p:nvPr>
            <p:ph type="sldNum" sz="quarter" idx="12"/>
          </p:nvPr>
        </p:nvSpPr>
        <p:spPr/>
        <p:txBody>
          <a:bodyPr/>
          <a:lstStyle/>
          <a:p>
            <a:fld id="{4171B447-250A-4629-AD0C-738A9A0B0594}" type="slidenum">
              <a:rPr lang="cs-CZ" smtClean="0"/>
              <a:t>‹#›</a:t>
            </a:fld>
            <a:endParaRPr lang="cs-CZ"/>
          </a:p>
        </p:txBody>
      </p:sp>
    </p:spTree>
    <p:extLst>
      <p:ext uri="{BB962C8B-B14F-4D97-AF65-F5344CB8AC3E}">
        <p14:creationId xmlns:p14="http://schemas.microsoft.com/office/powerpoint/2010/main" val="34983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34D0C4CB-3F8D-4556-AFF4-F1D144099E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A640BFAE-AE0D-42EF-B778-3F6B9A1216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E52AAA45-CC8E-4506-8C7E-007886AD9F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6B55E5-0EEE-4416-AC9A-45B39C5BAEF0}" type="datetimeFigureOut">
              <a:rPr lang="cs-CZ" smtClean="0"/>
              <a:t>25.11.2020</a:t>
            </a:fld>
            <a:endParaRPr lang="cs-CZ"/>
          </a:p>
        </p:txBody>
      </p:sp>
      <p:sp>
        <p:nvSpPr>
          <p:cNvPr id="5" name="Zástupný symbol pro zápatí 4">
            <a:extLst>
              <a:ext uri="{FF2B5EF4-FFF2-40B4-BE49-F238E27FC236}">
                <a16:creationId xmlns:a16="http://schemas.microsoft.com/office/drawing/2014/main" id="{B95F8AE4-FADC-42BC-8C62-DE75297EAB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3D2501B2-9E9A-4698-874B-D4CF6E52CA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71B447-250A-4629-AD0C-738A9A0B0594}" type="slidenum">
              <a:rPr lang="cs-CZ" smtClean="0"/>
              <a:t>‹#›</a:t>
            </a:fld>
            <a:endParaRPr lang="cs-CZ"/>
          </a:p>
        </p:txBody>
      </p:sp>
    </p:spTree>
    <p:extLst>
      <p:ext uri="{BB962C8B-B14F-4D97-AF65-F5344CB8AC3E}">
        <p14:creationId xmlns:p14="http://schemas.microsoft.com/office/powerpoint/2010/main" val="5805165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314D791-4D8A-4854-B8FC-6959656D0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5076E76-3EB3-4269-8135-07CAB20E5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Nadpis 1">
            <a:extLst>
              <a:ext uri="{FF2B5EF4-FFF2-40B4-BE49-F238E27FC236}">
                <a16:creationId xmlns:a16="http://schemas.microsoft.com/office/drawing/2014/main" id="{2DED0055-6CA6-4525-8F5E-B75A12A0870D}"/>
              </a:ext>
            </a:extLst>
          </p:cNvPr>
          <p:cNvSpPr>
            <a:spLocks noGrp="1"/>
          </p:cNvSpPr>
          <p:nvPr>
            <p:ph type="ctrTitle"/>
          </p:nvPr>
        </p:nvSpPr>
        <p:spPr>
          <a:xfrm>
            <a:off x="2726279" y="1741337"/>
            <a:ext cx="6739136" cy="2387918"/>
          </a:xfrm>
        </p:spPr>
        <p:txBody>
          <a:bodyPr anchor="b">
            <a:normAutofit/>
          </a:bodyPr>
          <a:lstStyle/>
          <a:p>
            <a:r>
              <a:rPr lang="de-DE" sz="5200">
                <a:solidFill>
                  <a:schemeClr val="tx2"/>
                </a:solidFill>
              </a:rPr>
              <a:t>Heinrich von Kleist</a:t>
            </a:r>
            <a:endParaRPr lang="cs-CZ" sz="5200">
              <a:solidFill>
                <a:schemeClr val="tx2"/>
              </a:solidFill>
            </a:endParaRPr>
          </a:p>
        </p:txBody>
      </p:sp>
      <p:sp>
        <p:nvSpPr>
          <p:cNvPr id="3" name="Podnadpis 2">
            <a:extLst>
              <a:ext uri="{FF2B5EF4-FFF2-40B4-BE49-F238E27FC236}">
                <a16:creationId xmlns:a16="http://schemas.microsoft.com/office/drawing/2014/main" id="{25C1AB37-FFF3-4C12-8702-C9F1E8484EB9}"/>
              </a:ext>
            </a:extLst>
          </p:cNvPr>
          <p:cNvSpPr>
            <a:spLocks noGrp="1"/>
          </p:cNvSpPr>
          <p:nvPr>
            <p:ph type="subTitle" idx="1"/>
          </p:nvPr>
        </p:nvSpPr>
        <p:spPr>
          <a:xfrm>
            <a:off x="2725505" y="4200522"/>
            <a:ext cx="6740685" cy="682079"/>
          </a:xfrm>
        </p:spPr>
        <p:txBody>
          <a:bodyPr>
            <a:normAutofit/>
          </a:bodyPr>
          <a:lstStyle/>
          <a:p>
            <a:r>
              <a:rPr lang="de-DE">
                <a:solidFill>
                  <a:schemeClr val="tx2"/>
                </a:solidFill>
              </a:rPr>
              <a:t>1777–1811</a:t>
            </a:r>
            <a:endParaRPr lang="cs-CZ">
              <a:solidFill>
                <a:schemeClr val="tx2"/>
              </a:solidFill>
            </a:endParaRPr>
          </a:p>
        </p:txBody>
      </p:sp>
      <p:grpSp>
        <p:nvGrpSpPr>
          <p:cNvPr id="12" name="Group 11">
            <a:extLst>
              <a:ext uri="{FF2B5EF4-FFF2-40B4-BE49-F238E27FC236}">
                <a16:creationId xmlns:a16="http://schemas.microsoft.com/office/drawing/2014/main" id="{5EB3C7E5-50E1-4F9E-AEA3-A6D2190394F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305" y="0"/>
            <a:ext cx="5163047" cy="3153018"/>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80233B5C-C5A9-48C0-8C07-21E6F6B36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0F3AF96-AAC1-41E3-9F66-0A6277845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DF38A98-557F-4C23-935A-42806B67AA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ACEB13D-EBFC-4288-B604-572C2F779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B988F9A4-0578-4C59-8B4A-346E02CF3A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9262397" y="3928396"/>
            <a:ext cx="3142400" cy="2716805"/>
            <a:chOff x="-305" y="-4155"/>
            <a:chExt cx="2514948" cy="2174333"/>
          </a:xfrm>
        </p:grpSpPr>
        <p:sp>
          <p:nvSpPr>
            <p:cNvPr id="19" name="Freeform: Shape 18">
              <a:extLst>
                <a:ext uri="{FF2B5EF4-FFF2-40B4-BE49-F238E27FC236}">
                  <a16:creationId xmlns:a16="http://schemas.microsoft.com/office/drawing/2014/main" id="{F63F827B-FA00-442A-A09C-806F1FFA34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C876680-EE75-4791-842F-E23509221D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B9819B2-70D4-4E0A-8D51-6B359B44C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5FA8033D-6A70-4FA5-8F37-7F8C117C98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517552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Zástupný obsah 4">
            <a:extLst>
              <a:ext uri="{FF2B5EF4-FFF2-40B4-BE49-F238E27FC236}">
                <a16:creationId xmlns:a16="http://schemas.microsoft.com/office/drawing/2014/main" id="{83FB759F-8A53-4AC5-A022-049B5055490F}"/>
              </a:ext>
            </a:extLst>
          </p:cNvPr>
          <p:cNvPicPr>
            <a:picLocks noGrp="1" noChangeAspect="1"/>
          </p:cNvPicPr>
          <p:nvPr>
            <p:ph idx="1"/>
          </p:nvPr>
        </p:nvPicPr>
        <p:blipFill>
          <a:blip r:embed="rId2"/>
          <a:stretch>
            <a:fillRect/>
          </a:stretch>
        </p:blipFill>
        <p:spPr>
          <a:xfrm>
            <a:off x="4279110" y="643466"/>
            <a:ext cx="3633780" cy="5571067"/>
          </a:xfrm>
          <a:prstGeom prst="rect">
            <a:avLst/>
          </a:prstGeom>
        </p:spPr>
      </p:pic>
    </p:spTree>
    <p:extLst>
      <p:ext uri="{BB962C8B-B14F-4D97-AF65-F5344CB8AC3E}">
        <p14:creationId xmlns:p14="http://schemas.microsoft.com/office/powerpoint/2010/main" val="494072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Nadpis 1">
            <a:extLst>
              <a:ext uri="{FF2B5EF4-FFF2-40B4-BE49-F238E27FC236}">
                <a16:creationId xmlns:a16="http://schemas.microsoft.com/office/drawing/2014/main" id="{3E251D0F-7C00-4F29-9FC7-B9F0B54E60A8}"/>
              </a:ext>
            </a:extLst>
          </p:cNvPr>
          <p:cNvSpPr>
            <a:spLocks noGrp="1"/>
          </p:cNvSpPr>
          <p:nvPr>
            <p:ph type="title"/>
          </p:nvPr>
        </p:nvSpPr>
        <p:spPr>
          <a:xfrm>
            <a:off x="640080" y="1243013"/>
            <a:ext cx="3855720" cy="4371974"/>
          </a:xfrm>
        </p:spPr>
        <p:txBody>
          <a:bodyPr>
            <a:normAutofit/>
          </a:bodyPr>
          <a:lstStyle/>
          <a:p>
            <a:r>
              <a:rPr lang="de-DE" sz="3600">
                <a:solidFill>
                  <a:schemeClr val="tx2"/>
                </a:solidFill>
              </a:rPr>
              <a:t>Themen und Tex</a:t>
            </a:r>
            <a:r>
              <a:rPr lang="cs-CZ" sz="3600">
                <a:solidFill>
                  <a:schemeClr val="tx2"/>
                </a:solidFill>
              </a:rPr>
              <a:t>te 1: Gender</a:t>
            </a:r>
            <a:r>
              <a:rPr lang="de-DE" sz="3600">
                <a:solidFill>
                  <a:schemeClr val="tx2"/>
                </a:solidFill>
              </a:rPr>
              <a:t> und Gewalt</a:t>
            </a:r>
            <a:endParaRPr lang="cs-CZ" sz="3600">
              <a:solidFill>
                <a:schemeClr val="tx2"/>
              </a:solidFill>
            </a:endParaRPr>
          </a:p>
        </p:txBody>
      </p:sp>
      <p:sp>
        <p:nvSpPr>
          <p:cNvPr id="3" name="Zástupný obsah 2">
            <a:extLst>
              <a:ext uri="{FF2B5EF4-FFF2-40B4-BE49-F238E27FC236}">
                <a16:creationId xmlns:a16="http://schemas.microsoft.com/office/drawing/2014/main" id="{71100709-4796-4CC4-9BBC-FA79C89FC5FB}"/>
              </a:ext>
            </a:extLst>
          </p:cNvPr>
          <p:cNvSpPr>
            <a:spLocks noGrp="1"/>
          </p:cNvSpPr>
          <p:nvPr>
            <p:ph idx="1"/>
          </p:nvPr>
        </p:nvSpPr>
        <p:spPr>
          <a:xfrm>
            <a:off x="6172200" y="804672"/>
            <a:ext cx="5221224" cy="5230368"/>
          </a:xfrm>
        </p:spPr>
        <p:txBody>
          <a:bodyPr anchor="ctr">
            <a:normAutofit/>
          </a:bodyPr>
          <a:lstStyle/>
          <a:p>
            <a:r>
              <a:rPr lang="de-DE" sz="1800" dirty="0">
                <a:solidFill>
                  <a:schemeClr val="tx2"/>
                </a:solidFill>
              </a:rPr>
              <a:t>Korrespondenz mit der Verlobten Wilhelmine von Zenge</a:t>
            </a:r>
          </a:p>
          <a:p>
            <a:pPr lvl="1"/>
            <a:r>
              <a:rPr lang="de-DE" sz="1800" dirty="0">
                <a:solidFill>
                  <a:schemeClr val="tx2"/>
                </a:solidFill>
              </a:rPr>
              <a:t>Aufklärerische Tradition (Rousseau):</a:t>
            </a:r>
          </a:p>
          <a:p>
            <a:pPr lvl="2"/>
            <a:r>
              <a:rPr lang="de-DE" sz="1400" dirty="0">
                <a:solidFill>
                  <a:schemeClr val="tx2"/>
                </a:solidFill>
              </a:rPr>
              <a:t>Geschlecht: naturgegebene Kategorie</a:t>
            </a:r>
          </a:p>
          <a:p>
            <a:pPr lvl="2"/>
            <a:r>
              <a:rPr lang="de-DE" sz="1400" dirty="0">
                <a:solidFill>
                  <a:schemeClr val="tx2"/>
                </a:solidFill>
              </a:rPr>
              <a:t>Komplementär angelegte Geschlechtercharaktere</a:t>
            </a:r>
          </a:p>
          <a:p>
            <a:pPr lvl="1"/>
            <a:r>
              <a:rPr lang="de-DE" sz="1800" dirty="0">
                <a:solidFill>
                  <a:schemeClr val="tx2"/>
                </a:solidFill>
              </a:rPr>
              <a:t>Briefwechsel: Chauvinismus oder Rollenerfüllung (?)</a:t>
            </a:r>
          </a:p>
          <a:p>
            <a:pPr lvl="1"/>
            <a:r>
              <a:rPr lang="de-DE" sz="1800" dirty="0">
                <a:solidFill>
                  <a:schemeClr val="tx2"/>
                </a:solidFill>
              </a:rPr>
              <a:t>Brief als Abhandlung, Belehrung; Kleist in „höherer“ Rolle als in Wirklichkeit</a:t>
            </a:r>
          </a:p>
          <a:p>
            <a:r>
              <a:rPr lang="de-DE" sz="1800" dirty="0">
                <a:solidFill>
                  <a:schemeClr val="tx2"/>
                </a:solidFill>
              </a:rPr>
              <a:t>Korrespondenz mit (Halb-)Schwester Ulrike von Kleist</a:t>
            </a:r>
          </a:p>
          <a:p>
            <a:pPr lvl="1"/>
            <a:r>
              <a:rPr lang="de-DE" sz="1800" dirty="0">
                <a:solidFill>
                  <a:schemeClr val="tx2"/>
                </a:solidFill>
              </a:rPr>
              <a:t>Unsicherheiten hinsichtlich des vorgeschriebenen Rollenmodells</a:t>
            </a:r>
          </a:p>
          <a:p>
            <a:pPr lvl="1"/>
            <a:r>
              <a:rPr lang="de-DE" sz="1800" dirty="0">
                <a:solidFill>
                  <a:schemeClr val="tx2"/>
                </a:solidFill>
              </a:rPr>
              <a:t>„</a:t>
            </a:r>
            <a:r>
              <a:rPr lang="de-DE" sz="1800" dirty="0" err="1">
                <a:solidFill>
                  <a:schemeClr val="tx2"/>
                </a:solidFill>
              </a:rPr>
              <a:t>Amphibion</a:t>
            </a:r>
            <a:r>
              <a:rPr lang="de-DE" sz="1800" dirty="0">
                <a:solidFill>
                  <a:schemeClr val="tx2"/>
                </a:solidFill>
              </a:rPr>
              <a:t> du, das in zwei Elementen stets lebet, / Schwanke nicht länger und wähle dir endlich ein </a:t>
            </a:r>
            <a:r>
              <a:rPr lang="de-DE" sz="1800" dirty="0" err="1">
                <a:solidFill>
                  <a:schemeClr val="tx2"/>
                </a:solidFill>
              </a:rPr>
              <a:t>sichres</a:t>
            </a:r>
            <a:r>
              <a:rPr lang="de-DE" sz="1800" dirty="0">
                <a:solidFill>
                  <a:schemeClr val="tx2"/>
                </a:solidFill>
              </a:rPr>
              <a:t> Geschlecht [...]“ (An U. von Kleist, 1800)</a:t>
            </a:r>
            <a:endParaRPr lang="cs-CZ" sz="1800" dirty="0">
              <a:solidFill>
                <a:schemeClr val="tx2"/>
              </a:solidFill>
            </a:endParaRPr>
          </a:p>
        </p:txBody>
      </p:sp>
    </p:spTree>
    <p:extLst>
      <p:ext uri="{BB962C8B-B14F-4D97-AF65-F5344CB8AC3E}">
        <p14:creationId xmlns:p14="http://schemas.microsoft.com/office/powerpoint/2010/main" val="3026205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13" name="Freeform: Shape 12">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Nadpis 1">
            <a:extLst>
              <a:ext uri="{FF2B5EF4-FFF2-40B4-BE49-F238E27FC236}">
                <a16:creationId xmlns:a16="http://schemas.microsoft.com/office/drawing/2014/main" id="{818759F1-86E4-4F17-8E55-247B6D2A1A73}"/>
              </a:ext>
            </a:extLst>
          </p:cNvPr>
          <p:cNvSpPr>
            <a:spLocks noGrp="1"/>
          </p:cNvSpPr>
          <p:nvPr>
            <p:ph type="title"/>
          </p:nvPr>
        </p:nvSpPr>
        <p:spPr>
          <a:xfrm>
            <a:off x="804672" y="2053641"/>
            <a:ext cx="3669161" cy="2760098"/>
          </a:xfrm>
        </p:spPr>
        <p:txBody>
          <a:bodyPr>
            <a:normAutofit/>
          </a:bodyPr>
          <a:lstStyle/>
          <a:p>
            <a:r>
              <a:rPr lang="de-DE" sz="4000">
                <a:solidFill>
                  <a:schemeClr val="tx2"/>
                </a:solidFill>
              </a:rPr>
              <a:t>Themen und Tex</a:t>
            </a:r>
            <a:r>
              <a:rPr lang="cs-CZ" sz="4000">
                <a:solidFill>
                  <a:schemeClr val="tx2"/>
                </a:solidFill>
              </a:rPr>
              <a:t>te 1: Gender</a:t>
            </a:r>
            <a:r>
              <a:rPr lang="de-DE" sz="4000">
                <a:solidFill>
                  <a:schemeClr val="tx2"/>
                </a:solidFill>
              </a:rPr>
              <a:t> und G</a:t>
            </a:r>
            <a:endParaRPr lang="cs-CZ" sz="4000">
              <a:solidFill>
                <a:schemeClr val="tx2"/>
              </a:solidFill>
            </a:endParaRPr>
          </a:p>
        </p:txBody>
      </p:sp>
      <p:sp>
        <p:nvSpPr>
          <p:cNvPr id="3" name="Zástupný obsah 2">
            <a:extLst>
              <a:ext uri="{FF2B5EF4-FFF2-40B4-BE49-F238E27FC236}">
                <a16:creationId xmlns:a16="http://schemas.microsoft.com/office/drawing/2014/main" id="{29E840FA-EBFD-43BB-BDBD-1BC6812D8A46}"/>
              </a:ext>
            </a:extLst>
          </p:cNvPr>
          <p:cNvSpPr>
            <a:spLocks noGrp="1"/>
          </p:cNvSpPr>
          <p:nvPr>
            <p:ph idx="1"/>
          </p:nvPr>
        </p:nvSpPr>
        <p:spPr>
          <a:xfrm>
            <a:off x="6090574" y="801866"/>
            <a:ext cx="5306084" cy="5230634"/>
          </a:xfrm>
          <a:noFill/>
          <a:ln>
            <a:noFill/>
          </a:ln>
        </p:spPr>
        <p:txBody>
          <a:bodyPr anchor="ctr">
            <a:normAutofit/>
          </a:bodyPr>
          <a:lstStyle/>
          <a:p>
            <a:pPr marL="0" indent="0">
              <a:buNone/>
            </a:pPr>
            <a:r>
              <a:rPr lang="de-DE" sz="1800">
                <a:solidFill>
                  <a:schemeClr val="tx2"/>
                </a:solidFill>
              </a:rPr>
              <a:t>„Gesetzt, Du fragest mich, </a:t>
            </a:r>
            <a:r>
              <a:rPr lang="de-DE" sz="1800" i="1">
                <a:solidFill>
                  <a:schemeClr val="tx2"/>
                </a:solidFill>
              </a:rPr>
              <a:t>welcher von zwei Eheleuten, deren jeder seine Pflichten gegen den andern erfüllt, am meisten bei dem früheren Tode des andern verliert</a:t>
            </a:r>
            <a:r>
              <a:rPr lang="de-DE" sz="1800">
                <a:solidFill>
                  <a:schemeClr val="tx2"/>
                </a:solidFill>
              </a:rPr>
              <a:t>; so würde alles, was in meiner Seele vorgeht, ohngefähr in folgender Ordnung aneinander hangen.</a:t>
            </a:r>
          </a:p>
          <a:p>
            <a:pPr marL="0" indent="0">
              <a:buNone/>
            </a:pPr>
            <a:r>
              <a:rPr lang="de-DE" sz="1800">
                <a:solidFill>
                  <a:schemeClr val="tx2"/>
                </a:solidFill>
              </a:rPr>
              <a:t>Zuerst fragt mein Verstand: </a:t>
            </a:r>
            <a:r>
              <a:rPr lang="de-DE" sz="1800" i="1">
                <a:solidFill>
                  <a:schemeClr val="tx2"/>
                </a:solidFill>
              </a:rPr>
              <a:t>was willst du</a:t>
            </a:r>
            <a:r>
              <a:rPr lang="de-DE" sz="1800">
                <a:solidFill>
                  <a:schemeClr val="tx2"/>
                </a:solidFill>
              </a:rPr>
              <a:t>? das heißt, mein Verstand will den Sinn Deiner Frage begreifen. Dann fragt meine Urteilskraft: </a:t>
            </a:r>
            <a:r>
              <a:rPr lang="de-DE" sz="1800" i="1">
                <a:solidFill>
                  <a:schemeClr val="tx2"/>
                </a:solidFill>
              </a:rPr>
              <a:t>worauf kommt es an</a:t>
            </a:r>
            <a:r>
              <a:rPr lang="de-DE" sz="1800">
                <a:solidFill>
                  <a:schemeClr val="tx2"/>
                </a:solidFill>
              </a:rPr>
              <a:t>?, das heißt, meine Urteilskraft will den Punkt der Streitigkeit auffinden. Zuletzt fragt meine Vernunft: </a:t>
            </a:r>
            <a:r>
              <a:rPr lang="de-DE" sz="1800" i="1">
                <a:solidFill>
                  <a:schemeClr val="tx2"/>
                </a:solidFill>
              </a:rPr>
              <a:t>worauf läuft das hinaus</a:t>
            </a:r>
            <a:r>
              <a:rPr lang="de-DE" sz="1800">
                <a:solidFill>
                  <a:schemeClr val="tx2"/>
                </a:solidFill>
              </a:rPr>
              <a:t>? das heißt, meine Vernunft will aus dem Vorangehenden das Resultat ziehen.“ (An W. von Zenge, 30. 5. 1800) </a:t>
            </a:r>
            <a:endParaRPr lang="cs-CZ" sz="1800">
              <a:solidFill>
                <a:schemeClr val="tx2"/>
              </a:solidFill>
            </a:endParaRPr>
          </a:p>
        </p:txBody>
      </p:sp>
    </p:spTree>
    <p:extLst>
      <p:ext uri="{BB962C8B-B14F-4D97-AF65-F5344CB8AC3E}">
        <p14:creationId xmlns:p14="http://schemas.microsoft.com/office/powerpoint/2010/main" val="2672495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1DBB079-E6F0-423A-AFB4-6717B5BB044C}"/>
              </a:ext>
            </a:extLst>
          </p:cNvPr>
          <p:cNvSpPr>
            <a:spLocks noGrp="1"/>
          </p:cNvSpPr>
          <p:nvPr>
            <p:ph type="title"/>
          </p:nvPr>
        </p:nvSpPr>
        <p:spPr>
          <a:xfrm>
            <a:off x="3033466" y="991261"/>
            <a:ext cx="5754696" cy="1837349"/>
          </a:xfrm>
        </p:spPr>
        <p:txBody>
          <a:bodyPr anchor="b">
            <a:normAutofit/>
          </a:bodyPr>
          <a:lstStyle/>
          <a:p>
            <a:pPr algn="ctr"/>
            <a:r>
              <a:rPr lang="de-DE" sz="3600" dirty="0">
                <a:solidFill>
                  <a:schemeClr val="tx2"/>
                </a:solidFill>
              </a:rPr>
              <a:t>Penthesilea und Käthchen</a:t>
            </a:r>
            <a:endParaRPr lang="cs-CZ" sz="3600" dirty="0">
              <a:solidFill>
                <a:schemeClr val="tx2"/>
              </a:solidFill>
            </a:endParaRPr>
          </a:p>
        </p:txBody>
      </p:sp>
      <p:grpSp>
        <p:nvGrpSpPr>
          <p:cNvPr id="10" name="Group 9">
            <a:extLst>
              <a:ext uri="{FF2B5EF4-FFF2-40B4-BE49-F238E27FC236}">
                <a16:creationId xmlns:a16="http://schemas.microsoft.com/office/drawing/2014/main" id="{5C3921CD-DDE5-4B57-8FDF-B37ADE4EDA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1219" y="3985"/>
            <a:ext cx="9747620" cy="6858000"/>
            <a:chOff x="1318434" y="36937"/>
            <a:chExt cx="9747620" cy="6858000"/>
          </a:xfrm>
        </p:grpSpPr>
        <p:sp>
          <p:nvSpPr>
            <p:cNvPr id="11" name="Freeform: Shape 10">
              <a:extLst>
                <a:ext uri="{FF2B5EF4-FFF2-40B4-BE49-F238E27FC236}">
                  <a16:creationId xmlns:a16="http://schemas.microsoft.com/office/drawing/2014/main" id="{A4CBEDF6-7B5F-471F-AF99-301A23748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1D43DB10-4F84-47C2-8170-CB9EED8667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9F35C7A0-1526-4D97-BCD8-91B3576E3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009574A-38B7-43A8-A925-1FB54C6B1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EA3AAA50-DE22-4E5D-9064-A37786C590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 name="Zástupný obsah 2">
            <a:extLst>
              <a:ext uri="{FF2B5EF4-FFF2-40B4-BE49-F238E27FC236}">
                <a16:creationId xmlns:a16="http://schemas.microsoft.com/office/drawing/2014/main" id="{0715C902-3BBD-4FA7-896F-4E8DED6C358A}"/>
              </a:ext>
            </a:extLst>
          </p:cNvPr>
          <p:cNvSpPr>
            <a:spLocks noGrp="1"/>
          </p:cNvSpPr>
          <p:nvPr>
            <p:ph idx="1"/>
          </p:nvPr>
        </p:nvSpPr>
        <p:spPr>
          <a:xfrm>
            <a:off x="3055954" y="2979336"/>
            <a:ext cx="5709721" cy="2430864"/>
          </a:xfrm>
        </p:spPr>
        <p:txBody>
          <a:bodyPr anchor="t">
            <a:normAutofit/>
          </a:bodyPr>
          <a:lstStyle/>
          <a:p>
            <a:r>
              <a:rPr lang="de-DE" sz="2000">
                <a:solidFill>
                  <a:schemeClr val="tx2"/>
                </a:solidFill>
              </a:rPr>
              <a:t>„Jetzt bin ich nur neugierig, was Sie zu dem Käthchen von Heilbronn sagen werden, denn das ist die Kehrseite der Penthesilea, ihr andrer Pol, ein Wesen, das ebenso mächtig ist durch gänzliche Hingebung, als jene durch Handeln.“ (An Marie von Kleist, 1807)</a:t>
            </a:r>
            <a:endParaRPr lang="cs-CZ" sz="2000">
              <a:solidFill>
                <a:schemeClr val="tx2"/>
              </a:solidFill>
            </a:endParaRPr>
          </a:p>
        </p:txBody>
      </p:sp>
    </p:spTree>
    <p:extLst>
      <p:ext uri="{BB962C8B-B14F-4D97-AF65-F5344CB8AC3E}">
        <p14:creationId xmlns:p14="http://schemas.microsoft.com/office/powerpoint/2010/main" val="934497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4" name="Group 23">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25" name="Freeform: Shape 24">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Nadpis 1">
            <a:extLst>
              <a:ext uri="{FF2B5EF4-FFF2-40B4-BE49-F238E27FC236}">
                <a16:creationId xmlns:a16="http://schemas.microsoft.com/office/drawing/2014/main" id="{A2D542B3-72DA-429C-83E9-CA557A36A386}"/>
              </a:ext>
            </a:extLst>
          </p:cNvPr>
          <p:cNvSpPr>
            <a:spLocks noGrp="1"/>
          </p:cNvSpPr>
          <p:nvPr>
            <p:ph type="title"/>
          </p:nvPr>
        </p:nvSpPr>
        <p:spPr>
          <a:xfrm>
            <a:off x="640080" y="1243013"/>
            <a:ext cx="3855720" cy="4371974"/>
          </a:xfrm>
        </p:spPr>
        <p:txBody>
          <a:bodyPr>
            <a:normAutofit/>
          </a:bodyPr>
          <a:lstStyle/>
          <a:p>
            <a:r>
              <a:rPr lang="de-DE" sz="3600">
                <a:solidFill>
                  <a:schemeClr val="tx2"/>
                </a:solidFill>
              </a:rPr>
              <a:t>Themen und Tex</a:t>
            </a:r>
            <a:r>
              <a:rPr lang="cs-CZ" sz="3600">
                <a:solidFill>
                  <a:schemeClr val="tx2"/>
                </a:solidFill>
              </a:rPr>
              <a:t>te 1: Gender</a:t>
            </a:r>
          </a:p>
        </p:txBody>
      </p:sp>
      <p:sp>
        <p:nvSpPr>
          <p:cNvPr id="3" name="Zástupný obsah 2">
            <a:extLst>
              <a:ext uri="{FF2B5EF4-FFF2-40B4-BE49-F238E27FC236}">
                <a16:creationId xmlns:a16="http://schemas.microsoft.com/office/drawing/2014/main" id="{64E8E4F0-189C-474E-AD74-5F0ED14B7128}"/>
              </a:ext>
            </a:extLst>
          </p:cNvPr>
          <p:cNvSpPr>
            <a:spLocks noGrp="1"/>
          </p:cNvSpPr>
          <p:nvPr>
            <p:ph idx="1"/>
          </p:nvPr>
        </p:nvSpPr>
        <p:spPr>
          <a:xfrm>
            <a:off x="6172200" y="804672"/>
            <a:ext cx="5221224" cy="5230368"/>
          </a:xfrm>
        </p:spPr>
        <p:txBody>
          <a:bodyPr anchor="ctr">
            <a:normAutofit/>
          </a:bodyPr>
          <a:lstStyle/>
          <a:p>
            <a:r>
              <a:rPr lang="de-DE" sz="1500" i="1">
                <a:solidFill>
                  <a:schemeClr val="tx2"/>
                </a:solidFill>
              </a:rPr>
              <a:t>Das</a:t>
            </a:r>
            <a:r>
              <a:rPr lang="de-DE" sz="1500">
                <a:solidFill>
                  <a:schemeClr val="tx2"/>
                </a:solidFill>
              </a:rPr>
              <a:t> </a:t>
            </a:r>
            <a:r>
              <a:rPr lang="de-DE" sz="1500" i="1">
                <a:solidFill>
                  <a:schemeClr val="tx2"/>
                </a:solidFill>
              </a:rPr>
              <a:t>Käthchen von Heilbronn oder die Feuerprobe </a:t>
            </a:r>
            <a:r>
              <a:rPr lang="de-DE" sz="1500">
                <a:solidFill>
                  <a:schemeClr val="tx2"/>
                </a:solidFill>
              </a:rPr>
              <a:t>(1808, Buch 1810)</a:t>
            </a:r>
          </a:p>
          <a:p>
            <a:pPr lvl="1"/>
            <a:r>
              <a:rPr lang="de-DE" sz="1500">
                <a:solidFill>
                  <a:schemeClr val="tx2"/>
                </a:solidFill>
              </a:rPr>
              <a:t>„Ein großes historisches Ritterschauspiel“, ein Märchendrama</a:t>
            </a:r>
          </a:p>
          <a:p>
            <a:pPr lvl="1"/>
            <a:r>
              <a:rPr lang="de-DE" sz="1500">
                <a:solidFill>
                  <a:schemeClr val="tx2"/>
                </a:solidFill>
              </a:rPr>
              <a:t>Gericht, Waffenschmied Theobald, Graf Wetter vom Strahl. </a:t>
            </a:r>
          </a:p>
          <a:p>
            <a:pPr lvl="1"/>
            <a:r>
              <a:rPr lang="de-DE" sz="1500">
                <a:solidFill>
                  <a:schemeClr val="tx2"/>
                </a:solidFill>
              </a:rPr>
              <a:t>Kunigunde von Thurneck, Graf vom Stein, der Kaiser. </a:t>
            </a:r>
          </a:p>
          <a:p>
            <a:pPr lvl="1"/>
            <a:r>
              <a:rPr lang="de-DE" sz="1500">
                <a:solidFill>
                  <a:schemeClr val="tx2"/>
                </a:solidFill>
              </a:rPr>
              <a:t>„unfreie, knechtische, hündische Aufopferung der Würdigkeit des Menschen“ (Hegel, 1828)</a:t>
            </a:r>
          </a:p>
          <a:p>
            <a:pPr lvl="1"/>
            <a:r>
              <a:rPr lang="de-DE" sz="1500">
                <a:solidFill>
                  <a:schemeClr val="tx2"/>
                </a:solidFill>
              </a:rPr>
              <a:t>Schöne Seele → sexuelle Phantasie</a:t>
            </a:r>
          </a:p>
          <a:p>
            <a:pPr lvl="2"/>
            <a:r>
              <a:rPr lang="de-DE" sz="1500">
                <a:solidFill>
                  <a:schemeClr val="tx2"/>
                </a:solidFill>
              </a:rPr>
              <a:t>„Du, deren junge Seele, als sie heute nackt vor mir stand, von wollüstiger Schönheit gänzlich triefte, wie die mit Ölen gesalbte Braut eines Perserkönigs, wenn sie, auf alle Teppiche niederregnend, in sein Gemacht geführt wird!“ (</a:t>
            </a:r>
            <a:r>
              <a:rPr lang="de-DE" sz="1500" i="1">
                <a:solidFill>
                  <a:schemeClr val="tx2"/>
                </a:solidFill>
              </a:rPr>
              <a:t>Käthchen</a:t>
            </a:r>
            <a:r>
              <a:rPr lang="de-DE" sz="1500">
                <a:solidFill>
                  <a:schemeClr val="tx2"/>
                </a:solidFill>
              </a:rPr>
              <a:t>)</a:t>
            </a:r>
          </a:p>
          <a:p>
            <a:pPr lvl="1"/>
            <a:r>
              <a:rPr lang="de-DE" sz="1500">
                <a:solidFill>
                  <a:schemeClr val="tx2"/>
                </a:solidFill>
              </a:rPr>
              <a:t>„du siegst durch den kaiserlichen Brief, der dich zur Prinzessin von Schwaben erhebt“ (Friedrich Hebbel zu </a:t>
            </a:r>
            <a:r>
              <a:rPr lang="de-DE" sz="1500" i="1">
                <a:solidFill>
                  <a:schemeClr val="tx2"/>
                </a:solidFill>
              </a:rPr>
              <a:t>Käthchen</a:t>
            </a:r>
            <a:r>
              <a:rPr lang="de-DE" sz="1500">
                <a:solidFill>
                  <a:schemeClr val="tx2"/>
                </a:solidFill>
              </a:rPr>
              <a:t>, 1848). Standeszugehörigkeit entscheidet.</a:t>
            </a:r>
          </a:p>
        </p:txBody>
      </p:sp>
    </p:spTree>
    <p:extLst>
      <p:ext uri="{BB962C8B-B14F-4D97-AF65-F5344CB8AC3E}">
        <p14:creationId xmlns:p14="http://schemas.microsoft.com/office/powerpoint/2010/main" val="3950185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13" name="Freeform: Shape 12">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Nadpis 1">
            <a:extLst>
              <a:ext uri="{FF2B5EF4-FFF2-40B4-BE49-F238E27FC236}">
                <a16:creationId xmlns:a16="http://schemas.microsoft.com/office/drawing/2014/main" id="{425F4D2A-2CAF-4725-AC07-17B3BE0AE179}"/>
              </a:ext>
            </a:extLst>
          </p:cNvPr>
          <p:cNvSpPr>
            <a:spLocks noGrp="1"/>
          </p:cNvSpPr>
          <p:nvPr>
            <p:ph type="title"/>
          </p:nvPr>
        </p:nvSpPr>
        <p:spPr>
          <a:xfrm>
            <a:off x="804672" y="2053641"/>
            <a:ext cx="3669161" cy="2760098"/>
          </a:xfrm>
        </p:spPr>
        <p:txBody>
          <a:bodyPr>
            <a:normAutofit/>
          </a:bodyPr>
          <a:lstStyle/>
          <a:p>
            <a:r>
              <a:rPr lang="de-DE" sz="4000">
                <a:solidFill>
                  <a:schemeClr val="tx2"/>
                </a:solidFill>
              </a:rPr>
              <a:t>Themen und Tex</a:t>
            </a:r>
            <a:r>
              <a:rPr lang="cs-CZ" sz="4000">
                <a:solidFill>
                  <a:schemeClr val="tx2"/>
                </a:solidFill>
              </a:rPr>
              <a:t>te 1: Gender</a:t>
            </a:r>
          </a:p>
        </p:txBody>
      </p:sp>
      <p:sp>
        <p:nvSpPr>
          <p:cNvPr id="3" name="Zástupný obsah 2">
            <a:extLst>
              <a:ext uri="{FF2B5EF4-FFF2-40B4-BE49-F238E27FC236}">
                <a16:creationId xmlns:a16="http://schemas.microsoft.com/office/drawing/2014/main" id="{C6DAC3DF-4ADA-446D-8C93-0F2BBDAD0C94}"/>
              </a:ext>
            </a:extLst>
          </p:cNvPr>
          <p:cNvSpPr>
            <a:spLocks noGrp="1"/>
          </p:cNvSpPr>
          <p:nvPr>
            <p:ph idx="1"/>
          </p:nvPr>
        </p:nvSpPr>
        <p:spPr>
          <a:xfrm>
            <a:off x="6090574" y="801866"/>
            <a:ext cx="5306084" cy="5230634"/>
          </a:xfrm>
          <a:noFill/>
          <a:ln>
            <a:noFill/>
          </a:ln>
        </p:spPr>
        <p:txBody>
          <a:bodyPr anchor="ctr">
            <a:normAutofit/>
          </a:bodyPr>
          <a:lstStyle/>
          <a:p>
            <a:r>
              <a:rPr lang="de-DE" sz="1800" i="1">
                <a:solidFill>
                  <a:schemeClr val="tx2"/>
                </a:solidFill>
              </a:rPr>
              <a:t>Penthesilea</a:t>
            </a:r>
            <a:r>
              <a:rPr lang="de-DE" sz="1800">
                <a:solidFill>
                  <a:schemeClr val="tx2"/>
                </a:solidFill>
              </a:rPr>
              <a:t> (1807)</a:t>
            </a:r>
          </a:p>
          <a:p>
            <a:pPr lvl="1"/>
            <a:r>
              <a:rPr lang="de-DE" sz="1800">
                <a:solidFill>
                  <a:schemeClr val="tx2"/>
                </a:solidFill>
              </a:rPr>
              <a:t>Überschreitung der zeitgenössischen Vorstellung von weiblicher Geschlechterrolle</a:t>
            </a:r>
          </a:p>
          <a:p>
            <a:pPr lvl="2"/>
            <a:r>
              <a:rPr lang="de-DE" sz="1800">
                <a:solidFill>
                  <a:schemeClr val="tx2"/>
                </a:solidFill>
              </a:rPr>
              <a:t>Amazonen zwischen Griechen und Trojanern</a:t>
            </a:r>
          </a:p>
          <a:p>
            <a:pPr lvl="2"/>
            <a:r>
              <a:rPr lang="de-DE" sz="1800">
                <a:solidFill>
                  <a:schemeClr val="tx2"/>
                </a:solidFill>
              </a:rPr>
              <a:t>Penthesilea, Achill, wer ist wessen Gefangener? Wer folgt wem?</a:t>
            </a:r>
          </a:p>
          <a:p>
            <a:pPr lvl="2"/>
            <a:r>
              <a:rPr lang="de-DE" sz="1800">
                <a:solidFill>
                  <a:schemeClr val="tx2"/>
                </a:solidFill>
              </a:rPr>
              <a:t>Vorgeschichte der Amazonen, Penthesileas Mutter Otrere</a:t>
            </a:r>
          </a:p>
          <a:p>
            <a:pPr lvl="2"/>
            <a:r>
              <a:rPr lang="de-DE" sz="1800">
                <a:solidFill>
                  <a:schemeClr val="tx2"/>
                </a:solidFill>
              </a:rPr>
              <a:t>Achill und Penthesilea auf Distanz zur Gemeinschaft</a:t>
            </a:r>
          </a:p>
          <a:p>
            <a:pPr lvl="2"/>
            <a:r>
              <a:rPr lang="de-DE" sz="1800">
                <a:solidFill>
                  <a:schemeClr val="tx2"/>
                </a:solidFill>
              </a:rPr>
              <a:t>Kampf Achill, Penthesilea – mit verschiedenen Erwartungen</a:t>
            </a:r>
          </a:p>
          <a:p>
            <a:pPr lvl="2"/>
            <a:endParaRPr lang="cs-CZ" sz="1800">
              <a:solidFill>
                <a:schemeClr val="tx2"/>
              </a:solidFill>
            </a:endParaRPr>
          </a:p>
          <a:p>
            <a:endParaRPr lang="cs-CZ" sz="1800">
              <a:solidFill>
                <a:schemeClr val="tx2"/>
              </a:solidFill>
            </a:endParaRPr>
          </a:p>
        </p:txBody>
      </p:sp>
    </p:spTree>
    <p:extLst>
      <p:ext uri="{BB962C8B-B14F-4D97-AF65-F5344CB8AC3E}">
        <p14:creationId xmlns:p14="http://schemas.microsoft.com/office/powerpoint/2010/main" val="2470013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13" name="Freeform: Shape 12">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Nadpis 1">
            <a:extLst>
              <a:ext uri="{FF2B5EF4-FFF2-40B4-BE49-F238E27FC236}">
                <a16:creationId xmlns:a16="http://schemas.microsoft.com/office/drawing/2014/main" id="{D5FAB8A8-1703-4D4B-B699-6E30B9AE8BC6}"/>
              </a:ext>
            </a:extLst>
          </p:cNvPr>
          <p:cNvSpPr>
            <a:spLocks noGrp="1"/>
          </p:cNvSpPr>
          <p:nvPr>
            <p:ph type="title"/>
          </p:nvPr>
        </p:nvSpPr>
        <p:spPr>
          <a:xfrm>
            <a:off x="804672" y="2053641"/>
            <a:ext cx="3669161" cy="2760098"/>
          </a:xfrm>
        </p:spPr>
        <p:txBody>
          <a:bodyPr>
            <a:normAutofit/>
          </a:bodyPr>
          <a:lstStyle/>
          <a:p>
            <a:r>
              <a:rPr lang="de-DE" sz="4000">
                <a:solidFill>
                  <a:schemeClr val="tx2"/>
                </a:solidFill>
              </a:rPr>
              <a:t>Themen und Texte 2: Nation </a:t>
            </a:r>
            <a:endParaRPr lang="cs-CZ" sz="4000">
              <a:solidFill>
                <a:schemeClr val="tx2"/>
              </a:solidFill>
            </a:endParaRPr>
          </a:p>
        </p:txBody>
      </p:sp>
      <p:sp>
        <p:nvSpPr>
          <p:cNvPr id="3" name="Zástupný obsah 2">
            <a:extLst>
              <a:ext uri="{FF2B5EF4-FFF2-40B4-BE49-F238E27FC236}">
                <a16:creationId xmlns:a16="http://schemas.microsoft.com/office/drawing/2014/main" id="{65C85B8C-242C-4C06-93A4-8B7871332356}"/>
              </a:ext>
            </a:extLst>
          </p:cNvPr>
          <p:cNvSpPr>
            <a:spLocks noGrp="1"/>
          </p:cNvSpPr>
          <p:nvPr>
            <p:ph idx="1"/>
          </p:nvPr>
        </p:nvSpPr>
        <p:spPr>
          <a:xfrm>
            <a:off x="6090574" y="801866"/>
            <a:ext cx="5306084" cy="5230634"/>
          </a:xfrm>
          <a:noFill/>
          <a:ln>
            <a:noFill/>
          </a:ln>
        </p:spPr>
        <p:txBody>
          <a:bodyPr anchor="ctr">
            <a:normAutofit/>
          </a:bodyPr>
          <a:lstStyle/>
          <a:p>
            <a:r>
              <a:rPr lang="de-DE" sz="1800">
                <a:solidFill>
                  <a:schemeClr val="tx2"/>
                </a:solidFill>
              </a:rPr>
              <a:t>„Die Nation gibt Befehle und empfängt keine.“ (Kleist, Über die allmähliche Verfertigung der Gedanken beim Reden)</a:t>
            </a:r>
          </a:p>
          <a:p>
            <a:r>
              <a:rPr lang="de-DE" sz="1800">
                <a:solidFill>
                  <a:schemeClr val="tx2"/>
                </a:solidFill>
              </a:rPr>
              <a:t>Nationalgeist wird stimuliert nach 1806 (Jena, Auerstedt), andererseits: ist Wunschobjekt</a:t>
            </a:r>
          </a:p>
          <a:p>
            <a:r>
              <a:rPr lang="de-DE" sz="1800">
                <a:solidFill>
                  <a:schemeClr val="tx2"/>
                </a:solidFill>
              </a:rPr>
              <a:t>Ode </a:t>
            </a:r>
            <a:r>
              <a:rPr lang="de-DE" sz="1800" i="1">
                <a:solidFill>
                  <a:schemeClr val="tx2"/>
                </a:solidFill>
              </a:rPr>
              <a:t>Germania an ihre Kinder </a:t>
            </a:r>
            <a:r>
              <a:rPr lang="de-DE" sz="1800">
                <a:solidFill>
                  <a:schemeClr val="tx2"/>
                </a:solidFill>
              </a:rPr>
              <a:t>(1809)</a:t>
            </a:r>
          </a:p>
          <a:p>
            <a:pPr lvl="1">
              <a:spcBef>
                <a:spcPts val="0"/>
              </a:spcBef>
            </a:pPr>
            <a:r>
              <a:rPr lang="de-DE" sz="1800">
                <a:solidFill>
                  <a:schemeClr val="tx2"/>
                </a:solidFill>
              </a:rPr>
              <a:t>[…] So verlaßt, voran der Kaiser,</a:t>
            </a:r>
            <a:br>
              <a:rPr lang="de-DE" sz="1800">
                <a:solidFill>
                  <a:schemeClr val="tx2"/>
                </a:solidFill>
              </a:rPr>
            </a:br>
            <a:r>
              <a:rPr lang="de-DE" sz="1800">
                <a:solidFill>
                  <a:schemeClr val="tx2"/>
                </a:solidFill>
              </a:rPr>
              <a:t>Eure Hütten, eure Häuser;</a:t>
            </a:r>
            <a:br>
              <a:rPr lang="de-DE" sz="1800">
                <a:solidFill>
                  <a:schemeClr val="tx2"/>
                </a:solidFill>
              </a:rPr>
            </a:br>
            <a:r>
              <a:rPr lang="de-DE" sz="1800">
                <a:solidFill>
                  <a:schemeClr val="tx2"/>
                </a:solidFill>
              </a:rPr>
              <a:t>Schäumt, ein uferloses Meer,</a:t>
            </a:r>
            <a:br>
              <a:rPr lang="de-DE" sz="1800">
                <a:solidFill>
                  <a:schemeClr val="tx2"/>
                </a:solidFill>
              </a:rPr>
            </a:br>
            <a:r>
              <a:rPr lang="de-DE" sz="1800">
                <a:solidFill>
                  <a:schemeClr val="tx2"/>
                </a:solidFill>
              </a:rPr>
              <a:t>Über diese Franken her!</a:t>
            </a:r>
            <a:br>
              <a:rPr lang="de-DE" sz="1800">
                <a:solidFill>
                  <a:schemeClr val="tx2"/>
                </a:solidFill>
              </a:rPr>
            </a:br>
            <a:r>
              <a:rPr lang="de-DE" sz="1800">
                <a:solidFill>
                  <a:schemeClr val="tx2"/>
                </a:solidFill>
              </a:rPr>
              <a:t>Alle Plätze, Trift' und Stätten,</a:t>
            </a:r>
            <a:br>
              <a:rPr lang="de-DE" sz="1800">
                <a:solidFill>
                  <a:schemeClr val="tx2"/>
                </a:solidFill>
              </a:rPr>
            </a:br>
            <a:r>
              <a:rPr lang="de-DE" sz="1800">
                <a:solidFill>
                  <a:schemeClr val="tx2"/>
                </a:solidFill>
              </a:rPr>
              <a:t>Färbt mit ihren Knochen weiß;</a:t>
            </a:r>
            <a:br>
              <a:rPr lang="de-DE" sz="1800">
                <a:solidFill>
                  <a:schemeClr val="tx2"/>
                </a:solidFill>
              </a:rPr>
            </a:br>
            <a:r>
              <a:rPr lang="de-DE" sz="1800">
                <a:solidFill>
                  <a:schemeClr val="tx2"/>
                </a:solidFill>
              </a:rPr>
              <a:t>Welchen Rab und Fuchs verschmähten,</a:t>
            </a:r>
            <a:br>
              <a:rPr lang="de-DE" sz="1800">
                <a:solidFill>
                  <a:schemeClr val="tx2"/>
                </a:solidFill>
              </a:rPr>
            </a:br>
            <a:r>
              <a:rPr lang="de-DE" sz="1800">
                <a:solidFill>
                  <a:schemeClr val="tx2"/>
                </a:solidFill>
              </a:rPr>
              <a:t>Gebet ihn den Fischen preis;</a:t>
            </a:r>
            <a:br>
              <a:rPr lang="de-DE" sz="1800">
                <a:solidFill>
                  <a:schemeClr val="tx2"/>
                </a:solidFill>
              </a:rPr>
            </a:br>
            <a:r>
              <a:rPr lang="de-DE" sz="1800">
                <a:solidFill>
                  <a:schemeClr val="tx2"/>
                </a:solidFill>
              </a:rPr>
              <a:t>Dämmt den Rhein mit ihren Leichen;</a:t>
            </a:r>
            <a:br>
              <a:rPr lang="de-DE" sz="1800">
                <a:solidFill>
                  <a:schemeClr val="tx2"/>
                </a:solidFill>
              </a:rPr>
            </a:br>
            <a:r>
              <a:rPr lang="de-DE" sz="1800">
                <a:solidFill>
                  <a:schemeClr val="tx2"/>
                </a:solidFill>
              </a:rPr>
              <a:t>Laßt, gestäuft von ihrem Bein,</a:t>
            </a:r>
            <a:br>
              <a:rPr lang="de-DE" sz="1800">
                <a:solidFill>
                  <a:schemeClr val="tx2"/>
                </a:solidFill>
              </a:rPr>
            </a:br>
            <a:r>
              <a:rPr lang="de-DE" sz="1800">
                <a:solidFill>
                  <a:schemeClr val="tx2"/>
                </a:solidFill>
              </a:rPr>
              <a:t>Schäumend um die Pfalz ihn weichen,</a:t>
            </a:r>
            <a:br>
              <a:rPr lang="de-DE" sz="1800">
                <a:solidFill>
                  <a:schemeClr val="tx2"/>
                </a:solidFill>
              </a:rPr>
            </a:br>
            <a:r>
              <a:rPr lang="de-DE" sz="1800">
                <a:solidFill>
                  <a:schemeClr val="tx2"/>
                </a:solidFill>
              </a:rPr>
              <a:t>Und ihn dann die Grenze sein! […]</a:t>
            </a:r>
          </a:p>
          <a:p>
            <a:endParaRPr lang="de-DE" sz="1800">
              <a:solidFill>
                <a:schemeClr val="tx2"/>
              </a:solidFill>
            </a:endParaRPr>
          </a:p>
          <a:p>
            <a:endParaRPr lang="cs-CZ" sz="1800">
              <a:solidFill>
                <a:schemeClr val="tx2"/>
              </a:solidFill>
            </a:endParaRPr>
          </a:p>
        </p:txBody>
      </p:sp>
    </p:spTree>
    <p:extLst>
      <p:ext uri="{BB962C8B-B14F-4D97-AF65-F5344CB8AC3E}">
        <p14:creationId xmlns:p14="http://schemas.microsoft.com/office/powerpoint/2010/main" val="3627201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Nadpis 1">
            <a:extLst>
              <a:ext uri="{FF2B5EF4-FFF2-40B4-BE49-F238E27FC236}">
                <a16:creationId xmlns:a16="http://schemas.microsoft.com/office/drawing/2014/main" id="{B5D61B8D-F708-46F2-B973-6B707137EAD1}"/>
              </a:ext>
            </a:extLst>
          </p:cNvPr>
          <p:cNvSpPr>
            <a:spLocks noGrp="1"/>
          </p:cNvSpPr>
          <p:nvPr>
            <p:ph type="title"/>
          </p:nvPr>
        </p:nvSpPr>
        <p:spPr>
          <a:xfrm>
            <a:off x="640080" y="1243013"/>
            <a:ext cx="3855720" cy="4371974"/>
          </a:xfrm>
        </p:spPr>
        <p:txBody>
          <a:bodyPr>
            <a:normAutofit/>
          </a:bodyPr>
          <a:lstStyle/>
          <a:p>
            <a:r>
              <a:rPr lang="de-DE" sz="3600">
                <a:solidFill>
                  <a:schemeClr val="tx2"/>
                </a:solidFill>
              </a:rPr>
              <a:t>Themen und Texte 2: Nation </a:t>
            </a:r>
            <a:endParaRPr lang="cs-CZ" sz="3600">
              <a:solidFill>
                <a:schemeClr val="tx2"/>
              </a:solidFill>
            </a:endParaRPr>
          </a:p>
        </p:txBody>
      </p:sp>
      <p:sp>
        <p:nvSpPr>
          <p:cNvPr id="3" name="Zástupný obsah 2">
            <a:extLst>
              <a:ext uri="{FF2B5EF4-FFF2-40B4-BE49-F238E27FC236}">
                <a16:creationId xmlns:a16="http://schemas.microsoft.com/office/drawing/2014/main" id="{B3C91D5A-0C76-4BBC-ADC4-C97147B1749C}"/>
              </a:ext>
            </a:extLst>
          </p:cNvPr>
          <p:cNvSpPr>
            <a:spLocks noGrp="1"/>
          </p:cNvSpPr>
          <p:nvPr>
            <p:ph idx="1"/>
          </p:nvPr>
        </p:nvSpPr>
        <p:spPr>
          <a:xfrm>
            <a:off x="6172200" y="804672"/>
            <a:ext cx="5221224" cy="5230368"/>
          </a:xfrm>
        </p:spPr>
        <p:txBody>
          <a:bodyPr anchor="ctr">
            <a:normAutofit/>
          </a:bodyPr>
          <a:lstStyle/>
          <a:p>
            <a:pPr marL="0" indent="0">
              <a:buNone/>
            </a:pPr>
            <a:r>
              <a:rPr lang="de-DE" sz="1800">
                <a:solidFill>
                  <a:schemeClr val="tx2"/>
                </a:solidFill>
              </a:rPr>
              <a:t>„Wenn der Begriff der Nation jemals eine politische Unschuld besaß, so hat er sie jedenfalls im Preußen des frühen 19. Jh.s – in Agitationsschriften, die von Fichtes Reden an die Deutsche Nation (1809) über Friedrich Ludwig Jahns Deutsches Volkstum (1810) bis hin zu Ernst Moritz Arndts Pamphlet Ueber Volkshaß (1813) reichten – verloren. So abstoßend die Texte heute wirken, so sehr sind sie in ihrem Furor zu lesen als Zeugnis der faktischen Ohnmacht gegenüber dem Expansionismus Napoleons.“ (Ethel Matala de Mazza, in Breuer (Hg.) Kleist Handbuch 2013, S. 347).</a:t>
            </a:r>
            <a:endParaRPr lang="cs-CZ" sz="1800">
              <a:solidFill>
                <a:schemeClr val="tx2"/>
              </a:solidFill>
            </a:endParaRPr>
          </a:p>
        </p:txBody>
      </p:sp>
    </p:spTree>
    <p:extLst>
      <p:ext uri="{BB962C8B-B14F-4D97-AF65-F5344CB8AC3E}">
        <p14:creationId xmlns:p14="http://schemas.microsoft.com/office/powerpoint/2010/main" val="2530452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Nadpis 1">
            <a:extLst>
              <a:ext uri="{FF2B5EF4-FFF2-40B4-BE49-F238E27FC236}">
                <a16:creationId xmlns:a16="http://schemas.microsoft.com/office/drawing/2014/main" id="{6235CB31-5AFC-49B5-9E5A-B4E51DD719BB}"/>
              </a:ext>
            </a:extLst>
          </p:cNvPr>
          <p:cNvSpPr>
            <a:spLocks noGrp="1"/>
          </p:cNvSpPr>
          <p:nvPr>
            <p:ph type="title"/>
          </p:nvPr>
        </p:nvSpPr>
        <p:spPr>
          <a:xfrm>
            <a:off x="640080" y="1243013"/>
            <a:ext cx="3855720" cy="4371974"/>
          </a:xfrm>
        </p:spPr>
        <p:txBody>
          <a:bodyPr>
            <a:normAutofit/>
          </a:bodyPr>
          <a:lstStyle/>
          <a:p>
            <a:r>
              <a:rPr lang="de-DE" sz="3600">
                <a:solidFill>
                  <a:schemeClr val="tx2"/>
                </a:solidFill>
              </a:rPr>
              <a:t>Themen und Texte 2: Nation </a:t>
            </a:r>
            <a:endParaRPr lang="cs-CZ" sz="3600">
              <a:solidFill>
                <a:schemeClr val="tx2"/>
              </a:solidFill>
            </a:endParaRPr>
          </a:p>
        </p:txBody>
      </p:sp>
      <p:sp>
        <p:nvSpPr>
          <p:cNvPr id="3" name="Zástupný obsah 2">
            <a:extLst>
              <a:ext uri="{FF2B5EF4-FFF2-40B4-BE49-F238E27FC236}">
                <a16:creationId xmlns:a16="http://schemas.microsoft.com/office/drawing/2014/main" id="{BA229E1A-BFA7-4DD9-A127-D899ADE6AC9C}"/>
              </a:ext>
            </a:extLst>
          </p:cNvPr>
          <p:cNvSpPr>
            <a:spLocks noGrp="1"/>
          </p:cNvSpPr>
          <p:nvPr>
            <p:ph idx="1"/>
          </p:nvPr>
        </p:nvSpPr>
        <p:spPr>
          <a:xfrm>
            <a:off x="6172200" y="804672"/>
            <a:ext cx="5221224" cy="5230368"/>
          </a:xfrm>
        </p:spPr>
        <p:txBody>
          <a:bodyPr anchor="ctr">
            <a:normAutofit/>
          </a:bodyPr>
          <a:lstStyle/>
          <a:p>
            <a:r>
              <a:rPr lang="de-DE" sz="1800" i="1">
                <a:solidFill>
                  <a:schemeClr val="tx2"/>
                </a:solidFill>
              </a:rPr>
              <a:t>Die Herrmannsschlacht </a:t>
            </a:r>
            <a:r>
              <a:rPr lang="de-DE" sz="1800">
                <a:solidFill>
                  <a:schemeClr val="tx2"/>
                </a:solidFill>
              </a:rPr>
              <a:t>(1809)</a:t>
            </a:r>
          </a:p>
          <a:p>
            <a:pPr lvl="1"/>
            <a:r>
              <a:rPr lang="de-DE" sz="1800">
                <a:solidFill>
                  <a:schemeClr val="tx2"/>
                </a:solidFill>
              </a:rPr>
              <a:t>Herrmann, Marbod, Varus, Thusnelda</a:t>
            </a:r>
          </a:p>
          <a:p>
            <a:pPr lvl="1"/>
            <a:r>
              <a:rPr lang="de-DE" sz="1800">
                <a:solidFill>
                  <a:schemeClr val="tx2"/>
                </a:solidFill>
              </a:rPr>
              <a:t>Betrug und Täuschung, selbst verordneter Fremdenhass, Gemeinheit</a:t>
            </a:r>
          </a:p>
          <a:p>
            <a:pPr lvl="1"/>
            <a:r>
              <a:rPr lang="de-DE" sz="1800">
                <a:solidFill>
                  <a:schemeClr val="tx2"/>
                </a:solidFill>
              </a:rPr>
              <a:t>Militärischer Sieg und persönliche Tragödie</a:t>
            </a:r>
          </a:p>
          <a:p>
            <a:pPr marL="0" indent="0">
              <a:buNone/>
            </a:pPr>
            <a:r>
              <a:rPr lang="de-DE" sz="1800">
                <a:solidFill>
                  <a:schemeClr val="tx2"/>
                </a:solidFill>
              </a:rPr>
              <a:t>→ Herrmann ist ungeeignet als Identifikationsfigur!</a:t>
            </a:r>
          </a:p>
        </p:txBody>
      </p:sp>
    </p:spTree>
    <p:extLst>
      <p:ext uri="{BB962C8B-B14F-4D97-AF65-F5344CB8AC3E}">
        <p14:creationId xmlns:p14="http://schemas.microsoft.com/office/powerpoint/2010/main" val="4272910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9">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0" name="Group 11">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21" name="Freeform: Shape 12">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13">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14">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Nadpis 1">
            <a:extLst>
              <a:ext uri="{FF2B5EF4-FFF2-40B4-BE49-F238E27FC236}">
                <a16:creationId xmlns:a16="http://schemas.microsoft.com/office/drawing/2014/main" id="{0B85A2C7-B507-4D0E-A9AF-D89FB015BC1A}"/>
              </a:ext>
            </a:extLst>
          </p:cNvPr>
          <p:cNvSpPr>
            <a:spLocks noGrp="1"/>
          </p:cNvSpPr>
          <p:nvPr>
            <p:ph type="title"/>
          </p:nvPr>
        </p:nvSpPr>
        <p:spPr>
          <a:xfrm>
            <a:off x="804672" y="2053641"/>
            <a:ext cx="3669161" cy="2760098"/>
          </a:xfrm>
        </p:spPr>
        <p:txBody>
          <a:bodyPr>
            <a:normAutofit/>
          </a:bodyPr>
          <a:lstStyle/>
          <a:p>
            <a:r>
              <a:rPr lang="de-DE" sz="4000" dirty="0">
                <a:solidFill>
                  <a:schemeClr val="tx2"/>
                </a:solidFill>
              </a:rPr>
              <a:t>Themen und Texte 3: Gerechtigkeit</a:t>
            </a:r>
            <a:endParaRPr lang="cs-CZ" sz="4000" dirty="0">
              <a:solidFill>
                <a:schemeClr val="tx2"/>
              </a:solidFill>
            </a:endParaRPr>
          </a:p>
        </p:txBody>
      </p:sp>
      <p:sp>
        <p:nvSpPr>
          <p:cNvPr id="3" name="Zástupný obsah 2">
            <a:extLst>
              <a:ext uri="{FF2B5EF4-FFF2-40B4-BE49-F238E27FC236}">
                <a16:creationId xmlns:a16="http://schemas.microsoft.com/office/drawing/2014/main" id="{8ED0E145-9901-4C94-8DDC-24211869A2A7}"/>
              </a:ext>
            </a:extLst>
          </p:cNvPr>
          <p:cNvSpPr>
            <a:spLocks noGrp="1"/>
          </p:cNvSpPr>
          <p:nvPr>
            <p:ph idx="1"/>
          </p:nvPr>
        </p:nvSpPr>
        <p:spPr>
          <a:xfrm>
            <a:off x="6090574" y="801866"/>
            <a:ext cx="5306084" cy="5230634"/>
          </a:xfrm>
          <a:noFill/>
          <a:ln>
            <a:noFill/>
          </a:ln>
        </p:spPr>
        <p:txBody>
          <a:bodyPr anchor="ctr">
            <a:normAutofit fontScale="70000" lnSpcReduction="20000"/>
          </a:bodyPr>
          <a:lstStyle/>
          <a:p>
            <a:r>
              <a:rPr lang="de-DE" sz="1800" dirty="0">
                <a:solidFill>
                  <a:schemeClr val="tx2"/>
                </a:solidFill>
              </a:rPr>
              <a:t>Novelle </a:t>
            </a:r>
            <a:r>
              <a:rPr lang="de-DE" sz="1800" b="1" dirty="0">
                <a:solidFill>
                  <a:schemeClr val="tx2"/>
                </a:solidFill>
              </a:rPr>
              <a:t>Michael Kohlhaas </a:t>
            </a:r>
            <a:r>
              <a:rPr lang="de-DE" sz="1800" dirty="0">
                <a:solidFill>
                  <a:schemeClr val="tx2"/>
                </a:solidFill>
              </a:rPr>
              <a:t>(1805–10)</a:t>
            </a:r>
          </a:p>
          <a:p>
            <a:pPr marL="0" indent="0">
              <a:buNone/>
            </a:pPr>
            <a:r>
              <a:rPr lang="de-DE" sz="2100" dirty="0">
                <a:solidFill>
                  <a:schemeClr val="tx2"/>
                </a:solidFill>
              </a:rPr>
              <a:t>„An den Ufern der Havel lebte, um die Mitte des sechzehnten Jahrhunderts, ein </a:t>
            </a:r>
            <a:r>
              <a:rPr lang="de-DE" sz="2100" dirty="0" err="1">
                <a:solidFill>
                  <a:schemeClr val="tx2"/>
                </a:solidFill>
              </a:rPr>
              <a:t>Roßhändler</a:t>
            </a:r>
            <a:r>
              <a:rPr lang="de-DE" sz="2100" dirty="0">
                <a:solidFill>
                  <a:schemeClr val="tx2"/>
                </a:solidFill>
              </a:rPr>
              <a:t>, namens Michael Kohlhaas, Sohn eines Schulmeisters, einer der rechtschaffensten und entsetzlichsten Menschen seiner Zeit. [...] Das Rechtgefühl aber machte ihn zum Räuber und Mörder.“</a:t>
            </a:r>
          </a:p>
          <a:p>
            <a:pPr lvl="1"/>
            <a:endParaRPr lang="de-DE" sz="1800" dirty="0">
              <a:solidFill>
                <a:schemeClr val="tx2"/>
              </a:solidFill>
            </a:endParaRPr>
          </a:p>
          <a:p>
            <a:pPr lvl="1"/>
            <a:r>
              <a:rPr lang="de-DE" sz="1800" dirty="0">
                <a:solidFill>
                  <a:schemeClr val="tx2"/>
                </a:solidFill>
              </a:rPr>
              <a:t>Schlagbaum, „</a:t>
            </a:r>
            <a:r>
              <a:rPr lang="de-DE" sz="1800" dirty="0" err="1">
                <a:solidFill>
                  <a:schemeClr val="tx2"/>
                </a:solidFill>
              </a:rPr>
              <a:t>Paßschein</a:t>
            </a:r>
            <a:r>
              <a:rPr lang="de-DE" sz="1800" dirty="0">
                <a:solidFill>
                  <a:schemeClr val="tx2"/>
                </a:solidFill>
              </a:rPr>
              <a:t>“, Junker Wenzel von </a:t>
            </a:r>
            <a:r>
              <a:rPr lang="de-DE" sz="1800" dirty="0" err="1">
                <a:solidFill>
                  <a:schemeClr val="tx2"/>
                </a:solidFill>
              </a:rPr>
              <a:t>Tronka</a:t>
            </a:r>
            <a:endParaRPr lang="de-DE" sz="1800" dirty="0">
              <a:solidFill>
                <a:schemeClr val="tx2"/>
              </a:solidFill>
            </a:endParaRPr>
          </a:p>
          <a:p>
            <a:pPr lvl="1"/>
            <a:r>
              <a:rPr lang="de-DE" sz="1800" dirty="0">
                <a:solidFill>
                  <a:schemeClr val="tx2"/>
                </a:solidFill>
              </a:rPr>
              <a:t>zwei Pferde als Pfand</a:t>
            </a:r>
          </a:p>
          <a:p>
            <a:pPr lvl="1"/>
            <a:r>
              <a:rPr lang="de-DE" sz="1800" dirty="0">
                <a:solidFill>
                  <a:schemeClr val="tx2"/>
                </a:solidFill>
              </a:rPr>
              <a:t>Risiko für Gerechtigkeit, Frau Lisbeth</a:t>
            </a:r>
          </a:p>
          <a:p>
            <a:pPr lvl="1"/>
            <a:r>
              <a:rPr lang="de-DE" sz="1800" dirty="0">
                <a:solidFill>
                  <a:schemeClr val="tx2"/>
                </a:solidFill>
              </a:rPr>
              <a:t>„Geschäft der Rache“ – Fehdebrief, Überfall der </a:t>
            </a:r>
            <a:r>
              <a:rPr lang="de-DE" sz="1800" dirty="0" err="1">
                <a:solidFill>
                  <a:schemeClr val="tx2"/>
                </a:solidFill>
              </a:rPr>
              <a:t>Tronkenburg</a:t>
            </a:r>
            <a:r>
              <a:rPr lang="de-DE" sz="1800" dirty="0">
                <a:solidFill>
                  <a:schemeClr val="tx2"/>
                </a:solidFill>
              </a:rPr>
              <a:t>, Verfolgung </a:t>
            </a:r>
            <a:r>
              <a:rPr lang="de-DE" sz="1800" dirty="0" err="1">
                <a:solidFill>
                  <a:schemeClr val="tx2"/>
                </a:solidFill>
              </a:rPr>
              <a:t>Tronkas</a:t>
            </a:r>
            <a:r>
              <a:rPr lang="de-DE" sz="1800" dirty="0">
                <a:solidFill>
                  <a:schemeClr val="tx2"/>
                </a:solidFill>
              </a:rPr>
              <a:t>, drei Einäscherungen Wittenbergs, Angriff auf Leipzig</a:t>
            </a:r>
          </a:p>
          <a:p>
            <a:pPr lvl="1"/>
            <a:r>
              <a:rPr lang="de-DE" sz="1800" dirty="0">
                <a:solidFill>
                  <a:schemeClr val="tx2"/>
                </a:solidFill>
              </a:rPr>
              <a:t>Luther: Plakat, Gespräch mit Kohlhaas, Abendmahl und Vergeben, (unklares) Versprechen von Amnestie, freies Geleit nach Dresden</a:t>
            </a:r>
          </a:p>
          <a:p>
            <a:pPr marL="0" indent="0">
              <a:buNone/>
            </a:pPr>
            <a:r>
              <a:rPr lang="de-DE" sz="2100" dirty="0">
                <a:solidFill>
                  <a:schemeClr val="tx2"/>
                </a:solidFill>
              </a:rPr>
              <a:t>„Wer mir den Schutz der Gesetze versagt, gibt mir die Keule in die Hand.“</a:t>
            </a:r>
          </a:p>
          <a:p>
            <a:pPr lvl="1"/>
            <a:r>
              <a:rPr lang="de-DE" sz="1800" dirty="0">
                <a:solidFill>
                  <a:schemeClr val="tx2"/>
                </a:solidFill>
              </a:rPr>
              <a:t>Prozess: Bedingungen für Amnestie? Möglichkeit von Urteil gegen Kohlhaas?</a:t>
            </a:r>
          </a:p>
          <a:p>
            <a:pPr lvl="1"/>
            <a:r>
              <a:rPr lang="de-DE" sz="1800" dirty="0">
                <a:solidFill>
                  <a:schemeClr val="tx2"/>
                </a:solidFill>
              </a:rPr>
              <a:t>Aufstand, Johann Nagelschmidt, Brief als Falle für Kohlhaas</a:t>
            </a:r>
          </a:p>
          <a:p>
            <a:pPr lvl="1"/>
            <a:r>
              <a:rPr lang="de-DE" sz="1800" dirty="0">
                <a:solidFill>
                  <a:schemeClr val="tx2"/>
                </a:solidFill>
              </a:rPr>
              <a:t>Fürst von Brandenburg, Auslieferung von MK nach Berlin, unterwegs: Kapsel mit Prophezeiung, Zigeunerin</a:t>
            </a:r>
          </a:p>
          <a:p>
            <a:pPr lvl="1"/>
            <a:r>
              <a:rPr lang="de-DE" sz="1800" dirty="0">
                <a:solidFill>
                  <a:schemeClr val="tx2"/>
                </a:solidFill>
              </a:rPr>
              <a:t>Urteil: ehrenvoller Tod durchs Schwert, Abendmahl von Luthers Gesandtem. MKs Klage gegen </a:t>
            </a:r>
            <a:r>
              <a:rPr lang="de-DE" sz="1800" dirty="0" err="1">
                <a:solidFill>
                  <a:schemeClr val="tx2"/>
                </a:solidFill>
              </a:rPr>
              <a:t>Tronka</a:t>
            </a:r>
            <a:r>
              <a:rPr lang="de-DE" sz="1800" dirty="0">
                <a:solidFill>
                  <a:schemeClr val="tx2"/>
                </a:solidFill>
              </a:rPr>
              <a:t> bestätigt, Pferde wiederhergestellt.</a:t>
            </a:r>
          </a:p>
          <a:p>
            <a:pPr lvl="1"/>
            <a:r>
              <a:rPr lang="de-DE" sz="1800" dirty="0">
                <a:solidFill>
                  <a:schemeClr val="tx2"/>
                </a:solidFill>
              </a:rPr>
              <a:t>MK verschlingt Zettel, seine Söhne werden zu Rittern geschlagen.</a:t>
            </a:r>
          </a:p>
          <a:p>
            <a:pPr lvl="1"/>
            <a:endParaRPr lang="cs-CZ" sz="1800" dirty="0">
              <a:solidFill>
                <a:schemeClr val="tx2"/>
              </a:solidFill>
            </a:endParaRPr>
          </a:p>
        </p:txBody>
      </p:sp>
    </p:spTree>
    <p:extLst>
      <p:ext uri="{BB962C8B-B14F-4D97-AF65-F5344CB8AC3E}">
        <p14:creationId xmlns:p14="http://schemas.microsoft.com/office/powerpoint/2010/main" val="3100972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Nadpis 1">
            <a:extLst>
              <a:ext uri="{FF2B5EF4-FFF2-40B4-BE49-F238E27FC236}">
                <a16:creationId xmlns:a16="http://schemas.microsoft.com/office/drawing/2014/main" id="{88A55FD2-00AE-4D66-B5F2-F6220D7FA388}"/>
              </a:ext>
            </a:extLst>
          </p:cNvPr>
          <p:cNvSpPr>
            <a:spLocks noGrp="1"/>
          </p:cNvSpPr>
          <p:nvPr>
            <p:ph type="title"/>
          </p:nvPr>
        </p:nvSpPr>
        <p:spPr>
          <a:xfrm>
            <a:off x="640080" y="1243013"/>
            <a:ext cx="3855720" cy="4371974"/>
          </a:xfrm>
        </p:spPr>
        <p:txBody>
          <a:bodyPr>
            <a:normAutofit/>
          </a:bodyPr>
          <a:lstStyle/>
          <a:p>
            <a:r>
              <a:rPr lang="de-DE" sz="3600">
                <a:solidFill>
                  <a:schemeClr val="tx2"/>
                </a:solidFill>
              </a:rPr>
              <a:t>„die gebrechliche Einrichtung der Welt“</a:t>
            </a:r>
            <a:endParaRPr lang="cs-CZ" sz="3600">
              <a:solidFill>
                <a:schemeClr val="tx2"/>
              </a:solidFill>
            </a:endParaRPr>
          </a:p>
        </p:txBody>
      </p:sp>
      <p:sp>
        <p:nvSpPr>
          <p:cNvPr id="3" name="Zástupný obsah 2">
            <a:extLst>
              <a:ext uri="{FF2B5EF4-FFF2-40B4-BE49-F238E27FC236}">
                <a16:creationId xmlns:a16="http://schemas.microsoft.com/office/drawing/2014/main" id="{2FC71110-989C-4F11-87B8-A4B4910AD724}"/>
              </a:ext>
            </a:extLst>
          </p:cNvPr>
          <p:cNvSpPr>
            <a:spLocks noGrp="1"/>
          </p:cNvSpPr>
          <p:nvPr>
            <p:ph idx="1"/>
          </p:nvPr>
        </p:nvSpPr>
        <p:spPr>
          <a:xfrm>
            <a:off x="6172200" y="804672"/>
            <a:ext cx="5221224" cy="5230368"/>
          </a:xfrm>
        </p:spPr>
        <p:txBody>
          <a:bodyPr anchor="ctr">
            <a:normAutofit/>
          </a:bodyPr>
          <a:lstStyle/>
          <a:p>
            <a:r>
              <a:rPr lang="de-DE" sz="1800" dirty="0">
                <a:solidFill>
                  <a:schemeClr val="tx2"/>
                </a:solidFill>
              </a:rPr>
              <a:t>„Ein zentraler Bezugspunkt von Kleists Schaffen ist die ‚gebrechliche Einrichtung der Welt‘, d.i. eine Welt, der es </a:t>
            </a:r>
            <a:r>
              <a:rPr lang="de-DE" sz="1800" b="1" dirty="0">
                <a:solidFill>
                  <a:schemeClr val="tx2"/>
                </a:solidFill>
              </a:rPr>
              <a:t>an Einheit und Wahrheit begründenden Instanzen mangelt</a:t>
            </a:r>
            <a:r>
              <a:rPr lang="de-DE" sz="1800" dirty="0">
                <a:solidFill>
                  <a:schemeClr val="tx2"/>
                </a:solidFill>
              </a:rPr>
              <a:t>, eine Welt, in der die Menschen auf </a:t>
            </a:r>
            <a:r>
              <a:rPr lang="de-DE" sz="1800" b="1" dirty="0">
                <a:solidFill>
                  <a:schemeClr val="tx2"/>
                </a:solidFill>
              </a:rPr>
              <a:t>Ordnungen</a:t>
            </a:r>
            <a:r>
              <a:rPr lang="de-DE" sz="1800" dirty="0">
                <a:solidFill>
                  <a:schemeClr val="tx2"/>
                </a:solidFill>
              </a:rPr>
              <a:t> treffen, die sich in </a:t>
            </a:r>
            <a:r>
              <a:rPr lang="de-DE" sz="1800" b="1" dirty="0">
                <a:solidFill>
                  <a:schemeClr val="tx2"/>
                </a:solidFill>
              </a:rPr>
              <a:t>einem chaotischen Zustand der Zerstreuung</a:t>
            </a:r>
            <a:r>
              <a:rPr lang="de-DE" sz="1800" dirty="0">
                <a:solidFill>
                  <a:schemeClr val="tx2"/>
                </a:solidFill>
              </a:rPr>
              <a:t> befinden: Dieser betrifft </a:t>
            </a:r>
            <a:r>
              <a:rPr lang="de-DE" sz="1800" b="1" dirty="0">
                <a:solidFill>
                  <a:schemeClr val="tx2"/>
                </a:solidFill>
              </a:rPr>
              <a:t>politische</a:t>
            </a:r>
            <a:r>
              <a:rPr lang="de-DE" sz="1800" dirty="0">
                <a:solidFill>
                  <a:schemeClr val="tx2"/>
                </a:solidFill>
              </a:rPr>
              <a:t>, </a:t>
            </a:r>
            <a:r>
              <a:rPr lang="de-DE" sz="1800" b="1" dirty="0">
                <a:solidFill>
                  <a:schemeClr val="tx2"/>
                </a:solidFill>
              </a:rPr>
              <a:t>religiöse</a:t>
            </a:r>
            <a:r>
              <a:rPr lang="de-DE" sz="1800" dirty="0">
                <a:solidFill>
                  <a:schemeClr val="tx2"/>
                </a:solidFill>
              </a:rPr>
              <a:t> sowie </a:t>
            </a:r>
            <a:r>
              <a:rPr lang="de-DE" sz="1800" b="1" dirty="0">
                <a:solidFill>
                  <a:schemeClr val="tx2"/>
                </a:solidFill>
              </a:rPr>
              <a:t>juridische</a:t>
            </a:r>
            <a:r>
              <a:rPr lang="de-DE" sz="1800" dirty="0">
                <a:solidFill>
                  <a:schemeClr val="tx2"/>
                </a:solidFill>
              </a:rPr>
              <a:t> Ordnungen gleichermaßen und wirkt zum einen auf die </a:t>
            </a:r>
            <a:r>
              <a:rPr lang="de-DE" sz="1800" b="1" dirty="0">
                <a:solidFill>
                  <a:schemeClr val="tx2"/>
                </a:solidFill>
              </a:rPr>
              <a:t>körperlich-seelische Ordnung des Subjekts </a:t>
            </a:r>
            <a:r>
              <a:rPr lang="de-DE" sz="1800" dirty="0">
                <a:solidFill>
                  <a:schemeClr val="tx2"/>
                </a:solidFill>
              </a:rPr>
              <a:t>selbst zurück, zum anderen bleibt er nicht ohne Auswirkungen auf die </a:t>
            </a:r>
            <a:r>
              <a:rPr lang="de-DE" sz="1800" b="1" dirty="0">
                <a:solidFill>
                  <a:schemeClr val="tx2"/>
                </a:solidFill>
              </a:rPr>
              <a:t>Ordnung der Sprache</a:t>
            </a:r>
            <a:r>
              <a:rPr lang="de-DE" sz="1800" dirty="0">
                <a:solidFill>
                  <a:schemeClr val="tx2"/>
                </a:solidFill>
              </a:rPr>
              <a:t>.“</a:t>
            </a:r>
          </a:p>
          <a:p>
            <a:pPr marL="0" indent="0">
              <a:buNone/>
            </a:pPr>
            <a:r>
              <a:rPr lang="de-DE" sz="1800" dirty="0">
                <a:solidFill>
                  <a:schemeClr val="tx2"/>
                </a:solidFill>
              </a:rPr>
              <a:t>(Barbara Thums, in: Kleist-Handbuch 2013, S. 289).</a:t>
            </a:r>
            <a:endParaRPr lang="cs-CZ" sz="1800" dirty="0">
              <a:solidFill>
                <a:schemeClr val="tx2"/>
              </a:solidFill>
            </a:endParaRPr>
          </a:p>
        </p:txBody>
      </p:sp>
    </p:spTree>
    <p:extLst>
      <p:ext uri="{BB962C8B-B14F-4D97-AF65-F5344CB8AC3E}">
        <p14:creationId xmlns:p14="http://schemas.microsoft.com/office/powerpoint/2010/main" val="4006972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Nadpis 1">
            <a:extLst>
              <a:ext uri="{FF2B5EF4-FFF2-40B4-BE49-F238E27FC236}">
                <a16:creationId xmlns:a16="http://schemas.microsoft.com/office/drawing/2014/main" id="{FA88C6C3-3BC5-47CE-834D-AA1DE580443B}"/>
              </a:ext>
            </a:extLst>
          </p:cNvPr>
          <p:cNvSpPr>
            <a:spLocks noGrp="1"/>
          </p:cNvSpPr>
          <p:nvPr>
            <p:ph type="title"/>
          </p:nvPr>
        </p:nvSpPr>
        <p:spPr>
          <a:xfrm>
            <a:off x="640080" y="1243013"/>
            <a:ext cx="3855720" cy="4371974"/>
          </a:xfrm>
        </p:spPr>
        <p:txBody>
          <a:bodyPr>
            <a:normAutofit/>
          </a:bodyPr>
          <a:lstStyle/>
          <a:p>
            <a:r>
              <a:rPr lang="de-DE" sz="3600">
                <a:solidFill>
                  <a:schemeClr val="tx2"/>
                </a:solidFill>
              </a:rPr>
              <a:t>Themen und Texte 3: Gerechtigkeit</a:t>
            </a:r>
            <a:endParaRPr lang="cs-CZ" sz="3600">
              <a:solidFill>
                <a:schemeClr val="tx2"/>
              </a:solidFill>
            </a:endParaRPr>
          </a:p>
        </p:txBody>
      </p:sp>
      <p:sp>
        <p:nvSpPr>
          <p:cNvPr id="3" name="Zástupný obsah 2">
            <a:extLst>
              <a:ext uri="{FF2B5EF4-FFF2-40B4-BE49-F238E27FC236}">
                <a16:creationId xmlns:a16="http://schemas.microsoft.com/office/drawing/2014/main" id="{FA7314EB-B1D2-4CD3-A275-42C4F1CD43B4}"/>
              </a:ext>
            </a:extLst>
          </p:cNvPr>
          <p:cNvSpPr>
            <a:spLocks noGrp="1"/>
          </p:cNvSpPr>
          <p:nvPr>
            <p:ph idx="1"/>
          </p:nvPr>
        </p:nvSpPr>
        <p:spPr>
          <a:xfrm>
            <a:off x="6172200" y="804672"/>
            <a:ext cx="5221224" cy="5230368"/>
          </a:xfrm>
        </p:spPr>
        <p:txBody>
          <a:bodyPr anchor="ctr">
            <a:normAutofit/>
          </a:bodyPr>
          <a:lstStyle/>
          <a:p>
            <a:pPr marL="0" indent="0">
              <a:buNone/>
            </a:pPr>
            <a:r>
              <a:rPr lang="de-DE" sz="1500">
                <a:solidFill>
                  <a:schemeClr val="tx2"/>
                </a:solidFill>
              </a:rPr>
              <a:t>Was lehrt die Geschichte? Dass man Unrecht lieber ertragen sollte? Wenn ich mich als 68er Student mit revolutionärer Stirn über kapitalistische Ungerechtigkeiten beschwerte, konnte es geschehen, dass mein Vater warnend "Kohlhaas!" sagte.</a:t>
            </a:r>
          </a:p>
          <a:p>
            <a:pPr marL="0" indent="0">
              <a:buNone/>
            </a:pPr>
            <a:endParaRPr lang="de-DE" sz="1500">
              <a:solidFill>
                <a:schemeClr val="tx2"/>
              </a:solidFill>
            </a:endParaRPr>
          </a:p>
          <a:p>
            <a:pPr marL="0" indent="0">
              <a:buNone/>
            </a:pPr>
            <a:r>
              <a:rPr lang="de-DE" sz="1500">
                <a:solidFill>
                  <a:schemeClr val="tx2"/>
                </a:solidFill>
              </a:rPr>
              <a:t>Hat Kleist eine antirevolutionäre Geschichte geschrieben? Eine Beruhigungspille gegen Aufbegehren? Werden hier Fanatismus und Prinzipienreiterei kritisiert und Duldung und Kompromissbereitschaft gepredigt?</a:t>
            </a:r>
          </a:p>
          <a:p>
            <a:pPr marL="0" indent="0">
              <a:buNone/>
            </a:pPr>
            <a:endParaRPr lang="de-DE" sz="1500">
              <a:solidFill>
                <a:schemeClr val="tx2"/>
              </a:solidFill>
            </a:endParaRPr>
          </a:p>
          <a:p>
            <a:pPr marL="0" indent="0">
              <a:buNone/>
            </a:pPr>
            <a:r>
              <a:rPr lang="de-DE" sz="1500">
                <a:solidFill>
                  <a:schemeClr val="tx2"/>
                </a:solidFill>
              </a:rPr>
              <a:t>Ich glaube, es ist ganz anders. Kleists Herz schlägt für diesen Michael Kohlhaas. Kleist will, dass Gerechtigkeit in der Welt sei. Er zeigt einen, der an diesem Anspruch zerbricht. Aber dieses Zerbrechen widerlegt nicht den Kohlhaas, sondern verdammt die missglückte Beschaffenheit der Welt. Dass, wer für das Recht kämpft, ins Unrecht geraten muss, ist empörend. In einer solchen Welt mag Kleist nicht leben, kann sein Kohlhaas nicht leben. Dann lieber glanzvoll untergehen! Lieber sterben als das Ideal preisgeben!</a:t>
            </a:r>
          </a:p>
          <a:p>
            <a:pPr marL="0" indent="0">
              <a:buNone/>
            </a:pPr>
            <a:r>
              <a:rPr lang="de-DE" sz="1500">
                <a:solidFill>
                  <a:schemeClr val="tx2"/>
                </a:solidFill>
              </a:rPr>
              <a:t>(Hermann Kurzke)</a:t>
            </a:r>
            <a:endParaRPr lang="cs-CZ" sz="1500">
              <a:solidFill>
                <a:schemeClr val="tx2"/>
              </a:solidFill>
            </a:endParaRPr>
          </a:p>
        </p:txBody>
      </p:sp>
    </p:spTree>
    <p:extLst>
      <p:ext uri="{BB962C8B-B14F-4D97-AF65-F5344CB8AC3E}">
        <p14:creationId xmlns:p14="http://schemas.microsoft.com/office/powerpoint/2010/main" val="6419895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C69A6B3F-4381-4BC8-B951-DEBC6A86567F}"/>
              </a:ext>
            </a:extLst>
          </p:cNvPr>
          <p:cNvSpPr>
            <a:spLocks noGrp="1"/>
          </p:cNvSpPr>
          <p:nvPr>
            <p:ph type="title"/>
          </p:nvPr>
        </p:nvSpPr>
        <p:spPr>
          <a:xfrm>
            <a:off x="3033466" y="991261"/>
            <a:ext cx="5754696" cy="1837349"/>
          </a:xfrm>
        </p:spPr>
        <p:txBody>
          <a:bodyPr anchor="b">
            <a:normAutofit/>
          </a:bodyPr>
          <a:lstStyle/>
          <a:p>
            <a:pPr algn="ctr"/>
            <a:r>
              <a:rPr lang="de-DE" sz="3600">
                <a:solidFill>
                  <a:schemeClr val="tx2"/>
                </a:solidFill>
              </a:rPr>
              <a:t>Fazit</a:t>
            </a:r>
            <a:endParaRPr lang="cs-CZ" sz="3600">
              <a:solidFill>
                <a:schemeClr val="tx2"/>
              </a:solidFill>
            </a:endParaRPr>
          </a:p>
        </p:txBody>
      </p:sp>
      <p:grpSp>
        <p:nvGrpSpPr>
          <p:cNvPr id="10" name="Group 9">
            <a:extLst>
              <a:ext uri="{FF2B5EF4-FFF2-40B4-BE49-F238E27FC236}">
                <a16:creationId xmlns:a16="http://schemas.microsoft.com/office/drawing/2014/main" id="{5C3921CD-DDE5-4B57-8FDF-B37ADE4EDA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1219" y="3985"/>
            <a:ext cx="9747620" cy="6858000"/>
            <a:chOff x="1318434" y="36937"/>
            <a:chExt cx="9747620" cy="6858000"/>
          </a:xfrm>
        </p:grpSpPr>
        <p:sp>
          <p:nvSpPr>
            <p:cNvPr id="11" name="Freeform: Shape 10">
              <a:extLst>
                <a:ext uri="{FF2B5EF4-FFF2-40B4-BE49-F238E27FC236}">
                  <a16:creationId xmlns:a16="http://schemas.microsoft.com/office/drawing/2014/main" id="{A4CBEDF6-7B5F-471F-AF99-301A23748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1D43DB10-4F84-47C2-8170-CB9EED8667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9F35C7A0-1526-4D97-BCD8-91B3576E3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009574A-38B7-43A8-A925-1FB54C6B1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EA3AAA50-DE22-4E5D-9064-A37786C590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 name="Zástupný obsah 2">
            <a:extLst>
              <a:ext uri="{FF2B5EF4-FFF2-40B4-BE49-F238E27FC236}">
                <a16:creationId xmlns:a16="http://schemas.microsoft.com/office/drawing/2014/main" id="{4A8719FC-5E02-461E-89CD-469FAA0E4452}"/>
              </a:ext>
            </a:extLst>
          </p:cNvPr>
          <p:cNvSpPr>
            <a:spLocks noGrp="1"/>
          </p:cNvSpPr>
          <p:nvPr>
            <p:ph idx="1"/>
          </p:nvPr>
        </p:nvSpPr>
        <p:spPr>
          <a:xfrm>
            <a:off x="3055954" y="2979336"/>
            <a:ext cx="5709721" cy="2430864"/>
          </a:xfrm>
        </p:spPr>
        <p:txBody>
          <a:bodyPr anchor="t">
            <a:normAutofit/>
          </a:bodyPr>
          <a:lstStyle/>
          <a:p>
            <a:r>
              <a:rPr lang="de-DE" sz="1300" dirty="0">
                <a:solidFill>
                  <a:schemeClr val="tx2"/>
                </a:solidFill>
              </a:rPr>
              <a:t>Ein Moderner – ein Radikalidealist – ein Ernstnehmer – ein Tragiker</a:t>
            </a:r>
          </a:p>
          <a:p>
            <a:r>
              <a:rPr lang="de-DE" sz="1300" dirty="0">
                <a:solidFill>
                  <a:schemeClr val="tx2"/>
                </a:solidFill>
              </a:rPr>
              <a:t>Erkenntnisskepsis, Wissenschaftsskepsis, Sprachskepsis: „gebrechliche Welt“</a:t>
            </a:r>
          </a:p>
          <a:p>
            <a:r>
              <a:rPr lang="de-DE" sz="1300" dirty="0">
                <a:solidFill>
                  <a:schemeClr val="tx2"/>
                </a:solidFill>
              </a:rPr>
              <a:t>Hohe Ambitionen, tiefer Selbstzweifel</a:t>
            </a:r>
          </a:p>
          <a:p>
            <a:r>
              <a:rPr lang="de-DE" sz="1300" dirty="0">
                <a:solidFill>
                  <a:schemeClr val="tx2"/>
                </a:solidFill>
              </a:rPr>
              <a:t>Tradition, Norm, Rollen UND Grenzüberschreitungen, Neudefinitionen und „dritte Räume“</a:t>
            </a:r>
          </a:p>
          <a:p>
            <a:pPr lvl="1"/>
            <a:r>
              <a:rPr lang="de-DE" sz="1300" dirty="0">
                <a:solidFill>
                  <a:schemeClr val="tx2"/>
                </a:solidFill>
              </a:rPr>
              <a:t>Gender</a:t>
            </a:r>
          </a:p>
          <a:p>
            <a:pPr lvl="1"/>
            <a:r>
              <a:rPr lang="de-DE" sz="1300" dirty="0">
                <a:solidFill>
                  <a:schemeClr val="tx2"/>
                </a:solidFill>
              </a:rPr>
              <a:t>Gemeinschaft</a:t>
            </a:r>
          </a:p>
          <a:p>
            <a:pPr lvl="1"/>
            <a:r>
              <a:rPr lang="de-DE" sz="1300" dirty="0">
                <a:solidFill>
                  <a:schemeClr val="tx2"/>
                </a:solidFill>
              </a:rPr>
              <a:t>Gerechtigkeit</a:t>
            </a:r>
          </a:p>
          <a:p>
            <a:r>
              <a:rPr lang="de-DE" sz="1300" dirty="0">
                <a:solidFill>
                  <a:schemeClr val="tx2"/>
                </a:solidFill>
              </a:rPr>
              <a:t>Ungeheure Intensität von Emotion, Sprache und Leben</a:t>
            </a:r>
            <a:endParaRPr lang="cs-CZ" sz="1300" dirty="0">
              <a:solidFill>
                <a:schemeClr val="tx2"/>
              </a:solidFill>
            </a:endParaRPr>
          </a:p>
        </p:txBody>
      </p:sp>
    </p:spTree>
    <p:extLst>
      <p:ext uri="{BB962C8B-B14F-4D97-AF65-F5344CB8AC3E}">
        <p14:creationId xmlns:p14="http://schemas.microsoft.com/office/powerpoint/2010/main" val="25387825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4860832-27F3-4D30-9288-7521D24915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9" name="Freeform 5">
              <a:extLst>
                <a:ext uri="{FF2B5EF4-FFF2-40B4-BE49-F238E27FC236}">
                  <a16:creationId xmlns:a16="http://schemas.microsoft.com/office/drawing/2014/main" id="{6DAAD4DA-AA9F-4A4D-AD0B-0FB2286B3D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0" name="Freeform 6">
              <a:extLst>
                <a:ext uri="{FF2B5EF4-FFF2-40B4-BE49-F238E27FC236}">
                  <a16:creationId xmlns:a16="http://schemas.microsoft.com/office/drawing/2014/main" id="{A4F5EC98-FDFD-4158-9C16-CD770B1F2A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 name="Freeform 7">
              <a:extLst>
                <a:ext uri="{FF2B5EF4-FFF2-40B4-BE49-F238E27FC236}">
                  <a16:creationId xmlns:a16="http://schemas.microsoft.com/office/drawing/2014/main" id="{26D1C0DA-68C2-40A2-BCCA-D14FB5EF2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8">
              <a:extLst>
                <a:ext uri="{FF2B5EF4-FFF2-40B4-BE49-F238E27FC236}">
                  <a16:creationId xmlns:a16="http://schemas.microsoft.com/office/drawing/2014/main" id="{1B67FFD7-72F1-4435-9C33-DFFE87F9C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 name="Freeform 9">
              <a:extLst>
                <a:ext uri="{FF2B5EF4-FFF2-40B4-BE49-F238E27FC236}">
                  <a16:creationId xmlns:a16="http://schemas.microsoft.com/office/drawing/2014/main" id="{15CE66C6-629F-44D9-A0BC-D2F4E7AF5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10">
              <a:extLst>
                <a:ext uri="{FF2B5EF4-FFF2-40B4-BE49-F238E27FC236}">
                  <a16:creationId xmlns:a16="http://schemas.microsoft.com/office/drawing/2014/main" id="{FEAAAFC3-1B1C-4F1C-AC4E-ED0ACA4AE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11">
              <a:extLst>
                <a:ext uri="{FF2B5EF4-FFF2-40B4-BE49-F238E27FC236}">
                  <a16:creationId xmlns:a16="http://schemas.microsoft.com/office/drawing/2014/main" id="{E2C81DA9-A0C9-4C54-A2F0-A3EC14F2B8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2">
              <a:extLst>
                <a:ext uri="{FF2B5EF4-FFF2-40B4-BE49-F238E27FC236}">
                  <a16:creationId xmlns:a16="http://schemas.microsoft.com/office/drawing/2014/main" id="{B7EA41DD-7957-42FB-BD48-E502F81F6C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3">
              <a:extLst>
                <a:ext uri="{FF2B5EF4-FFF2-40B4-BE49-F238E27FC236}">
                  <a16:creationId xmlns:a16="http://schemas.microsoft.com/office/drawing/2014/main" id="{E33D6F3E-9CCB-4053-B8C1-5260829C80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4">
              <a:extLst>
                <a:ext uri="{FF2B5EF4-FFF2-40B4-BE49-F238E27FC236}">
                  <a16:creationId xmlns:a16="http://schemas.microsoft.com/office/drawing/2014/main" id="{D533B393-4D8F-4FB8-AA9D-BA218F4435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5">
              <a:extLst>
                <a:ext uri="{FF2B5EF4-FFF2-40B4-BE49-F238E27FC236}">
                  <a16:creationId xmlns:a16="http://schemas.microsoft.com/office/drawing/2014/main" id="{433765B0-52BC-4442-BC45-8EDFBF5933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6">
              <a:extLst>
                <a:ext uri="{FF2B5EF4-FFF2-40B4-BE49-F238E27FC236}">
                  <a16:creationId xmlns:a16="http://schemas.microsoft.com/office/drawing/2014/main" id="{B911B231-DD22-4BC7-A325-2B6831481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7">
              <a:extLst>
                <a:ext uri="{FF2B5EF4-FFF2-40B4-BE49-F238E27FC236}">
                  <a16:creationId xmlns:a16="http://schemas.microsoft.com/office/drawing/2014/main" id="{800DA13B-507D-4901-AF60-F99485FC1B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8">
              <a:extLst>
                <a:ext uri="{FF2B5EF4-FFF2-40B4-BE49-F238E27FC236}">
                  <a16:creationId xmlns:a16="http://schemas.microsoft.com/office/drawing/2014/main" id="{DAB727E1-099C-4F62-9ED1-46CD895C64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9">
              <a:extLst>
                <a:ext uri="{FF2B5EF4-FFF2-40B4-BE49-F238E27FC236}">
                  <a16:creationId xmlns:a16="http://schemas.microsoft.com/office/drawing/2014/main" id="{4D1E585E-A63F-42DE-BF5F-B0B390B298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20">
              <a:extLst>
                <a:ext uri="{FF2B5EF4-FFF2-40B4-BE49-F238E27FC236}">
                  <a16:creationId xmlns:a16="http://schemas.microsoft.com/office/drawing/2014/main" id="{D8FCC810-4482-4E43-9102-2B87386E7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accent1">
                  <a:alpha val="12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5" name="Freeform 21">
              <a:extLst>
                <a:ext uri="{FF2B5EF4-FFF2-40B4-BE49-F238E27FC236}">
                  <a16:creationId xmlns:a16="http://schemas.microsoft.com/office/drawing/2014/main" id="{EC977192-4383-4D76-8DB3-B93ADD7397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accent1">
                  <a:alpha val="12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6" name="Freeform 22">
              <a:extLst>
                <a:ext uri="{FF2B5EF4-FFF2-40B4-BE49-F238E27FC236}">
                  <a16:creationId xmlns:a16="http://schemas.microsoft.com/office/drawing/2014/main" id="{09DCD44A-4779-4898-862E-A220810CA8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accent1">
                  <a:alpha val="11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3">
              <a:extLst>
                <a:ext uri="{FF2B5EF4-FFF2-40B4-BE49-F238E27FC236}">
                  <a16:creationId xmlns:a16="http://schemas.microsoft.com/office/drawing/2014/main" id="{F7516DF1-08D6-4FF0-A1A1-95A260F1D4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4">
              <a:extLst>
                <a:ext uri="{FF2B5EF4-FFF2-40B4-BE49-F238E27FC236}">
                  <a16:creationId xmlns:a16="http://schemas.microsoft.com/office/drawing/2014/main" id="{F74092EA-F950-4DF2-8646-60F26E811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5">
              <a:extLst>
                <a:ext uri="{FF2B5EF4-FFF2-40B4-BE49-F238E27FC236}">
                  <a16:creationId xmlns:a16="http://schemas.microsoft.com/office/drawing/2014/main" id="{09A3177B-1E64-4081-B8C6-3D7C8786D6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Nadpis 1">
            <a:extLst>
              <a:ext uri="{FF2B5EF4-FFF2-40B4-BE49-F238E27FC236}">
                <a16:creationId xmlns:a16="http://schemas.microsoft.com/office/drawing/2014/main" id="{2D243525-DAA3-44EC-BC44-DF0B85F0D4E5}"/>
              </a:ext>
            </a:extLst>
          </p:cNvPr>
          <p:cNvSpPr>
            <a:spLocks noGrp="1"/>
          </p:cNvSpPr>
          <p:nvPr>
            <p:ph type="title"/>
          </p:nvPr>
        </p:nvSpPr>
        <p:spPr>
          <a:xfrm>
            <a:off x="4069080" y="630936"/>
            <a:ext cx="6675120" cy="1353312"/>
          </a:xfrm>
        </p:spPr>
        <p:txBody>
          <a:bodyPr anchor="b">
            <a:normAutofit/>
          </a:bodyPr>
          <a:lstStyle/>
          <a:p>
            <a:endParaRPr lang="cs-CZ" sz="4000" dirty="0"/>
          </a:p>
        </p:txBody>
      </p:sp>
      <p:sp>
        <p:nvSpPr>
          <p:cNvPr id="3" name="Zástupný obsah 2">
            <a:extLst>
              <a:ext uri="{FF2B5EF4-FFF2-40B4-BE49-F238E27FC236}">
                <a16:creationId xmlns:a16="http://schemas.microsoft.com/office/drawing/2014/main" id="{337CE098-DA4E-4717-8D1D-DF6423310962}"/>
              </a:ext>
            </a:extLst>
          </p:cNvPr>
          <p:cNvSpPr>
            <a:spLocks noGrp="1"/>
          </p:cNvSpPr>
          <p:nvPr>
            <p:ph idx="1"/>
          </p:nvPr>
        </p:nvSpPr>
        <p:spPr>
          <a:xfrm>
            <a:off x="4069080" y="2157984"/>
            <a:ext cx="6675120" cy="3895344"/>
          </a:xfrm>
        </p:spPr>
        <p:txBody>
          <a:bodyPr anchor="ctr">
            <a:normAutofit/>
          </a:bodyPr>
          <a:lstStyle/>
          <a:p>
            <a:pPr marL="0" indent="0">
              <a:buNone/>
            </a:pPr>
            <a:r>
              <a:rPr lang="de-DE" sz="1000"/>
              <a:t>Mein Heinrich, mein Süßtönender, mein Hyazinthenbeet, mein Wonnemeer, mein Morgen- und Abendrot, meine Äolsharfe, mein Tau, mein Friedensbogen, mein Schoßkindchen, mein liebstes Herz, meine Freude im Leid, meine Wiedergeburt, meine Freiheit, meine Fessel, mein Sabbath, mein Goldkelch, meine Luft, meine Wärme, mein Gedanke, mein teurer Sünder, mein Gewünschtes hier und jenseit, mein Augentrost, meine süßeste Sorge, meine schönste Tugend, mein Stolz, mein Beschützer, mein Gewissen, mein Wald, meine Herrlichkeit, mein Schwert und Helm, meine Großmut, meine rechte Hand, mein Paradies, meine Träne, meine Himmelsleiter, mein Johannes, mein Tasso, mein Ritter, mein Graf Wetter, mein zarter Page, mein Erzdichter, mein Kristall, mein Lebensquell, meine Rast, meine Trauerweide, mein Herr Schutz und Schirm, mein Hoffen und Harren, meine Träume, mein liebstes Sternbild, mein Schmeichelkätzchen, meine sichre Burg, mein Glück, mein Tod, mein Herzensnarrchen, meine Einsamkeit, mein Schiff, mein schönes Tal, meine Belohnung, mein Werther, meine Lethe, meine Wiege, mein Weihrauch und Myrrhen, meine Stimme, mein Richter, mein Heiliger, mein lieblicher Träumer, meine Sehnsucht, meine Seele, meine Nerven, mein goldner Spiegel, mein Rubin, meine Syringsflöte, meine Dornenkrone, mein tausend Wunderwerke, mein Lehrer und mein Schüler, wie über alles Gedachte und zu Erdenkende lieb ich dich.</a:t>
            </a:r>
          </a:p>
          <a:p>
            <a:pPr marL="0" indent="0">
              <a:buNone/>
            </a:pPr>
            <a:endParaRPr lang="de-DE" sz="1000"/>
          </a:p>
          <a:p>
            <a:pPr marL="0" indent="0">
              <a:buNone/>
            </a:pPr>
            <a:r>
              <a:rPr lang="de-DE" sz="1000"/>
              <a:t>Meine Seele sollst du haben.</a:t>
            </a:r>
          </a:p>
          <a:p>
            <a:pPr marL="0" indent="0">
              <a:buNone/>
            </a:pPr>
            <a:endParaRPr lang="de-DE" sz="1000"/>
          </a:p>
          <a:p>
            <a:pPr marL="0" indent="0">
              <a:buNone/>
            </a:pPr>
            <a:r>
              <a:rPr lang="de-DE" sz="1000"/>
              <a:t>Henriette</a:t>
            </a:r>
          </a:p>
          <a:p>
            <a:pPr marL="0" indent="0">
              <a:buNone/>
            </a:pPr>
            <a:endParaRPr lang="de-DE" sz="1000"/>
          </a:p>
          <a:p>
            <a:pPr marL="0" indent="0">
              <a:buNone/>
            </a:pPr>
            <a:r>
              <a:rPr lang="de-DE" sz="1000"/>
              <a:t>Mein Schatten am Mittag, mein Quell in der Wüste, meine geliebte Mutter, meine Religion, meine innre Musik, mein armer kranker Heinrich, mein zartes weißes Lämmchen, meine Himmelspforte. H. </a:t>
            </a:r>
            <a:endParaRPr lang="cs-CZ" sz="1000"/>
          </a:p>
        </p:txBody>
      </p:sp>
    </p:spTree>
    <p:extLst>
      <p:ext uri="{BB962C8B-B14F-4D97-AF65-F5344CB8AC3E}">
        <p14:creationId xmlns:p14="http://schemas.microsoft.com/office/powerpoint/2010/main" val="8219395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4860832-27F3-4D30-9288-7521D24915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9" name="Freeform 5">
              <a:extLst>
                <a:ext uri="{FF2B5EF4-FFF2-40B4-BE49-F238E27FC236}">
                  <a16:creationId xmlns:a16="http://schemas.microsoft.com/office/drawing/2014/main" id="{6DAAD4DA-AA9F-4A4D-AD0B-0FB2286B3D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0" name="Freeform 6">
              <a:extLst>
                <a:ext uri="{FF2B5EF4-FFF2-40B4-BE49-F238E27FC236}">
                  <a16:creationId xmlns:a16="http://schemas.microsoft.com/office/drawing/2014/main" id="{A4F5EC98-FDFD-4158-9C16-CD770B1F2A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 name="Freeform 7">
              <a:extLst>
                <a:ext uri="{FF2B5EF4-FFF2-40B4-BE49-F238E27FC236}">
                  <a16:creationId xmlns:a16="http://schemas.microsoft.com/office/drawing/2014/main" id="{26D1C0DA-68C2-40A2-BCCA-D14FB5EF2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8">
              <a:extLst>
                <a:ext uri="{FF2B5EF4-FFF2-40B4-BE49-F238E27FC236}">
                  <a16:creationId xmlns:a16="http://schemas.microsoft.com/office/drawing/2014/main" id="{1B67FFD7-72F1-4435-9C33-DFFE87F9C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 name="Freeform 9">
              <a:extLst>
                <a:ext uri="{FF2B5EF4-FFF2-40B4-BE49-F238E27FC236}">
                  <a16:creationId xmlns:a16="http://schemas.microsoft.com/office/drawing/2014/main" id="{15CE66C6-629F-44D9-A0BC-D2F4E7AF5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10">
              <a:extLst>
                <a:ext uri="{FF2B5EF4-FFF2-40B4-BE49-F238E27FC236}">
                  <a16:creationId xmlns:a16="http://schemas.microsoft.com/office/drawing/2014/main" id="{FEAAAFC3-1B1C-4F1C-AC4E-ED0ACA4AE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11">
              <a:extLst>
                <a:ext uri="{FF2B5EF4-FFF2-40B4-BE49-F238E27FC236}">
                  <a16:creationId xmlns:a16="http://schemas.microsoft.com/office/drawing/2014/main" id="{E2C81DA9-A0C9-4C54-A2F0-A3EC14F2B8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2">
              <a:extLst>
                <a:ext uri="{FF2B5EF4-FFF2-40B4-BE49-F238E27FC236}">
                  <a16:creationId xmlns:a16="http://schemas.microsoft.com/office/drawing/2014/main" id="{B7EA41DD-7957-42FB-BD48-E502F81F6C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3">
              <a:extLst>
                <a:ext uri="{FF2B5EF4-FFF2-40B4-BE49-F238E27FC236}">
                  <a16:creationId xmlns:a16="http://schemas.microsoft.com/office/drawing/2014/main" id="{E33D6F3E-9CCB-4053-B8C1-5260829C80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4">
              <a:extLst>
                <a:ext uri="{FF2B5EF4-FFF2-40B4-BE49-F238E27FC236}">
                  <a16:creationId xmlns:a16="http://schemas.microsoft.com/office/drawing/2014/main" id="{D533B393-4D8F-4FB8-AA9D-BA218F4435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5">
              <a:extLst>
                <a:ext uri="{FF2B5EF4-FFF2-40B4-BE49-F238E27FC236}">
                  <a16:creationId xmlns:a16="http://schemas.microsoft.com/office/drawing/2014/main" id="{433765B0-52BC-4442-BC45-8EDFBF5933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6">
              <a:extLst>
                <a:ext uri="{FF2B5EF4-FFF2-40B4-BE49-F238E27FC236}">
                  <a16:creationId xmlns:a16="http://schemas.microsoft.com/office/drawing/2014/main" id="{B911B231-DD22-4BC7-A325-2B6831481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7">
              <a:extLst>
                <a:ext uri="{FF2B5EF4-FFF2-40B4-BE49-F238E27FC236}">
                  <a16:creationId xmlns:a16="http://schemas.microsoft.com/office/drawing/2014/main" id="{800DA13B-507D-4901-AF60-F99485FC1B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8">
              <a:extLst>
                <a:ext uri="{FF2B5EF4-FFF2-40B4-BE49-F238E27FC236}">
                  <a16:creationId xmlns:a16="http://schemas.microsoft.com/office/drawing/2014/main" id="{DAB727E1-099C-4F62-9ED1-46CD895C64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9">
              <a:extLst>
                <a:ext uri="{FF2B5EF4-FFF2-40B4-BE49-F238E27FC236}">
                  <a16:creationId xmlns:a16="http://schemas.microsoft.com/office/drawing/2014/main" id="{4D1E585E-A63F-42DE-BF5F-B0B390B298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20">
              <a:extLst>
                <a:ext uri="{FF2B5EF4-FFF2-40B4-BE49-F238E27FC236}">
                  <a16:creationId xmlns:a16="http://schemas.microsoft.com/office/drawing/2014/main" id="{D8FCC810-4482-4E43-9102-2B87386E7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accent1">
                  <a:alpha val="12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5" name="Freeform 21">
              <a:extLst>
                <a:ext uri="{FF2B5EF4-FFF2-40B4-BE49-F238E27FC236}">
                  <a16:creationId xmlns:a16="http://schemas.microsoft.com/office/drawing/2014/main" id="{EC977192-4383-4D76-8DB3-B93ADD7397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accent1">
                  <a:alpha val="12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6" name="Freeform 22">
              <a:extLst>
                <a:ext uri="{FF2B5EF4-FFF2-40B4-BE49-F238E27FC236}">
                  <a16:creationId xmlns:a16="http://schemas.microsoft.com/office/drawing/2014/main" id="{09DCD44A-4779-4898-862E-A220810CA8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accent1">
                  <a:alpha val="11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3">
              <a:extLst>
                <a:ext uri="{FF2B5EF4-FFF2-40B4-BE49-F238E27FC236}">
                  <a16:creationId xmlns:a16="http://schemas.microsoft.com/office/drawing/2014/main" id="{F7516DF1-08D6-4FF0-A1A1-95A260F1D4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4">
              <a:extLst>
                <a:ext uri="{FF2B5EF4-FFF2-40B4-BE49-F238E27FC236}">
                  <a16:creationId xmlns:a16="http://schemas.microsoft.com/office/drawing/2014/main" id="{F74092EA-F950-4DF2-8646-60F26E811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5">
              <a:extLst>
                <a:ext uri="{FF2B5EF4-FFF2-40B4-BE49-F238E27FC236}">
                  <a16:creationId xmlns:a16="http://schemas.microsoft.com/office/drawing/2014/main" id="{09A3177B-1E64-4081-B8C6-3D7C8786D6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Nadpis 1">
            <a:extLst>
              <a:ext uri="{FF2B5EF4-FFF2-40B4-BE49-F238E27FC236}">
                <a16:creationId xmlns:a16="http://schemas.microsoft.com/office/drawing/2014/main" id="{370B5D03-CA28-4EC8-9282-51EACE8C5EFD}"/>
              </a:ext>
            </a:extLst>
          </p:cNvPr>
          <p:cNvSpPr>
            <a:spLocks noGrp="1"/>
          </p:cNvSpPr>
          <p:nvPr>
            <p:ph type="title"/>
          </p:nvPr>
        </p:nvSpPr>
        <p:spPr>
          <a:xfrm>
            <a:off x="4069080" y="630936"/>
            <a:ext cx="6675120" cy="1353312"/>
          </a:xfrm>
        </p:spPr>
        <p:txBody>
          <a:bodyPr anchor="b">
            <a:normAutofit/>
          </a:bodyPr>
          <a:lstStyle/>
          <a:p>
            <a:endParaRPr lang="cs-CZ" sz="4000" dirty="0"/>
          </a:p>
        </p:txBody>
      </p:sp>
      <p:sp>
        <p:nvSpPr>
          <p:cNvPr id="3" name="Zástupný obsah 2">
            <a:extLst>
              <a:ext uri="{FF2B5EF4-FFF2-40B4-BE49-F238E27FC236}">
                <a16:creationId xmlns:a16="http://schemas.microsoft.com/office/drawing/2014/main" id="{3E6577A0-42FD-4C20-A688-99AED7574E23}"/>
              </a:ext>
            </a:extLst>
          </p:cNvPr>
          <p:cNvSpPr>
            <a:spLocks noGrp="1"/>
          </p:cNvSpPr>
          <p:nvPr>
            <p:ph idx="1"/>
          </p:nvPr>
        </p:nvSpPr>
        <p:spPr>
          <a:xfrm>
            <a:off x="4069080" y="2157984"/>
            <a:ext cx="6675120" cy="3895344"/>
          </a:xfrm>
        </p:spPr>
        <p:txBody>
          <a:bodyPr anchor="ctr">
            <a:normAutofit/>
          </a:bodyPr>
          <a:lstStyle/>
          <a:p>
            <a:pPr marL="0" indent="0">
              <a:buNone/>
            </a:pPr>
            <a:r>
              <a:rPr lang="de-DE" sz="1700" dirty="0"/>
              <a:t>(An Ulrike von Kleist)</a:t>
            </a:r>
          </a:p>
          <a:p>
            <a:pPr marL="0" indent="0">
              <a:buNone/>
            </a:pPr>
            <a:r>
              <a:rPr lang="de-DE" sz="1700" dirty="0"/>
              <a:t>Ich kann nicht sterben, ohne mich, zufrieden und heiter, wie ich bin, mit der ganzen Welt, und somit auch, vor allen Anderen, meine </a:t>
            </a:r>
            <a:r>
              <a:rPr lang="de-DE" sz="1700" dirty="0" err="1"/>
              <a:t>theuerste</a:t>
            </a:r>
            <a:r>
              <a:rPr lang="de-DE" sz="1700" dirty="0"/>
              <a:t> Ulrike, mit Dir versöhnt zu haben. </a:t>
            </a:r>
            <a:r>
              <a:rPr lang="de-DE" sz="1700" dirty="0" err="1"/>
              <a:t>Laß</a:t>
            </a:r>
            <a:r>
              <a:rPr lang="de-DE" sz="1700" dirty="0"/>
              <a:t> sie mich, die strenge Äußerung, die in dem Briefe an die </a:t>
            </a:r>
            <a:r>
              <a:rPr lang="de-DE" sz="1700" dirty="0" err="1"/>
              <a:t>Kleisten</a:t>
            </a:r>
            <a:r>
              <a:rPr lang="de-DE" sz="1700" dirty="0"/>
              <a:t> enthalten ist </a:t>
            </a:r>
            <a:r>
              <a:rPr lang="de-DE" sz="1700" dirty="0" err="1"/>
              <a:t>laß</a:t>
            </a:r>
            <a:r>
              <a:rPr lang="de-DE" sz="1700" dirty="0"/>
              <a:t> sie mich zurücknehmen; wirklich, Du hast an mir </a:t>
            </a:r>
            <a:r>
              <a:rPr lang="de-DE" sz="1700" dirty="0" err="1"/>
              <a:t>gethan</a:t>
            </a:r>
            <a:r>
              <a:rPr lang="de-DE" sz="1700" dirty="0"/>
              <a:t>, ich sage nicht, was in Kräften einer Schwester, sondern in Kräften eines Menschen stand, um mich zu retten: die Wahrheit ist, daß mir auf Erden nicht zu helfen war. Und nun lebe wohl; möge Dir der Himmel einen Tod schenken, nur halb an Freude und unaussprechlicher Heiterkeit dem meinigen gleich: das ist der herzlichste und innigste Wunsch, den ich für Dich aufzubringen weiß.</a:t>
            </a:r>
          </a:p>
          <a:p>
            <a:pPr marL="0" indent="0">
              <a:buNone/>
            </a:pPr>
            <a:r>
              <a:rPr lang="de-DE" sz="1700" dirty="0"/>
              <a:t> </a:t>
            </a:r>
            <a:r>
              <a:rPr lang="de-DE" sz="1700" dirty="0" err="1"/>
              <a:t>Stimmings</a:t>
            </a:r>
            <a:r>
              <a:rPr lang="de-DE" sz="1700" dirty="0"/>
              <a:t> bei Potsdam.</a:t>
            </a:r>
          </a:p>
          <a:p>
            <a:pPr marL="0" indent="0">
              <a:buNone/>
            </a:pPr>
            <a:r>
              <a:rPr lang="de-DE" sz="1700" dirty="0"/>
              <a:t>    d. – am Morgen meines Todes. 	</a:t>
            </a:r>
            <a:r>
              <a:rPr lang="de-DE" sz="1700"/>
              <a:t>Dein Heinrich</a:t>
            </a:r>
            <a:endParaRPr lang="de-DE" sz="1700" dirty="0"/>
          </a:p>
        </p:txBody>
      </p:sp>
    </p:spTree>
    <p:extLst>
      <p:ext uri="{BB962C8B-B14F-4D97-AF65-F5344CB8AC3E}">
        <p14:creationId xmlns:p14="http://schemas.microsoft.com/office/powerpoint/2010/main" val="970481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13" name="Freeform: Shape 12">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Nadpis 1">
            <a:extLst>
              <a:ext uri="{FF2B5EF4-FFF2-40B4-BE49-F238E27FC236}">
                <a16:creationId xmlns:a16="http://schemas.microsoft.com/office/drawing/2014/main" id="{B537C7D4-2438-4EA2-82C0-9F706C88E14F}"/>
              </a:ext>
            </a:extLst>
          </p:cNvPr>
          <p:cNvSpPr>
            <a:spLocks noGrp="1"/>
          </p:cNvSpPr>
          <p:nvPr>
            <p:ph type="title"/>
          </p:nvPr>
        </p:nvSpPr>
        <p:spPr>
          <a:xfrm>
            <a:off x="804672" y="2053641"/>
            <a:ext cx="3669161" cy="2760098"/>
          </a:xfrm>
        </p:spPr>
        <p:txBody>
          <a:bodyPr>
            <a:normAutofit/>
          </a:bodyPr>
          <a:lstStyle/>
          <a:p>
            <a:r>
              <a:rPr lang="de-DE" sz="3700">
                <a:solidFill>
                  <a:schemeClr val="tx2"/>
                </a:solidFill>
              </a:rPr>
              <a:t>„Denn nicht </a:t>
            </a:r>
            <a:r>
              <a:rPr lang="de-DE" sz="3700" i="1">
                <a:solidFill>
                  <a:schemeClr val="tx2"/>
                </a:solidFill>
              </a:rPr>
              <a:t>wir</a:t>
            </a:r>
            <a:r>
              <a:rPr lang="de-DE" sz="3700">
                <a:solidFill>
                  <a:schemeClr val="tx2"/>
                </a:solidFill>
              </a:rPr>
              <a:t> wissen, es ist allererst ein gewisser </a:t>
            </a:r>
            <a:r>
              <a:rPr lang="de-DE" sz="3700" i="1">
                <a:solidFill>
                  <a:schemeClr val="tx2"/>
                </a:solidFill>
              </a:rPr>
              <a:t>Zustand </a:t>
            </a:r>
            <a:r>
              <a:rPr lang="de-DE" sz="3700">
                <a:solidFill>
                  <a:schemeClr val="tx2"/>
                </a:solidFill>
              </a:rPr>
              <a:t>unsrer, der weiß.“</a:t>
            </a:r>
            <a:endParaRPr lang="cs-CZ" sz="3700">
              <a:solidFill>
                <a:schemeClr val="tx2"/>
              </a:solidFill>
            </a:endParaRPr>
          </a:p>
        </p:txBody>
      </p:sp>
      <p:sp>
        <p:nvSpPr>
          <p:cNvPr id="3" name="Zástupný obsah 2">
            <a:extLst>
              <a:ext uri="{FF2B5EF4-FFF2-40B4-BE49-F238E27FC236}">
                <a16:creationId xmlns:a16="http://schemas.microsoft.com/office/drawing/2014/main" id="{1CB6BFD7-25E2-4417-80DD-FD10F4392AB6}"/>
              </a:ext>
            </a:extLst>
          </p:cNvPr>
          <p:cNvSpPr>
            <a:spLocks noGrp="1"/>
          </p:cNvSpPr>
          <p:nvPr>
            <p:ph idx="1"/>
          </p:nvPr>
        </p:nvSpPr>
        <p:spPr>
          <a:xfrm>
            <a:off x="6090574" y="801866"/>
            <a:ext cx="5306084" cy="5230634"/>
          </a:xfrm>
          <a:noFill/>
          <a:ln>
            <a:noFill/>
          </a:ln>
        </p:spPr>
        <p:txBody>
          <a:bodyPr anchor="ctr">
            <a:normAutofit/>
          </a:bodyPr>
          <a:lstStyle/>
          <a:p>
            <a:r>
              <a:rPr lang="de-DE" sz="1500" dirty="0">
                <a:solidFill>
                  <a:schemeClr val="tx2"/>
                </a:solidFill>
              </a:rPr>
              <a:t>Essay „</a:t>
            </a:r>
            <a:r>
              <a:rPr lang="de-DE" sz="1500" b="1" dirty="0">
                <a:solidFill>
                  <a:schemeClr val="tx2"/>
                </a:solidFill>
              </a:rPr>
              <a:t>Über die allmähliche Verfertigung der Gedanken beim Reden</a:t>
            </a:r>
            <a:r>
              <a:rPr lang="de-DE" sz="1500" dirty="0">
                <a:solidFill>
                  <a:schemeClr val="tx2"/>
                </a:solidFill>
              </a:rPr>
              <a:t>“ (Königsberg, 1805/1806, Erstdruck 1878)</a:t>
            </a:r>
          </a:p>
          <a:p>
            <a:pPr lvl="1"/>
            <a:r>
              <a:rPr lang="de-DE" sz="1500" dirty="0">
                <a:solidFill>
                  <a:schemeClr val="tx2"/>
                </a:solidFill>
              </a:rPr>
              <a:t>Sprache, Gedanken, Wissen sind performativ, situations- und zufallsbedingt</a:t>
            </a:r>
          </a:p>
          <a:p>
            <a:pPr lvl="1"/>
            <a:r>
              <a:rPr lang="de-DE" sz="1500" dirty="0">
                <a:solidFill>
                  <a:schemeClr val="tx2"/>
                </a:solidFill>
              </a:rPr>
              <a:t>Kleists Essay: eine inszeniert dialogische, unabgeschlossene Situation („Fortsetzung folgt“)</a:t>
            </a:r>
          </a:p>
          <a:p>
            <a:pPr lvl="1"/>
            <a:r>
              <a:rPr lang="de-DE" sz="1500" dirty="0">
                <a:solidFill>
                  <a:schemeClr val="tx2"/>
                </a:solidFill>
              </a:rPr>
              <a:t>„Hebammenkunst der Gedanken“ als rein sprachlicher Vorgang</a:t>
            </a:r>
          </a:p>
          <a:p>
            <a:pPr lvl="1"/>
            <a:r>
              <a:rPr lang="de-DE" sz="1500" dirty="0">
                <a:solidFill>
                  <a:schemeClr val="tx2"/>
                </a:solidFill>
              </a:rPr>
              <a:t>Eigendynamik des Sprechens ohne rationale Steuerung, Zufall, Sprache als „Naturgewalt“. Beispiel: Mirabeau 1789. </a:t>
            </a:r>
          </a:p>
          <a:p>
            <a:r>
              <a:rPr lang="de-DE" sz="1500" dirty="0">
                <a:solidFill>
                  <a:schemeClr val="tx2"/>
                </a:solidFill>
              </a:rPr>
              <a:t>„Wie notwendig eine gewisse Erregung des Gemüts ist, auch selbst nur, um Vorstellungen, die wir schon gehabt haben, wieder zu erzeugen, sieht man oft, wenn offene, und unterrichtete Kopfe examiniert werden, und man ihnen ohne vorhergegangene Einleitung, Fragen vorlegt, wie diese: was ist der Staat? Oder: was ist das Eigentum?“</a:t>
            </a:r>
          </a:p>
          <a:p>
            <a:r>
              <a:rPr lang="de-DE" sz="1500" dirty="0">
                <a:solidFill>
                  <a:schemeClr val="tx2"/>
                </a:solidFill>
              </a:rPr>
              <a:t>Beispiel: Prüfungssituation</a:t>
            </a:r>
          </a:p>
          <a:p>
            <a:pPr lvl="1"/>
            <a:endParaRPr lang="cs-CZ" sz="1500" dirty="0">
              <a:solidFill>
                <a:schemeClr val="tx2"/>
              </a:solidFill>
            </a:endParaRPr>
          </a:p>
        </p:txBody>
      </p:sp>
    </p:spTree>
    <p:extLst>
      <p:ext uri="{BB962C8B-B14F-4D97-AF65-F5344CB8AC3E}">
        <p14:creationId xmlns:p14="http://schemas.microsoft.com/office/powerpoint/2010/main" val="1421125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10E498B2-9921-4FC9-9B77-2757B02CAA4F}"/>
              </a:ext>
            </a:extLst>
          </p:cNvPr>
          <p:cNvSpPr>
            <a:spLocks noGrp="1"/>
          </p:cNvSpPr>
          <p:nvPr>
            <p:ph type="title"/>
          </p:nvPr>
        </p:nvSpPr>
        <p:spPr>
          <a:xfrm>
            <a:off x="3033466" y="991261"/>
            <a:ext cx="5754696" cy="1837349"/>
          </a:xfrm>
        </p:spPr>
        <p:txBody>
          <a:bodyPr anchor="b">
            <a:normAutofit/>
          </a:bodyPr>
          <a:lstStyle/>
          <a:p>
            <a:pPr algn="ctr"/>
            <a:r>
              <a:rPr lang="de-DE" sz="3600">
                <a:solidFill>
                  <a:schemeClr val="tx2"/>
                </a:solidFill>
              </a:rPr>
              <a:t>„Über die allmähliche Verfertigung der Gedanken beim Reden“</a:t>
            </a:r>
            <a:endParaRPr lang="cs-CZ" sz="3600">
              <a:solidFill>
                <a:schemeClr val="tx2"/>
              </a:solidFill>
            </a:endParaRPr>
          </a:p>
        </p:txBody>
      </p:sp>
      <p:grpSp>
        <p:nvGrpSpPr>
          <p:cNvPr id="10" name="Group 9">
            <a:extLst>
              <a:ext uri="{FF2B5EF4-FFF2-40B4-BE49-F238E27FC236}">
                <a16:creationId xmlns:a16="http://schemas.microsoft.com/office/drawing/2014/main" id="{5C3921CD-DDE5-4B57-8FDF-B37ADE4EDA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1219" y="3985"/>
            <a:ext cx="9747620" cy="6858000"/>
            <a:chOff x="1318434" y="36937"/>
            <a:chExt cx="9747620" cy="6858000"/>
          </a:xfrm>
        </p:grpSpPr>
        <p:sp>
          <p:nvSpPr>
            <p:cNvPr id="11" name="Freeform: Shape 10">
              <a:extLst>
                <a:ext uri="{FF2B5EF4-FFF2-40B4-BE49-F238E27FC236}">
                  <a16:creationId xmlns:a16="http://schemas.microsoft.com/office/drawing/2014/main" id="{A4CBEDF6-7B5F-471F-AF99-301A23748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1D43DB10-4F84-47C2-8170-CB9EED8667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9F35C7A0-1526-4D97-BCD8-91B3576E3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009574A-38B7-43A8-A925-1FB54C6B1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EA3AAA50-DE22-4E5D-9064-A37786C590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 name="Zástupný obsah 2">
            <a:extLst>
              <a:ext uri="{FF2B5EF4-FFF2-40B4-BE49-F238E27FC236}">
                <a16:creationId xmlns:a16="http://schemas.microsoft.com/office/drawing/2014/main" id="{4DBC94FE-078B-4D1E-A703-A7B60DC406DE}"/>
              </a:ext>
            </a:extLst>
          </p:cNvPr>
          <p:cNvSpPr>
            <a:spLocks noGrp="1"/>
          </p:cNvSpPr>
          <p:nvPr>
            <p:ph idx="1"/>
          </p:nvPr>
        </p:nvSpPr>
        <p:spPr>
          <a:xfrm>
            <a:off x="3055954" y="2979336"/>
            <a:ext cx="5709721" cy="2430864"/>
          </a:xfrm>
        </p:spPr>
        <p:txBody>
          <a:bodyPr anchor="t">
            <a:normAutofit/>
          </a:bodyPr>
          <a:lstStyle/>
          <a:p>
            <a:pPr marL="0" indent="0">
              <a:buNone/>
            </a:pPr>
            <a:r>
              <a:rPr lang="de-DE" sz="1300">
                <a:solidFill>
                  <a:schemeClr val="tx2"/>
                </a:solidFill>
              </a:rPr>
              <a:t>„Nur ganz gemeine Geister, Leute, die, was der Staat, gestern auswendig gelernt, und morgen schon wieder vergessen haben, werden hier mit der Antwort bei der Hand sein. Vielleicht gibt es überhaupt keine schlechtere Gelegenheit, sich von einer vorteilhaften Seite zu zeigen, als grade ein öffentliches Examen.“ […]</a:t>
            </a:r>
          </a:p>
          <a:p>
            <a:pPr marL="0" indent="0">
              <a:buNone/>
            </a:pPr>
            <a:r>
              <a:rPr lang="de-DE" sz="1300">
                <a:solidFill>
                  <a:schemeClr val="tx2"/>
                </a:solidFill>
              </a:rPr>
              <a:t>„Was übrigens solchen jungen Leuten, auch selbst den unwissendsten noch, in den meisten Fällen ein gutes Zeugnis verschafft, ist der Umstand, dass die Gemüter der Examinatoren […] selbst zu sehr befangen sind, um ein freies Urteil fällen zu können. Denn nicht nur fühlen sie häufig die Unanständigkeit dieses ganzen Verfahrens […], sondern ihr eigenen Verstand muss hier eine gefährliche Musterung passieren, und sie mögen oft ihrem Gott danken, wenn sie selbst aus dem Examen gehen können, ohne sich Blößen […] gegeben zu haben.“</a:t>
            </a:r>
            <a:endParaRPr lang="cs-CZ" sz="1300">
              <a:solidFill>
                <a:schemeClr val="tx2"/>
              </a:solidFill>
            </a:endParaRPr>
          </a:p>
        </p:txBody>
      </p:sp>
    </p:spTree>
    <p:extLst>
      <p:ext uri="{BB962C8B-B14F-4D97-AF65-F5344CB8AC3E}">
        <p14:creationId xmlns:p14="http://schemas.microsoft.com/office/powerpoint/2010/main" val="1348223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4" name="Group 23">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25" name="Freeform: Shape 24">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Nadpis 1">
            <a:extLst>
              <a:ext uri="{FF2B5EF4-FFF2-40B4-BE49-F238E27FC236}">
                <a16:creationId xmlns:a16="http://schemas.microsoft.com/office/drawing/2014/main" id="{811D3A4E-1B33-4CCE-B107-0762A3EFAA8F}"/>
              </a:ext>
            </a:extLst>
          </p:cNvPr>
          <p:cNvSpPr>
            <a:spLocks noGrp="1"/>
          </p:cNvSpPr>
          <p:nvPr>
            <p:ph type="title"/>
          </p:nvPr>
        </p:nvSpPr>
        <p:spPr>
          <a:xfrm>
            <a:off x="640080" y="1243013"/>
            <a:ext cx="3855720" cy="4371974"/>
          </a:xfrm>
        </p:spPr>
        <p:txBody>
          <a:bodyPr>
            <a:normAutofit/>
          </a:bodyPr>
          <a:lstStyle/>
          <a:p>
            <a:r>
              <a:rPr lang="de-DE" sz="3600">
                <a:solidFill>
                  <a:schemeClr val="tx2"/>
                </a:solidFill>
              </a:rPr>
              <a:t>„kein oder ein unendliches Bewusstsein“</a:t>
            </a:r>
            <a:endParaRPr lang="cs-CZ" sz="3600">
              <a:solidFill>
                <a:schemeClr val="tx2"/>
              </a:solidFill>
            </a:endParaRPr>
          </a:p>
        </p:txBody>
      </p:sp>
      <p:sp>
        <p:nvSpPr>
          <p:cNvPr id="3" name="Zástupný obsah 2">
            <a:extLst>
              <a:ext uri="{FF2B5EF4-FFF2-40B4-BE49-F238E27FC236}">
                <a16:creationId xmlns:a16="http://schemas.microsoft.com/office/drawing/2014/main" id="{6DDD10B2-9C34-4186-9F26-17F7561A7D26}"/>
              </a:ext>
            </a:extLst>
          </p:cNvPr>
          <p:cNvSpPr>
            <a:spLocks noGrp="1"/>
          </p:cNvSpPr>
          <p:nvPr>
            <p:ph idx="1"/>
          </p:nvPr>
        </p:nvSpPr>
        <p:spPr>
          <a:xfrm>
            <a:off x="6172200" y="804672"/>
            <a:ext cx="5221224" cy="5230368"/>
          </a:xfrm>
        </p:spPr>
        <p:txBody>
          <a:bodyPr anchor="ctr">
            <a:normAutofit/>
          </a:bodyPr>
          <a:lstStyle/>
          <a:p>
            <a:r>
              <a:rPr lang="de-DE" sz="1800">
                <a:solidFill>
                  <a:schemeClr val="tx2"/>
                </a:solidFill>
              </a:rPr>
              <a:t>Essay „</a:t>
            </a:r>
            <a:r>
              <a:rPr lang="de-DE" sz="1800" b="1">
                <a:solidFill>
                  <a:schemeClr val="tx2"/>
                </a:solidFill>
              </a:rPr>
              <a:t>Über das Marionettentheater</a:t>
            </a:r>
            <a:r>
              <a:rPr lang="de-DE" sz="1800">
                <a:solidFill>
                  <a:schemeClr val="tx2"/>
                </a:solidFill>
              </a:rPr>
              <a:t>“</a:t>
            </a:r>
            <a:r>
              <a:rPr lang="cs-CZ" sz="1800">
                <a:solidFill>
                  <a:schemeClr val="tx2"/>
                </a:solidFill>
              </a:rPr>
              <a:t> (Berlin, 1810)</a:t>
            </a:r>
          </a:p>
          <a:p>
            <a:pPr lvl="1"/>
            <a:r>
              <a:rPr lang="de-DE" sz="1800">
                <a:solidFill>
                  <a:schemeClr val="tx2"/>
                </a:solidFill>
              </a:rPr>
              <a:t>Thema der „Grazie“ (→ Ästhetik)</a:t>
            </a:r>
          </a:p>
          <a:p>
            <a:pPr lvl="1"/>
            <a:r>
              <a:rPr lang="de-DE" sz="1800">
                <a:solidFill>
                  <a:schemeClr val="tx2"/>
                </a:solidFill>
              </a:rPr>
              <a:t>Situation: 1810, Erzähler, Herr C. (erster Tänzer der Oper) vor Marionettentheater</a:t>
            </a:r>
          </a:p>
          <a:p>
            <a:pPr lvl="1"/>
            <a:r>
              <a:rPr lang="de-DE" sz="1800">
                <a:solidFill>
                  <a:schemeClr val="tx2"/>
                </a:solidFill>
              </a:rPr>
              <a:t>4 Abschnitte: </a:t>
            </a:r>
          </a:p>
          <a:p>
            <a:pPr lvl="2"/>
            <a:r>
              <a:rPr lang="de-DE" sz="1800">
                <a:solidFill>
                  <a:schemeClr val="tx2"/>
                </a:solidFill>
              </a:rPr>
              <a:t>1. Marionette, Maschinist, Schwerpunkt</a:t>
            </a:r>
          </a:p>
          <a:p>
            <a:pPr lvl="2"/>
            <a:r>
              <a:rPr lang="de-DE" sz="1800">
                <a:solidFill>
                  <a:schemeClr val="tx2"/>
                </a:solidFill>
              </a:rPr>
              <a:t>2. Vorteile der Puppe vor lebenden Tänzern, „Antigravität“ der Puppe, keine „Ziererei“</a:t>
            </a:r>
          </a:p>
          <a:p>
            <a:pPr lvl="2"/>
            <a:r>
              <a:rPr lang="de-DE" sz="1800">
                <a:solidFill>
                  <a:schemeClr val="tx2"/>
                </a:solidFill>
              </a:rPr>
              <a:t>3. Dornauszieher-Statue, fechtender Bär</a:t>
            </a:r>
          </a:p>
          <a:p>
            <a:pPr lvl="2"/>
            <a:r>
              <a:rPr lang="de-DE" sz="1800">
                <a:solidFill>
                  <a:schemeClr val="tx2"/>
                </a:solidFill>
              </a:rPr>
              <a:t>4. Gliedermann oder Gott</a:t>
            </a:r>
          </a:p>
        </p:txBody>
      </p:sp>
    </p:spTree>
    <p:extLst>
      <p:ext uri="{BB962C8B-B14F-4D97-AF65-F5344CB8AC3E}">
        <p14:creationId xmlns:p14="http://schemas.microsoft.com/office/powerpoint/2010/main" val="21926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BD926E3-3886-4FBC-9FF0-EC020A551438}"/>
              </a:ext>
            </a:extLst>
          </p:cNvPr>
          <p:cNvSpPr>
            <a:spLocks noGrp="1"/>
          </p:cNvSpPr>
          <p:nvPr>
            <p:ph type="title"/>
          </p:nvPr>
        </p:nvSpPr>
        <p:spPr>
          <a:xfrm>
            <a:off x="3033466" y="991261"/>
            <a:ext cx="5754696" cy="1837349"/>
          </a:xfrm>
        </p:spPr>
        <p:txBody>
          <a:bodyPr anchor="b">
            <a:normAutofit/>
          </a:bodyPr>
          <a:lstStyle/>
          <a:p>
            <a:pPr algn="ctr"/>
            <a:r>
              <a:rPr lang="de-DE" sz="3600">
                <a:solidFill>
                  <a:schemeClr val="tx2"/>
                </a:solidFill>
              </a:rPr>
              <a:t>„Über das Marionettentheater“</a:t>
            </a:r>
            <a:endParaRPr lang="cs-CZ" sz="3600">
              <a:solidFill>
                <a:schemeClr val="tx2"/>
              </a:solidFill>
            </a:endParaRPr>
          </a:p>
        </p:txBody>
      </p:sp>
      <p:grpSp>
        <p:nvGrpSpPr>
          <p:cNvPr id="24" name="Group 23">
            <a:extLst>
              <a:ext uri="{FF2B5EF4-FFF2-40B4-BE49-F238E27FC236}">
                <a16:creationId xmlns:a16="http://schemas.microsoft.com/office/drawing/2014/main" id="{5C3921CD-DDE5-4B57-8FDF-B37ADE4EDA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1219" y="3985"/>
            <a:ext cx="9747620" cy="6858000"/>
            <a:chOff x="1318434" y="36937"/>
            <a:chExt cx="9747620" cy="6858000"/>
          </a:xfrm>
        </p:grpSpPr>
        <p:sp>
          <p:nvSpPr>
            <p:cNvPr id="25" name="Freeform: Shape 24">
              <a:extLst>
                <a:ext uri="{FF2B5EF4-FFF2-40B4-BE49-F238E27FC236}">
                  <a16:creationId xmlns:a16="http://schemas.microsoft.com/office/drawing/2014/main" id="{A4CBEDF6-7B5F-471F-AF99-301A23748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25">
              <a:extLst>
                <a:ext uri="{FF2B5EF4-FFF2-40B4-BE49-F238E27FC236}">
                  <a16:creationId xmlns:a16="http://schemas.microsoft.com/office/drawing/2014/main" id="{1D43DB10-4F84-47C2-8170-CB9EED8667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9F35C7A0-1526-4D97-BCD8-91B3576E3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1009574A-38B7-43A8-A925-1FB54C6B1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Shape 28">
              <a:extLst>
                <a:ext uri="{FF2B5EF4-FFF2-40B4-BE49-F238E27FC236}">
                  <a16:creationId xmlns:a16="http://schemas.microsoft.com/office/drawing/2014/main" id="{EA3AAA50-DE22-4E5D-9064-A37786C590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 name="Zástupný obsah 2">
            <a:extLst>
              <a:ext uri="{FF2B5EF4-FFF2-40B4-BE49-F238E27FC236}">
                <a16:creationId xmlns:a16="http://schemas.microsoft.com/office/drawing/2014/main" id="{D9895B21-DD20-4C11-B492-F8E8C60BB081}"/>
              </a:ext>
            </a:extLst>
          </p:cNvPr>
          <p:cNvSpPr>
            <a:spLocks noGrp="1"/>
          </p:cNvSpPr>
          <p:nvPr>
            <p:ph idx="1"/>
          </p:nvPr>
        </p:nvSpPr>
        <p:spPr>
          <a:xfrm>
            <a:off x="3055954" y="2979336"/>
            <a:ext cx="5709721" cy="2430864"/>
          </a:xfrm>
        </p:spPr>
        <p:txBody>
          <a:bodyPr anchor="t">
            <a:normAutofit/>
          </a:bodyPr>
          <a:lstStyle/>
          <a:p>
            <a:pPr marL="0" indent="0">
              <a:buNone/>
            </a:pPr>
            <a:r>
              <a:rPr lang="de-DE" sz="1300">
                <a:solidFill>
                  <a:schemeClr val="tx2"/>
                </a:solidFill>
              </a:rPr>
              <a:t>„Wir sehen, dass in dem Maße, als, in der organischen Welt, die Reflexion dunkler und schwächer wird, die Grazie darin immer strahlender und herrschender hervortritt. […]</a:t>
            </a:r>
          </a:p>
          <a:p>
            <a:pPr marL="0" indent="0">
              <a:buNone/>
            </a:pPr>
            <a:r>
              <a:rPr lang="de-DE" sz="1300">
                <a:solidFill>
                  <a:schemeClr val="tx2"/>
                </a:solidFill>
              </a:rPr>
              <a:t>Doch […] wenn die Erkenntnis gleichsam durch ein Unendliches gegangen ist, [findet] sich die Grazie wieder ein; so , dass sie, zu gleicher Zeit, in demjenigen menschlichen Körperbau am reinsten erscheint, der entweder gar keins, oder ein unendliches Bewusstsein hat, d. h. in dem Gliedermann, oder in dem Gott.</a:t>
            </a:r>
          </a:p>
          <a:p>
            <a:pPr marL="0" indent="0">
              <a:buNone/>
            </a:pPr>
            <a:r>
              <a:rPr lang="de-DE" sz="1300">
                <a:solidFill>
                  <a:schemeClr val="tx2"/>
                </a:solidFill>
              </a:rPr>
              <a:t>Mithin, sagt ich ein wenig zerstreut, müssten wir wieder von dem Baum der Erkenntnis essen, um in den Stand der Unschuld zurückzufallen?</a:t>
            </a:r>
          </a:p>
          <a:p>
            <a:pPr marL="0" indent="0">
              <a:buNone/>
            </a:pPr>
            <a:r>
              <a:rPr lang="de-DE" sz="1300">
                <a:solidFill>
                  <a:schemeClr val="tx2"/>
                </a:solidFill>
              </a:rPr>
              <a:t>Allerdings, antwortete er; das ist das letzte Kapitel von der Geschichte der Welt.“</a:t>
            </a:r>
            <a:endParaRPr lang="cs-CZ" sz="1300">
              <a:solidFill>
                <a:schemeClr val="tx2"/>
              </a:solidFill>
            </a:endParaRPr>
          </a:p>
        </p:txBody>
      </p:sp>
    </p:spTree>
    <p:extLst>
      <p:ext uri="{BB962C8B-B14F-4D97-AF65-F5344CB8AC3E}">
        <p14:creationId xmlns:p14="http://schemas.microsoft.com/office/powerpoint/2010/main" val="411018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9" name="Group 28">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30" name="Freeform: Shape 29">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Nadpis 1">
            <a:extLst>
              <a:ext uri="{FF2B5EF4-FFF2-40B4-BE49-F238E27FC236}">
                <a16:creationId xmlns:a16="http://schemas.microsoft.com/office/drawing/2014/main" id="{9F196382-05E1-498C-A10B-9EAD622F58C9}"/>
              </a:ext>
            </a:extLst>
          </p:cNvPr>
          <p:cNvSpPr>
            <a:spLocks noGrp="1"/>
          </p:cNvSpPr>
          <p:nvPr>
            <p:ph type="title"/>
          </p:nvPr>
        </p:nvSpPr>
        <p:spPr>
          <a:xfrm>
            <a:off x="804672" y="2053641"/>
            <a:ext cx="3669161" cy="2760098"/>
          </a:xfrm>
        </p:spPr>
        <p:txBody>
          <a:bodyPr>
            <a:normAutofit/>
          </a:bodyPr>
          <a:lstStyle/>
          <a:p>
            <a:r>
              <a:rPr lang="de-DE" sz="4000">
                <a:solidFill>
                  <a:schemeClr val="tx2"/>
                </a:solidFill>
              </a:rPr>
              <a:t>„tief im heiligsten Inneren davon verwundet“</a:t>
            </a:r>
            <a:endParaRPr lang="cs-CZ" sz="4000">
              <a:solidFill>
                <a:schemeClr val="tx2"/>
              </a:solidFill>
            </a:endParaRPr>
          </a:p>
        </p:txBody>
      </p:sp>
      <p:sp>
        <p:nvSpPr>
          <p:cNvPr id="3" name="Zástupný obsah 2">
            <a:extLst>
              <a:ext uri="{FF2B5EF4-FFF2-40B4-BE49-F238E27FC236}">
                <a16:creationId xmlns:a16="http://schemas.microsoft.com/office/drawing/2014/main" id="{A3E06F51-E0D2-47FA-99AF-A370B58066F4}"/>
              </a:ext>
            </a:extLst>
          </p:cNvPr>
          <p:cNvSpPr>
            <a:spLocks noGrp="1"/>
          </p:cNvSpPr>
          <p:nvPr>
            <p:ph idx="1"/>
          </p:nvPr>
        </p:nvSpPr>
        <p:spPr>
          <a:xfrm>
            <a:off x="6090574" y="801866"/>
            <a:ext cx="5306084" cy="5230634"/>
          </a:xfrm>
          <a:noFill/>
          <a:ln>
            <a:noFill/>
          </a:ln>
        </p:spPr>
        <p:txBody>
          <a:bodyPr anchor="ctr">
            <a:normAutofit/>
          </a:bodyPr>
          <a:lstStyle/>
          <a:p>
            <a:r>
              <a:rPr lang="de-DE" sz="1800">
                <a:solidFill>
                  <a:schemeClr val="tx2"/>
                </a:solidFill>
              </a:rPr>
              <a:t>Kleists „</a:t>
            </a:r>
            <a:r>
              <a:rPr lang="de-DE" sz="1800" b="1">
                <a:solidFill>
                  <a:schemeClr val="tx2"/>
                </a:solidFill>
              </a:rPr>
              <a:t>Kant-Krise</a:t>
            </a:r>
            <a:r>
              <a:rPr lang="de-DE" sz="1800">
                <a:solidFill>
                  <a:schemeClr val="tx2"/>
                </a:solidFill>
              </a:rPr>
              <a:t>“, Brief an W. von Zenge (22. 3. 1801)</a:t>
            </a:r>
          </a:p>
          <a:p>
            <a:pPr lvl="1"/>
            <a:r>
              <a:rPr lang="de-DE" sz="1800">
                <a:solidFill>
                  <a:schemeClr val="tx2"/>
                </a:solidFill>
              </a:rPr>
              <a:t>Erkenntnisskepsis</a:t>
            </a:r>
          </a:p>
          <a:p>
            <a:pPr lvl="2"/>
            <a:r>
              <a:rPr lang="de-DE" sz="1800">
                <a:solidFill>
                  <a:schemeClr val="tx2"/>
                </a:solidFill>
              </a:rPr>
              <a:t>„Selbst die Säule, an welcher ich mich sonst in dem Strudel des Lebens hielt, wankt - - Ich meine, die Liebe zu den Wissenschaften.“ (An Ulrike von Kleist, 5. 2. 1801)</a:t>
            </a:r>
          </a:p>
          <a:p>
            <a:pPr lvl="1"/>
            <a:r>
              <a:rPr lang="de-DE" sz="1800">
                <a:solidFill>
                  <a:schemeClr val="tx2"/>
                </a:solidFill>
              </a:rPr>
              <a:t>Sprachskepsis</a:t>
            </a:r>
          </a:p>
          <a:p>
            <a:pPr marL="0" indent="0">
              <a:buNone/>
            </a:pPr>
            <a:r>
              <a:rPr lang="de-DE" sz="1800">
                <a:solidFill>
                  <a:schemeClr val="tx2"/>
                </a:solidFill>
              </a:rPr>
              <a:t>„Selbst das einzige, das wir besitzen, die Sprache taugt nicht dazu, sie kann die Seele nicht malen, und was sie uns gibt sind nur zerrissene Bruchstücke. Daher habe ich jedesmal eine Empfindung, wie ein Grauen, wenn ich jemandem mein Innerstes aufdecken soll; nicht eben weil es sich vor der Blöße scheut, aber weil ich ihm nicht alles zeigen kann, nicht kann, und daher fürchten muß, aus den Bruchstücken falsch verstanden zu werden.“ (An Ulrike von Kleist, 5. 2. 1801)</a:t>
            </a:r>
          </a:p>
          <a:p>
            <a:pPr lvl="1"/>
            <a:endParaRPr lang="cs-CZ" sz="1800">
              <a:solidFill>
                <a:schemeClr val="tx2"/>
              </a:solidFill>
            </a:endParaRPr>
          </a:p>
        </p:txBody>
      </p:sp>
    </p:spTree>
    <p:extLst>
      <p:ext uri="{BB962C8B-B14F-4D97-AF65-F5344CB8AC3E}">
        <p14:creationId xmlns:p14="http://schemas.microsoft.com/office/powerpoint/2010/main" val="900935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4DE36B1-92DA-4D61-827F-AE1EC02A9AE5}"/>
              </a:ext>
            </a:extLst>
          </p:cNvPr>
          <p:cNvSpPr>
            <a:spLocks noGrp="1"/>
          </p:cNvSpPr>
          <p:nvPr>
            <p:ph type="title"/>
          </p:nvPr>
        </p:nvSpPr>
        <p:spPr>
          <a:xfrm>
            <a:off x="3033466" y="991261"/>
            <a:ext cx="5754696" cy="1837349"/>
          </a:xfrm>
        </p:spPr>
        <p:txBody>
          <a:bodyPr anchor="b">
            <a:normAutofit/>
          </a:bodyPr>
          <a:lstStyle/>
          <a:p>
            <a:pPr algn="ctr"/>
            <a:r>
              <a:rPr lang="de-DE" sz="3600">
                <a:solidFill>
                  <a:schemeClr val="tx2"/>
                </a:solidFill>
              </a:rPr>
              <a:t>Kleists „Kant-Krise“</a:t>
            </a:r>
            <a:endParaRPr lang="cs-CZ" sz="3600">
              <a:solidFill>
                <a:schemeClr val="tx2"/>
              </a:solidFill>
            </a:endParaRPr>
          </a:p>
        </p:txBody>
      </p:sp>
      <p:grpSp>
        <p:nvGrpSpPr>
          <p:cNvPr id="23" name="Group 22">
            <a:extLst>
              <a:ext uri="{FF2B5EF4-FFF2-40B4-BE49-F238E27FC236}">
                <a16:creationId xmlns:a16="http://schemas.microsoft.com/office/drawing/2014/main" id="{5C3921CD-DDE5-4B57-8FDF-B37ADE4EDA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1219" y="3985"/>
            <a:ext cx="9747620" cy="6858000"/>
            <a:chOff x="1318434" y="36937"/>
            <a:chExt cx="9747620" cy="6858000"/>
          </a:xfrm>
        </p:grpSpPr>
        <p:sp>
          <p:nvSpPr>
            <p:cNvPr id="24" name="Freeform: Shape 23">
              <a:extLst>
                <a:ext uri="{FF2B5EF4-FFF2-40B4-BE49-F238E27FC236}">
                  <a16:creationId xmlns:a16="http://schemas.microsoft.com/office/drawing/2014/main" id="{A4CBEDF6-7B5F-471F-AF99-301A23748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1D43DB10-4F84-47C2-8170-CB9EED8667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25">
              <a:extLst>
                <a:ext uri="{FF2B5EF4-FFF2-40B4-BE49-F238E27FC236}">
                  <a16:creationId xmlns:a16="http://schemas.microsoft.com/office/drawing/2014/main" id="{9F35C7A0-1526-4D97-BCD8-91B3576E3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1009574A-38B7-43A8-A925-1FB54C6B1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EA3AAA50-DE22-4E5D-9064-A37786C590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 name="Zástupný obsah 2">
            <a:extLst>
              <a:ext uri="{FF2B5EF4-FFF2-40B4-BE49-F238E27FC236}">
                <a16:creationId xmlns:a16="http://schemas.microsoft.com/office/drawing/2014/main" id="{D5CDEBC3-2DD6-4111-A42D-C8CF431D9CBF}"/>
              </a:ext>
            </a:extLst>
          </p:cNvPr>
          <p:cNvSpPr>
            <a:spLocks noGrp="1"/>
          </p:cNvSpPr>
          <p:nvPr>
            <p:ph idx="1"/>
          </p:nvPr>
        </p:nvSpPr>
        <p:spPr>
          <a:xfrm>
            <a:off x="3055954" y="2979336"/>
            <a:ext cx="5709721" cy="2430864"/>
          </a:xfrm>
        </p:spPr>
        <p:txBody>
          <a:bodyPr anchor="t">
            <a:normAutofit/>
          </a:bodyPr>
          <a:lstStyle/>
          <a:p>
            <a:pPr marL="0" indent="0">
              <a:buNone/>
            </a:pPr>
            <a:r>
              <a:rPr lang="de-DE" sz="1100" dirty="0">
                <a:solidFill>
                  <a:schemeClr val="tx2"/>
                </a:solidFill>
              </a:rPr>
              <a:t>„Vor kurzem ward ich mit der neueren sogenannten Kantischen Philosophie bekannt – und Dir muss ich jetzt daraus einen Gedanken mitteilen, indem ich nicht fürchten darf, dass er Dich so tief, so schmerzhaft erschüttern wird, als mich. Auch kennst du das Ganze nicht hinlänglich, um sein Interesse vollständig zu begreifen. Ich will indessen so deutlich sprechen, als möglich.</a:t>
            </a:r>
          </a:p>
          <a:p>
            <a:pPr marL="0" indent="0">
              <a:buNone/>
            </a:pPr>
            <a:r>
              <a:rPr lang="de-DE" sz="1100" dirty="0">
                <a:solidFill>
                  <a:schemeClr val="tx2"/>
                </a:solidFill>
              </a:rPr>
              <a:t>Wenn alle Menschen statt der Augen grüne Gläser hätten, so würden sie urteilen müssen, die Gegenstände, welche sie dadurch erblicken, sind grün – und nie würden sie entscheiden können, ob ihr Auge ihnen die Dinge zeigt, wie sie sind, oder ob es uns nur so scheint. Ist das letzte, so ist die Wahrheit, die wir hier sammeln, nach dem Tode nicht mehr – und alles Bestreben, ein Eigentum sich zu erwerben, das uns auch in das Grab folgt ist vergeblich – </a:t>
            </a:r>
          </a:p>
          <a:p>
            <a:pPr marL="0" indent="0">
              <a:buNone/>
            </a:pPr>
            <a:r>
              <a:rPr lang="de-DE" sz="1100" dirty="0">
                <a:solidFill>
                  <a:schemeClr val="tx2"/>
                </a:solidFill>
              </a:rPr>
              <a:t>Ach, Wilhelmine, wenn die Spitze dieses Gedankens Dein Herz nicht trifft, so lächle nicht über einen andern, der sich tief in seinem heiligsten Innern davon verwundet fühlt. Mein einziges, mein höchstes Ziel ist gesunken, und ich habe nun keines mehr –“ (An W. </a:t>
            </a:r>
            <a:r>
              <a:rPr lang="de-DE" sz="1100">
                <a:solidFill>
                  <a:schemeClr val="tx2"/>
                </a:solidFill>
              </a:rPr>
              <a:t>von Zenge, 1801)</a:t>
            </a:r>
            <a:endParaRPr lang="de-DE" sz="1100" dirty="0">
              <a:solidFill>
                <a:schemeClr val="tx2"/>
              </a:solidFill>
            </a:endParaRPr>
          </a:p>
          <a:p>
            <a:pPr marL="0" indent="0">
              <a:buNone/>
            </a:pPr>
            <a:endParaRPr lang="de-DE" sz="1100" dirty="0">
              <a:solidFill>
                <a:schemeClr val="tx2"/>
              </a:solidFill>
            </a:endParaRPr>
          </a:p>
        </p:txBody>
      </p:sp>
    </p:spTree>
    <p:extLst>
      <p:ext uri="{BB962C8B-B14F-4D97-AF65-F5344CB8AC3E}">
        <p14:creationId xmlns:p14="http://schemas.microsoft.com/office/powerpoint/2010/main" val="1160604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Nadpis 1">
            <a:extLst>
              <a:ext uri="{FF2B5EF4-FFF2-40B4-BE49-F238E27FC236}">
                <a16:creationId xmlns:a16="http://schemas.microsoft.com/office/drawing/2014/main" id="{FE8EDE89-38D7-4D6D-B244-1E947C3B7B5E}"/>
              </a:ext>
            </a:extLst>
          </p:cNvPr>
          <p:cNvSpPr>
            <a:spLocks noGrp="1"/>
          </p:cNvSpPr>
          <p:nvPr>
            <p:ph type="title"/>
          </p:nvPr>
        </p:nvSpPr>
        <p:spPr>
          <a:xfrm>
            <a:off x="640080" y="1243013"/>
            <a:ext cx="3855720" cy="4371974"/>
          </a:xfrm>
        </p:spPr>
        <p:txBody>
          <a:bodyPr>
            <a:normAutofit/>
          </a:bodyPr>
          <a:lstStyle/>
          <a:p>
            <a:r>
              <a:rPr lang="de-DE" sz="3600" dirty="0">
                <a:solidFill>
                  <a:schemeClr val="tx2"/>
                </a:solidFill>
              </a:rPr>
              <a:t>„das Schauspiel der göttlichen Rache“, das „Tal von Eden“</a:t>
            </a:r>
            <a:endParaRPr lang="cs-CZ" sz="3600" dirty="0">
              <a:solidFill>
                <a:schemeClr val="tx2"/>
              </a:solidFill>
            </a:endParaRPr>
          </a:p>
        </p:txBody>
      </p:sp>
      <p:sp>
        <p:nvSpPr>
          <p:cNvPr id="3" name="Zástupný obsah 2">
            <a:extLst>
              <a:ext uri="{FF2B5EF4-FFF2-40B4-BE49-F238E27FC236}">
                <a16:creationId xmlns:a16="http://schemas.microsoft.com/office/drawing/2014/main" id="{65C02AE0-DB10-44C4-B6C2-115E8C6896E3}"/>
              </a:ext>
            </a:extLst>
          </p:cNvPr>
          <p:cNvSpPr>
            <a:spLocks noGrp="1"/>
          </p:cNvSpPr>
          <p:nvPr>
            <p:ph idx="1"/>
          </p:nvPr>
        </p:nvSpPr>
        <p:spPr>
          <a:xfrm>
            <a:off x="6172200" y="804672"/>
            <a:ext cx="5221224" cy="5230368"/>
          </a:xfrm>
        </p:spPr>
        <p:txBody>
          <a:bodyPr anchor="ctr">
            <a:normAutofit/>
          </a:bodyPr>
          <a:lstStyle/>
          <a:p>
            <a:r>
              <a:rPr lang="de-DE" sz="1800" dirty="0">
                <a:solidFill>
                  <a:schemeClr val="tx2"/>
                </a:solidFill>
              </a:rPr>
              <a:t>Erzählung „</a:t>
            </a:r>
            <a:r>
              <a:rPr lang="de-DE" sz="1800" b="1" dirty="0">
                <a:solidFill>
                  <a:schemeClr val="tx2"/>
                </a:solidFill>
              </a:rPr>
              <a:t>Das Erdbeben in Chili</a:t>
            </a:r>
            <a:r>
              <a:rPr lang="de-DE" sz="1800" dirty="0">
                <a:solidFill>
                  <a:schemeClr val="tx2"/>
                </a:solidFill>
              </a:rPr>
              <a:t>“ (1806)</a:t>
            </a:r>
          </a:p>
          <a:p>
            <a:r>
              <a:rPr lang="de-DE" sz="1800" dirty="0">
                <a:solidFill>
                  <a:schemeClr val="tx2"/>
                </a:solidFill>
              </a:rPr>
              <a:t>Situation: S. 1-2</a:t>
            </a:r>
          </a:p>
          <a:p>
            <a:r>
              <a:rPr lang="de-DE" sz="1800" dirty="0">
                <a:solidFill>
                  <a:schemeClr val="tx2"/>
                </a:solidFill>
              </a:rPr>
              <a:t>Wie wird das Erdbeben von Jeronimo, dem Erzähler, dem impliziten Leser interpretiert? (S. 2f.)</a:t>
            </a:r>
          </a:p>
          <a:p>
            <a:r>
              <a:rPr lang="de-DE" sz="1800" dirty="0">
                <a:solidFill>
                  <a:schemeClr val="tx2"/>
                </a:solidFill>
              </a:rPr>
              <a:t>das „Tal von Eden“ (S. 6f.): eine Familie (S. 8)?</a:t>
            </a:r>
          </a:p>
          <a:p>
            <a:r>
              <a:rPr lang="de-DE" sz="1800" dirty="0">
                <a:solidFill>
                  <a:schemeClr val="tx2"/>
                </a:solidFill>
              </a:rPr>
              <a:t>Dominikanerkirche</a:t>
            </a:r>
          </a:p>
          <a:p>
            <a:endParaRPr lang="de-DE" sz="1800" dirty="0">
              <a:solidFill>
                <a:schemeClr val="tx2"/>
              </a:solidFill>
            </a:endParaRPr>
          </a:p>
          <a:p>
            <a:endParaRPr lang="cs-CZ" sz="1800" dirty="0">
              <a:solidFill>
                <a:schemeClr val="tx2"/>
              </a:solidFill>
            </a:endParaRPr>
          </a:p>
        </p:txBody>
      </p:sp>
    </p:spTree>
    <p:extLst>
      <p:ext uri="{BB962C8B-B14F-4D97-AF65-F5344CB8AC3E}">
        <p14:creationId xmlns:p14="http://schemas.microsoft.com/office/powerpoint/2010/main" val="4017159727"/>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4A531902E01E84D8244768322061985" ma:contentTypeVersion="3" ma:contentTypeDescription="Vytvoří nový dokument" ma:contentTypeScope="" ma:versionID="d9cee70af74bc86a9f6ac2bec5e8351d">
  <xsd:schema xmlns:xsd="http://www.w3.org/2001/XMLSchema" xmlns:xs="http://www.w3.org/2001/XMLSchema" xmlns:p="http://schemas.microsoft.com/office/2006/metadata/properties" xmlns:ns2="b93f9101-e44e-44d3-85ea-7b97fcee7f18" targetNamespace="http://schemas.microsoft.com/office/2006/metadata/properties" ma:root="true" ma:fieldsID="15d9d1be1c536d74cc1e5a8fa5ce1bdc" ns2:_="">
    <xsd:import namespace="b93f9101-e44e-44d3-85ea-7b97fcee7f18"/>
    <xsd:element name="properties">
      <xsd:complexType>
        <xsd:sequence>
          <xsd:element name="documentManagement">
            <xsd:complexType>
              <xsd:all>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3f9101-e44e-44d3-85ea-7b97fcee7f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52FCD82-0AEE-40D3-B7DF-7D64FF31ED2E}"/>
</file>

<file path=customXml/itemProps2.xml><?xml version="1.0" encoding="utf-8"?>
<ds:datastoreItem xmlns:ds="http://schemas.openxmlformats.org/officeDocument/2006/customXml" ds:itemID="{9852D09E-EB21-4855-9E93-5B7CBE71091E}">
  <ds:schemaRefs>
    <ds:schemaRef ds:uri="http://schemas.microsoft.com/sharepoint/v3/contenttype/forms"/>
  </ds:schemaRefs>
</ds:datastoreItem>
</file>

<file path=customXml/itemProps3.xml><?xml version="1.0" encoding="utf-8"?>
<ds:datastoreItem xmlns:ds="http://schemas.openxmlformats.org/officeDocument/2006/customXml" ds:itemID="{C741FA5F-D07B-4932-9FAF-17489E9A8F05}">
  <ds:schemaRefs>
    <ds:schemaRef ds:uri="0a4d777f-aadb-4192-819a-6dd8ba01e105"/>
    <ds:schemaRef ds:uri="http://schemas.microsoft.com/office/2006/documentManagement/types"/>
    <ds:schemaRef ds:uri="http://purl.org/dc/terms/"/>
    <ds:schemaRef ds:uri="d64b5fb5-c9db-4617-9a62-64f49fae5538"/>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2806</Words>
  <Application>Microsoft Office PowerPoint</Application>
  <PresentationFormat>Širokoúhlá obrazovka</PresentationFormat>
  <Paragraphs>133</Paragraphs>
  <Slides>23</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23</vt:i4>
      </vt:variant>
    </vt:vector>
  </HeadingPairs>
  <TitlesOfParts>
    <vt:vector size="27" baseType="lpstr">
      <vt:lpstr>Arial</vt:lpstr>
      <vt:lpstr>Calibri</vt:lpstr>
      <vt:lpstr>Calibri Light</vt:lpstr>
      <vt:lpstr>Motiv Office</vt:lpstr>
      <vt:lpstr>Heinrich von Kleist</vt:lpstr>
      <vt:lpstr>„die gebrechliche Einrichtung der Welt“</vt:lpstr>
      <vt:lpstr>„Denn nicht wir wissen, es ist allererst ein gewisser Zustand unsrer, der weiß.“</vt:lpstr>
      <vt:lpstr>„Über die allmähliche Verfertigung der Gedanken beim Reden“</vt:lpstr>
      <vt:lpstr>„kein oder ein unendliches Bewusstsein“</vt:lpstr>
      <vt:lpstr>„Über das Marionettentheater“</vt:lpstr>
      <vt:lpstr>„tief im heiligsten Inneren davon verwundet“</vt:lpstr>
      <vt:lpstr>Kleists „Kant-Krise“</vt:lpstr>
      <vt:lpstr>„das Schauspiel der göttlichen Rache“, das „Tal von Eden“</vt:lpstr>
      <vt:lpstr>Prezentace aplikace PowerPoint</vt:lpstr>
      <vt:lpstr>Themen und Texte 1: Gender und Gewalt</vt:lpstr>
      <vt:lpstr>Themen und Texte 1: Gender und G</vt:lpstr>
      <vt:lpstr>Penthesilea und Käthchen</vt:lpstr>
      <vt:lpstr>Themen und Texte 1: Gender</vt:lpstr>
      <vt:lpstr>Themen und Texte 1: Gender</vt:lpstr>
      <vt:lpstr>Themen und Texte 2: Nation </vt:lpstr>
      <vt:lpstr>Themen und Texte 2: Nation </vt:lpstr>
      <vt:lpstr>Themen und Texte 2: Nation </vt:lpstr>
      <vt:lpstr>Themen und Texte 3: Gerechtigkeit</vt:lpstr>
      <vt:lpstr>Themen und Texte 3: Gerechtigkeit</vt:lpstr>
      <vt:lpstr>Fazit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Heinrich von Kleist</dc:title>
  <dc:creator>Jan Budňák</dc:creator>
  <cp:lastModifiedBy>Jan Budňák</cp:lastModifiedBy>
  <cp:revision>2</cp:revision>
  <dcterms:created xsi:type="dcterms:W3CDTF">2020-11-24T23:07:50Z</dcterms:created>
  <dcterms:modified xsi:type="dcterms:W3CDTF">2020-11-25T10:41:54Z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0x010100F4A531902E01E84D8244768322061985</vt:lpwstr>
  </property>
</Properties>
</file>