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2" r:id="rId16"/>
    <p:sldId id="269" r:id="rId17"/>
    <p:sldId id="271"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970"/>
  </p:normalViewPr>
  <p:slideViewPr>
    <p:cSldViewPr snapToGrid="0" snapToObjects="1">
      <p:cViewPr varScale="1">
        <p:scale>
          <a:sx n="110" d="100"/>
          <a:sy n="110"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10/19/21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de-DE"/>
              <a:t>Mastertitelformat bearbeiten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10/19/21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‹Nr.›</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10/19/21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10/19/21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de-DE"/>
              <a:t>Mastertitelformat bearbeiten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8" name="Date Placeholder 7"/>
          <p:cNvSpPr>
            <a:spLocks noGrp="1"/>
          </p:cNvSpPr>
          <p:nvPr>
            <p:ph type="dt" sz="half" idx="10"/>
          </p:nvPr>
        </p:nvSpPr>
        <p:spPr/>
        <p:txBody>
          <a:bodyPr/>
          <a:lstStyle/>
          <a:p>
            <a:fld id="{1CF131DD-A141-4471-BCF9-C6073EDD7E20}" type="datetimeFigureOut">
              <a:rPr lang="en-US" dirty="0"/>
              <a:t>10/19/21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10/19/21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‹Nr.›</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10/19/21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vanblatter.com/prioritaeten-setzen/"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vanblatter.com/zeitmanagement-methoden/#hv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ivanblatter.com/zeitplanun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ivanblatter.com/prioritaete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cusmate.co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vanblatter.com/zeitmanagement-methoden/#1mtd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vanblatter.com/zeitmanagement-methoden/"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utualart.com/Artwork/Selbst--Blauer-Kopf-mit-rotem-Hut-/0E4AEE66A1FD1477"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vanblatter.com/prioritaet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47600-7EDC-204B-AE34-2E0FDFF01E52}"/>
              </a:ext>
            </a:extLst>
          </p:cNvPr>
          <p:cNvSpPr>
            <a:spLocks noGrp="1"/>
          </p:cNvSpPr>
          <p:nvPr>
            <p:ph type="ctrTitle"/>
          </p:nvPr>
        </p:nvSpPr>
        <p:spPr/>
        <p:txBody>
          <a:bodyPr/>
          <a:lstStyle/>
          <a:p>
            <a:br>
              <a:rPr lang="de-DE" sz="2400" b="1" dirty="0"/>
            </a:br>
            <a:br>
              <a:rPr lang="de-DE" sz="2400" b="1" dirty="0"/>
            </a:br>
            <a:br>
              <a:rPr lang="de-DE" sz="2400" b="1" dirty="0"/>
            </a:br>
            <a:br>
              <a:rPr lang="de-DE" sz="2400" b="1" dirty="0"/>
            </a:br>
            <a:r>
              <a:rPr lang="de-DE" sz="2400" b="1" dirty="0"/>
              <a:t>Zeitmanagement UND KOOPERATIVE -Methoden</a:t>
            </a:r>
            <a:br>
              <a:rPr lang="de-DE" sz="2400" b="1" dirty="0"/>
            </a:br>
            <a:br>
              <a:rPr lang="de-DE" sz="2400" b="1" dirty="0"/>
            </a:br>
            <a:br>
              <a:rPr lang="de-DE" sz="2400" b="1" dirty="0"/>
            </a:br>
            <a:r>
              <a:rPr lang="de-DE" sz="2400" b="1" dirty="0"/>
              <a:t>FF: NJI_15A </a:t>
            </a:r>
            <a:r>
              <a:rPr lang="de-DE" sz="2400" b="1" dirty="0" err="1"/>
              <a:t>Práce</a:t>
            </a:r>
            <a:r>
              <a:rPr lang="de-DE" sz="2400" b="1" dirty="0"/>
              <a:t> s </a:t>
            </a:r>
            <a:r>
              <a:rPr lang="de-DE" sz="2400" b="1" dirty="0" err="1"/>
              <a:t>textem</a:t>
            </a:r>
            <a:r>
              <a:rPr lang="de-DE" sz="2400" b="1" dirty="0"/>
              <a:t> 2 (</a:t>
            </a:r>
            <a:r>
              <a:rPr lang="de-DE" sz="2400" b="1" dirty="0" err="1"/>
              <a:t>podzim</a:t>
            </a:r>
            <a:r>
              <a:rPr lang="de-DE" sz="2400" b="1" dirty="0"/>
              <a:t> 2021) </a:t>
            </a:r>
            <a:br>
              <a:rPr lang="de-DE" sz="2400" b="1" dirty="0"/>
            </a:br>
            <a:r>
              <a:rPr lang="de-DE" sz="2400" b="1" dirty="0"/>
              <a:t>20.10.2021</a:t>
            </a:r>
            <a:br>
              <a:rPr lang="de-DE" sz="2400" b="1" dirty="0"/>
            </a:br>
            <a:r>
              <a:rPr lang="de-DE" sz="2400" b="1" dirty="0"/>
              <a:t>JK</a:t>
            </a:r>
            <a:br>
              <a:rPr lang="de-DE" sz="2400" b="1" dirty="0"/>
            </a:br>
            <a:br>
              <a:rPr lang="de-DE" b="1" dirty="0"/>
            </a:br>
            <a:endParaRPr lang="de-DE" dirty="0"/>
          </a:p>
        </p:txBody>
      </p:sp>
      <p:sp>
        <p:nvSpPr>
          <p:cNvPr id="3" name="Untertitel 2">
            <a:extLst>
              <a:ext uri="{FF2B5EF4-FFF2-40B4-BE49-F238E27FC236}">
                <a16:creationId xmlns:a16="http://schemas.microsoft.com/office/drawing/2014/main" id="{E7A8ADD8-A43E-C54A-9D9F-DDB6C9000135}"/>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213516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5FC66-54C4-5C49-85D9-2954FCAB16F0}"/>
              </a:ext>
            </a:extLst>
          </p:cNvPr>
          <p:cNvSpPr>
            <a:spLocks noGrp="1"/>
          </p:cNvSpPr>
          <p:nvPr>
            <p:ph type="title"/>
          </p:nvPr>
        </p:nvSpPr>
        <p:spPr/>
        <p:txBody>
          <a:bodyPr>
            <a:normAutofit fontScale="90000"/>
          </a:bodyPr>
          <a:lstStyle/>
          <a:p>
            <a:r>
              <a:rPr lang="de-DE" b="1" dirty="0"/>
              <a:t>10-10-10</a:t>
            </a:r>
            <a:br>
              <a:rPr lang="de-DE" b="1" dirty="0"/>
            </a:br>
            <a:r>
              <a:rPr lang="de-DE" b="1" dirty="0"/>
              <a:t>(Entscheidungsfindung)</a:t>
            </a:r>
            <a:endParaRPr lang="de-DE" dirty="0"/>
          </a:p>
        </p:txBody>
      </p:sp>
      <p:sp>
        <p:nvSpPr>
          <p:cNvPr id="3" name="Inhaltsplatzhalter 2">
            <a:extLst>
              <a:ext uri="{FF2B5EF4-FFF2-40B4-BE49-F238E27FC236}">
                <a16:creationId xmlns:a16="http://schemas.microsoft.com/office/drawing/2014/main" id="{8FFD431B-4E5D-9F4A-BDAF-BF17AEEE560C}"/>
              </a:ext>
            </a:extLst>
          </p:cNvPr>
          <p:cNvSpPr>
            <a:spLocks noGrp="1"/>
          </p:cNvSpPr>
          <p:nvPr>
            <p:ph idx="1"/>
          </p:nvPr>
        </p:nvSpPr>
        <p:spPr/>
        <p:txBody>
          <a:bodyPr/>
          <a:lstStyle/>
          <a:p>
            <a:r>
              <a:rPr lang="de-DE" dirty="0"/>
              <a:t>Planst du deinen Tag, dann nimm dir Aufgaben vor, die eine </a:t>
            </a:r>
            <a:r>
              <a:rPr lang="de-DE" b="1" dirty="0"/>
              <a:t>große und positive Auswirkung in 10 Minuten, 10 Monaten und 10 Jahren</a:t>
            </a:r>
            <a:r>
              <a:rPr lang="de-DE" dirty="0"/>
              <a:t> haben.</a:t>
            </a:r>
          </a:p>
        </p:txBody>
      </p:sp>
    </p:spTree>
    <p:extLst>
      <p:ext uri="{BB962C8B-B14F-4D97-AF65-F5344CB8AC3E}">
        <p14:creationId xmlns:p14="http://schemas.microsoft.com/office/powerpoint/2010/main" val="108711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F9581-82FE-AE48-9072-2047D8B75563}"/>
              </a:ext>
            </a:extLst>
          </p:cNvPr>
          <p:cNvSpPr>
            <a:spLocks noGrp="1"/>
          </p:cNvSpPr>
          <p:nvPr>
            <p:ph type="title"/>
          </p:nvPr>
        </p:nvSpPr>
        <p:spPr>
          <a:xfrm>
            <a:off x="6579450" y="727627"/>
            <a:ext cx="4957553" cy="1645920"/>
          </a:xfrm>
        </p:spPr>
        <p:txBody>
          <a:bodyPr>
            <a:normAutofit/>
          </a:bodyPr>
          <a:lstStyle/>
          <a:p>
            <a:r>
              <a:rPr lang="de-DE" sz="3700" b="1"/>
              <a:t>High Value </a:t>
            </a:r>
            <a:r>
              <a:rPr lang="de-DE" sz="3700" b="1" err="1"/>
              <a:t>Activities</a:t>
            </a:r>
            <a:br>
              <a:rPr lang="de-DE" sz="3700" b="1"/>
            </a:br>
            <a:endParaRPr lang="de-DE" sz="3700"/>
          </a:p>
        </p:txBody>
      </p:sp>
      <p:sp>
        <p:nvSpPr>
          <p:cNvPr id="141" name="Rectangle 140">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3" name="Rectangle 142">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6152" name="Picture 8" descr="Die bekanntesten Zeitmanagement-Methoden und wie du sie einsetzt">
            <a:extLst>
              <a:ext uri="{FF2B5EF4-FFF2-40B4-BE49-F238E27FC236}">
                <a16:creationId xmlns:a16="http://schemas.microsoft.com/office/drawing/2014/main" id="{A17B13BD-A460-F246-A489-2A4D6B7113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1204017" y="2193844"/>
            <a:ext cx="4414438" cy="24831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igh Value Activites">
            <a:extLst>
              <a:ext uri="{FF2B5EF4-FFF2-40B4-BE49-F238E27FC236}">
                <a16:creationId xmlns:a16="http://schemas.microsoft.com/office/drawing/2014/main" id="{9CF59686-42A3-FB47-97F5-1D87123008E1}"/>
              </a:ext>
            </a:extLst>
          </p:cNvPr>
          <p:cNvSpPr>
            <a:spLocks noGrp="1" noChangeAspect="1" noChangeArrowheads="1"/>
          </p:cNvSpPr>
          <p:nvPr>
            <p:ph idx="1"/>
          </p:nvPr>
        </p:nvSpPr>
        <p:spPr bwMode="auto">
          <a:xfrm>
            <a:off x="6579450" y="2538919"/>
            <a:ext cx="4957554" cy="3496120"/>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de-DE" dirty="0"/>
              <a:t>Das Konzept eignet sich, um </a:t>
            </a:r>
            <a:r>
              <a:rPr lang="de-DE" b="1" dirty="0">
                <a:hlinkClick r:id="rId3"/>
              </a:rPr>
              <a:t>Prioritäten</a:t>
            </a:r>
            <a:r>
              <a:rPr lang="de-DE" dirty="0">
                <a:hlinkClick r:id="rId3"/>
              </a:rPr>
              <a:t> zu setzen</a:t>
            </a:r>
            <a:r>
              <a:rPr lang="de-DE" dirty="0"/>
              <a:t> und damit zu </a:t>
            </a:r>
            <a:r>
              <a:rPr lang="de-DE" b="1" dirty="0"/>
              <a:t>entscheiden, was wirklich wichtig ist</a:t>
            </a:r>
            <a:r>
              <a:rPr lang="de-DE" dirty="0"/>
              <a:t>.</a:t>
            </a:r>
          </a:p>
        </p:txBody>
      </p:sp>
      <p:sp>
        <p:nvSpPr>
          <p:cNvPr id="5" name="AutoShape 4" descr="High Value Activites">
            <a:extLst>
              <a:ext uri="{FF2B5EF4-FFF2-40B4-BE49-F238E27FC236}">
                <a16:creationId xmlns:a16="http://schemas.microsoft.com/office/drawing/2014/main" id="{AD2E7E3E-DA22-394B-8901-2D215DB6FE0D}"/>
              </a:ext>
            </a:extLst>
          </p:cNvPr>
          <p:cNvSpPr>
            <a:spLocks noChangeAspect="1" noChangeArrowheads="1"/>
          </p:cNvSpPr>
          <p:nvPr/>
        </p:nvSpPr>
        <p:spPr bwMode="auto">
          <a:xfrm>
            <a:off x="3346450" y="1885950"/>
            <a:ext cx="5499100" cy="3086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 name="AutoShape 6" descr="High Value Activites">
            <a:extLst>
              <a:ext uri="{FF2B5EF4-FFF2-40B4-BE49-F238E27FC236}">
                <a16:creationId xmlns:a16="http://schemas.microsoft.com/office/drawing/2014/main" id="{461EA851-1B3D-8C4E-98FF-38824C22B8BD}"/>
              </a:ext>
            </a:extLst>
          </p:cNvPr>
          <p:cNvSpPr>
            <a:spLocks noChangeAspect="1" noChangeArrowheads="1"/>
          </p:cNvSpPr>
          <p:nvPr/>
        </p:nvSpPr>
        <p:spPr bwMode="auto">
          <a:xfrm>
            <a:off x="3498850" y="2038350"/>
            <a:ext cx="5499100" cy="3086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8542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0BE502D-5440-0E42-8BCE-37AF774FC932}"/>
              </a:ext>
            </a:extLst>
          </p:cNvPr>
          <p:cNvSpPr>
            <a:spLocks noGrp="1"/>
          </p:cNvSpPr>
          <p:nvPr>
            <p:ph idx="1"/>
          </p:nvPr>
        </p:nvSpPr>
        <p:spPr>
          <a:xfrm>
            <a:off x="1066800" y="531494"/>
            <a:ext cx="10058400" cy="6169343"/>
          </a:xfrm>
        </p:spPr>
        <p:txBody>
          <a:bodyPr>
            <a:normAutofit lnSpcReduction="10000"/>
          </a:bodyPr>
          <a:lstStyle/>
          <a:p>
            <a:r>
              <a:rPr lang="de-DE" b="1" dirty="0"/>
              <a:t>60-60-30</a:t>
            </a:r>
            <a:r>
              <a:rPr lang="de-DE" dirty="0"/>
              <a:t> ist ein Arbeitsrhythmus, der unserem natürlichen Biorhythmus gut entspricht. Es ist der Wechsel von Anspannung und Entspannung, von hoch-fokussierter Arbeit und Erholung.</a:t>
            </a:r>
          </a:p>
          <a:p>
            <a:r>
              <a:rPr lang="de-DE" b="1" dirty="0"/>
              <a:t>Die erste 60 steht für 55 Minuten hoch-fokussierte Arbeit und 5 Minuten Pause.</a:t>
            </a:r>
            <a:r>
              <a:rPr lang="de-DE" dirty="0"/>
              <a:t> Hier kannst du dir ruhig eine </a:t>
            </a:r>
            <a:r>
              <a:rPr lang="de-DE" dirty="0">
                <a:hlinkClick r:id="rId2"/>
              </a:rPr>
              <a:t>High Value Activity</a:t>
            </a:r>
            <a:r>
              <a:rPr lang="de-DE" dirty="0"/>
              <a:t> vornehmen. Überleg dir vorher, was du in den 55 Minuten tun willst, schalte alle Unterbrechungen und Ablenkungen aus und leg dann los. Mach nach genau 55 Minuten 5 Minuten echte Pause (aufstehen, dich strecken oder dehnen, ein Glas Wasser trinken usw.).</a:t>
            </a:r>
            <a:br>
              <a:rPr lang="de-DE" dirty="0"/>
            </a:br>
            <a:br>
              <a:rPr lang="de-DE" dirty="0"/>
            </a:br>
            <a:endParaRPr lang="de-DE" dirty="0"/>
          </a:p>
          <a:p>
            <a:r>
              <a:rPr lang="de-DE" b="1" dirty="0"/>
              <a:t>Die zweite 60 steht nochmals für hoch-fokussierte Arbeit.</a:t>
            </a:r>
            <a:r>
              <a:rPr lang="de-DE" dirty="0"/>
              <a:t> Auch hier: Überleg dir vorher, was du tun willst und schalte alle Unterbrechungen aus.</a:t>
            </a:r>
            <a:br>
              <a:rPr lang="de-DE" dirty="0"/>
            </a:br>
            <a:br>
              <a:rPr lang="de-DE" dirty="0"/>
            </a:br>
            <a:endParaRPr lang="de-DE" dirty="0"/>
          </a:p>
          <a:p>
            <a:r>
              <a:rPr lang="de-DE" b="1" dirty="0"/>
              <a:t>Die 30 steht dann für eine Pause.</a:t>
            </a:r>
            <a:r>
              <a:rPr lang="de-DE" dirty="0"/>
              <a:t> Hier gilt wie vorher: Überleg dir vorher, was du in der Pause machen könntest und was dir maximale Erholung bringt. </a:t>
            </a:r>
            <a:r>
              <a:rPr lang="de-DE" i="1" dirty="0"/>
              <a:t>Beispiele: ein Nickerchen, eine kurze Sport- oder Bewegungseinheit, Klavier spielen etc.</a:t>
            </a:r>
            <a:endParaRPr lang="de-DE" dirty="0"/>
          </a:p>
          <a:p>
            <a:r>
              <a:rPr lang="de-DE" dirty="0"/>
              <a:t>Gelingt es dir, einen oder zwei solcher 60-60-30-Blöcke in deinen Tag unterzubringen, wirst du mit Meilenstiefeln vorwärts kommen. Die eigentliche Herausforderung besteht darin, bereits nach „nur“ zwei Stunden 30 Minuten Pause zuzulassen. </a:t>
            </a:r>
            <a:r>
              <a:rPr lang="de-DE" b="1" dirty="0"/>
              <a:t>Die Pause ist aber essentiell bei dieser Methode!</a:t>
            </a:r>
          </a:p>
          <a:p>
            <a:endParaRPr lang="de-DE" dirty="0"/>
          </a:p>
        </p:txBody>
      </p:sp>
    </p:spTree>
    <p:extLst>
      <p:ext uri="{BB962C8B-B14F-4D97-AF65-F5344CB8AC3E}">
        <p14:creationId xmlns:p14="http://schemas.microsoft.com/office/powerpoint/2010/main" val="253804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wettbewerb Wer hat den schönsten Frosch im Teich?">
            <a:extLst>
              <a:ext uri="{FF2B5EF4-FFF2-40B4-BE49-F238E27FC236}">
                <a16:creationId xmlns:a16="http://schemas.microsoft.com/office/drawing/2014/main" id="{DFCCD16D-622E-AA4C-B471-E1274A5298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7497" y="1396349"/>
            <a:ext cx="6880072" cy="390444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32F3FB5-4E3B-4441-ABE7-83F8FEE533E1}"/>
              </a:ext>
            </a:extLst>
          </p:cNvPr>
          <p:cNvSpPr>
            <a:spLocks noGrp="1"/>
          </p:cNvSpPr>
          <p:nvPr>
            <p:ph type="title"/>
          </p:nvPr>
        </p:nvSpPr>
        <p:spPr>
          <a:xfrm>
            <a:off x="643433" y="643464"/>
            <a:ext cx="2888344" cy="1428737"/>
          </a:xfrm>
        </p:spPr>
        <p:txBody>
          <a:bodyPr>
            <a:normAutofit/>
          </a:bodyPr>
          <a:lstStyle/>
          <a:p>
            <a:r>
              <a:rPr lang="de-DE" sz="3200" b="1">
                <a:solidFill>
                  <a:srgbClr val="FFFFFF"/>
                </a:solidFill>
              </a:rPr>
              <a:t>Eat the frog</a:t>
            </a:r>
            <a:br>
              <a:rPr lang="de-DE" sz="3200" b="1">
                <a:solidFill>
                  <a:srgbClr val="FFFFFF"/>
                </a:solidFill>
              </a:rPr>
            </a:br>
            <a:endParaRPr lang="de-DE" sz="3200">
              <a:solidFill>
                <a:srgbClr val="FFFFFF"/>
              </a:solidFill>
            </a:endParaRPr>
          </a:p>
        </p:txBody>
      </p:sp>
      <p:sp>
        <p:nvSpPr>
          <p:cNvPr id="3" name="Inhaltsplatzhalter 2">
            <a:extLst>
              <a:ext uri="{FF2B5EF4-FFF2-40B4-BE49-F238E27FC236}">
                <a16:creationId xmlns:a16="http://schemas.microsoft.com/office/drawing/2014/main" id="{315D9155-1219-8B4B-8176-22C4EB27F081}"/>
              </a:ext>
            </a:extLst>
          </p:cNvPr>
          <p:cNvSpPr>
            <a:spLocks noGrp="1"/>
          </p:cNvSpPr>
          <p:nvPr>
            <p:ph idx="1"/>
          </p:nvPr>
        </p:nvSpPr>
        <p:spPr>
          <a:xfrm>
            <a:off x="643337" y="2184036"/>
            <a:ext cx="2888439" cy="3869634"/>
          </a:xfrm>
        </p:spPr>
        <p:txBody>
          <a:bodyPr>
            <a:normAutofit/>
          </a:bodyPr>
          <a:lstStyle/>
          <a:p>
            <a:pPr>
              <a:lnSpc>
                <a:spcPct val="90000"/>
              </a:lnSpc>
            </a:pPr>
            <a:r>
              <a:rPr lang="de-DE" sz="1200">
                <a:solidFill>
                  <a:srgbClr val="FFFFFF"/>
                </a:solidFill>
              </a:rPr>
              <a:t>Diese Zeitmanagement-Methode lehnt sich an ein Zitat an, das Mark Twain zugeschrieben wird:</a:t>
            </a:r>
          </a:p>
          <a:p>
            <a:pPr>
              <a:lnSpc>
                <a:spcPct val="90000"/>
              </a:lnSpc>
            </a:pPr>
            <a:r>
              <a:rPr lang="de-DE" sz="1200" i="1">
                <a:solidFill>
                  <a:srgbClr val="FFFFFF"/>
                </a:solidFill>
              </a:rPr>
              <a:t>Eat a live frog first thing in the morning and nothing worse will happen to you the rest of the day.</a:t>
            </a:r>
            <a:br>
              <a:rPr lang="de-DE" sz="1200" i="1">
                <a:solidFill>
                  <a:srgbClr val="FFFFFF"/>
                </a:solidFill>
              </a:rPr>
            </a:br>
            <a:r>
              <a:rPr lang="de-DE" sz="1200">
                <a:solidFill>
                  <a:srgbClr val="FFFFFF"/>
                </a:solidFill>
              </a:rPr>
              <a:t>(etwa: „Iss morgens als erstes einen lebendigen Frosch und nichts Schlimmeres kann dir während des restlichen Tages passieren.“)</a:t>
            </a:r>
          </a:p>
          <a:p>
            <a:pPr>
              <a:lnSpc>
                <a:spcPct val="90000"/>
              </a:lnSpc>
            </a:pPr>
            <a:r>
              <a:rPr lang="de-DE" sz="1200" i="1">
                <a:solidFill>
                  <a:srgbClr val="FFFFFF"/>
                </a:solidFill>
              </a:rPr>
              <a:t>Mark Twain</a:t>
            </a:r>
            <a:r>
              <a:rPr lang="de-DE" sz="1200">
                <a:solidFill>
                  <a:srgbClr val="FFFFFF"/>
                </a:solidFill>
              </a:rPr>
              <a:t> Mit anderen Worten: </a:t>
            </a:r>
            <a:r>
              <a:rPr lang="de-DE" sz="1200" b="1">
                <a:solidFill>
                  <a:srgbClr val="FFFFFF"/>
                </a:solidFill>
              </a:rPr>
              <a:t>Kümmere dich um das Schlimmste so früh wie möglich, dann hast du’s hinter dir und es kann nur besser werden.</a:t>
            </a:r>
            <a:endParaRPr lang="de-DE" sz="1200">
              <a:solidFill>
                <a:srgbClr val="FFFFFF"/>
              </a:solidFill>
            </a:endParaRPr>
          </a:p>
          <a:p>
            <a:pPr>
              <a:lnSpc>
                <a:spcPct val="90000"/>
              </a:lnSpc>
            </a:pPr>
            <a:endParaRPr lang="de-DE" sz="1200">
              <a:solidFill>
                <a:srgbClr val="FFFFFF"/>
              </a:solidFill>
            </a:endParaRPr>
          </a:p>
        </p:txBody>
      </p:sp>
    </p:spTree>
    <p:extLst>
      <p:ext uri="{BB962C8B-B14F-4D97-AF65-F5344CB8AC3E}">
        <p14:creationId xmlns:p14="http://schemas.microsoft.com/office/powerpoint/2010/main" val="94953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3BB81CD-96B3-8841-B071-7E304ECD12DD}"/>
              </a:ext>
            </a:extLst>
          </p:cNvPr>
          <p:cNvSpPr>
            <a:spLocks noGrp="1"/>
          </p:cNvSpPr>
          <p:nvPr>
            <p:ph type="title"/>
          </p:nvPr>
        </p:nvSpPr>
        <p:spPr>
          <a:xfrm>
            <a:off x="9387189" y="612843"/>
            <a:ext cx="2247091" cy="1499738"/>
          </a:xfrm>
        </p:spPr>
        <p:txBody>
          <a:bodyPr anchor="b">
            <a:normAutofit/>
          </a:bodyPr>
          <a:lstStyle/>
          <a:p>
            <a:r>
              <a:rPr lang="de-DE" sz="2800" b="1">
                <a:solidFill>
                  <a:srgbClr val="FFFFFF"/>
                </a:solidFill>
              </a:rPr>
              <a:t>Die ALPEN-Methode</a:t>
            </a:r>
            <a:br>
              <a:rPr lang="de-DE" sz="2800" b="1">
                <a:solidFill>
                  <a:srgbClr val="FFFFFF"/>
                </a:solidFill>
              </a:rPr>
            </a:br>
            <a:endParaRPr lang="de-DE" sz="2800">
              <a:solidFill>
                <a:srgbClr val="FFFFFF"/>
              </a:solidFill>
            </a:endParaRPr>
          </a:p>
        </p:txBody>
      </p:sp>
      <p:pic>
        <p:nvPicPr>
          <p:cNvPr id="9218" name="Picture 2" descr="Bayerische Alpen aktiv schützen | BUND Naturschutz">
            <a:extLst>
              <a:ext uri="{FF2B5EF4-FFF2-40B4-BE49-F238E27FC236}">
                <a16:creationId xmlns:a16="http://schemas.microsoft.com/office/drawing/2014/main" id="{A22011C0-8E03-834F-8608-9DF80571BC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81" r="17171" b="1"/>
          <a:stretch/>
        </p:blipFill>
        <p:spPr bwMode="auto">
          <a:xfrm>
            <a:off x="487321" y="476169"/>
            <a:ext cx="8202168"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7C343B90-92AB-FF49-9A45-1CC32E7565FF}"/>
              </a:ext>
            </a:extLst>
          </p:cNvPr>
          <p:cNvSpPr>
            <a:spLocks noGrp="1"/>
          </p:cNvSpPr>
          <p:nvPr>
            <p:ph idx="1"/>
          </p:nvPr>
        </p:nvSpPr>
        <p:spPr>
          <a:xfrm>
            <a:off x="9387190" y="2149813"/>
            <a:ext cx="2247090" cy="4046706"/>
          </a:xfrm>
        </p:spPr>
        <p:txBody>
          <a:bodyPr>
            <a:normAutofit fontScale="85000" lnSpcReduction="20000"/>
          </a:bodyPr>
          <a:lstStyle/>
          <a:p>
            <a:r>
              <a:rPr lang="de-DE" sz="1600" dirty="0">
                <a:solidFill>
                  <a:srgbClr val="FFFFFF"/>
                </a:solidFill>
              </a:rPr>
              <a:t>Die ALPEN-Methode nach Lothar </a:t>
            </a:r>
            <a:r>
              <a:rPr lang="de-DE" sz="1600" dirty="0" err="1">
                <a:solidFill>
                  <a:srgbClr val="FFFFFF"/>
                </a:solidFill>
              </a:rPr>
              <a:t>Seiwert</a:t>
            </a:r>
            <a:r>
              <a:rPr lang="de-DE" sz="1600" dirty="0">
                <a:solidFill>
                  <a:srgbClr val="FFFFFF"/>
                </a:solidFill>
              </a:rPr>
              <a:t> ist eine Zeitmanagement-Methode, um </a:t>
            </a:r>
            <a:r>
              <a:rPr lang="de-DE" sz="1600" dirty="0">
                <a:solidFill>
                  <a:srgbClr val="FFFFFF"/>
                </a:solidFill>
                <a:hlinkClick r:id="rId3"/>
              </a:rPr>
              <a:t>deinen Tag zu planen</a:t>
            </a:r>
            <a:r>
              <a:rPr lang="de-DE" sz="1600" dirty="0">
                <a:solidFill>
                  <a:srgbClr val="FFFFFF"/>
                </a:solidFill>
              </a:rPr>
              <a:t>. ALPEN steht für:</a:t>
            </a:r>
          </a:p>
          <a:p>
            <a:r>
              <a:rPr lang="de-DE" sz="1600" b="1" dirty="0">
                <a:solidFill>
                  <a:srgbClr val="FFFFFF"/>
                </a:solidFill>
              </a:rPr>
              <a:t>A</a:t>
            </a:r>
            <a:r>
              <a:rPr lang="de-DE" sz="1600" dirty="0">
                <a:solidFill>
                  <a:srgbClr val="FFFFFF"/>
                </a:solidFill>
              </a:rPr>
              <a:t>ufgaben notieren</a:t>
            </a:r>
          </a:p>
          <a:p>
            <a:r>
              <a:rPr lang="de-DE" sz="1600" b="1" dirty="0">
                <a:solidFill>
                  <a:srgbClr val="FFFFFF"/>
                </a:solidFill>
              </a:rPr>
              <a:t>L</a:t>
            </a:r>
            <a:r>
              <a:rPr lang="de-DE" sz="1600" dirty="0">
                <a:solidFill>
                  <a:srgbClr val="FFFFFF"/>
                </a:solidFill>
              </a:rPr>
              <a:t>änge schätzen</a:t>
            </a:r>
          </a:p>
          <a:p>
            <a:r>
              <a:rPr lang="de-DE" sz="1600" b="1" dirty="0">
                <a:solidFill>
                  <a:srgbClr val="FFFFFF"/>
                </a:solidFill>
              </a:rPr>
              <a:t>P</a:t>
            </a:r>
            <a:r>
              <a:rPr lang="de-DE" sz="1600" dirty="0">
                <a:solidFill>
                  <a:srgbClr val="FFFFFF"/>
                </a:solidFill>
              </a:rPr>
              <a:t>ufferzeiten einplanen</a:t>
            </a:r>
          </a:p>
          <a:p>
            <a:r>
              <a:rPr lang="de-DE" sz="1600" b="1" dirty="0">
                <a:solidFill>
                  <a:srgbClr val="FFFFFF"/>
                </a:solidFill>
              </a:rPr>
              <a:t>E</a:t>
            </a:r>
            <a:r>
              <a:rPr lang="de-DE" sz="1600" dirty="0">
                <a:solidFill>
                  <a:srgbClr val="FFFFFF"/>
                </a:solidFill>
              </a:rPr>
              <a:t>ntscheidungen treffen (=</a:t>
            </a:r>
            <a:r>
              <a:rPr lang="de-DE" sz="1600" dirty="0">
                <a:solidFill>
                  <a:srgbClr val="FFFFFF"/>
                </a:solidFill>
                <a:hlinkClick r:id="rId4"/>
              </a:rPr>
              <a:t>Prioritäten setzen</a:t>
            </a:r>
            <a:r>
              <a:rPr lang="de-DE" sz="1600" dirty="0">
                <a:solidFill>
                  <a:srgbClr val="FFFFFF"/>
                </a:solidFill>
              </a:rPr>
              <a:t>)</a:t>
            </a:r>
          </a:p>
          <a:p>
            <a:r>
              <a:rPr lang="de-DE" sz="1600" b="1" dirty="0">
                <a:solidFill>
                  <a:srgbClr val="FFFFFF"/>
                </a:solidFill>
              </a:rPr>
              <a:t>N</a:t>
            </a:r>
            <a:r>
              <a:rPr lang="de-DE" sz="1600" dirty="0">
                <a:solidFill>
                  <a:srgbClr val="FFFFFF"/>
                </a:solidFill>
              </a:rPr>
              <a:t>achkontrolle</a:t>
            </a:r>
          </a:p>
          <a:p>
            <a:endParaRPr lang="de-DE" sz="1600" dirty="0">
              <a:solidFill>
                <a:srgbClr val="FFFFFF"/>
              </a:solidFill>
            </a:endParaRPr>
          </a:p>
          <a:p>
            <a:r>
              <a:rPr lang="de-DE" sz="1600" dirty="0">
                <a:solidFill>
                  <a:srgbClr val="FFFFFF"/>
                </a:solidFill>
              </a:rPr>
              <a:t>Evtl. etwas unflexibel?</a:t>
            </a:r>
          </a:p>
          <a:p>
            <a:endParaRPr lang="de-DE" sz="1300" dirty="0">
              <a:solidFill>
                <a:srgbClr val="FFFFFF"/>
              </a:solidFill>
            </a:endParaRPr>
          </a:p>
        </p:txBody>
      </p:sp>
    </p:spTree>
    <p:extLst>
      <p:ext uri="{BB962C8B-B14F-4D97-AF65-F5344CB8AC3E}">
        <p14:creationId xmlns:p14="http://schemas.microsoft.com/office/powerpoint/2010/main" val="293620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243233-A16D-0D49-A62C-FB4D9EE0B019}"/>
              </a:ext>
            </a:extLst>
          </p:cNvPr>
          <p:cNvSpPr>
            <a:spLocks noGrp="1"/>
          </p:cNvSpPr>
          <p:nvPr>
            <p:ph type="title"/>
          </p:nvPr>
        </p:nvSpPr>
        <p:spPr>
          <a:xfrm>
            <a:off x="6579450" y="727627"/>
            <a:ext cx="4957553" cy="1355816"/>
          </a:xfrm>
        </p:spPr>
        <p:txBody>
          <a:bodyPr>
            <a:normAutofit/>
          </a:bodyPr>
          <a:lstStyle/>
          <a:p>
            <a:endParaRPr lang="de-DE" dirty="0"/>
          </a:p>
        </p:txBody>
      </p:sp>
      <p:sp>
        <p:nvSpPr>
          <p:cNvPr id="71" name="Rectangle 70">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3" name="Rectangle 72">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10242" name="Picture 2" descr="Amazon.de: Eieruhr Kurzzeitmesser Wecker Küchentimer Küchenuhr Schaltuhr  Timer Kochhilfe Tomate">
            <a:extLst>
              <a:ext uri="{FF2B5EF4-FFF2-40B4-BE49-F238E27FC236}">
                <a16:creationId xmlns:a16="http://schemas.microsoft.com/office/drawing/2014/main" id="{2FBD3C00-7343-A745-B4D0-B6F70E5793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3660" y="1206902"/>
            <a:ext cx="4215152" cy="4457005"/>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BB3AD69E-E7CE-8649-BDFD-1D49274A6020}"/>
              </a:ext>
            </a:extLst>
          </p:cNvPr>
          <p:cNvSpPr>
            <a:spLocks noGrp="1"/>
          </p:cNvSpPr>
          <p:nvPr>
            <p:ph idx="1"/>
          </p:nvPr>
        </p:nvSpPr>
        <p:spPr>
          <a:xfrm>
            <a:off x="6579450" y="2083444"/>
            <a:ext cx="4957554" cy="4539010"/>
          </a:xfrm>
        </p:spPr>
        <p:txBody>
          <a:bodyPr>
            <a:normAutofit fontScale="85000" lnSpcReduction="20000"/>
          </a:bodyPr>
          <a:lstStyle/>
          <a:p>
            <a:pPr>
              <a:lnSpc>
                <a:spcPct val="90000"/>
              </a:lnSpc>
            </a:pPr>
            <a:r>
              <a:rPr lang="de-DE" sz="2400" dirty="0"/>
              <a:t>Schreib alle Aufgaben auf, die du im kommenden Block erledigen möchtest.</a:t>
            </a:r>
          </a:p>
          <a:p>
            <a:pPr>
              <a:lnSpc>
                <a:spcPct val="90000"/>
              </a:lnSpc>
            </a:pPr>
            <a:r>
              <a:rPr lang="de-DE" sz="2400" dirty="0"/>
              <a:t>Stell einen </a:t>
            </a:r>
            <a:r>
              <a:rPr lang="de-DE" sz="2400" dirty="0" err="1"/>
              <a:t>Timer</a:t>
            </a:r>
            <a:r>
              <a:rPr lang="de-DE" sz="2400" dirty="0"/>
              <a:t> auf </a:t>
            </a:r>
            <a:r>
              <a:rPr lang="de-DE" sz="2400" b="1" dirty="0"/>
              <a:t>genau 25 Minuten.</a:t>
            </a:r>
          </a:p>
          <a:p>
            <a:pPr>
              <a:lnSpc>
                <a:spcPct val="90000"/>
              </a:lnSpc>
            </a:pPr>
            <a:r>
              <a:rPr lang="de-DE" sz="2400" dirty="0"/>
              <a:t>Arbeite während diesen 25 Minuten fokussiert an der Aufgabe.</a:t>
            </a:r>
          </a:p>
          <a:p>
            <a:pPr>
              <a:lnSpc>
                <a:spcPct val="90000"/>
              </a:lnSpc>
            </a:pPr>
            <a:r>
              <a:rPr lang="de-DE" sz="2400" dirty="0"/>
              <a:t>Wenn der </a:t>
            </a:r>
            <a:r>
              <a:rPr lang="de-DE" sz="2400" dirty="0" err="1"/>
              <a:t>Timer</a:t>
            </a:r>
            <a:r>
              <a:rPr lang="de-DE" sz="2400" dirty="0"/>
              <a:t> klingelt, mach ein Kreuz neben der Aufgabe.</a:t>
            </a:r>
          </a:p>
          <a:p>
            <a:pPr>
              <a:lnSpc>
                <a:spcPct val="90000"/>
              </a:lnSpc>
            </a:pPr>
            <a:r>
              <a:rPr lang="de-DE" sz="2400" dirty="0"/>
              <a:t>Mach dann genau fünf Minuten Pause.</a:t>
            </a:r>
          </a:p>
          <a:p>
            <a:pPr>
              <a:lnSpc>
                <a:spcPct val="90000"/>
              </a:lnSpc>
            </a:pPr>
            <a:r>
              <a:rPr lang="de-DE" sz="2400" dirty="0"/>
              <a:t>Mach 20-30 Minuten Pause nach vier </a:t>
            </a:r>
            <a:r>
              <a:rPr lang="de-DE" sz="2400" dirty="0" err="1"/>
              <a:t>Pomodori</a:t>
            </a:r>
            <a:r>
              <a:rPr lang="de-DE" sz="2400" dirty="0"/>
              <a:t>.</a:t>
            </a:r>
          </a:p>
          <a:p>
            <a:pPr>
              <a:lnSpc>
                <a:spcPct val="90000"/>
              </a:lnSpc>
            </a:pPr>
            <a:r>
              <a:rPr lang="de-DE" sz="2400" dirty="0"/>
              <a:t>Natürlich ist auch eine Kombination von beiden Rhythmen möglich, z.B. am Vormittag einen 60-60-30-Block, am Nachmittag dann </a:t>
            </a:r>
            <a:r>
              <a:rPr lang="de-DE" sz="2400" dirty="0" err="1"/>
              <a:t>Pomodoro</a:t>
            </a:r>
            <a:r>
              <a:rPr lang="de-DE" sz="2400" dirty="0"/>
              <a:t>.</a:t>
            </a:r>
          </a:p>
          <a:p>
            <a:pPr>
              <a:lnSpc>
                <a:spcPct val="90000"/>
              </a:lnSpc>
            </a:pPr>
            <a:endParaRPr lang="de-DE" sz="1100" dirty="0"/>
          </a:p>
        </p:txBody>
      </p:sp>
    </p:spTree>
    <p:extLst>
      <p:ext uri="{BB962C8B-B14F-4D97-AF65-F5344CB8AC3E}">
        <p14:creationId xmlns:p14="http://schemas.microsoft.com/office/powerpoint/2010/main" val="3303574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9" name="Rectangle 78">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DCAED55E-B48E-A643-A123-367BFFF3BB66}"/>
              </a:ext>
            </a:extLst>
          </p:cNvPr>
          <p:cNvSpPr>
            <a:spLocks noGrp="1"/>
          </p:cNvSpPr>
          <p:nvPr>
            <p:ph type="title"/>
          </p:nvPr>
        </p:nvSpPr>
        <p:spPr>
          <a:xfrm>
            <a:off x="9387189" y="612843"/>
            <a:ext cx="2247091" cy="1499738"/>
          </a:xfrm>
        </p:spPr>
        <p:txBody>
          <a:bodyPr anchor="b">
            <a:normAutofit/>
          </a:bodyPr>
          <a:lstStyle/>
          <a:p>
            <a:endParaRPr lang="de-DE" sz="2800">
              <a:solidFill>
                <a:srgbClr val="FFFFFF"/>
              </a:solidFill>
            </a:endParaRPr>
          </a:p>
        </p:txBody>
      </p:sp>
      <p:pic>
        <p:nvPicPr>
          <p:cNvPr id="8198" name="Picture 6" descr="Wie dir die Eisenhower-Matrix mehr Zeit verschafft">
            <a:extLst>
              <a:ext uri="{FF2B5EF4-FFF2-40B4-BE49-F238E27FC236}">
                <a16:creationId xmlns:a16="http://schemas.microsoft.com/office/drawing/2014/main" id="{55CAAB00-5B44-F34D-978D-C1A8DA620C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6282"/>
          <a:stretch/>
        </p:blipFill>
        <p:spPr bwMode="auto">
          <a:xfrm>
            <a:off x="487321" y="476169"/>
            <a:ext cx="8202168"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9AF3CA84-9D3B-824F-8EF1-CC984A1E6643}"/>
              </a:ext>
            </a:extLst>
          </p:cNvPr>
          <p:cNvSpPr>
            <a:spLocks noGrp="1"/>
          </p:cNvSpPr>
          <p:nvPr>
            <p:ph idx="1"/>
          </p:nvPr>
        </p:nvSpPr>
        <p:spPr>
          <a:xfrm>
            <a:off x="9387190" y="2149813"/>
            <a:ext cx="2247090" cy="4046706"/>
          </a:xfrm>
        </p:spPr>
        <p:txBody>
          <a:bodyPr>
            <a:normAutofit/>
          </a:bodyPr>
          <a:lstStyle/>
          <a:p>
            <a:endParaRPr lang="de-DE" sz="1400">
              <a:solidFill>
                <a:srgbClr val="FFFFFF"/>
              </a:solidFill>
            </a:endParaRPr>
          </a:p>
        </p:txBody>
      </p:sp>
      <p:sp>
        <p:nvSpPr>
          <p:cNvPr id="5" name="AutoShape 4">
            <a:extLst>
              <a:ext uri="{FF2B5EF4-FFF2-40B4-BE49-F238E27FC236}">
                <a16:creationId xmlns:a16="http://schemas.microsoft.com/office/drawing/2014/main" id="{C578AB15-7CD7-7841-BC23-CF398287D3E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77559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89FDE-1463-4842-B8D6-DB73810ADDDC}"/>
              </a:ext>
            </a:extLst>
          </p:cNvPr>
          <p:cNvSpPr>
            <a:spLocks noGrp="1"/>
          </p:cNvSpPr>
          <p:nvPr>
            <p:ph type="title"/>
          </p:nvPr>
        </p:nvSpPr>
        <p:spPr/>
        <p:txBody>
          <a:bodyPr>
            <a:normAutofit fontScale="90000"/>
          </a:bodyPr>
          <a:lstStyle/>
          <a:p>
            <a:r>
              <a:rPr lang="de-DE" b="1" dirty="0" err="1"/>
              <a:t>Getting</a:t>
            </a:r>
            <a:r>
              <a:rPr lang="de-DE" b="1" dirty="0"/>
              <a:t> Things </a:t>
            </a:r>
            <a:r>
              <a:rPr lang="de-DE" b="1" dirty="0" err="1"/>
              <a:t>Done</a:t>
            </a:r>
            <a:r>
              <a:rPr lang="de-DE" b="1" dirty="0"/>
              <a:t> (GTD)</a:t>
            </a:r>
            <a:br>
              <a:rPr lang="de-DE" b="1" dirty="0"/>
            </a:br>
            <a:endParaRPr lang="de-DE" dirty="0"/>
          </a:p>
        </p:txBody>
      </p:sp>
      <p:sp>
        <p:nvSpPr>
          <p:cNvPr id="3" name="Inhaltsplatzhalter 2">
            <a:extLst>
              <a:ext uri="{FF2B5EF4-FFF2-40B4-BE49-F238E27FC236}">
                <a16:creationId xmlns:a16="http://schemas.microsoft.com/office/drawing/2014/main" id="{E0FEDADA-FE41-944F-80E7-29ACFFA5576E}"/>
              </a:ext>
            </a:extLst>
          </p:cNvPr>
          <p:cNvSpPr>
            <a:spLocks noGrp="1"/>
          </p:cNvSpPr>
          <p:nvPr>
            <p:ph idx="1"/>
          </p:nvPr>
        </p:nvSpPr>
        <p:spPr/>
        <p:txBody>
          <a:bodyPr>
            <a:normAutofit fontScale="85000" lnSpcReduction="10000"/>
          </a:bodyPr>
          <a:lstStyle/>
          <a:p>
            <a:r>
              <a:rPr lang="de-DE" b="1" dirty="0"/>
              <a:t>Erfassen:</a:t>
            </a:r>
            <a:r>
              <a:rPr lang="de-DE" dirty="0"/>
              <a:t> Hier geht es darum, alles Unerledigte aus dem Kopf zu bringen und zu erfassen.</a:t>
            </a:r>
          </a:p>
          <a:p>
            <a:r>
              <a:rPr lang="de-DE" b="1" dirty="0"/>
              <a:t>Durcharbeiten:</a:t>
            </a:r>
            <a:r>
              <a:rPr lang="de-DE" dirty="0"/>
              <a:t> In einem davon getrennten Schritt, arbeitest du dann die gesammelten unerledigten Dinge nach einem fest definierten Prozess ab. Durcharbeiten heißt dabei nicht unbedingt erledigen, sondern eher an die richtige Stelle einsortieren.</a:t>
            </a:r>
          </a:p>
          <a:p>
            <a:r>
              <a:rPr lang="de-DE" b="1" dirty="0"/>
              <a:t>Organisieren:</a:t>
            </a:r>
            <a:r>
              <a:rPr lang="de-DE" dirty="0"/>
              <a:t> Alle unerledigten Dinge werden dann schön organisiert in Aufgabenlisten mit diversen Kategorien. GTD spricht hier von Kontexten, d.h. in welchem Kontext muss ich mich befinden, um eine Aufgabe erledigen zu können. Auf den Aufgabenlisten stehen auch nicht Aufgaben im herkömmlichen Sinn, sondern immer der nächste notwendige Handlungsschritt (also nicht „Steuererklärung ausfüllen“, sondern „Belege zusammensuchen“, „Steuerformular herunterladen“ usw.).</a:t>
            </a:r>
          </a:p>
          <a:p>
            <a:r>
              <a:rPr lang="de-DE" b="1" dirty="0"/>
              <a:t>Durchsicht und Pflege:</a:t>
            </a:r>
            <a:r>
              <a:rPr lang="de-DE" dirty="0"/>
              <a:t> Baut man ein so umfangreiches System wie GTD auf, braucht es eine regelmäßige Durchsicht, damit das System schön sauber läuft. Dafür sorgt der Wochenrückblick.</a:t>
            </a:r>
          </a:p>
          <a:p>
            <a:r>
              <a:rPr lang="de-DE" b="1" dirty="0"/>
              <a:t>Erledigen:</a:t>
            </a:r>
            <a:r>
              <a:rPr lang="de-DE" dirty="0"/>
              <a:t> Nicht ganz unwesentlich. :-) GTD plant nicht, sondern entscheidet spontan, um was du dich jetzt kümmern solltest. Dafür gibt es vier Kriterien, mit denen du im Ausschlussverfahren genau auf die optimale Aufgabe für jetzt kommst. Die Kriterien sind (in dieser Reihenfolge!): Kontext, verfügbare Zeit, verfügbare Energie, Wichtigkeit.</a:t>
            </a:r>
          </a:p>
          <a:p>
            <a:endParaRPr lang="de-DE" dirty="0"/>
          </a:p>
        </p:txBody>
      </p:sp>
    </p:spTree>
    <p:extLst>
      <p:ext uri="{BB962C8B-B14F-4D97-AF65-F5344CB8AC3E}">
        <p14:creationId xmlns:p14="http://schemas.microsoft.com/office/powerpoint/2010/main" val="829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Vyzkoušej virtuální cowork - Napiš Diplomku">
            <a:extLst>
              <a:ext uri="{FF2B5EF4-FFF2-40B4-BE49-F238E27FC236}">
                <a16:creationId xmlns:a16="http://schemas.microsoft.com/office/drawing/2014/main" id="{A52D1F14-EE9B-7D4E-936F-F8964123F9BD}"/>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4318" r="323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95C6195-E8CE-A047-8F47-792B15F47783}"/>
              </a:ext>
            </a:extLst>
          </p:cNvPr>
          <p:cNvSpPr>
            <a:spLocks noGrp="1"/>
          </p:cNvSpPr>
          <p:nvPr>
            <p:ph type="title"/>
          </p:nvPr>
        </p:nvSpPr>
        <p:spPr>
          <a:xfrm>
            <a:off x="1066800" y="642594"/>
            <a:ext cx="10058400" cy="1371600"/>
          </a:xfrm>
        </p:spPr>
        <p:txBody>
          <a:bodyPr>
            <a:normAutofit/>
          </a:bodyPr>
          <a:lstStyle/>
          <a:p>
            <a:r>
              <a:rPr lang="de-DE" dirty="0"/>
              <a:t> </a:t>
            </a:r>
          </a:p>
        </p:txBody>
      </p:sp>
      <p:sp>
        <p:nvSpPr>
          <p:cNvPr id="3" name="Inhaltsplatzhalter 2">
            <a:extLst>
              <a:ext uri="{FF2B5EF4-FFF2-40B4-BE49-F238E27FC236}">
                <a16:creationId xmlns:a16="http://schemas.microsoft.com/office/drawing/2014/main" id="{2B684C93-6809-FA4A-A0D3-CC84A395EF93}"/>
              </a:ext>
            </a:extLst>
          </p:cNvPr>
          <p:cNvSpPr>
            <a:spLocks noGrp="1"/>
          </p:cNvSpPr>
          <p:nvPr>
            <p:ph idx="1"/>
          </p:nvPr>
        </p:nvSpPr>
        <p:spPr>
          <a:xfrm>
            <a:off x="1066800" y="2103120"/>
            <a:ext cx="10058400" cy="3931920"/>
          </a:xfrm>
        </p:spPr>
        <p:txBody>
          <a:bodyPr>
            <a:normAutofit/>
          </a:bodyPr>
          <a:lstStyle/>
          <a:p>
            <a:r>
              <a:rPr lang="de-DE" dirty="0">
                <a:hlinkClick r:id="rId3"/>
              </a:rPr>
              <a:t>https://www.focusmate.com/</a:t>
            </a:r>
            <a:endParaRPr lang="de-DE" dirty="0"/>
          </a:p>
          <a:p>
            <a:endParaRPr lang="de-DE" dirty="0"/>
          </a:p>
        </p:txBody>
      </p:sp>
      <p:sp>
        <p:nvSpPr>
          <p:cNvPr id="11269" name="Rectangle 72">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4162293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el 1">
            <a:extLst>
              <a:ext uri="{FF2B5EF4-FFF2-40B4-BE49-F238E27FC236}">
                <a16:creationId xmlns:a16="http://schemas.microsoft.com/office/drawing/2014/main" id="{281A955D-195B-3340-8762-1B85924E6C00}"/>
              </a:ext>
            </a:extLst>
          </p:cNvPr>
          <p:cNvSpPr>
            <a:spLocks noGrp="1"/>
          </p:cNvSpPr>
          <p:nvPr>
            <p:ph type="title"/>
          </p:nvPr>
        </p:nvSpPr>
        <p:spPr>
          <a:xfrm>
            <a:off x="573409" y="559477"/>
            <a:ext cx="3765200" cy="5709931"/>
          </a:xfrm>
        </p:spPr>
        <p:txBody>
          <a:bodyPr>
            <a:normAutofit/>
          </a:bodyPr>
          <a:lstStyle/>
          <a:p>
            <a:pPr algn="ctr"/>
            <a:r>
              <a:rPr lang="de-DE" sz="4400"/>
              <a:t>3. Praktisches Erproben, Simulation</a:t>
            </a:r>
            <a:br>
              <a:rPr lang="de-DE" sz="4400"/>
            </a:br>
            <a:endParaRPr lang="de-DE" sz="4400"/>
          </a:p>
        </p:txBody>
      </p:sp>
      <p:sp>
        <p:nvSpPr>
          <p:cNvPr id="3" name="Inhaltsplatzhalter 2">
            <a:extLst>
              <a:ext uri="{FF2B5EF4-FFF2-40B4-BE49-F238E27FC236}">
                <a16:creationId xmlns:a16="http://schemas.microsoft.com/office/drawing/2014/main" id="{3849B264-7EC8-9D43-AA92-F235D4B2837D}"/>
              </a:ext>
            </a:extLst>
          </p:cNvPr>
          <p:cNvSpPr>
            <a:spLocks noGrp="1"/>
          </p:cNvSpPr>
          <p:nvPr>
            <p:ph idx="1"/>
          </p:nvPr>
        </p:nvSpPr>
        <p:spPr>
          <a:xfrm>
            <a:off x="5478124" y="559477"/>
            <a:ext cx="5647076" cy="5475563"/>
          </a:xfrm>
        </p:spPr>
        <p:txBody>
          <a:bodyPr anchor="ctr">
            <a:normAutofit/>
          </a:bodyPr>
          <a:lstStyle/>
          <a:p>
            <a:r>
              <a:rPr lang="de-DE" dirty="0"/>
              <a:t>Setzt auch in Paaren zusammen und diskutiert die Methoden, erprobt gerne eine oder mehrere davon</a:t>
            </a:r>
          </a:p>
          <a:p>
            <a:pPr marL="0" indent="0">
              <a:buNone/>
            </a:pPr>
            <a:endParaRPr lang="de-DE" dirty="0"/>
          </a:p>
        </p:txBody>
      </p:sp>
    </p:spTree>
    <p:extLst>
      <p:ext uri="{BB962C8B-B14F-4D97-AF65-F5344CB8AC3E}">
        <p14:creationId xmlns:p14="http://schemas.microsoft.com/office/powerpoint/2010/main" val="198346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9DF97-0404-EB42-AC3E-E44C7B32B5CF}"/>
              </a:ext>
            </a:extLst>
          </p:cNvPr>
          <p:cNvSpPr>
            <a:spLocks noGrp="1"/>
          </p:cNvSpPr>
          <p:nvPr>
            <p:ph type="title"/>
          </p:nvPr>
        </p:nvSpPr>
        <p:spPr>
          <a:xfrm>
            <a:off x="6846137" y="727626"/>
            <a:ext cx="4602152" cy="1718225"/>
          </a:xfrm>
        </p:spPr>
        <p:txBody>
          <a:bodyPr>
            <a:normAutofit/>
          </a:bodyPr>
          <a:lstStyle/>
          <a:p>
            <a:endParaRPr lang="de-DE" dirty="0"/>
          </a:p>
        </p:txBody>
      </p:sp>
      <p:sp useBgFill="1">
        <p:nvSpPr>
          <p:cNvPr id="1028" name="Rectangle 70">
            <a:extLst>
              <a:ext uri="{FF2B5EF4-FFF2-40B4-BE49-F238E27FC236}">
                <a16:creationId xmlns:a16="http://schemas.microsoft.com/office/drawing/2014/main" id="{4E1605C1-ED2D-4AAA-BD9C-24B82055F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8DFA4F8-B856-483B-85AE-5CDF5A5F1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6FC9FCC7-29B1-433A-AC58-FEAE48D84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82" y="407588"/>
            <a:ext cx="5532146" cy="6066184"/>
          </a:xfrm>
          <a:prstGeom prst="rect">
            <a:avLst/>
          </a:prstGeom>
          <a:noFill/>
          <a:ln w="6350" cap="sq" cmpd="sng" algn="ctr">
            <a:solidFill>
              <a:schemeClr val="tx1">
                <a:lumMod val="75000"/>
                <a:lumOff val="25000"/>
              </a:schemeClr>
            </a:solidFill>
            <a:prstDash val="solid"/>
            <a:miter lim="800000"/>
          </a:ln>
          <a:effectLst/>
        </p:spPr>
      </p:sp>
      <p:pic>
        <p:nvPicPr>
          <p:cNvPr id="1026" name="Picture 2" descr="Roter Faden">
            <a:extLst>
              <a:ext uri="{FF2B5EF4-FFF2-40B4-BE49-F238E27FC236}">
                <a16:creationId xmlns:a16="http://schemas.microsoft.com/office/drawing/2014/main" id="{74DFFE82-5C7C-6548-B30D-7DFEB25A53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2713" y="2651059"/>
            <a:ext cx="4572418" cy="160034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7EB2D541-8922-FF41-A7AF-9A4E30F69EF4}"/>
              </a:ext>
            </a:extLst>
          </p:cNvPr>
          <p:cNvSpPr>
            <a:spLocks noGrp="1"/>
          </p:cNvSpPr>
          <p:nvPr>
            <p:ph idx="1"/>
          </p:nvPr>
        </p:nvSpPr>
        <p:spPr>
          <a:xfrm>
            <a:off x="6846137" y="2538919"/>
            <a:ext cx="4602152" cy="3596880"/>
          </a:xfrm>
        </p:spPr>
        <p:txBody>
          <a:bodyPr>
            <a:normAutofit/>
          </a:bodyPr>
          <a:lstStyle/>
          <a:p>
            <a:r>
              <a:rPr lang="de-DE" dirty="0"/>
              <a:t>1. Ihr Vorwissen, ihre Zugänge</a:t>
            </a:r>
          </a:p>
          <a:p>
            <a:r>
              <a:rPr lang="de-DE" dirty="0"/>
              <a:t>2. Input </a:t>
            </a:r>
          </a:p>
          <a:p>
            <a:r>
              <a:rPr lang="de-DE" dirty="0"/>
              <a:t>3. Praktisches Erproben, Simulation</a:t>
            </a:r>
          </a:p>
          <a:p>
            <a:r>
              <a:rPr lang="de-DE" dirty="0"/>
              <a:t>4. Diskussion </a:t>
            </a:r>
          </a:p>
        </p:txBody>
      </p:sp>
    </p:spTree>
    <p:extLst>
      <p:ext uri="{BB962C8B-B14F-4D97-AF65-F5344CB8AC3E}">
        <p14:creationId xmlns:p14="http://schemas.microsoft.com/office/powerpoint/2010/main" val="234768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572E50-334D-E847-8D83-DAFB73E4D264}"/>
              </a:ext>
            </a:extLst>
          </p:cNvPr>
          <p:cNvSpPr>
            <a:spLocks noGrp="1"/>
          </p:cNvSpPr>
          <p:nvPr>
            <p:ph type="title"/>
          </p:nvPr>
        </p:nvSpPr>
        <p:spPr>
          <a:xfrm>
            <a:off x="7064082" y="642594"/>
            <a:ext cx="4472921" cy="1371600"/>
          </a:xfrm>
        </p:spPr>
        <p:txBody>
          <a:bodyPr>
            <a:normAutofit/>
          </a:bodyPr>
          <a:lstStyle/>
          <a:p>
            <a:r>
              <a:rPr lang="de-DE" dirty="0"/>
              <a:t>Diskussion </a:t>
            </a:r>
          </a:p>
        </p:txBody>
      </p:sp>
      <p:sp>
        <p:nvSpPr>
          <p:cNvPr id="71" name="Rectangle 70">
            <a:extLst>
              <a:ext uri="{FF2B5EF4-FFF2-40B4-BE49-F238E27FC236}">
                <a16:creationId xmlns:a16="http://schemas.microsoft.com/office/drawing/2014/main" id="{6F9E9273-EC39-4D91-81D2-9E2DC0258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Wiederholen von Argumenten hilft der Diskussion - karriere.at">
            <a:extLst>
              <a:ext uri="{FF2B5EF4-FFF2-40B4-BE49-F238E27FC236}">
                <a16:creationId xmlns:a16="http://schemas.microsoft.com/office/drawing/2014/main" id="{81FC82D7-491D-7340-BA7A-F2A5C0013C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75" r="14474" b="-1"/>
          <a:stretch/>
        </p:blipFill>
        <p:spPr bwMode="auto">
          <a:xfrm>
            <a:off x="727654" y="727628"/>
            <a:ext cx="5367165" cy="5415552"/>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66E8E673-9BB9-1C41-8315-B509F9B8192B}"/>
              </a:ext>
            </a:extLst>
          </p:cNvPr>
          <p:cNvSpPr>
            <a:spLocks noGrp="1"/>
          </p:cNvSpPr>
          <p:nvPr>
            <p:ph idx="1"/>
          </p:nvPr>
        </p:nvSpPr>
        <p:spPr>
          <a:xfrm>
            <a:off x="7064082" y="2103120"/>
            <a:ext cx="4472922" cy="3931920"/>
          </a:xfrm>
        </p:spPr>
        <p:txBody>
          <a:bodyPr>
            <a:normAutofit/>
          </a:bodyPr>
          <a:lstStyle/>
          <a:p>
            <a:endParaRPr lang="de-DE"/>
          </a:p>
        </p:txBody>
      </p:sp>
    </p:spTree>
    <p:extLst>
      <p:ext uri="{BB962C8B-B14F-4D97-AF65-F5344CB8AC3E}">
        <p14:creationId xmlns:p14="http://schemas.microsoft.com/office/powerpoint/2010/main" val="1685547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399DB0-679F-6E4A-92AA-44D5D3D16DE1}"/>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B9467D93-4FBD-6B4E-8E8C-DAF33D80F45D}"/>
              </a:ext>
            </a:extLst>
          </p:cNvPr>
          <p:cNvSpPr>
            <a:spLocks noGrp="1"/>
          </p:cNvSpPr>
          <p:nvPr>
            <p:ph idx="1"/>
          </p:nvPr>
        </p:nvSpPr>
        <p:spPr/>
        <p:txBody>
          <a:bodyPr/>
          <a:lstStyle/>
          <a:p>
            <a:r>
              <a:rPr lang="de-DE" dirty="0">
                <a:hlinkClick r:id="rId2"/>
              </a:rPr>
              <a:t>https://ivanblatter.com/zeitmanagement-methoden/#1mtdl</a:t>
            </a:r>
            <a:endParaRPr lang="de-DE" dirty="0"/>
          </a:p>
          <a:p>
            <a:r>
              <a:rPr lang="de-DE" dirty="0"/>
              <a:t>Auch als Podcast!</a:t>
            </a:r>
          </a:p>
        </p:txBody>
      </p:sp>
    </p:spTree>
    <p:extLst>
      <p:ext uri="{BB962C8B-B14F-4D97-AF65-F5344CB8AC3E}">
        <p14:creationId xmlns:p14="http://schemas.microsoft.com/office/powerpoint/2010/main" val="56266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85C31-53B6-E444-BC2B-854BDE881318}"/>
              </a:ext>
            </a:extLst>
          </p:cNvPr>
          <p:cNvSpPr>
            <a:spLocks noGrp="1"/>
          </p:cNvSpPr>
          <p:nvPr>
            <p:ph type="title"/>
          </p:nvPr>
        </p:nvSpPr>
        <p:spPr/>
        <p:txBody>
          <a:bodyPr/>
          <a:lstStyle/>
          <a:p>
            <a:r>
              <a:rPr lang="de-DE" dirty="0"/>
              <a:t>1. Ihr Vorwissen, ihre Zugänge </a:t>
            </a:r>
          </a:p>
        </p:txBody>
      </p:sp>
      <p:sp>
        <p:nvSpPr>
          <p:cNvPr id="3" name="Inhaltsplatzhalter 2">
            <a:extLst>
              <a:ext uri="{FF2B5EF4-FFF2-40B4-BE49-F238E27FC236}">
                <a16:creationId xmlns:a16="http://schemas.microsoft.com/office/drawing/2014/main" id="{4846D96E-9072-AF48-8232-1892EDD966D7}"/>
              </a:ext>
            </a:extLst>
          </p:cNvPr>
          <p:cNvSpPr>
            <a:spLocks noGrp="1"/>
          </p:cNvSpPr>
          <p:nvPr>
            <p:ph idx="1"/>
          </p:nvPr>
        </p:nvSpPr>
        <p:spPr/>
        <p:txBody>
          <a:bodyPr/>
          <a:lstStyle/>
          <a:p>
            <a:r>
              <a:rPr lang="de-DE" dirty="0"/>
              <a:t>Welche Methoden des </a:t>
            </a:r>
            <a:r>
              <a:rPr lang="de-DE" dirty="0" err="1"/>
              <a:t>Zeitmanagments</a:t>
            </a:r>
            <a:r>
              <a:rPr lang="de-DE" dirty="0"/>
              <a:t> haben Sie in Ihrem  bisherigen Studium genutzt?</a:t>
            </a:r>
          </a:p>
          <a:p>
            <a:r>
              <a:rPr lang="de-DE" dirty="0"/>
              <a:t>Wie teilen Sie die Arbeitszeiten ein, mit System?</a:t>
            </a:r>
          </a:p>
          <a:p>
            <a:r>
              <a:rPr lang="de-DE" dirty="0"/>
              <a:t>Haben Sie in Ihrem bisherigen Schreibprozess kooperativ gearbeitet?</a:t>
            </a:r>
          </a:p>
          <a:p>
            <a:r>
              <a:rPr lang="de-DE" dirty="0"/>
              <a:t>Wie? Warum nicht?</a:t>
            </a:r>
          </a:p>
        </p:txBody>
      </p:sp>
    </p:spTree>
    <p:extLst>
      <p:ext uri="{BB962C8B-B14F-4D97-AF65-F5344CB8AC3E}">
        <p14:creationId xmlns:p14="http://schemas.microsoft.com/office/powerpoint/2010/main" val="190136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0C1215C1-A691-D244-A16E-9F816261F4C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23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349C47A-FC05-CB42-82FC-1EAD733E9CA3}"/>
              </a:ext>
            </a:extLst>
          </p:cNvPr>
          <p:cNvSpPr>
            <a:spLocks noGrp="1"/>
          </p:cNvSpPr>
          <p:nvPr>
            <p:ph type="title"/>
          </p:nvPr>
        </p:nvSpPr>
        <p:spPr>
          <a:xfrm>
            <a:off x="1066800" y="642594"/>
            <a:ext cx="10058400" cy="1371600"/>
          </a:xfrm>
        </p:spPr>
        <p:txBody>
          <a:bodyPr>
            <a:normAutofit/>
          </a:bodyPr>
          <a:lstStyle/>
          <a:p>
            <a:r>
              <a:rPr lang="de-DE" dirty="0"/>
              <a:t>1. Input</a:t>
            </a:r>
          </a:p>
        </p:txBody>
      </p:sp>
      <p:sp>
        <p:nvSpPr>
          <p:cNvPr id="3" name="Inhaltsplatzhalter 2">
            <a:extLst>
              <a:ext uri="{FF2B5EF4-FFF2-40B4-BE49-F238E27FC236}">
                <a16:creationId xmlns:a16="http://schemas.microsoft.com/office/drawing/2014/main" id="{8249231D-B2CF-9448-AC81-AFED35591FAB}"/>
              </a:ext>
            </a:extLst>
          </p:cNvPr>
          <p:cNvSpPr>
            <a:spLocks noGrp="1"/>
          </p:cNvSpPr>
          <p:nvPr>
            <p:ph idx="1"/>
          </p:nvPr>
        </p:nvSpPr>
        <p:spPr>
          <a:xfrm>
            <a:off x="1066800" y="2103120"/>
            <a:ext cx="10058400" cy="3931920"/>
          </a:xfrm>
        </p:spPr>
        <p:txBody>
          <a:bodyPr>
            <a:normAutofit/>
          </a:bodyPr>
          <a:lstStyle/>
          <a:p>
            <a:r>
              <a:rPr lang="de-DE" dirty="0"/>
              <a:t>Ausführungen beziehen sich auf „Nutze deine Zeit, sie kommt nicht wieder“</a:t>
            </a:r>
          </a:p>
          <a:p>
            <a:r>
              <a:rPr lang="de-DE" dirty="0">
                <a:hlinkClick r:id="rId3"/>
              </a:rPr>
              <a:t>https://ivanblatter.com/zeitmanagement-methoden/</a:t>
            </a:r>
            <a:endParaRPr lang="de-DE" dirty="0"/>
          </a:p>
          <a:p>
            <a:endParaRPr lang="de-DE" dirty="0"/>
          </a:p>
          <a:p>
            <a:endParaRPr lang="de-DE" dirty="0"/>
          </a:p>
        </p:txBody>
      </p:sp>
      <p:sp>
        <p:nvSpPr>
          <p:cNvPr id="75" name="Rectangle 7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34509123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33151A-A346-464F-9F6C-6E8AC07C3A83}"/>
              </a:ext>
            </a:extLst>
          </p:cNvPr>
          <p:cNvSpPr>
            <a:spLocks noGrp="1"/>
          </p:cNvSpPr>
          <p:nvPr>
            <p:ph type="title"/>
          </p:nvPr>
        </p:nvSpPr>
        <p:spPr>
          <a:xfrm>
            <a:off x="6846137" y="727626"/>
            <a:ext cx="4602152" cy="1718225"/>
          </a:xfrm>
        </p:spPr>
        <p:txBody>
          <a:bodyPr>
            <a:normAutofit/>
          </a:bodyPr>
          <a:lstStyle/>
          <a:p>
            <a:endParaRPr lang="de-DE"/>
          </a:p>
        </p:txBody>
      </p:sp>
      <p:sp>
        <p:nvSpPr>
          <p:cNvPr id="71" name="Rectangle 70">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3074" name="Picture 2" descr="Sandnotstand: Warum Sand so wertvoll ist">
            <a:extLst>
              <a:ext uri="{FF2B5EF4-FFF2-40B4-BE49-F238E27FC236}">
                <a16:creationId xmlns:a16="http://schemas.microsoft.com/office/drawing/2014/main" id="{5C74449D-1626-6646-B7A3-CF19D45561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138" r="18838"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1C086016-6DD1-9E4C-BC2D-8D6A0A413FF6}"/>
              </a:ext>
            </a:extLst>
          </p:cNvPr>
          <p:cNvSpPr>
            <a:spLocks noGrp="1"/>
          </p:cNvSpPr>
          <p:nvPr>
            <p:ph idx="1"/>
          </p:nvPr>
        </p:nvSpPr>
        <p:spPr>
          <a:xfrm>
            <a:off x="6846137" y="2538919"/>
            <a:ext cx="4602152" cy="3596880"/>
          </a:xfrm>
        </p:spPr>
        <p:txBody>
          <a:bodyPr>
            <a:normAutofit/>
          </a:bodyPr>
          <a:lstStyle/>
          <a:p>
            <a:r>
              <a:rPr lang="de-DE" sz="3200" b="1" dirty="0"/>
              <a:t>Zeitmanagement-Methoden gibt es wie Sand am Meer</a:t>
            </a:r>
            <a:r>
              <a:rPr lang="de-DE" sz="3200" dirty="0"/>
              <a:t> – und es kommen immer neue dazu.</a:t>
            </a:r>
          </a:p>
        </p:txBody>
      </p:sp>
    </p:spTree>
    <p:extLst>
      <p:ext uri="{BB962C8B-B14F-4D97-AF65-F5344CB8AC3E}">
        <p14:creationId xmlns:p14="http://schemas.microsoft.com/office/powerpoint/2010/main" val="343031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64A28-204E-AE45-8A62-73D21A99C174}"/>
              </a:ext>
            </a:extLst>
          </p:cNvPr>
          <p:cNvSpPr>
            <a:spLocks noGrp="1"/>
          </p:cNvSpPr>
          <p:nvPr>
            <p:ph type="title"/>
          </p:nvPr>
        </p:nvSpPr>
        <p:spPr>
          <a:xfrm>
            <a:off x="6846137" y="727626"/>
            <a:ext cx="4602152" cy="1718225"/>
          </a:xfrm>
        </p:spPr>
        <p:txBody>
          <a:bodyPr>
            <a:normAutofit/>
          </a:bodyPr>
          <a:lstStyle/>
          <a:p>
            <a:endParaRPr lang="de-DE" dirty="0"/>
          </a:p>
        </p:txBody>
      </p:sp>
      <p:sp>
        <p:nvSpPr>
          <p:cNvPr id="135" name="Rectangle 134">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4098" name="Picture 2" descr="Artwork by Rainer Fetting, Selbst (Blauer Kopf mit rotem Hut), Made of Serigraph in colors, painted over in places, on self-adhesive foil">
            <a:extLst>
              <a:ext uri="{FF2B5EF4-FFF2-40B4-BE49-F238E27FC236}">
                <a16:creationId xmlns:a16="http://schemas.microsoft.com/office/drawing/2014/main" id="{EAA95865-EFA5-3442-B0E6-BB403A79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22" r="18649"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a:extLst>
              <a:ext uri="{FF2B5EF4-FFF2-40B4-BE49-F238E27FC236}">
                <a16:creationId xmlns:a16="http://schemas.microsoft.com/office/drawing/2014/main" id="{42D727E1-5ADA-9244-9C7F-88BDD8B6EFAD}"/>
              </a:ext>
            </a:extLst>
          </p:cNvPr>
          <p:cNvSpPr>
            <a:spLocks noGrp="1"/>
          </p:cNvSpPr>
          <p:nvPr>
            <p:ph idx="1"/>
          </p:nvPr>
        </p:nvSpPr>
        <p:spPr>
          <a:xfrm>
            <a:off x="6846137" y="2538919"/>
            <a:ext cx="4602152" cy="3596880"/>
          </a:xfrm>
        </p:spPr>
        <p:txBody>
          <a:bodyPr>
            <a:normAutofit/>
          </a:bodyPr>
          <a:lstStyle/>
          <a:p>
            <a:r>
              <a:rPr lang="de-DE" sz="2800" b="1" dirty="0"/>
              <a:t>der Hut (=die Zeitmanagement-Methode) muss zum Kopf (=richtige Einstellung/ Vorlieben/ Glaubenssätze) passen.</a:t>
            </a:r>
          </a:p>
          <a:p>
            <a:r>
              <a:rPr lang="de-DE" dirty="0"/>
              <a:t>(Rainer </a:t>
            </a:r>
            <a:r>
              <a:rPr lang="de-DE" dirty="0" err="1"/>
              <a:t>Fetting</a:t>
            </a:r>
            <a:r>
              <a:rPr lang="de-DE" dirty="0"/>
              <a:t>, </a:t>
            </a:r>
            <a:r>
              <a:rPr lang="de-DE" b="1" i="1" dirty="0">
                <a:hlinkClick r:id="rId3"/>
              </a:rPr>
              <a:t>Selbst (Blauer Kopf mit rotem Hut)</a:t>
            </a:r>
            <a:r>
              <a:rPr lang="de-DE" b="1" dirty="0"/>
              <a:t>, 1985 )</a:t>
            </a:r>
          </a:p>
          <a:p>
            <a:pPr marL="0" indent="0">
              <a:buNone/>
            </a:pPr>
            <a:endParaRPr lang="de-DE" dirty="0"/>
          </a:p>
        </p:txBody>
      </p:sp>
    </p:spTree>
    <p:extLst>
      <p:ext uri="{BB962C8B-B14F-4D97-AF65-F5344CB8AC3E}">
        <p14:creationId xmlns:p14="http://schemas.microsoft.com/office/powerpoint/2010/main" val="112930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E2785-850A-7045-B698-D55C680740A9}"/>
              </a:ext>
            </a:extLst>
          </p:cNvPr>
          <p:cNvSpPr>
            <a:spLocks noGrp="1"/>
          </p:cNvSpPr>
          <p:nvPr>
            <p:ph type="title"/>
          </p:nvPr>
        </p:nvSpPr>
        <p:spPr/>
        <p:txBody>
          <a:bodyPr/>
          <a:lstStyle/>
          <a:p>
            <a:r>
              <a:rPr lang="de-DE" dirty="0"/>
              <a:t>ABC-Methode </a:t>
            </a:r>
          </a:p>
        </p:txBody>
      </p:sp>
      <p:sp>
        <p:nvSpPr>
          <p:cNvPr id="3" name="Inhaltsplatzhalter 2">
            <a:extLst>
              <a:ext uri="{FF2B5EF4-FFF2-40B4-BE49-F238E27FC236}">
                <a16:creationId xmlns:a16="http://schemas.microsoft.com/office/drawing/2014/main" id="{3DE6E6DC-582E-0347-8C93-BA5AA051A614}"/>
              </a:ext>
            </a:extLst>
          </p:cNvPr>
          <p:cNvSpPr>
            <a:spLocks noGrp="1"/>
          </p:cNvSpPr>
          <p:nvPr>
            <p:ph idx="1"/>
          </p:nvPr>
        </p:nvSpPr>
        <p:spPr/>
        <p:txBody>
          <a:bodyPr/>
          <a:lstStyle/>
          <a:p>
            <a:r>
              <a:rPr lang="de-DE" b="1" dirty="0">
                <a:hlinkClick r:id="rId2"/>
              </a:rPr>
              <a:t>Aufgaben nach Priorität</a:t>
            </a:r>
            <a:r>
              <a:rPr lang="de-DE" b="1" dirty="0"/>
              <a:t> zu sortieren.</a:t>
            </a:r>
            <a:r>
              <a:rPr lang="de-DE" dirty="0"/>
              <a:t> „A“ ist die höchste Priorität und du solltest dich möglichst oft um diese Aufgaben kümmern. „B“ ist die mittlere Priorität und „C“ die geringste.</a:t>
            </a:r>
          </a:p>
          <a:p>
            <a:endParaRPr lang="de-DE" dirty="0"/>
          </a:p>
          <a:p>
            <a:r>
              <a:rPr lang="de-DE" dirty="0"/>
              <a:t>Warum sollte C auf der Liste stehen? Muss man nicht die Prioritäten dann  immer wieder neu ordnen?</a:t>
            </a:r>
          </a:p>
        </p:txBody>
      </p:sp>
    </p:spTree>
    <p:extLst>
      <p:ext uri="{BB962C8B-B14F-4D97-AF65-F5344CB8AC3E}">
        <p14:creationId xmlns:p14="http://schemas.microsoft.com/office/powerpoint/2010/main" val="290605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70E71-8B8D-CD42-8181-35F6D12A5038}"/>
              </a:ext>
            </a:extLst>
          </p:cNvPr>
          <p:cNvSpPr>
            <a:spLocks noGrp="1"/>
          </p:cNvSpPr>
          <p:nvPr>
            <p:ph type="title"/>
          </p:nvPr>
        </p:nvSpPr>
        <p:spPr/>
        <p:txBody>
          <a:bodyPr/>
          <a:lstStyle/>
          <a:p>
            <a:r>
              <a:rPr lang="de-DE" b="1" dirty="0" err="1"/>
              <a:t>To</a:t>
            </a:r>
            <a:r>
              <a:rPr lang="de-DE" b="1" dirty="0"/>
              <a:t>-do-Liste</a:t>
            </a:r>
            <a:endParaRPr lang="de-DE" dirty="0"/>
          </a:p>
        </p:txBody>
      </p:sp>
      <p:sp>
        <p:nvSpPr>
          <p:cNvPr id="3" name="Inhaltsplatzhalter 2">
            <a:extLst>
              <a:ext uri="{FF2B5EF4-FFF2-40B4-BE49-F238E27FC236}">
                <a16:creationId xmlns:a16="http://schemas.microsoft.com/office/drawing/2014/main" id="{CC014940-0B48-8D4D-B344-1733CBBD0A21}"/>
              </a:ext>
            </a:extLst>
          </p:cNvPr>
          <p:cNvSpPr>
            <a:spLocks noGrp="1"/>
          </p:cNvSpPr>
          <p:nvPr>
            <p:ph idx="1"/>
          </p:nvPr>
        </p:nvSpPr>
        <p:spPr/>
        <p:txBody>
          <a:bodyPr/>
          <a:lstStyle/>
          <a:p>
            <a:r>
              <a:rPr lang="de-DE" dirty="0"/>
              <a:t>Sich für die wichtigsten Punkte entscheiden und klare Zeitfenster festlegen</a:t>
            </a:r>
          </a:p>
          <a:p>
            <a:r>
              <a:rPr lang="de-DE" dirty="0"/>
              <a:t>Empfehlung: alternative Zeitpunkte gleich mitbestimmen </a:t>
            </a:r>
          </a:p>
        </p:txBody>
      </p:sp>
    </p:spTree>
    <p:extLst>
      <p:ext uri="{BB962C8B-B14F-4D97-AF65-F5344CB8AC3E}">
        <p14:creationId xmlns:p14="http://schemas.microsoft.com/office/powerpoint/2010/main" val="392675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Nein ich will nicht! Witziger Spruch auf T-Shirt - Männer Tank Top  atmungsaktiv | DesignermitStiel">
            <a:extLst>
              <a:ext uri="{FF2B5EF4-FFF2-40B4-BE49-F238E27FC236}">
                <a16:creationId xmlns:a16="http://schemas.microsoft.com/office/drawing/2014/main" id="{219CC545-7450-5143-8E75-6D1CE9BF7B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95" r="18306" b="-2"/>
          <a:stretch/>
        </p:blipFill>
        <p:spPr bwMode="auto">
          <a:xfrm>
            <a:off x="190846" y="237744"/>
            <a:ext cx="4040033" cy="6382512"/>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134">
            <a:extLst>
              <a:ext uri="{FF2B5EF4-FFF2-40B4-BE49-F238E27FC236}">
                <a16:creationId xmlns:a16="http://schemas.microsoft.com/office/drawing/2014/main" id="{BE7270DF-375F-4ECC-989A-D033E481AE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43B20C2-4732-7246-B44F-32133C90DBE4}"/>
              </a:ext>
            </a:extLst>
          </p:cNvPr>
          <p:cNvSpPr>
            <a:spLocks noGrp="1"/>
          </p:cNvSpPr>
          <p:nvPr>
            <p:ph type="title"/>
          </p:nvPr>
        </p:nvSpPr>
        <p:spPr>
          <a:xfrm>
            <a:off x="4965192" y="642593"/>
            <a:ext cx="6280826" cy="1746504"/>
          </a:xfrm>
        </p:spPr>
        <p:txBody>
          <a:bodyPr>
            <a:normAutofit/>
          </a:bodyPr>
          <a:lstStyle/>
          <a:p>
            <a:r>
              <a:rPr lang="de-DE" b="1" dirty="0"/>
              <a:t>Die Not-</a:t>
            </a:r>
            <a:r>
              <a:rPr lang="de-DE" b="1" dirty="0" err="1"/>
              <a:t>to</a:t>
            </a:r>
            <a:r>
              <a:rPr lang="de-DE" b="1" dirty="0"/>
              <a:t>-do-Liste</a:t>
            </a:r>
            <a:br>
              <a:rPr lang="de-DE" b="1" dirty="0"/>
            </a:br>
            <a:endParaRPr lang="de-DE" dirty="0"/>
          </a:p>
        </p:txBody>
      </p:sp>
      <p:sp>
        <p:nvSpPr>
          <p:cNvPr id="3" name="Inhaltsplatzhalter 2">
            <a:extLst>
              <a:ext uri="{FF2B5EF4-FFF2-40B4-BE49-F238E27FC236}">
                <a16:creationId xmlns:a16="http://schemas.microsoft.com/office/drawing/2014/main" id="{194A20BC-714D-DD45-A4A5-07AA44E54CAD}"/>
              </a:ext>
            </a:extLst>
          </p:cNvPr>
          <p:cNvSpPr>
            <a:spLocks noGrp="1"/>
          </p:cNvSpPr>
          <p:nvPr>
            <p:ph idx="1"/>
          </p:nvPr>
        </p:nvSpPr>
        <p:spPr>
          <a:xfrm>
            <a:off x="4965192" y="2386584"/>
            <a:ext cx="6280826" cy="3648456"/>
          </a:xfrm>
        </p:spPr>
        <p:txBody>
          <a:bodyPr>
            <a:normAutofit fontScale="92500"/>
          </a:bodyPr>
          <a:lstStyle/>
          <a:p>
            <a:r>
              <a:rPr lang="de-DE" sz="2800" b="1" dirty="0"/>
              <a:t>Die Not-</a:t>
            </a:r>
            <a:r>
              <a:rPr lang="de-DE" sz="2800" b="1" dirty="0" err="1"/>
              <a:t>to</a:t>
            </a:r>
            <a:r>
              <a:rPr lang="de-DE" sz="2800" b="1" dirty="0"/>
              <a:t>-do-Liste beginnt quasi auf der anderen Seite, </a:t>
            </a:r>
            <a:r>
              <a:rPr lang="de-DE" sz="2800" dirty="0"/>
              <a:t>nämlich bei den Dingen und Aufgaben, die du </a:t>
            </a:r>
            <a:r>
              <a:rPr lang="de-DE" sz="2800" i="1" dirty="0"/>
              <a:t>nicht</a:t>
            </a:r>
            <a:r>
              <a:rPr lang="de-DE" sz="2800" dirty="0"/>
              <a:t> (mehr) tun möchtest.</a:t>
            </a:r>
          </a:p>
          <a:p>
            <a:r>
              <a:rPr lang="de-DE" sz="2800" dirty="0"/>
              <a:t>Entscheide dich nicht nur </a:t>
            </a:r>
            <a:r>
              <a:rPr lang="de-DE" sz="2800" i="1" dirty="0"/>
              <a:t>für </a:t>
            </a:r>
            <a:r>
              <a:rPr lang="de-DE" sz="2800" dirty="0"/>
              <a:t>die Dinge, die du willst, sondern genauso bewusst auch </a:t>
            </a:r>
            <a:r>
              <a:rPr lang="de-DE" sz="2800" i="1" dirty="0"/>
              <a:t>gegen</a:t>
            </a:r>
            <a:r>
              <a:rPr lang="de-DE" sz="2800" dirty="0"/>
              <a:t> viele Dinge, die du nicht mehr willst. </a:t>
            </a:r>
          </a:p>
          <a:p>
            <a:endParaRPr lang="de-DE" dirty="0"/>
          </a:p>
        </p:txBody>
      </p:sp>
    </p:spTree>
    <p:extLst>
      <p:ext uri="{BB962C8B-B14F-4D97-AF65-F5344CB8AC3E}">
        <p14:creationId xmlns:p14="http://schemas.microsoft.com/office/powerpoint/2010/main" val="2713247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0</TotalTime>
  <Words>1066</Words>
  <Application>Microsoft Macintosh PowerPoint</Application>
  <PresentationFormat>Breitbild</PresentationFormat>
  <Paragraphs>69</Paragraphs>
  <Slides>21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Arial</vt:lpstr>
      <vt:lpstr>Century Gothic</vt:lpstr>
      <vt:lpstr>Garamond</vt:lpstr>
      <vt:lpstr>Savon</vt:lpstr>
      <vt:lpstr>    Zeitmanagement UND KOOPERATIVE -Methoden   FF: NJI_15A Práce s textem 2 (podzim 2021)  20.10.2021 JK  </vt:lpstr>
      <vt:lpstr>PowerPoint-Präsentation</vt:lpstr>
      <vt:lpstr>1. Ihr Vorwissen, ihre Zugänge </vt:lpstr>
      <vt:lpstr>1. Input</vt:lpstr>
      <vt:lpstr>PowerPoint-Präsentation</vt:lpstr>
      <vt:lpstr>PowerPoint-Präsentation</vt:lpstr>
      <vt:lpstr>ABC-Methode </vt:lpstr>
      <vt:lpstr>To-do-Liste</vt:lpstr>
      <vt:lpstr>Die Not-to-do-Liste </vt:lpstr>
      <vt:lpstr>10-10-10 (Entscheidungsfindung)</vt:lpstr>
      <vt:lpstr>High Value Activities </vt:lpstr>
      <vt:lpstr>PowerPoint-Präsentation</vt:lpstr>
      <vt:lpstr>Eat the frog </vt:lpstr>
      <vt:lpstr>Die ALPEN-Methode </vt:lpstr>
      <vt:lpstr>PowerPoint-Präsentation</vt:lpstr>
      <vt:lpstr>PowerPoint-Präsentation</vt:lpstr>
      <vt:lpstr>Getting Things Done (GTD) </vt:lpstr>
      <vt:lpstr> </vt:lpstr>
      <vt:lpstr>3. Praktisches Erproben, Simulation </vt:lpstr>
      <vt:lpstr>Diskussion </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Zeitmanagement UND KOOPERATIVE -Methoden   FF: NJI_15A Práce s textem 2 (podzim 2021)  20.10.2021 JK  </dc:title>
  <dc:creator>koeckjohannesbenjamin@gmail.com</dc:creator>
  <cp:lastModifiedBy>koeckjohannesbenjamin@gmail.com</cp:lastModifiedBy>
  <cp:revision>9</cp:revision>
  <dcterms:created xsi:type="dcterms:W3CDTF">2021-10-19T08:24:45Z</dcterms:created>
  <dcterms:modified xsi:type="dcterms:W3CDTF">2021-10-19T10:08:01Z</dcterms:modified>
</cp:coreProperties>
</file>