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76" r:id="rId5"/>
    <p:sldId id="277" r:id="rId6"/>
    <p:sldId id="278" r:id="rId7"/>
    <p:sldId id="282" r:id="rId8"/>
    <p:sldId id="279" r:id="rId9"/>
    <p:sldId id="260" r:id="rId10"/>
    <p:sldId id="261" r:id="rId11"/>
    <p:sldId id="262" r:id="rId12"/>
    <p:sldId id="263" r:id="rId13"/>
    <p:sldId id="266" r:id="rId14"/>
    <p:sldId id="269" r:id="rId15"/>
    <p:sldId id="265" r:id="rId16"/>
    <p:sldId id="284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68" r:id="rId25"/>
    <p:sldId id="280" r:id="rId26"/>
    <p:sldId id="283" r:id="rId27"/>
    <p:sldId id="281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B7A1E-EC4F-E24D-8065-5872A29240FB}" type="datetimeFigureOut">
              <a:rPr lang="de-DE" smtClean="0"/>
              <a:t>01.11.21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2F4C2-B0C4-014F-8A34-7FB034373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07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F4C2-B0C4-014F-8A34-7FB034373A2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83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CCC65E-F499-4F00-AC27-3C7B332579C8}" type="datetimeFigureOut">
              <a:rPr lang="de-DE" smtClean="0"/>
              <a:pPr/>
              <a:t>01.11.21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3E2903-EC13-4FE9-AF5B-2DF9C70124A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uhh.de/t3resources/tuhh/download/studium/studienberatung/Onlinetipps/ZSB_TUHH_Tipps_zum_Wissenschaftlichen_Schreiben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blogs.de/zoonpolitikon/2012/03/04/wie-man-einen-tweet-zitier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enken" TargetMode="External"/><Relationship Id="rId2" Type="http://schemas.openxmlformats.org/officeDocument/2006/relationships/hyperlink" Target="https://de.wikipedia.org/wiki/Andr%C3%A9_Bret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anchor="b">
            <a:normAutofit/>
          </a:bodyPr>
          <a:lstStyle/>
          <a:p>
            <a:r>
              <a:rPr lang="de-DE" dirty="0"/>
              <a:t>Prozessorientierte Schreibdidaktik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anchor="t">
            <a:normAutofit/>
          </a:bodyPr>
          <a:lstStyle/>
          <a:p>
            <a:endParaRPr lang="de-DE" dirty="0"/>
          </a:p>
          <a:p>
            <a:r>
              <a:rPr lang="de-DE" b="1" dirty="0"/>
              <a:t>  </a:t>
            </a:r>
            <a:br>
              <a:rPr lang="de-DE" b="1" dirty="0"/>
            </a:br>
            <a:r>
              <a:rPr lang="de-DE" b="1" dirty="0"/>
              <a:t>Wissenschaftliche Texte   planen, entwerfen, </a:t>
            </a:r>
            <a:br>
              <a:rPr lang="de-DE" b="1" dirty="0"/>
            </a:br>
            <a:r>
              <a:rPr lang="de-DE" b="1" dirty="0"/>
              <a:t>überarbeiten</a:t>
            </a:r>
          </a:p>
          <a:p>
            <a:endParaRPr lang="de-DE" dirty="0"/>
          </a:p>
          <a:p>
            <a:r>
              <a:rPr lang="de-DE" dirty="0"/>
              <a:t>3. 11.. 2021</a:t>
            </a:r>
          </a:p>
          <a:p>
            <a:r>
              <a:rPr lang="de-DE" dirty="0"/>
              <a:t>Johannes Köck</a:t>
            </a:r>
          </a:p>
          <a:p>
            <a:r>
              <a:rPr lang="de-DE" dirty="0"/>
              <a:t>koeck@mail.muni.cz </a:t>
            </a:r>
          </a:p>
        </p:txBody>
      </p:sp>
      <p:pic>
        <p:nvPicPr>
          <p:cNvPr id="17410" name="Picture 2" descr="Bildergebnis für schreibe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20000">
            <a:off x="3485793" y="1387655"/>
            <a:ext cx="4617720" cy="3555644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Écriture</a:t>
            </a:r>
            <a:r>
              <a:rPr lang="de-DE" dirty="0"/>
              <a:t> </a:t>
            </a:r>
            <a:r>
              <a:rPr lang="de-DE" dirty="0" err="1"/>
              <a:t>automatique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Meine Abschlussarbeit/Masterarbeit…..</a:t>
            </a:r>
          </a:p>
          <a:p>
            <a:r>
              <a:rPr lang="de-DE" dirty="0"/>
              <a:t>Schreiben Sie die 3 Minuten durchgehend, legen Sie den Stift nicht aus der Hand, hören Sie nicht auf zu Schreiben!!!!!!!</a:t>
            </a:r>
          </a:p>
          <a:p>
            <a:r>
              <a:rPr lang="de-DE" dirty="0"/>
              <a:t>Schreiben Sie gegebenenfalls „Mir fällt nichts ein“</a:t>
            </a:r>
          </a:p>
        </p:txBody>
      </p:sp>
      <p:pic>
        <p:nvPicPr>
          <p:cNvPr id="18434" name="Picture 2" descr="Bildergebnis für ecriture automat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35561"/>
            <a:ext cx="9144000" cy="272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Nehmt euch 5 Minuten Zeit und versucht jetzt 5 zentrale Begriffe zu „destillieren“</a:t>
            </a:r>
          </a:p>
          <a:p>
            <a:r>
              <a:rPr lang="de-DE" dirty="0"/>
              <a:t>Arbeitet in Paaren und erstellt eine „</a:t>
            </a:r>
            <a:r>
              <a:rPr lang="de-DE" dirty="0" err="1"/>
              <a:t>Mind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“ zu den 5 übergeordneten Begriffen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Schreibprozessforschung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Schreiben als hochkomplexe Tätigkeit</a:t>
            </a:r>
          </a:p>
          <a:p>
            <a:r>
              <a:rPr lang="de-DE" dirty="0"/>
              <a:t>Latente Überlastung des Arbeitsgedächtnisses</a:t>
            </a:r>
          </a:p>
          <a:p>
            <a:r>
              <a:rPr lang="de-DE" dirty="0"/>
              <a:t>„Making </a:t>
            </a:r>
            <a:r>
              <a:rPr lang="de-DE" dirty="0" err="1"/>
              <a:t>plans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juggling</a:t>
            </a:r>
            <a:r>
              <a:rPr lang="de-DE" dirty="0"/>
              <a:t> </a:t>
            </a:r>
            <a:r>
              <a:rPr lang="de-DE" dirty="0" err="1"/>
              <a:t>constraints</a:t>
            </a:r>
            <a:r>
              <a:rPr lang="de-DE" dirty="0"/>
              <a:t>“ </a:t>
            </a:r>
          </a:p>
          <a:p>
            <a:pPr>
              <a:buNone/>
            </a:pPr>
            <a:r>
              <a:rPr lang="de-DE" dirty="0"/>
              <a:t>(</a:t>
            </a:r>
            <a:r>
              <a:rPr lang="de-DE" dirty="0" err="1"/>
              <a:t>Flower</a:t>
            </a:r>
            <a:r>
              <a:rPr lang="de-DE" dirty="0"/>
              <a:t>/Hayes 1980)</a:t>
            </a:r>
          </a:p>
          <a:p>
            <a:r>
              <a:rPr lang="de-DE" dirty="0"/>
              <a:t>Schreibprozess verläuft in Phase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Vorschläge für das Schreiben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Zerlegung eines Schreibprojekts in handhabbare </a:t>
            </a:r>
          </a:p>
          <a:p>
            <a:pPr>
              <a:buNone/>
            </a:pPr>
            <a:r>
              <a:rPr lang="de-DE" dirty="0"/>
              <a:t>Teilschritte</a:t>
            </a:r>
          </a:p>
          <a:p>
            <a:r>
              <a:rPr lang="de-DE" dirty="0"/>
              <a:t>Arbeit mit Entwürfen </a:t>
            </a:r>
          </a:p>
          <a:p>
            <a:r>
              <a:rPr lang="de-DE" dirty="0"/>
              <a:t>Überarbeitungsphasen</a:t>
            </a:r>
          </a:p>
          <a:p>
            <a:r>
              <a:rPr lang="de-DE" dirty="0"/>
              <a:t>Feedback in allen Phasen des Prozesses</a:t>
            </a:r>
          </a:p>
          <a:p>
            <a:r>
              <a:rPr lang="de-DE" dirty="0"/>
              <a:t>Echte Leser*innen</a:t>
            </a:r>
          </a:p>
          <a:p>
            <a:endParaRPr lang="de-DE" dirty="0"/>
          </a:p>
        </p:txBody>
      </p:sp>
      <p:pic>
        <p:nvPicPr>
          <p:cNvPr id="4098" name="Picture 2" descr="Bildergebnis für vorschlagha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642" y="4357694"/>
            <a:ext cx="3103358" cy="2500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Empfehlung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>
                <a:hlinkClick r:id="rId2"/>
              </a:rPr>
              <a:t>https://www.tuhh.de/t3resources/tuhh/download/studium/studienberatung/Onlinetipps/ZSB_TUHH_Tipps_zum_Wissenschaftlichen_Schreiben.pdf</a:t>
            </a: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31746" name="Picture 2" descr="Bildergebnis für empfehl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950" y="4171949"/>
            <a:ext cx="2686050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Schreib(</a:t>
            </a:r>
            <a:r>
              <a:rPr lang="de-DE" dirty="0" err="1"/>
              <a:t>ert</a:t>
            </a:r>
            <a:r>
              <a:rPr lang="de-DE" dirty="0"/>
              <a:t>)</a:t>
            </a:r>
            <a:r>
              <a:rPr lang="de-DE" dirty="0" err="1"/>
              <a:t>ypen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nach Hanspeter Ortner: 10 verschiedene Typen von „nichtzerlegendes Schreiben“ bis „Schreiben nach dem Puzzle-Prinzip, extrem produktzerlegend“</a:t>
            </a:r>
          </a:p>
          <a:p>
            <a:r>
              <a:rPr lang="de-DE" dirty="0"/>
              <a:t>nach Daniel Chandler:</a:t>
            </a:r>
          </a:p>
          <a:p>
            <a:r>
              <a:rPr lang="de-DE" dirty="0" err="1"/>
              <a:t>Architectural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: bewusstes Planen</a:t>
            </a:r>
          </a:p>
          <a:p>
            <a:r>
              <a:rPr lang="de-DE" dirty="0" err="1"/>
              <a:t>Bricklaying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: ein (perfekter) Stein nach dem anderen</a:t>
            </a:r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F46033-48F9-3045-B3C9-3275AE6DF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r>
              <a:rPr lang="de-DE" dirty="0" err="1"/>
              <a:t>Oil</a:t>
            </a:r>
            <a:r>
              <a:rPr lang="de-DE" dirty="0"/>
              <a:t>-Painting </a:t>
            </a:r>
            <a:r>
              <a:rPr lang="de-DE" dirty="0" err="1"/>
              <a:t>Strategy</a:t>
            </a:r>
            <a:r>
              <a:rPr lang="de-DE" dirty="0"/>
              <a:t>: Arbeit mit Entwürfen, „Übermalen“, Überarbeiten, Text bildet sich schrittweise heraus</a:t>
            </a:r>
          </a:p>
          <a:p>
            <a:r>
              <a:rPr lang="de-DE" dirty="0" err="1"/>
              <a:t>Watercolour</a:t>
            </a:r>
            <a:r>
              <a:rPr lang="de-DE" dirty="0"/>
              <a:t>  </a:t>
            </a:r>
            <a:r>
              <a:rPr lang="de-DE" dirty="0" err="1"/>
              <a:t>Strategy</a:t>
            </a:r>
            <a:r>
              <a:rPr lang="de-DE" dirty="0"/>
              <a:t>: Erstentwurf ist (fast) Endprodukt</a:t>
            </a:r>
          </a:p>
          <a:p>
            <a:r>
              <a:rPr lang="de-DE" dirty="0"/>
              <a:t>nach Gerd Bräuer: </a:t>
            </a:r>
            <a:r>
              <a:rPr lang="de-DE" b="1" dirty="0" err="1"/>
              <a:t>StrukturschafferIn</a:t>
            </a:r>
            <a:r>
              <a:rPr lang="de-DE" b="1" dirty="0"/>
              <a:t> – </a:t>
            </a:r>
            <a:r>
              <a:rPr lang="de-DE" b="1" dirty="0" err="1"/>
              <a:t>Strukturfolger</a:t>
            </a:r>
            <a:endParaRPr lang="de-DE" b="1" dirty="0"/>
          </a:p>
          <a:p>
            <a:r>
              <a:rPr lang="de-DE" dirty="0"/>
              <a:t>PROBLEM: ERLERNET STRUKTURFOLGER_INNEN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593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Welcher Schreibertyp sind Sie?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Schreiben Sie gern drauflos?</a:t>
            </a:r>
          </a:p>
          <a:p>
            <a:r>
              <a:rPr lang="de-DE" dirty="0"/>
              <a:t>Planen Sie gerne?</a:t>
            </a:r>
          </a:p>
          <a:p>
            <a:r>
              <a:rPr lang="de-DE" dirty="0"/>
              <a:t>Haben Sie den Text im Kopf, bevor Sie anfangen zu schreiben?</a:t>
            </a:r>
          </a:p>
          <a:p>
            <a:r>
              <a:rPr lang="de-DE" dirty="0"/>
              <a:t>Überarbeiten Sie Ihre Texte?</a:t>
            </a:r>
          </a:p>
          <a:p>
            <a:r>
              <a:rPr lang="de-DE" dirty="0"/>
              <a:t>Schieben Sie das Schreiben gerne auf?</a:t>
            </a:r>
          </a:p>
          <a:p>
            <a:r>
              <a:rPr lang="de-DE" dirty="0"/>
              <a:t>Haben Sie Freude am Schreiben?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de-DE" dirty="0"/>
              <a:t>Finden Sie sich in ‚gemischten Gruppen‘ zusammen:</a:t>
            </a:r>
          </a:p>
          <a:p>
            <a:r>
              <a:rPr lang="de-DE" dirty="0"/>
              <a:t>je 2 </a:t>
            </a:r>
            <a:r>
              <a:rPr lang="de-DE" dirty="0" err="1"/>
              <a:t>StrukturfolgerInnen</a:t>
            </a:r>
            <a:r>
              <a:rPr lang="de-DE" dirty="0"/>
              <a:t> und 2 </a:t>
            </a:r>
            <a:r>
              <a:rPr lang="de-DE" dirty="0" err="1"/>
              <a:t>StrukturschafferInnen</a:t>
            </a:r>
            <a:endParaRPr lang="de-DE" dirty="0"/>
          </a:p>
          <a:p>
            <a:r>
              <a:rPr lang="de-DE" dirty="0"/>
              <a:t>Erarbeiten Sie Strategien für </a:t>
            </a:r>
            <a:r>
              <a:rPr lang="de-DE" dirty="0" err="1"/>
              <a:t>kollaboratives</a:t>
            </a:r>
            <a:r>
              <a:rPr lang="de-DE" dirty="0"/>
              <a:t> Arbeiten (10 min.):  </a:t>
            </a:r>
          </a:p>
          <a:p>
            <a:r>
              <a:rPr lang="de-DE" dirty="0"/>
              <a:t>Wie können </a:t>
            </a:r>
            <a:r>
              <a:rPr lang="de-DE" dirty="0" err="1"/>
              <a:t>StrukturfolgerInnen</a:t>
            </a:r>
            <a:r>
              <a:rPr lang="de-DE" dirty="0"/>
              <a:t> und </a:t>
            </a:r>
            <a:r>
              <a:rPr lang="de-DE" dirty="0" err="1"/>
              <a:t>StrukturschafferInnen</a:t>
            </a:r>
            <a:r>
              <a:rPr lang="de-DE" dirty="0"/>
              <a:t> </a:t>
            </a:r>
          </a:p>
          <a:p>
            <a:pPr>
              <a:buNone/>
            </a:pPr>
            <a:r>
              <a:rPr lang="de-DE" dirty="0"/>
              <a:t>produktiv zusammenarbeiten?</a:t>
            </a:r>
          </a:p>
          <a:p>
            <a:r>
              <a:rPr lang="de-DE" dirty="0"/>
              <a:t>Inwieweit wünschen Sie sich von Ihren Ko-</a:t>
            </a:r>
            <a:r>
              <a:rPr lang="de-DE" dirty="0" err="1"/>
              <a:t>AutorInnen</a:t>
            </a:r>
            <a:r>
              <a:rPr lang="de-DE" dirty="0"/>
              <a:t> Verständnis für Ihre Arbeitsweise?</a:t>
            </a:r>
          </a:p>
          <a:p>
            <a:r>
              <a:rPr lang="de-DE" dirty="0"/>
              <a:t>Welche Methoden könnten zwischen den beiden Arbeitsweisen vermitteln?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Writing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Janet Emig (1971): Writing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learning</a:t>
            </a:r>
            <a:endParaRPr lang="de-DE" dirty="0"/>
          </a:p>
          <a:p>
            <a:pPr>
              <a:buNone/>
            </a:pPr>
            <a:r>
              <a:rPr lang="de-DE" dirty="0"/>
              <a:t>Schreiben als Medium des Lernens</a:t>
            </a:r>
          </a:p>
          <a:p>
            <a:r>
              <a:rPr lang="de-DE" dirty="0" err="1"/>
              <a:t>writer-based</a:t>
            </a:r>
            <a:r>
              <a:rPr lang="de-DE" dirty="0"/>
              <a:t>: heuristisches, epistemisches Schreiben </a:t>
            </a:r>
          </a:p>
          <a:p>
            <a:r>
              <a:rPr lang="de-DE" dirty="0"/>
              <a:t>für sich selbst </a:t>
            </a:r>
          </a:p>
          <a:p>
            <a:r>
              <a:rPr lang="de-DE" dirty="0"/>
              <a:t>Kurze Übungen mit verschiedenen </a:t>
            </a:r>
          </a:p>
          <a:p>
            <a:pPr>
              <a:buNone/>
            </a:pPr>
            <a:r>
              <a:rPr lang="de-DE" dirty="0"/>
              <a:t>Zielsetzungen (ins Schreiben kommen, Vorwissen </a:t>
            </a:r>
          </a:p>
          <a:p>
            <a:pPr>
              <a:buNone/>
            </a:pPr>
            <a:r>
              <a:rPr lang="de-DE" dirty="0"/>
              <a:t>aktivieren, einen Gegenstand schreibend </a:t>
            </a:r>
          </a:p>
          <a:p>
            <a:pPr>
              <a:buNone/>
            </a:pPr>
            <a:r>
              <a:rPr lang="de-DE" dirty="0"/>
              <a:t>erarbeiten, einen Fokus finden, ...)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Einstieg: Paarinterview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geht es dir mit dem Schreiben (generell, allgemein)?</a:t>
            </a:r>
          </a:p>
          <a:p>
            <a:r>
              <a:rPr lang="de-DE" dirty="0"/>
              <a:t>Welche </a:t>
            </a:r>
            <a:r>
              <a:rPr lang="de-DE" b="1" dirty="0"/>
              <a:t>Schreibprojekte</a:t>
            </a:r>
            <a:r>
              <a:rPr lang="de-DE" dirty="0"/>
              <a:t> stehen bei dir an? Sind besonders relevant gerade?</a:t>
            </a:r>
          </a:p>
          <a:p>
            <a:r>
              <a:rPr lang="de-DE" dirty="0"/>
              <a:t>Was hilft dir beim Schreiben?</a:t>
            </a:r>
          </a:p>
          <a:p>
            <a:r>
              <a:rPr lang="de-DE" dirty="0"/>
              <a:t>Gibt es ein Schreiben, das Dir Spaß macht?</a:t>
            </a:r>
          </a:p>
          <a:p>
            <a:r>
              <a:rPr lang="de-DE" dirty="0"/>
              <a:t>Welche Schreiben ist besonders „schlimm“?</a:t>
            </a:r>
            <a:br>
              <a:rPr lang="de-DE" dirty="0"/>
            </a:br>
            <a:r>
              <a:rPr lang="de-DE" dirty="0"/>
              <a:t>WARUM könnte das so sein?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0"/>
            <a:ext cx="86320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97028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Textlooping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Schritt 1: </a:t>
            </a:r>
            <a:r>
              <a:rPr lang="de-DE" dirty="0" err="1"/>
              <a:t>Freewriting</a:t>
            </a:r>
            <a:endParaRPr lang="de-DE" dirty="0"/>
          </a:p>
          <a:p>
            <a:r>
              <a:rPr lang="de-DE" dirty="0"/>
              <a:t>Schritt 2: einen Satz oder eine Phrase </a:t>
            </a:r>
            <a:r>
              <a:rPr lang="de-DE" dirty="0" err="1"/>
              <a:t>einringeln</a:t>
            </a:r>
            <a:r>
              <a:rPr lang="de-DE" dirty="0"/>
              <a:t>, </a:t>
            </a:r>
          </a:p>
          <a:p>
            <a:pPr>
              <a:buNone/>
            </a:pPr>
            <a:r>
              <a:rPr lang="de-DE" dirty="0"/>
              <a:t>die mich überrascht oder die ich interessant finde</a:t>
            </a:r>
          </a:p>
          <a:p>
            <a:r>
              <a:rPr lang="de-DE" dirty="0"/>
              <a:t>Schritt 3: diesen Satz/diese Phrase auf eine neue </a:t>
            </a:r>
          </a:p>
          <a:p>
            <a:r>
              <a:rPr lang="de-DE" dirty="0"/>
              <a:t>Seite schreiben</a:t>
            </a:r>
          </a:p>
          <a:p>
            <a:r>
              <a:rPr lang="de-DE" dirty="0"/>
              <a:t>Schritt 4: 1-3 wiederholen</a:t>
            </a:r>
          </a:p>
          <a:p>
            <a:r>
              <a:rPr lang="de-DE" dirty="0"/>
              <a:t>Schritt 5: 1-3 wiederholen</a:t>
            </a:r>
          </a:p>
          <a:p>
            <a:endParaRPr lang="de-DE" dirty="0"/>
          </a:p>
        </p:txBody>
      </p:sp>
      <p:pic>
        <p:nvPicPr>
          <p:cNvPr id="26626" name="Picture 2" descr="Bildergebnis für loo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85972"/>
            <a:ext cx="3786182" cy="2772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3-Minute Paper/Stille Abschlussreflexion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 war Ihnen schon bekannt (Stichworte)</a:t>
            </a:r>
          </a:p>
          <a:p>
            <a:r>
              <a:rPr lang="de-DE" dirty="0"/>
              <a:t>Welche Inhalte  waren neu für sie (ganze Sätze)</a:t>
            </a:r>
          </a:p>
        </p:txBody>
      </p:sp>
      <p:pic>
        <p:nvPicPr>
          <p:cNvPr id="32770" name="Picture 2" descr="Wallario-Premium-Glasbild-50x50cm-Sonnenuntergang-See-idyllischer-Steg-S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86100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Schreibtischtext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Beschreiben Sie Ihr letztes Schreibprojekt aus der </a:t>
            </a:r>
          </a:p>
          <a:p>
            <a:pPr>
              <a:buNone/>
            </a:pPr>
            <a:r>
              <a:rPr lang="de-DE" dirty="0"/>
              <a:t>Perspektive Ihres Schreibtisches oder Ihres Schreibgeräts.</a:t>
            </a:r>
          </a:p>
          <a:p>
            <a:r>
              <a:rPr lang="de-DE" dirty="0"/>
              <a:t>Sprache: frei wählbar, wenn es eine/n </a:t>
            </a:r>
          </a:p>
          <a:p>
            <a:pPr>
              <a:buNone/>
            </a:pPr>
            <a:r>
              <a:rPr lang="de-DE" dirty="0" err="1"/>
              <a:t>SprachenpartnerIn</a:t>
            </a:r>
            <a:r>
              <a:rPr lang="de-DE" dirty="0"/>
              <a:t> im Seminar gibt, der/die sie spricht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Stellen Sie den Text zu Hause fertig und nehmen Sie ihn zur </a:t>
            </a:r>
            <a:r>
              <a:rPr lang="de-DE" dirty="0" err="1"/>
              <a:t>nä</a:t>
            </a:r>
            <a:r>
              <a:rPr lang="de-DE" dirty="0"/>
              <a:t>. Einheit mit.</a:t>
            </a:r>
          </a:p>
          <a:p>
            <a:endParaRPr lang="de-DE" dirty="0"/>
          </a:p>
        </p:txBody>
      </p:sp>
      <p:pic>
        <p:nvPicPr>
          <p:cNvPr id="20482" name="Picture 2" descr="Bildergebnis für schreibtisch 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12510"/>
            <a:ext cx="2285984" cy="2026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/>
              <a:t>    </a:t>
            </a:r>
          </a:p>
          <a:p>
            <a:pPr marL="0" indent="0">
              <a:buNone/>
            </a:pPr>
            <a:r>
              <a:rPr lang="de-DE" b="1" dirty="0"/>
              <a:t>Bibliografie</a:t>
            </a:r>
          </a:p>
          <a:p>
            <a:pPr marL="0" indent="0">
              <a:buNone/>
            </a:pPr>
            <a:r>
              <a:rPr lang="de-DE" dirty="0"/>
              <a:t>Angelo, Thomas A. und Cross, K. Patricia (1993): </a:t>
            </a:r>
            <a:r>
              <a:rPr lang="de-DE" i="1" dirty="0" err="1"/>
              <a:t>Classroom</a:t>
            </a:r>
            <a:r>
              <a:rPr lang="de-DE" i="1" dirty="0"/>
              <a:t> </a:t>
            </a:r>
            <a:r>
              <a:rPr lang="de-DE" i="1" dirty="0" err="1"/>
              <a:t>assessment</a:t>
            </a:r>
            <a:r>
              <a:rPr lang="de-DE" i="1" dirty="0"/>
              <a:t> </a:t>
            </a:r>
            <a:r>
              <a:rPr lang="de-DE" i="1" dirty="0" err="1"/>
              <a:t>techniques</a:t>
            </a:r>
            <a:r>
              <a:rPr lang="de-DE" i="1" dirty="0"/>
              <a:t>. A </a:t>
            </a:r>
            <a:r>
              <a:rPr lang="de-DE" i="1" dirty="0" err="1"/>
              <a:t>handbook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college</a:t>
            </a:r>
            <a:r>
              <a:rPr lang="de-DE" i="1" dirty="0"/>
              <a:t> </a:t>
            </a:r>
            <a:r>
              <a:rPr lang="de-DE" i="1" dirty="0" err="1"/>
              <a:t>teachers</a:t>
            </a:r>
            <a:r>
              <a:rPr lang="de-DE" dirty="0"/>
              <a:t>. 2. Aufl.. San Francisco: </a:t>
            </a:r>
            <a:r>
              <a:rPr lang="de-DE" dirty="0" err="1"/>
              <a:t>Jossey</a:t>
            </a:r>
            <a:r>
              <a:rPr lang="de-DE" dirty="0"/>
              <a:t>-Bass. </a:t>
            </a:r>
          </a:p>
          <a:p>
            <a:pPr marL="0" indent="0">
              <a:buNone/>
            </a:pPr>
            <a:r>
              <a:rPr lang="de-DE" dirty="0" err="1"/>
              <a:t>Arbia</a:t>
            </a:r>
            <a:r>
              <a:rPr lang="de-DE" dirty="0"/>
              <a:t>, Ali (2012): </a:t>
            </a:r>
            <a:r>
              <a:rPr lang="de-DE" i="1" dirty="0"/>
              <a:t>Wie man einen </a:t>
            </a:r>
            <a:r>
              <a:rPr lang="de-DE" i="1" dirty="0" err="1"/>
              <a:t>Tweet</a:t>
            </a:r>
            <a:r>
              <a:rPr lang="de-DE" i="1" dirty="0"/>
              <a:t> zitiert</a:t>
            </a:r>
            <a:r>
              <a:rPr lang="de-DE" dirty="0"/>
              <a:t>. In: </a:t>
            </a:r>
            <a:r>
              <a:rPr lang="de-DE" dirty="0" err="1"/>
              <a:t>zoon</a:t>
            </a:r>
            <a:r>
              <a:rPr lang="de-DE" dirty="0"/>
              <a:t> </a:t>
            </a:r>
            <a:r>
              <a:rPr lang="de-DE" dirty="0" err="1"/>
              <a:t>politikon</a:t>
            </a:r>
            <a:r>
              <a:rPr lang="de-DE" dirty="0"/>
              <a:t> (</a:t>
            </a:r>
            <a:r>
              <a:rPr lang="de-DE" dirty="0" err="1"/>
              <a:t>ScienceBlogs</a:t>
            </a:r>
            <a:r>
              <a:rPr lang="de-DE" dirty="0"/>
              <a:t>). </a:t>
            </a:r>
            <a:br>
              <a:rPr lang="de-DE" dirty="0"/>
            </a:br>
            <a:r>
              <a:rPr lang="de-DE" dirty="0"/>
              <a:t>[</a:t>
            </a:r>
            <a:r>
              <a:rPr lang="de-DE" dirty="0">
                <a:hlinkClick r:id="rId2"/>
              </a:rPr>
              <a:t>http://scienceblogs.de/zoonpolitikon/2012/03/04/wie-man-einen-tweet-zitiert/</a:t>
            </a:r>
            <a:r>
              <a:rPr lang="de-DE" dirty="0"/>
              <a:t>; 17.05.2020]. </a:t>
            </a:r>
          </a:p>
          <a:p>
            <a:pPr marL="0" indent="0">
              <a:buNone/>
            </a:pPr>
            <a:r>
              <a:rPr lang="de-DE" dirty="0" err="1"/>
              <a:t>Artelt</a:t>
            </a:r>
            <a:r>
              <a:rPr lang="de-DE" dirty="0"/>
              <a:t>, Cordula et al. (2005): </a:t>
            </a:r>
            <a:r>
              <a:rPr lang="de-DE" i="1" dirty="0"/>
              <a:t>Expertise – Förderung von Lesekompetenz</a:t>
            </a:r>
            <a:r>
              <a:rPr lang="de-DE" dirty="0"/>
              <a:t>. Berlin/Bonn: Bildungsministerium für Bildung und Forschung. (= Bildungsreform 17). </a:t>
            </a:r>
          </a:p>
          <a:p>
            <a:pPr marL="0" indent="0">
              <a:buNone/>
            </a:pPr>
            <a:r>
              <a:rPr lang="de-DE" dirty="0"/>
              <a:t>Bean, John C. (2001): </a:t>
            </a:r>
            <a:r>
              <a:rPr lang="de-DE" i="1" dirty="0" err="1"/>
              <a:t>Engaging</a:t>
            </a:r>
            <a:r>
              <a:rPr lang="de-DE" i="1" dirty="0"/>
              <a:t> </a:t>
            </a:r>
            <a:r>
              <a:rPr lang="de-DE" i="1" dirty="0" err="1"/>
              <a:t>Ideas</a:t>
            </a:r>
            <a:r>
              <a:rPr lang="de-DE" i="1" dirty="0"/>
              <a:t>. The </a:t>
            </a:r>
            <a:r>
              <a:rPr lang="de-DE" i="1" dirty="0" err="1"/>
              <a:t>Professor's</a:t>
            </a:r>
            <a:r>
              <a:rPr lang="de-DE" i="1" dirty="0"/>
              <a:t> Guide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Integrating</a:t>
            </a:r>
            <a:r>
              <a:rPr lang="de-DE" i="1" dirty="0"/>
              <a:t> Writing, Critical </a:t>
            </a:r>
            <a:r>
              <a:rPr lang="de-DE" i="1" dirty="0" err="1"/>
              <a:t>Thinking</a:t>
            </a:r>
            <a:r>
              <a:rPr lang="de-DE" i="1" dirty="0"/>
              <a:t>,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Active</a:t>
            </a:r>
            <a:r>
              <a:rPr lang="de-DE" i="1" dirty="0"/>
              <a:t> Learning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Classroom</a:t>
            </a:r>
            <a:r>
              <a:rPr lang="de-DE" dirty="0"/>
              <a:t>. San Francisco: </a:t>
            </a:r>
            <a:r>
              <a:rPr lang="de-DE" dirty="0" err="1"/>
              <a:t>Jossey</a:t>
            </a:r>
            <a:r>
              <a:rPr lang="de-DE" dirty="0"/>
              <a:t>-Bass. (= </a:t>
            </a:r>
            <a:r>
              <a:rPr lang="de-DE" dirty="0" err="1"/>
              <a:t>Jossey</a:t>
            </a:r>
            <a:r>
              <a:rPr lang="de-DE" dirty="0"/>
              <a:t>-Bass Higher </a:t>
            </a:r>
            <a:r>
              <a:rPr lang="de-DE" dirty="0" err="1"/>
              <a:t>and</a:t>
            </a:r>
            <a:r>
              <a:rPr lang="de-DE" dirty="0"/>
              <a:t> Adult Education). </a:t>
            </a:r>
          </a:p>
          <a:p>
            <a:pPr marL="0" indent="0">
              <a:buNone/>
            </a:pPr>
            <a:r>
              <a:rPr lang="de-DE" dirty="0"/>
              <a:t>Becker-</a:t>
            </a:r>
            <a:r>
              <a:rPr lang="de-DE" dirty="0" err="1"/>
              <a:t>Mrotzek</a:t>
            </a:r>
            <a:r>
              <a:rPr lang="de-DE" dirty="0"/>
              <a:t>, Michael und Böttcher, Ingrid (2006): </a:t>
            </a:r>
            <a:r>
              <a:rPr lang="de-DE" i="1" dirty="0"/>
              <a:t>Schreibkompetenzen entwickeln und beurteilen</a:t>
            </a:r>
            <a:r>
              <a:rPr lang="de-DE" dirty="0"/>
              <a:t>. Berlin: </a:t>
            </a:r>
            <a:r>
              <a:rPr lang="de-DE" dirty="0" err="1"/>
              <a:t>Cornelsen</a:t>
            </a:r>
            <a:r>
              <a:rPr lang="de-DE" dirty="0"/>
              <a:t>. (= </a:t>
            </a:r>
            <a:r>
              <a:rPr lang="de-DE" dirty="0" err="1"/>
              <a:t>scriptor</a:t>
            </a:r>
            <a:r>
              <a:rPr lang="de-DE" dirty="0"/>
              <a:t>). </a:t>
            </a:r>
          </a:p>
          <a:p>
            <a:pPr marL="0" indent="0">
              <a:buNone/>
            </a:pPr>
            <a:r>
              <a:rPr lang="de-DE" dirty="0"/>
              <a:t>Becker-</a:t>
            </a:r>
            <a:r>
              <a:rPr lang="de-DE" dirty="0" err="1"/>
              <a:t>Mrotzek</a:t>
            </a:r>
            <a:r>
              <a:rPr lang="de-DE" dirty="0"/>
              <a:t>, Michael und Schindler, Kirsten (Hrsg.) (2007): </a:t>
            </a:r>
            <a:r>
              <a:rPr lang="de-DE" i="1" dirty="0"/>
              <a:t>Texte schreiben</a:t>
            </a:r>
            <a:r>
              <a:rPr lang="de-DE" dirty="0"/>
              <a:t>. Duisburg: Gilles &amp; Francke. (= Kölner Beiträge zur Sprachdidaktik 5). </a:t>
            </a:r>
          </a:p>
          <a:p>
            <a:pPr marL="0" indent="0">
              <a:buNone/>
            </a:pPr>
            <a:r>
              <a:rPr lang="de-DE" dirty="0"/>
              <a:t>Becker-</a:t>
            </a:r>
            <a:r>
              <a:rPr lang="de-DE" dirty="0" err="1"/>
              <a:t>Mrotzek</a:t>
            </a:r>
            <a:r>
              <a:rPr lang="de-DE" dirty="0"/>
              <a:t>, Michael und Schindler, Kirsten (2007): </a:t>
            </a:r>
            <a:r>
              <a:rPr lang="de-DE" i="1" dirty="0"/>
              <a:t>Schreibkompetenz modellieren</a:t>
            </a:r>
            <a:r>
              <a:rPr lang="de-DE" dirty="0"/>
              <a:t>. In: Michael Becker-</a:t>
            </a:r>
            <a:r>
              <a:rPr lang="de-DE" dirty="0" err="1"/>
              <a:t>Mrotzek</a:t>
            </a:r>
            <a:r>
              <a:rPr lang="de-DE" dirty="0"/>
              <a:t> und Kirsten Schindler (Hrsg.): </a:t>
            </a:r>
            <a:r>
              <a:rPr lang="de-DE" i="1" dirty="0"/>
              <a:t>Texte schreiben</a:t>
            </a:r>
            <a:r>
              <a:rPr lang="de-DE" dirty="0"/>
              <a:t>. Duisburg: Gilles &amp; Francke. (= Kölner Beiträge zur Sprachdidaktik 5). S. 7–26. </a:t>
            </a:r>
          </a:p>
          <a:p>
            <a:pPr marL="0" indent="0">
              <a:buNone/>
            </a:pPr>
            <a:r>
              <a:rPr lang="de-DE" dirty="0" err="1"/>
              <a:t>Bertschi</a:t>
            </a:r>
            <a:r>
              <a:rPr lang="de-DE" dirty="0"/>
              <a:t>-Kaufmann, Andrea (Hrsg.) (2007): </a:t>
            </a:r>
            <a:r>
              <a:rPr lang="de-DE" i="1" dirty="0"/>
              <a:t>Lesekompetenz – Leseleistung – Leseförderung. Grundlagen, Modell und Materialien</a:t>
            </a:r>
            <a:r>
              <a:rPr lang="de-DE" dirty="0"/>
              <a:t>. Zug: Klett und Balmer. (= Lehren lernen – Basiswissen für die Lehrerinnen- und Lehrerbildung). </a:t>
            </a:r>
          </a:p>
          <a:p>
            <a:pPr marL="0" indent="0">
              <a:buNone/>
            </a:pPr>
            <a:r>
              <a:rPr lang="de-DE" dirty="0" err="1"/>
              <a:t>Bertschi</a:t>
            </a:r>
            <a:r>
              <a:rPr lang="de-DE" dirty="0"/>
              <a:t>-Kaufmann, Andrea; </a:t>
            </a:r>
            <a:r>
              <a:rPr lang="de-DE" dirty="0" err="1"/>
              <a:t>Kassis</a:t>
            </a:r>
            <a:r>
              <a:rPr lang="de-DE" dirty="0"/>
              <a:t>, Wassilis und Sieber, Peter (Hrsg.) (2004): </a:t>
            </a:r>
            <a:r>
              <a:rPr lang="de-DE" i="1" dirty="0"/>
              <a:t>Mediennutzung und Schriftlernen. Analysen und Ergebnisse zur </a:t>
            </a:r>
            <a:r>
              <a:rPr lang="de-DE" i="1" dirty="0" err="1"/>
              <a:t>literalen</a:t>
            </a:r>
            <a:r>
              <a:rPr lang="de-DE" i="1" dirty="0"/>
              <a:t> und medialen Sozialisation</a:t>
            </a:r>
            <a:r>
              <a:rPr lang="de-DE" dirty="0"/>
              <a:t>. München: </a:t>
            </a:r>
            <a:r>
              <a:rPr lang="de-DE" dirty="0" err="1"/>
              <a:t>Juventa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 err="1"/>
              <a:t>Boeglin</a:t>
            </a:r>
            <a:r>
              <a:rPr lang="de-DE" dirty="0"/>
              <a:t>, Martha (2007): </a:t>
            </a:r>
            <a:r>
              <a:rPr lang="de-DE" i="1" dirty="0"/>
              <a:t>Wissenschaftlich arbeiten Schritt für Schritt. Gelassen und effektiv studieren</a:t>
            </a:r>
            <a:r>
              <a:rPr lang="de-DE" dirty="0"/>
              <a:t>. München: Fink. (= UTB 2927). 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573F2-7DF1-464D-B88F-EA0F1E7ED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Bohl, Thorsten (2008): </a:t>
            </a:r>
            <a:r>
              <a:rPr lang="de-DE" i="1" dirty="0"/>
              <a:t>Wissenschaftliches Arbeiten im Studium der Pädagogik. Arbeitsprozesse, Referate, Hausarbeiten, mündliche Prüfungen und mehr ..</a:t>
            </a:r>
            <a:r>
              <a:rPr lang="de-DE" dirty="0"/>
              <a:t>. 3., überarbeitete Aufl. Weinheim: Beltz. (= Studientexte Lehramt </a:t>
            </a:r>
            <a:r>
              <a:rPr lang="de-DE" dirty="0" err="1"/>
              <a:t>Bd</a:t>
            </a:r>
            <a:r>
              <a:rPr lang="de-DE" dirty="0"/>
              <a:t> 17). </a:t>
            </a:r>
          </a:p>
          <a:p>
            <a:pPr marL="0" indent="0">
              <a:buNone/>
            </a:pPr>
            <a:r>
              <a:rPr lang="de-DE" dirty="0" err="1"/>
              <a:t>Bonfadelli</a:t>
            </a:r>
            <a:r>
              <a:rPr lang="de-DE" dirty="0"/>
              <a:t>, Heinz (1999): </a:t>
            </a:r>
            <a:r>
              <a:rPr lang="de-DE" i="1" dirty="0"/>
              <a:t>Leser und Leseverhalten heute – Sozialwissenschaftliche </a:t>
            </a:r>
            <a:r>
              <a:rPr lang="de-DE" i="1" dirty="0" err="1"/>
              <a:t>Buchlese</a:t>
            </a:r>
            <a:r>
              <a:rPr lang="de-DE" i="1" dirty="0"/>
              <a:t>(</a:t>
            </a:r>
            <a:r>
              <a:rPr lang="de-DE" i="1" dirty="0" err="1"/>
              <a:t>r</a:t>
            </a:r>
            <a:r>
              <a:rPr lang="de-DE" i="1" dirty="0"/>
              <a:t>)</a:t>
            </a:r>
            <a:r>
              <a:rPr lang="de-DE" i="1" dirty="0" err="1"/>
              <a:t>forschung</a:t>
            </a:r>
            <a:r>
              <a:rPr lang="de-DE" dirty="0"/>
              <a:t>. In: Bodo Franzmann; Klaus </a:t>
            </a:r>
            <a:r>
              <a:rPr lang="de-DE" dirty="0" err="1"/>
              <a:t>Hasemann</a:t>
            </a:r>
            <a:r>
              <a:rPr lang="de-DE" dirty="0"/>
              <a:t>; Dietrich Löffler und Erich Schön (Hrsg.): </a:t>
            </a:r>
            <a:r>
              <a:rPr lang="de-DE" i="1" dirty="0"/>
              <a:t>Handbuch Lesen</a:t>
            </a:r>
            <a:r>
              <a:rPr lang="de-DE" dirty="0"/>
              <a:t>. München: K. G. Saur. S. 86–144. </a:t>
            </a:r>
          </a:p>
          <a:p>
            <a:pPr marL="0" indent="0">
              <a:buNone/>
            </a:pPr>
            <a:r>
              <a:rPr lang="de-DE" dirty="0"/>
              <a:t>Booth, Wayne C.; Williams, Joseph F. und Colomb, Gregory G. (2003): </a:t>
            </a:r>
            <a:r>
              <a:rPr lang="de-DE" i="1" dirty="0"/>
              <a:t>The </a:t>
            </a:r>
            <a:r>
              <a:rPr lang="de-DE" i="1" dirty="0" err="1"/>
              <a:t>Craft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Research</a:t>
            </a:r>
            <a:r>
              <a:rPr lang="de-DE" dirty="0"/>
              <a:t>. 2nd </a:t>
            </a:r>
            <a:r>
              <a:rPr lang="de-DE" dirty="0" err="1"/>
              <a:t>edition</a:t>
            </a:r>
            <a:r>
              <a:rPr lang="de-DE" dirty="0"/>
              <a:t>. Chicago: Univ. </a:t>
            </a:r>
            <a:r>
              <a:rPr lang="de-DE" dirty="0" err="1"/>
              <a:t>of</a:t>
            </a:r>
            <a:r>
              <a:rPr lang="de-DE" dirty="0"/>
              <a:t> Chicago Press. </a:t>
            </a:r>
          </a:p>
          <a:p>
            <a:pPr marL="0" indent="0">
              <a:buNone/>
            </a:pPr>
            <a:r>
              <a:rPr lang="de-DE" dirty="0"/>
              <a:t>Böttcher, Ingrid (Hrsg.) (1999): </a:t>
            </a:r>
            <a:r>
              <a:rPr lang="de-DE" i="1" dirty="0"/>
              <a:t>Kreatives Schreiben. Grundlagen und Methoden</a:t>
            </a:r>
            <a:r>
              <a:rPr lang="de-DE" dirty="0"/>
              <a:t>. Berlin: Cornelsen. </a:t>
            </a:r>
          </a:p>
          <a:p>
            <a:pPr marL="0" indent="0">
              <a:buNone/>
            </a:pPr>
            <a:r>
              <a:rPr lang="de-DE" dirty="0"/>
              <a:t>Bräuer, Gerd (1998): </a:t>
            </a:r>
            <a:r>
              <a:rPr lang="de-DE" i="1" dirty="0"/>
              <a:t>Schreibend lernen. Grundlagen einer theoretischen und praktischen Schreibpädagogik</a:t>
            </a:r>
            <a:r>
              <a:rPr lang="de-DE" dirty="0"/>
              <a:t>. Innsbruck/Wien: Studienverlag. </a:t>
            </a:r>
          </a:p>
          <a:p>
            <a:pPr marL="0" indent="0">
              <a:buNone/>
            </a:pPr>
            <a:r>
              <a:rPr lang="de-DE" dirty="0"/>
              <a:t>Bräuer, Gerd (2000): </a:t>
            </a:r>
            <a:r>
              <a:rPr lang="de-DE" i="1" dirty="0"/>
              <a:t>Schreiben als reflexive Praxis. Tagebuch – Arbeitsjournal – Portfolio</a:t>
            </a:r>
            <a:r>
              <a:rPr lang="de-DE" dirty="0"/>
              <a:t>. Freiburg i.Br.: </a:t>
            </a:r>
            <a:r>
              <a:rPr lang="de-DE" dirty="0" err="1"/>
              <a:t>Fillibach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/>
              <a:t>Bräuer, Gerd (2009): </a:t>
            </a:r>
            <a:r>
              <a:rPr lang="de-DE" i="1" dirty="0"/>
              <a:t>Schreiben</a:t>
            </a:r>
            <a:r>
              <a:rPr lang="de-DE" dirty="0"/>
              <a:t>. In: Gerd Bräuer </a:t>
            </a:r>
            <a:r>
              <a:rPr lang="de-DE" i="1" dirty="0"/>
              <a:t>SCRIPTORIUM. </a:t>
            </a:r>
            <a:r>
              <a:rPr lang="de-DE" i="1" dirty="0" err="1"/>
              <a:t>Ways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Interacting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Writers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Readers. A </a:t>
            </a:r>
            <a:r>
              <a:rPr lang="de-DE" i="1" dirty="0" err="1"/>
              <a:t>Professioal</a:t>
            </a:r>
            <a:r>
              <a:rPr lang="de-DE" i="1" dirty="0"/>
              <a:t> Development </a:t>
            </a:r>
            <a:r>
              <a:rPr lang="de-DE" i="1" dirty="0" err="1"/>
              <a:t>Program</a:t>
            </a:r>
            <a:r>
              <a:rPr lang="de-DE" dirty="0"/>
              <a:t>. Freiburg i. </a:t>
            </a:r>
            <a:r>
              <a:rPr lang="de-DE" dirty="0" err="1"/>
              <a:t>Brsg</a:t>
            </a:r>
            <a:r>
              <a:rPr lang="de-DE" dirty="0"/>
              <a:t>.: </a:t>
            </a:r>
            <a:r>
              <a:rPr lang="de-DE" dirty="0" err="1"/>
              <a:t>Fillibach</a:t>
            </a:r>
            <a:r>
              <a:rPr lang="de-DE" dirty="0"/>
              <a:t>. S. 57–70. </a:t>
            </a:r>
          </a:p>
          <a:p>
            <a:pPr marL="0" indent="0">
              <a:buNone/>
            </a:pPr>
            <a:r>
              <a:rPr lang="de-DE" dirty="0"/>
              <a:t>Bräuer, Gerd (Hrsg.) (2009): </a:t>
            </a:r>
            <a:r>
              <a:rPr lang="de-DE" i="1" dirty="0"/>
              <a:t>SCRIPTORIUM. </a:t>
            </a:r>
            <a:r>
              <a:rPr lang="de-DE" i="1" dirty="0" err="1"/>
              <a:t>Ways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Interacting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Writers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Readers. A </a:t>
            </a:r>
            <a:r>
              <a:rPr lang="de-DE" i="1" dirty="0" err="1"/>
              <a:t>Professioal</a:t>
            </a:r>
            <a:r>
              <a:rPr lang="de-DE" i="1" dirty="0"/>
              <a:t> Development </a:t>
            </a:r>
            <a:r>
              <a:rPr lang="de-DE" i="1" dirty="0" err="1"/>
              <a:t>Program</a:t>
            </a:r>
            <a:r>
              <a:rPr lang="de-DE" dirty="0"/>
              <a:t>. Freiburg i. </a:t>
            </a:r>
            <a:r>
              <a:rPr lang="de-DE" dirty="0" err="1"/>
              <a:t>Brsg</a:t>
            </a:r>
            <a:r>
              <a:rPr lang="de-DE" dirty="0"/>
              <a:t>.: </a:t>
            </a:r>
            <a:r>
              <a:rPr lang="de-DE" dirty="0" err="1"/>
              <a:t>Fillibach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/>
              <a:t>Brenner, Gerd (1994): </a:t>
            </a:r>
            <a:r>
              <a:rPr lang="de-DE" i="1" dirty="0"/>
              <a:t>Kreatives Schreiben. Ein Leitfaden für die Praxis</a:t>
            </a:r>
            <a:r>
              <a:rPr lang="de-DE" dirty="0"/>
              <a:t>. Frankfurt a. M.: Cornelsen Scriptor.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496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… für die Aufmerksamkeit</a:t>
            </a:r>
          </a:p>
        </p:txBody>
      </p:sp>
      <p:pic>
        <p:nvPicPr>
          <p:cNvPr id="38914" name="Picture 2" descr="Bildergebnis für dankeschön lori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244" y="500042"/>
            <a:ext cx="5787799" cy="4229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Prozessorientierte Schreibdidaktik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Produktorientierung vs. Prozessorientierung?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Stille Reflexion(3 Minuten). Was dominiert eure Schreibbiographie?</a:t>
            </a:r>
          </a:p>
        </p:txBody>
      </p:sp>
      <p:pic>
        <p:nvPicPr>
          <p:cNvPr id="11266" name="Picture 2" descr="Bildergebnis für käse mac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3343274"/>
            <a:ext cx="4686300" cy="3514726"/>
          </a:xfrm>
          <a:prstGeom prst="rect">
            <a:avLst/>
          </a:prstGeom>
          <a:noFill/>
        </p:spPr>
      </p:pic>
      <p:pic>
        <p:nvPicPr>
          <p:cNvPr id="11268" name="Picture 4" descr="Bildergebnis für rebloch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29092"/>
            <a:ext cx="2728907" cy="2728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ildergebnis für schreiben hayes 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5" y="692696"/>
            <a:ext cx="8494351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166B27B1-31CC-4D5D-8430-F94C9DD6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4818" name="Picture 2" descr="Bildergebnis für schreiben hayes flow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7125" y="1935480"/>
            <a:ext cx="6489749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b="1" dirty="0"/>
              <a:t>Strukturelle Merkmale</a:t>
            </a:r>
            <a:r>
              <a:rPr lang="de-DE" dirty="0"/>
              <a:t> des Schreibprozesses nach Hayes &amp; </a:t>
            </a:r>
            <a:r>
              <a:rPr lang="de-DE" dirty="0" err="1"/>
              <a:t>Flower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 </a:t>
            </a:r>
          </a:p>
          <a:p>
            <a:r>
              <a:rPr lang="de-DE" b="1" dirty="0"/>
              <a:t>Allgemein</a:t>
            </a:r>
            <a:r>
              <a:rPr lang="de-DE" dirty="0"/>
              <a:t>: der </a:t>
            </a:r>
            <a:r>
              <a:rPr lang="de-DE" dirty="0" err="1"/>
              <a:t>Schreibprozeß</a:t>
            </a:r>
            <a:r>
              <a:rPr lang="de-DE" dirty="0"/>
              <a:t> ist zielgerichtet, die Schreibziele sind hierarchisch organisiert, Schreiber benutzen vornehmlich 3 mentale Prozesse: </a:t>
            </a:r>
            <a:br>
              <a:rPr lang="de-DE" dirty="0"/>
            </a:br>
            <a:r>
              <a:rPr lang="de-DE" dirty="0"/>
              <a:t>Planen (</a:t>
            </a:r>
            <a:r>
              <a:rPr lang="de-DE" i="1" dirty="0" err="1"/>
              <a:t>planning</a:t>
            </a:r>
            <a:r>
              <a:rPr lang="de-DE" dirty="0"/>
              <a:t>), Satzgenerieren (</a:t>
            </a:r>
            <a:r>
              <a:rPr lang="de-DE" i="1" dirty="0" err="1"/>
              <a:t>translating</a:t>
            </a:r>
            <a:r>
              <a:rPr lang="de-DE" dirty="0"/>
              <a:t>) und Revidieren (</a:t>
            </a:r>
            <a:r>
              <a:rPr lang="de-DE" i="1" dirty="0" err="1"/>
              <a:t>reviewing</a:t>
            </a:r>
            <a:r>
              <a:rPr lang="de-DE" dirty="0"/>
              <a:t>).</a:t>
            </a:r>
            <a:br>
              <a:rPr lang="de-DE" dirty="0"/>
            </a:br>
            <a:r>
              <a:rPr lang="de-DE" dirty="0"/>
              <a:t> </a:t>
            </a:r>
          </a:p>
          <a:p>
            <a:r>
              <a:rPr lang="de-DE" b="1" dirty="0"/>
              <a:t>Zielgerichtetheit</a:t>
            </a:r>
            <a:r>
              <a:rPr lang="de-DE" dirty="0"/>
              <a:t>: zu Beginn des Schreibens beschäftigen sich Schreiber mit den hauptsächlichen Zielen des Schreibvorhabens (</a:t>
            </a:r>
            <a:r>
              <a:rPr lang="de-DE" i="1" dirty="0" err="1"/>
              <a:t>writing</a:t>
            </a:r>
            <a:r>
              <a:rPr lang="de-DE" i="1" dirty="0"/>
              <a:t> </a:t>
            </a:r>
            <a:r>
              <a:rPr lang="de-DE" i="1" dirty="0" err="1"/>
              <a:t>assignment</a:t>
            </a:r>
            <a:r>
              <a:rPr lang="de-DE" dirty="0"/>
              <a:t>).</a:t>
            </a:r>
            <a:br>
              <a:rPr lang="de-DE" dirty="0"/>
            </a:br>
            <a:r>
              <a:rPr lang="de-DE" dirty="0"/>
              <a:t> </a:t>
            </a:r>
          </a:p>
          <a:p>
            <a:r>
              <a:rPr lang="de-DE" b="1" dirty="0"/>
              <a:t>Hierarchische Anordnung</a:t>
            </a:r>
            <a:r>
              <a:rPr lang="de-DE" dirty="0"/>
              <a:t>: nach der Beschäftigung mit den Hauptzielen entwickeln Schreiber untergeordnete Ziele; dies geschieht z. T. nach dem Sammeln von Ideen (</a:t>
            </a:r>
            <a:r>
              <a:rPr lang="de-DE" i="1" dirty="0" err="1"/>
              <a:t>brainstorming</a:t>
            </a:r>
            <a:r>
              <a:rPr lang="de-DE" dirty="0"/>
              <a:t>), die dann hierarchisch angeordnet werden.</a:t>
            </a:r>
            <a:br>
              <a:rPr lang="de-DE" dirty="0"/>
            </a:br>
            <a:r>
              <a:rPr lang="de-DE" dirty="0"/>
              <a:t> 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83C8B5-1E52-A146-8430-45ABB3CE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85000" lnSpcReduction="20000"/>
          </a:bodyPr>
          <a:lstStyle/>
          <a:p>
            <a:r>
              <a:rPr lang="de-DE" b="1"/>
              <a:t>Planungsprozesse</a:t>
            </a:r>
            <a:r>
              <a:rPr lang="de-DE"/>
              <a:t>: da das Wissen auf sehr unterschiedliche Art und Weise gespeichert ist (z.B. in Form von Spruchweisheiten (</a:t>
            </a:r>
            <a:r>
              <a:rPr lang="de-DE" i="1"/>
              <a:t>Morgenstund hat Gold im Mund</a:t>
            </a:r>
            <a:r>
              <a:rPr lang="de-DE"/>
              <a:t>), festen Redewendungen oder in Bildern usw.), sind auch Schreibpläne komplex; wichtig ist in jedem Fall ausreichendes Wissen über das Thema (</a:t>
            </a:r>
            <a:r>
              <a:rPr lang="de-DE" i="1"/>
              <a:t>the writer's long term memory</a:t>
            </a:r>
            <a:r>
              <a:rPr lang="de-DE"/>
              <a:t>);</a:t>
            </a:r>
            <a:br>
              <a:rPr lang="de-DE"/>
            </a:br>
            <a:r>
              <a:rPr lang="de-DE"/>
              <a:t>jedes Thema erfordert eine angemessene textuelle Umsetzung (z.B. ernst, humorvoll, Märchen, usw.); strategisches Wissen über die schrittweise Realisierung des Schreibplans.</a:t>
            </a:r>
            <a:br>
              <a:rPr lang="de-DE"/>
            </a:br>
            <a:r>
              <a:rPr lang="de-DE"/>
              <a:t> </a:t>
            </a:r>
          </a:p>
          <a:p>
            <a:r>
              <a:rPr lang="de-DE" b="1"/>
              <a:t>Satzgenerierung</a:t>
            </a:r>
            <a:r>
              <a:rPr lang="de-DE"/>
              <a:t>: die entwickelten Schreibpläne werden schrittweise in Sätze "übersetzt" (</a:t>
            </a:r>
            <a:r>
              <a:rPr lang="de-DE" i="1"/>
              <a:t>translating</a:t>
            </a:r>
            <a:r>
              <a:rPr lang="de-DE"/>
              <a:t>); meist werden Sätze in kleineren Einheiten erzeugt und geschrieben.</a:t>
            </a:r>
            <a:br>
              <a:rPr lang="de-DE"/>
            </a:br>
            <a:r>
              <a:rPr lang="de-DE"/>
              <a:t> </a:t>
            </a:r>
          </a:p>
          <a:p>
            <a:r>
              <a:rPr lang="de-DE" b="1"/>
              <a:t>Revidieren</a:t>
            </a:r>
            <a:r>
              <a:rPr lang="de-DE"/>
              <a:t> "Schreiben ist Revidieren"; Anfänger haben noch kaum Kapazitäten für Revisionsprozesse (</a:t>
            </a:r>
            <a:r>
              <a:rPr lang="de-DE" i="1"/>
              <a:t>reviewing</a:t>
            </a:r>
            <a:r>
              <a:rPr lang="de-DE"/>
              <a:t>); erst erfahrene Schreiber gehen einen produzierten Text systematisch mehrmals durch.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32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Phasen des Schreibprozesses nach Bräuer 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9D4868F-B63B-4C17-AB66-97D6658B8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CBFFD6E9-FBC2-4D54-AFAD-2E48A38AAC3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 descr="Bildergebnis für phasen des schreibprozesses bräu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199" y="2501931"/>
            <a:ext cx="6227767" cy="2864772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Freewriting</a:t>
            </a:r>
            <a:r>
              <a:rPr lang="de-DE" dirty="0"/>
              <a:t> – </a:t>
            </a:r>
            <a:r>
              <a:rPr lang="de-DE" dirty="0" err="1"/>
              <a:t>Écriture</a:t>
            </a:r>
            <a:r>
              <a:rPr lang="de-DE" dirty="0"/>
              <a:t> </a:t>
            </a:r>
            <a:r>
              <a:rPr lang="de-DE" dirty="0" err="1"/>
              <a:t>automatique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 tooltip="André Breton"/>
              </a:rPr>
              <a:t>André Breton</a:t>
            </a:r>
            <a:r>
              <a:rPr lang="de-DE" dirty="0"/>
              <a:t> hat die </a:t>
            </a:r>
            <a:r>
              <a:rPr lang="de-DE" dirty="0" err="1"/>
              <a:t>Écriture</a:t>
            </a:r>
            <a:r>
              <a:rPr lang="de-DE" dirty="0"/>
              <a:t> </a:t>
            </a:r>
            <a:r>
              <a:rPr lang="de-DE" dirty="0" err="1"/>
              <a:t>automatique</a:t>
            </a:r>
            <a:r>
              <a:rPr lang="de-DE" dirty="0"/>
              <a:t> als </a:t>
            </a:r>
          </a:p>
          <a:p>
            <a:endParaRPr lang="de-DE" dirty="0"/>
          </a:p>
          <a:p>
            <a:r>
              <a:rPr lang="de-DE" dirty="0"/>
              <a:t>„Denkdiktat ohne jede Kontrolle der Vernunft“ beschrieben, als Vorgang, bei dem das Schreiben dem </a:t>
            </a:r>
            <a:r>
              <a:rPr lang="de-DE" dirty="0">
                <a:hlinkClick r:id="rId3" tooltip="Denken"/>
              </a:rPr>
              <a:t>Denken</a:t>
            </a:r>
            <a:r>
              <a:rPr lang="de-DE" dirty="0"/>
              <a:t> unzensiert folgt, ihm gleichsam hinterherläuft.</a:t>
            </a:r>
          </a:p>
        </p:txBody>
      </p:sp>
      <p:pic>
        <p:nvPicPr>
          <p:cNvPr id="2050" name="Picture 2" descr="Bildergebnis für google Bilder Andre Bre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3865" y="3690944"/>
            <a:ext cx="2320135" cy="316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1527</Words>
  <Application>Microsoft Macintosh PowerPoint</Application>
  <PresentationFormat>Bildschirmpräsentation (4:3)</PresentationFormat>
  <Paragraphs>134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Hyperion</vt:lpstr>
      <vt:lpstr>Prozessorientierte Schreibdidaktik </vt:lpstr>
      <vt:lpstr>Einstieg: Paarinterview </vt:lpstr>
      <vt:lpstr>Prozessorientierte Schreibdidaktik </vt:lpstr>
      <vt:lpstr>PowerPoint-Präsentation</vt:lpstr>
      <vt:lpstr>PowerPoint-Präsentation</vt:lpstr>
      <vt:lpstr>PowerPoint-Präsentation</vt:lpstr>
      <vt:lpstr>PowerPoint-Präsentation</vt:lpstr>
      <vt:lpstr>   Phasen des Schreibprozesses nach Bräuer  </vt:lpstr>
      <vt:lpstr>Freewriting – Écriture automatique </vt:lpstr>
      <vt:lpstr>Écriture automatique</vt:lpstr>
      <vt:lpstr>Auswertung</vt:lpstr>
      <vt:lpstr> Schreibprozessforschung </vt:lpstr>
      <vt:lpstr>Vorschläge für das Schreiben</vt:lpstr>
      <vt:lpstr>Empfehlung </vt:lpstr>
      <vt:lpstr>Schreib(ert)ypen </vt:lpstr>
      <vt:lpstr>PowerPoint-Präsentation</vt:lpstr>
      <vt:lpstr>Welcher Schreibertyp sind Sie?</vt:lpstr>
      <vt:lpstr>PowerPoint-Präsentation</vt:lpstr>
      <vt:lpstr>Writing to learn </vt:lpstr>
      <vt:lpstr>PowerPoint-Präsentation</vt:lpstr>
      <vt:lpstr>PowerPoint-Präsentation</vt:lpstr>
      <vt:lpstr>Textlooping </vt:lpstr>
      <vt:lpstr>3-Minute Paper/Stille Abschlussreflexion</vt:lpstr>
      <vt:lpstr>Schreibtischtext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Prozessorientierte Schreibdidaktik </dc:title>
  <dc:creator>Packard Bell</dc:creator>
  <cp:lastModifiedBy>koeckjohannesbenjamin@gmail.com</cp:lastModifiedBy>
  <cp:revision>6</cp:revision>
  <dcterms:created xsi:type="dcterms:W3CDTF">2018-04-10T10:52:58Z</dcterms:created>
  <dcterms:modified xsi:type="dcterms:W3CDTF">2021-11-01T20:59:55Z</dcterms:modified>
</cp:coreProperties>
</file>