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8" r:id="rId4"/>
    <p:sldId id="260" r:id="rId5"/>
    <p:sldId id="261" r:id="rId6"/>
    <p:sldId id="259" r:id="rId7"/>
    <p:sldId id="262" r:id="rId8"/>
    <p:sldId id="272" r:id="rId9"/>
    <p:sldId id="273" r:id="rId10"/>
    <p:sldId id="257" r:id="rId11"/>
    <p:sldId id="263" r:id="rId12"/>
    <p:sldId id="270" r:id="rId13"/>
    <p:sldId id="274" r:id="rId14"/>
    <p:sldId id="275" r:id="rId15"/>
    <p:sldId id="277" r:id="rId16"/>
    <p:sldId id="278" r:id="rId17"/>
    <p:sldId id="280" r:id="rId18"/>
    <p:sldId id="281"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67820A-01C5-4B7D-9909-C241CE6B752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964EEC8-3E5E-416A-8A7D-5F4CAD5DC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431ABF0-0614-4890-A8D9-BE98F0516C69}"/>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5" name="Zástupný symbol pro zápatí 4">
            <a:extLst>
              <a:ext uri="{FF2B5EF4-FFF2-40B4-BE49-F238E27FC236}">
                <a16:creationId xmlns:a16="http://schemas.microsoft.com/office/drawing/2014/main" id="{C3986535-C03C-463C-A559-4186A06F831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26216E-BFEF-473A-8A9B-886A2B3EA718}"/>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111332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C3F4EA-5003-4BDC-B5A0-7C13F7DC72A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5FAC632-84BB-4EFC-85C2-54BF5AE70B7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8D35A67-D3A9-44D1-9341-ACCAA19E987E}"/>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5" name="Zástupný symbol pro zápatí 4">
            <a:extLst>
              <a:ext uri="{FF2B5EF4-FFF2-40B4-BE49-F238E27FC236}">
                <a16:creationId xmlns:a16="http://schemas.microsoft.com/office/drawing/2014/main" id="{653B3C47-DFD3-45FE-89C9-61A593868F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B260D83-B9C3-41A1-9F7C-98D4E4596672}"/>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321862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B63454E-CBBE-4583-93FF-FBB94CC6DD6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3BB3531-2D98-4DF6-A862-CD730CA9D3C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7AC2423-C069-4C6F-AA21-C5AC15DEAC84}"/>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5" name="Zástupný symbol pro zápatí 4">
            <a:extLst>
              <a:ext uri="{FF2B5EF4-FFF2-40B4-BE49-F238E27FC236}">
                <a16:creationId xmlns:a16="http://schemas.microsoft.com/office/drawing/2014/main" id="{3101F3F4-694C-435B-9452-B22C8FF0A4E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D78C50-19F9-41B6-8BE4-2041A0C8FD6D}"/>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245889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F71CBD-4D05-4692-94E2-300A444E306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E5A9E9C-44E8-45D6-81C3-544A3EAF9BF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A1945A-363B-4BAA-B0B2-8193DAB36E93}"/>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5" name="Zástupný symbol pro zápatí 4">
            <a:extLst>
              <a:ext uri="{FF2B5EF4-FFF2-40B4-BE49-F238E27FC236}">
                <a16:creationId xmlns:a16="http://schemas.microsoft.com/office/drawing/2014/main" id="{C7E01371-8C13-4263-A902-D583BC1ADB5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5B6B2E7-E3BE-4439-BC82-215F5582B4DD}"/>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3372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9BC24E-E155-472D-9F78-3B8D8B551ED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AF4B0D3-1D85-4711-AF32-CC9D51AE8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22AE9B7-27FA-4AF1-8AF7-5E2A050AF855}"/>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5" name="Zástupný symbol pro zápatí 4">
            <a:extLst>
              <a:ext uri="{FF2B5EF4-FFF2-40B4-BE49-F238E27FC236}">
                <a16:creationId xmlns:a16="http://schemas.microsoft.com/office/drawing/2014/main" id="{C8EA2691-2409-400B-87D8-B1815E8AF1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B136037-A6AC-4D30-AE95-CD9B4CA652EB}"/>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188518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9865A1-6715-43FE-A418-FDB30DF34C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BBEEA3E-6BCC-4812-811E-FAA9ABAECB1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8FD8859-7593-4363-B1BF-2B53D1EC1D7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AA1A29F-53A4-4025-AD89-798CCEF0E1CA}"/>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6" name="Zástupný symbol pro zápatí 5">
            <a:extLst>
              <a:ext uri="{FF2B5EF4-FFF2-40B4-BE49-F238E27FC236}">
                <a16:creationId xmlns:a16="http://schemas.microsoft.com/office/drawing/2014/main" id="{F1DB4C62-6731-4851-BA31-F7653CE80B1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0575160-AC12-4037-AB66-396876F2A656}"/>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222424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FB316-C7B9-43D9-9288-650CDACA4FD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4361123-A256-4661-A925-B331BC1A7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6DA8A9C-0DA8-4D5E-9FB7-352061ED92F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D31043F-1355-4EDE-82A7-C1F2C90BB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040385A-90E5-41B0-8B6B-5134C8AB344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468E67E-3CB3-4804-97C1-796E85E762F4}"/>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8" name="Zástupný symbol pro zápatí 7">
            <a:extLst>
              <a:ext uri="{FF2B5EF4-FFF2-40B4-BE49-F238E27FC236}">
                <a16:creationId xmlns:a16="http://schemas.microsoft.com/office/drawing/2014/main" id="{89D905CD-AB3C-4EB3-B777-7A9AE274777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2E8DD9F-73C8-4514-BFD4-AD4E770B8559}"/>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352050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37F26-57D2-40C0-B612-47AA9FB5508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3DCC0BF-8E90-468E-8EEE-6CC083ABF18E}"/>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4" name="Zástupný symbol pro zápatí 3">
            <a:extLst>
              <a:ext uri="{FF2B5EF4-FFF2-40B4-BE49-F238E27FC236}">
                <a16:creationId xmlns:a16="http://schemas.microsoft.com/office/drawing/2014/main" id="{AF866CC5-2063-46A4-A455-5CD0327518B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5A4BBC3-73FD-4448-9126-35E87C126BD9}"/>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124386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C1EF6A8-6C31-4EC7-B9AD-976C20825459}"/>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3" name="Zástupný symbol pro zápatí 2">
            <a:extLst>
              <a:ext uri="{FF2B5EF4-FFF2-40B4-BE49-F238E27FC236}">
                <a16:creationId xmlns:a16="http://schemas.microsoft.com/office/drawing/2014/main" id="{82DA9248-111B-49E0-90C8-7AE72E59C38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322BD8F-CF17-4A46-9675-A2117F3CC94D}"/>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310392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8529C0-CFF3-42CD-AF45-D3A4A2F02CA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B875925-8802-493C-B91C-7EBFB2814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28A4482-C758-459D-BBF1-141ED101F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0B52E06-E9D9-4959-828E-343467899C38}"/>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6" name="Zástupný symbol pro zápatí 5">
            <a:extLst>
              <a:ext uri="{FF2B5EF4-FFF2-40B4-BE49-F238E27FC236}">
                <a16:creationId xmlns:a16="http://schemas.microsoft.com/office/drawing/2014/main" id="{D2B57BAB-6578-405C-90AB-D34B51BE81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6D1DCB-DFCB-43DB-8A7B-3591A299CCEC}"/>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423890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6179F-7A3B-429A-A89A-5FA98CA7714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E99CA40-3928-406E-97A1-4417D4FF7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7AC1921-19A6-4BDD-AED2-2D4564DC1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1B4DF53-6D40-472C-9383-CF03D7503268}"/>
              </a:ext>
            </a:extLst>
          </p:cNvPr>
          <p:cNvSpPr>
            <a:spLocks noGrp="1"/>
          </p:cNvSpPr>
          <p:nvPr>
            <p:ph type="dt" sz="half" idx="10"/>
          </p:nvPr>
        </p:nvSpPr>
        <p:spPr/>
        <p:txBody>
          <a:bodyPr/>
          <a:lstStyle/>
          <a:p>
            <a:fld id="{17281992-D3BB-4F3C-8CA2-19F7621BFB6E}" type="datetimeFigureOut">
              <a:rPr lang="cs-CZ" smtClean="0"/>
              <a:t>06.12.2021</a:t>
            </a:fld>
            <a:endParaRPr lang="cs-CZ"/>
          </a:p>
        </p:txBody>
      </p:sp>
      <p:sp>
        <p:nvSpPr>
          <p:cNvPr id="6" name="Zástupný symbol pro zápatí 5">
            <a:extLst>
              <a:ext uri="{FF2B5EF4-FFF2-40B4-BE49-F238E27FC236}">
                <a16:creationId xmlns:a16="http://schemas.microsoft.com/office/drawing/2014/main" id="{528240FC-130C-4A11-88D3-8D70BFF933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3FAF001-1981-449D-A841-6C8607AF3A42}"/>
              </a:ext>
            </a:extLst>
          </p:cNvPr>
          <p:cNvSpPr>
            <a:spLocks noGrp="1"/>
          </p:cNvSpPr>
          <p:nvPr>
            <p:ph type="sldNum" sz="quarter" idx="12"/>
          </p:nvPr>
        </p:nvSpPr>
        <p:spPr/>
        <p:txBody>
          <a:bodyPr/>
          <a:lstStyle/>
          <a:p>
            <a:fld id="{3380CEA0-5500-491A-AF7E-5B6908EAC011}" type="slidenum">
              <a:rPr lang="cs-CZ" smtClean="0"/>
              <a:t>‹#›</a:t>
            </a:fld>
            <a:endParaRPr lang="cs-CZ"/>
          </a:p>
        </p:txBody>
      </p:sp>
    </p:spTree>
    <p:extLst>
      <p:ext uri="{BB962C8B-B14F-4D97-AF65-F5344CB8AC3E}">
        <p14:creationId xmlns:p14="http://schemas.microsoft.com/office/powerpoint/2010/main" val="45175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CC4EC21-B271-43FA-9D03-FF8BF3392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73C6209-05FC-463C-A9D6-7E226FF37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415CE4-A318-4921-B538-C6319ACD4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81992-D3BB-4F3C-8CA2-19F7621BFB6E}" type="datetimeFigureOut">
              <a:rPr lang="cs-CZ" smtClean="0"/>
              <a:t>06.12.2021</a:t>
            </a:fld>
            <a:endParaRPr lang="cs-CZ"/>
          </a:p>
        </p:txBody>
      </p:sp>
      <p:sp>
        <p:nvSpPr>
          <p:cNvPr id="5" name="Zástupný symbol pro zápatí 4">
            <a:extLst>
              <a:ext uri="{FF2B5EF4-FFF2-40B4-BE49-F238E27FC236}">
                <a16:creationId xmlns:a16="http://schemas.microsoft.com/office/drawing/2014/main" id="{CFC24554-19C2-46C7-8A94-D7F20D5B05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4FC9ED1-0D1C-42D2-89AE-D31717427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0CEA0-5500-491A-AF7E-5B6908EAC011}" type="slidenum">
              <a:rPr lang="cs-CZ" smtClean="0"/>
              <a:t>‹#›</a:t>
            </a:fld>
            <a:endParaRPr lang="cs-CZ"/>
          </a:p>
        </p:txBody>
      </p:sp>
    </p:spTree>
    <p:extLst>
      <p:ext uri="{BB962C8B-B14F-4D97-AF65-F5344CB8AC3E}">
        <p14:creationId xmlns:p14="http://schemas.microsoft.com/office/powerpoint/2010/main" val="264501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s.wikipedia.org/wiki/Ji%C5%99%C3%AD_Kar%C3%A1sek_ze_Lvovic" TargetMode="External"/><Relationship Id="rId13" Type="http://schemas.openxmlformats.org/officeDocument/2006/relationships/hyperlink" Target="https://cs.wikipedia.org/wiki/Obr%C3%A1zky_z_v%C3%BDstavy" TargetMode="External"/><Relationship Id="rId3" Type="http://schemas.openxmlformats.org/officeDocument/2006/relationships/hyperlink" Target="https://cs.wikipedia.org/wiki/Starov%C4%9Bk" TargetMode="External"/><Relationship Id="rId7" Type="http://schemas.openxmlformats.org/officeDocument/2006/relationships/hyperlink" Target="https://cs.wikipedia.org/wiki/Julius_Zeyer" TargetMode="External"/><Relationship Id="rId12" Type="http://schemas.openxmlformats.org/officeDocument/2006/relationships/hyperlink" Target="https://cs.wikipedia.org/wiki/Modest_Petrovi%C4%8D_Musorgskij" TargetMode="External"/><Relationship Id="rId2" Type="http://schemas.openxmlformats.org/officeDocument/2006/relationships/hyperlink" Target="https://cs.wikipedia.org/wiki/V%C3%BDtvarn%C3%A9_um%C4%9Bn%C3%AD" TargetMode="External"/><Relationship Id="rId1" Type="http://schemas.openxmlformats.org/officeDocument/2006/relationships/slideLayout" Target="../slideLayouts/slideLayout7.xml"/><Relationship Id="rId6" Type="http://schemas.openxmlformats.org/officeDocument/2006/relationships/hyperlink" Target="https://cs.wikipedia.org/wiki/Jaroslav_Vrchlick%C3%BD" TargetMode="External"/><Relationship Id="rId11" Type="http://schemas.openxmlformats.org/officeDocument/2006/relationships/hyperlink" Target="https://cs.wikipedia.org/wiki/Ekfr%C3%A1ze#cite_note-4" TargetMode="External"/><Relationship Id="rId5" Type="http://schemas.openxmlformats.org/officeDocument/2006/relationships/hyperlink" Target="https://cs.wikipedia.org/wiki/Ekfr%C3%A1ze#cite_note-2" TargetMode="External"/><Relationship Id="rId10" Type="http://schemas.openxmlformats.org/officeDocument/2006/relationships/hyperlink" Target="https://cs.wikipedia.org/wiki/Jaroslav_Durych" TargetMode="External"/><Relationship Id="rId4" Type="http://schemas.openxmlformats.org/officeDocument/2006/relationships/hyperlink" Target="https://cs.wikipedia.org/wiki/Ekfr%C3%A1ze#cite_note-1" TargetMode="External"/><Relationship Id="rId9" Type="http://schemas.openxmlformats.org/officeDocument/2006/relationships/hyperlink" Target="https://cs.wikipedia.org/wiki/Alois_Jir%C3%A1se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mrzePp6WJgU"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omin.com/en/tove-jansson/" TargetMode="External"/><Relationship Id="rId2" Type="http://schemas.openxmlformats.org/officeDocument/2006/relationships/hyperlink" Target="https://glasstire.com/2017/09/04/the-moral-impetus-of-tove-janss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ED4D5D-692D-4BE0-B595-8A002244582E}"/>
              </a:ext>
            </a:extLst>
          </p:cNvPr>
          <p:cNvSpPr>
            <a:spLocks noGrp="1"/>
          </p:cNvSpPr>
          <p:nvPr>
            <p:ph type="ctrTitle"/>
          </p:nvPr>
        </p:nvSpPr>
        <p:spPr/>
        <p:txBody>
          <a:bodyPr>
            <a:normAutofit fontScale="90000"/>
          </a:bodyPr>
          <a:lstStyle/>
          <a:p>
            <a:r>
              <a:rPr lang="cs-CZ" dirty="0"/>
              <a:t>Způsoby propojení obou umění – literárního a výtvarného</a:t>
            </a:r>
          </a:p>
        </p:txBody>
      </p:sp>
      <p:sp>
        <p:nvSpPr>
          <p:cNvPr id="3" name="Podnadpis 2">
            <a:extLst>
              <a:ext uri="{FF2B5EF4-FFF2-40B4-BE49-F238E27FC236}">
                <a16:creationId xmlns:a16="http://schemas.microsoft.com/office/drawing/2014/main" id="{27AC31FE-C3AC-473E-BBCD-DC80A8E9BDC0}"/>
              </a:ext>
            </a:extLst>
          </p:cNvPr>
          <p:cNvSpPr>
            <a:spLocks noGrp="1"/>
          </p:cNvSpPr>
          <p:nvPr>
            <p:ph type="subTitle" idx="1"/>
          </p:nvPr>
        </p:nvSpPr>
        <p:spPr/>
        <p:txBody>
          <a:bodyPr/>
          <a:lstStyle/>
          <a:p>
            <a:r>
              <a:rPr lang="cs-CZ" dirty="0"/>
              <a:t>Výtvarné umění a literatura, 6. 12. 2021</a:t>
            </a:r>
          </a:p>
        </p:txBody>
      </p:sp>
    </p:spTree>
    <p:extLst>
      <p:ext uri="{BB962C8B-B14F-4D97-AF65-F5344CB8AC3E}">
        <p14:creationId xmlns:p14="http://schemas.microsoft.com/office/powerpoint/2010/main" val="425231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D0D02F5-A13A-450B-8804-BAF4B7E37BC2}"/>
              </a:ext>
            </a:extLst>
          </p:cNvPr>
          <p:cNvSpPr txBox="1"/>
          <p:nvPr/>
        </p:nvSpPr>
        <p:spPr>
          <a:xfrm>
            <a:off x="1819922" y="781235"/>
            <a:ext cx="7803472" cy="5355312"/>
          </a:xfrm>
          <a:prstGeom prst="rect">
            <a:avLst/>
          </a:prstGeom>
          <a:noFill/>
        </p:spPr>
        <p:txBody>
          <a:bodyPr wrap="square">
            <a:spAutoFit/>
          </a:bodyPr>
          <a:lstStyle/>
          <a:p>
            <a:pPr algn="l"/>
            <a:r>
              <a:rPr lang="cs-CZ" b="1" i="0" dirty="0" err="1">
                <a:solidFill>
                  <a:srgbClr val="202122"/>
                </a:solidFill>
                <a:effectLst/>
                <a:latin typeface="Arial" panose="020B0604020202020204" pitchFamily="34" charset="0"/>
              </a:rPr>
              <a:t>Ekfráze</a:t>
            </a:r>
            <a:r>
              <a:rPr lang="cs-CZ" b="0" i="0" dirty="0">
                <a:solidFill>
                  <a:srgbClr val="202122"/>
                </a:solidFill>
                <a:effectLst/>
                <a:latin typeface="Arial" panose="020B0604020202020204" pitchFamily="34" charset="0"/>
              </a:rPr>
              <a:t> (někdy psáno též </a:t>
            </a:r>
            <a:r>
              <a:rPr lang="cs-CZ" b="0" i="1" dirty="0" err="1">
                <a:solidFill>
                  <a:srgbClr val="202122"/>
                </a:solidFill>
                <a:effectLst/>
                <a:latin typeface="Arial" panose="020B0604020202020204" pitchFamily="34" charset="0"/>
              </a:rPr>
              <a:t>ekphrasis</a:t>
            </a:r>
            <a:r>
              <a:rPr lang="cs-CZ" b="0" i="0" dirty="0">
                <a:solidFill>
                  <a:srgbClr val="202122"/>
                </a:solidFill>
                <a:effectLst/>
                <a:latin typeface="Arial" panose="020B0604020202020204" pitchFamily="34" charset="0"/>
              </a:rPr>
              <a:t>, z řeckého </a:t>
            </a:r>
            <a:r>
              <a:rPr lang="el-GR" b="0" i="0" dirty="0">
                <a:solidFill>
                  <a:srgbClr val="202122"/>
                </a:solidFill>
                <a:effectLst/>
                <a:latin typeface="Arial" panose="020B0604020202020204" pitchFamily="34" charset="0"/>
              </a:rPr>
              <a:t>ἔκ-φρασις „</a:t>
            </a:r>
            <a:r>
              <a:rPr lang="cs-CZ" b="0" i="0" dirty="0">
                <a:solidFill>
                  <a:srgbClr val="202122"/>
                </a:solidFill>
                <a:effectLst/>
                <a:latin typeface="Arial" panose="020B0604020202020204" pitchFamily="34" charset="0"/>
              </a:rPr>
              <a:t>popis“) je literární popis </a:t>
            </a:r>
            <a:r>
              <a:rPr lang="cs-CZ" b="0" i="0" u="none" strike="noStrike" dirty="0">
                <a:solidFill>
                  <a:srgbClr val="0645AD"/>
                </a:solidFill>
                <a:effectLst/>
                <a:latin typeface="Arial" panose="020B0604020202020204" pitchFamily="34" charset="0"/>
                <a:hlinkClick r:id="rId2" tooltip="Výtvarné umění"/>
              </a:rPr>
              <a:t>výtvarného díla</a:t>
            </a:r>
            <a:r>
              <a:rPr lang="cs-CZ" b="0" i="0" dirty="0">
                <a:solidFill>
                  <a:srgbClr val="202122"/>
                </a:solidFill>
                <a:effectLst/>
                <a:latin typeface="Arial" panose="020B0604020202020204" pitchFamily="34" charset="0"/>
              </a:rPr>
              <a:t>. Nejčastěji bývá tento pojem omezen na popis tvůrčí, který má ambice sdělit čtenáři vedle fyzického popisu obrazu či sochy i jeho účinek na diváka. Někdy je však užíván i pro čistě věcné popisy uměleckého díla. V tomto smyslu by v krajním případě zahrnoval všechny texty zabývající se výtvarným uměním, např. výtvarnou kritiku.</a:t>
            </a:r>
          </a:p>
          <a:p>
            <a:pPr algn="l"/>
            <a:r>
              <a:rPr lang="cs-CZ" b="0" i="0" dirty="0">
                <a:solidFill>
                  <a:srgbClr val="202122"/>
                </a:solidFill>
                <a:effectLst/>
                <a:latin typeface="Arial" panose="020B0604020202020204" pitchFamily="34" charset="0"/>
              </a:rPr>
              <a:t>Pojem </a:t>
            </a:r>
            <a:r>
              <a:rPr lang="cs-CZ" b="0" i="0" dirty="0" err="1">
                <a:solidFill>
                  <a:srgbClr val="202122"/>
                </a:solidFill>
                <a:effectLst/>
                <a:latin typeface="Arial" panose="020B0604020202020204" pitchFamily="34" charset="0"/>
              </a:rPr>
              <a:t>ekfráze</a:t>
            </a:r>
            <a:r>
              <a:rPr lang="cs-CZ" b="0" i="0" dirty="0">
                <a:solidFill>
                  <a:srgbClr val="202122"/>
                </a:solidFill>
                <a:effectLst/>
                <a:latin typeface="Arial" panose="020B0604020202020204" pitchFamily="34" charset="0"/>
              </a:rPr>
              <a:t> se v </a:t>
            </a:r>
            <a:r>
              <a:rPr lang="cs-CZ" b="0" i="0" u="none" strike="noStrike" dirty="0">
                <a:solidFill>
                  <a:srgbClr val="0645AD"/>
                </a:solidFill>
                <a:effectLst/>
                <a:latin typeface="Arial" panose="020B0604020202020204" pitchFamily="34" charset="0"/>
                <a:hlinkClick r:id="rId3" tooltip="Starověk"/>
              </a:rPr>
              <a:t>antice</a:t>
            </a:r>
            <a:r>
              <a:rPr lang="cs-CZ" b="0" i="0" dirty="0">
                <a:solidFill>
                  <a:srgbClr val="202122"/>
                </a:solidFill>
                <a:effectLst/>
                <a:latin typeface="Arial" panose="020B0604020202020204" pitchFamily="34" charset="0"/>
              </a:rPr>
              <a:t> původně užíval v rétorice a označoval jakýkoliv podrobný popis věci, osoby či zkušenosti, již kolem pátého století</a:t>
            </a:r>
            <a:r>
              <a:rPr lang="cs-CZ" b="0" i="0" u="none" strike="noStrike" baseline="30000" dirty="0">
                <a:solidFill>
                  <a:srgbClr val="0645AD"/>
                </a:solidFill>
                <a:effectLst/>
                <a:latin typeface="Arial" panose="020B0604020202020204" pitchFamily="34" charset="0"/>
                <a:hlinkClick r:id="rId4"/>
              </a:rPr>
              <a:t>[1]</a:t>
            </a:r>
            <a:r>
              <a:rPr lang="cs-CZ" b="0" i="0" dirty="0">
                <a:solidFill>
                  <a:srgbClr val="202122"/>
                </a:solidFill>
                <a:effectLst/>
                <a:latin typeface="Arial" panose="020B0604020202020204" pitchFamily="34" charset="0"/>
              </a:rPr>
              <a:t> se však jeho význam omezil pouze na popis uměleckého díla, a to především popis literární. Dnes nejužívanější definice je </a:t>
            </a:r>
            <a:r>
              <a:rPr lang="cs-CZ" b="0" i="0" dirty="0" err="1">
                <a:solidFill>
                  <a:srgbClr val="202122"/>
                </a:solidFill>
                <a:effectLst/>
                <a:latin typeface="Arial" panose="020B0604020202020204" pitchFamily="34" charset="0"/>
              </a:rPr>
              <a:t>Heffernanova</a:t>
            </a:r>
            <a:r>
              <a:rPr lang="cs-CZ" b="0" i="0" dirty="0">
                <a:solidFill>
                  <a:srgbClr val="202122"/>
                </a:solidFill>
                <a:effectLst/>
                <a:latin typeface="Arial" panose="020B0604020202020204" pitchFamily="34" charset="0"/>
              </a:rPr>
              <a:t> „verbální reprezentace vizuální reprezentace“.</a:t>
            </a:r>
            <a:r>
              <a:rPr lang="cs-CZ" b="0" i="0" u="none" strike="noStrike" baseline="30000" dirty="0">
                <a:solidFill>
                  <a:srgbClr val="0645AD"/>
                </a:solidFill>
                <a:effectLst/>
                <a:latin typeface="Arial" panose="020B0604020202020204" pitchFamily="34" charset="0"/>
                <a:hlinkClick r:id="rId5"/>
              </a:rPr>
              <a:t>[2]</a:t>
            </a:r>
            <a:r>
              <a:rPr lang="cs-CZ" b="0" i="0" dirty="0">
                <a:solidFill>
                  <a:srgbClr val="202122"/>
                </a:solidFill>
                <a:effectLst/>
                <a:latin typeface="Arial" panose="020B0604020202020204" pitchFamily="34" charset="0"/>
              </a:rPr>
              <a:t> Mapování </a:t>
            </a:r>
            <a:r>
              <a:rPr lang="cs-CZ" b="0" i="0" dirty="0" err="1">
                <a:solidFill>
                  <a:srgbClr val="202122"/>
                </a:solidFill>
                <a:effectLst/>
                <a:latin typeface="Arial" panose="020B0604020202020204" pitchFamily="34" charset="0"/>
              </a:rPr>
              <a:t>ekfrastických</a:t>
            </a:r>
            <a:r>
              <a:rPr lang="cs-CZ" b="0" i="0" dirty="0">
                <a:solidFill>
                  <a:srgbClr val="202122"/>
                </a:solidFill>
                <a:effectLst/>
                <a:latin typeface="Arial" panose="020B0604020202020204" pitchFamily="34" charset="0"/>
              </a:rPr>
              <a:t> prvků v české literatuře provedla Stanislava </a:t>
            </a:r>
            <a:r>
              <a:rPr lang="cs-CZ" b="0" i="0" dirty="0" err="1">
                <a:solidFill>
                  <a:srgbClr val="202122"/>
                </a:solidFill>
                <a:effectLst/>
                <a:latin typeface="Arial" panose="020B0604020202020204" pitchFamily="34" charset="0"/>
              </a:rPr>
              <a:t>Fedrová</a:t>
            </a:r>
            <a:r>
              <a:rPr lang="cs-CZ" b="0" i="0" dirty="0">
                <a:solidFill>
                  <a:srgbClr val="202122"/>
                </a:solidFill>
                <a:effectLst/>
                <a:latin typeface="Arial" panose="020B0604020202020204" pitchFamily="34" charset="0"/>
              </a:rPr>
              <a:t>, její příklady nachází u </a:t>
            </a:r>
            <a:r>
              <a:rPr lang="cs-CZ" b="0" i="0" u="none" strike="noStrike" dirty="0">
                <a:solidFill>
                  <a:srgbClr val="0645AD"/>
                </a:solidFill>
                <a:effectLst/>
                <a:latin typeface="Arial" panose="020B0604020202020204" pitchFamily="34" charset="0"/>
                <a:hlinkClick r:id="rId6" tooltip="Jaroslav Vrchlický"/>
              </a:rPr>
              <a:t>Vrchlického</a:t>
            </a:r>
            <a:r>
              <a:rPr lang="cs-CZ" b="0" i="0" dirty="0">
                <a:solidFill>
                  <a:srgbClr val="202122"/>
                </a:solidFill>
                <a:effectLst/>
                <a:latin typeface="Arial" panose="020B0604020202020204" pitchFamily="34" charset="0"/>
              </a:rPr>
              <a:t>, </a:t>
            </a:r>
            <a:r>
              <a:rPr lang="cs-CZ" b="0" i="0" u="none" strike="noStrike" dirty="0">
                <a:solidFill>
                  <a:srgbClr val="0645AD"/>
                </a:solidFill>
                <a:effectLst/>
                <a:latin typeface="Arial" panose="020B0604020202020204" pitchFamily="34" charset="0"/>
                <a:hlinkClick r:id="rId7" tooltip="Julius Zeyer"/>
              </a:rPr>
              <a:t>Zeyera</a:t>
            </a:r>
            <a:r>
              <a:rPr lang="cs-CZ" b="0" i="0" dirty="0">
                <a:solidFill>
                  <a:srgbClr val="202122"/>
                </a:solidFill>
                <a:effectLst/>
                <a:latin typeface="Arial" panose="020B0604020202020204" pitchFamily="34" charset="0"/>
              </a:rPr>
              <a:t>, </a:t>
            </a:r>
            <a:r>
              <a:rPr lang="cs-CZ" b="0" i="0" u="none" strike="noStrike" dirty="0">
                <a:solidFill>
                  <a:srgbClr val="0645AD"/>
                </a:solidFill>
                <a:effectLst/>
                <a:latin typeface="Arial" panose="020B0604020202020204" pitchFamily="34" charset="0"/>
                <a:hlinkClick r:id="rId8" tooltip="Jiří Karásek ze Lvovic"/>
              </a:rPr>
              <a:t>Karáska ze Lvovic</a:t>
            </a:r>
            <a:r>
              <a:rPr lang="cs-CZ" b="0" i="0" dirty="0">
                <a:solidFill>
                  <a:srgbClr val="202122"/>
                </a:solidFill>
                <a:effectLst/>
                <a:latin typeface="Arial" panose="020B0604020202020204" pitchFamily="34" charset="0"/>
              </a:rPr>
              <a:t>, </a:t>
            </a:r>
            <a:r>
              <a:rPr lang="cs-CZ" b="0" i="0" u="none" strike="noStrike" dirty="0">
                <a:solidFill>
                  <a:srgbClr val="0645AD"/>
                </a:solidFill>
                <a:effectLst/>
                <a:latin typeface="Arial" panose="020B0604020202020204" pitchFamily="34" charset="0"/>
                <a:hlinkClick r:id="rId9" tooltip="Alois Jirásek"/>
              </a:rPr>
              <a:t>Jiráska</a:t>
            </a:r>
            <a:r>
              <a:rPr lang="cs-CZ" b="0" i="0" dirty="0">
                <a:solidFill>
                  <a:srgbClr val="202122"/>
                </a:solidFill>
                <a:effectLst/>
                <a:latin typeface="Arial" panose="020B0604020202020204" pitchFamily="34" charset="0"/>
              </a:rPr>
              <a:t>, </a:t>
            </a:r>
            <a:r>
              <a:rPr lang="cs-CZ" b="0" i="0" u="none" strike="noStrike" dirty="0">
                <a:solidFill>
                  <a:srgbClr val="0645AD"/>
                </a:solidFill>
                <a:effectLst/>
                <a:latin typeface="Arial" panose="020B0604020202020204" pitchFamily="34" charset="0"/>
                <a:hlinkClick r:id="rId10" tooltip="Jaroslav Durych"/>
              </a:rPr>
              <a:t>Jaroslava </a:t>
            </a:r>
            <a:r>
              <a:rPr lang="cs-CZ" b="0" i="0" u="none" strike="noStrike" dirty="0" err="1">
                <a:solidFill>
                  <a:srgbClr val="0645AD"/>
                </a:solidFill>
                <a:effectLst/>
                <a:latin typeface="Arial" panose="020B0604020202020204" pitchFamily="34" charset="0"/>
                <a:hlinkClick r:id="rId10" tooltip="Jaroslav Durych"/>
              </a:rPr>
              <a:t>Durycha</a:t>
            </a:r>
            <a:r>
              <a:rPr lang="cs-CZ" u="none" strike="noStrike" dirty="0">
                <a:solidFill>
                  <a:srgbClr val="202122"/>
                </a:solidFill>
                <a:latin typeface="Arial" panose="020B0604020202020204" pitchFamily="34" charset="0"/>
              </a:rPr>
              <a:t> atd. </a:t>
            </a:r>
            <a:r>
              <a:rPr lang="cs-CZ" b="0" i="0" dirty="0" err="1">
                <a:solidFill>
                  <a:srgbClr val="202122"/>
                </a:solidFill>
                <a:effectLst/>
                <a:latin typeface="Arial" panose="020B0604020202020204" pitchFamily="34" charset="0"/>
              </a:rPr>
              <a:t>Ekfrastické</a:t>
            </a:r>
            <a:r>
              <a:rPr lang="cs-CZ" b="0" i="0" dirty="0">
                <a:solidFill>
                  <a:srgbClr val="202122"/>
                </a:solidFill>
                <a:effectLst/>
                <a:latin typeface="Arial" panose="020B0604020202020204" pitchFamily="34" charset="0"/>
              </a:rPr>
              <a:t> popisy lze vnímat jako paradoxní, protože dávají slovní výraz dílu, které mělo na adresáta původně působit bez zprostředkování jazykem.</a:t>
            </a:r>
            <a:r>
              <a:rPr lang="cs-CZ" b="0" i="0" u="none" strike="noStrike" baseline="30000" dirty="0">
                <a:solidFill>
                  <a:srgbClr val="0645AD"/>
                </a:solidFill>
                <a:effectLst/>
                <a:latin typeface="Arial" panose="020B0604020202020204" pitchFamily="34" charset="0"/>
                <a:hlinkClick r:id="rId11"/>
              </a:rPr>
              <a:t>[4]</a:t>
            </a:r>
            <a:endParaRPr lang="cs-CZ" b="0" i="0" dirty="0">
              <a:solidFill>
                <a:srgbClr val="202122"/>
              </a:solidFill>
              <a:effectLst/>
              <a:latin typeface="Arial" panose="020B0604020202020204" pitchFamily="34" charset="0"/>
            </a:endParaRPr>
          </a:p>
          <a:p>
            <a:pPr algn="l"/>
            <a:r>
              <a:rPr lang="cs-CZ" b="0" i="0" dirty="0" err="1">
                <a:solidFill>
                  <a:srgbClr val="202122"/>
                </a:solidFill>
                <a:effectLst/>
                <a:latin typeface="Arial" panose="020B0604020202020204" pitchFamily="34" charset="0"/>
              </a:rPr>
              <a:t>Ekfráze</a:t>
            </a:r>
            <a:r>
              <a:rPr lang="cs-CZ" b="0" i="0" dirty="0">
                <a:solidFill>
                  <a:srgbClr val="202122"/>
                </a:solidFill>
                <a:effectLst/>
                <a:latin typeface="Arial" panose="020B0604020202020204" pitchFamily="34" charset="0"/>
              </a:rPr>
              <a:t> se neomezuje na literaturu, odezvou výtvarného díla může být například i hudební skladba; příkladem jsou </a:t>
            </a:r>
            <a:r>
              <a:rPr lang="cs-CZ" b="0" i="0" u="none" strike="noStrike" dirty="0">
                <a:solidFill>
                  <a:srgbClr val="0645AD"/>
                </a:solidFill>
                <a:effectLst/>
                <a:latin typeface="Arial" panose="020B0604020202020204" pitchFamily="34" charset="0"/>
                <a:hlinkClick r:id="rId12" tooltip="Modest Petrovič Musorgskij"/>
              </a:rPr>
              <a:t>Musorgského</a:t>
            </a:r>
            <a:r>
              <a:rPr lang="cs-CZ" b="0" i="0" dirty="0">
                <a:solidFill>
                  <a:srgbClr val="202122"/>
                </a:solidFill>
                <a:effectLst/>
                <a:latin typeface="Arial" panose="020B0604020202020204" pitchFamily="34" charset="0"/>
              </a:rPr>
              <a:t> </a:t>
            </a:r>
            <a:r>
              <a:rPr lang="cs-CZ" b="0" i="1" u="none" strike="noStrike" dirty="0">
                <a:solidFill>
                  <a:srgbClr val="0645AD"/>
                </a:solidFill>
                <a:effectLst/>
                <a:latin typeface="Arial" panose="020B0604020202020204" pitchFamily="34" charset="0"/>
                <a:hlinkClick r:id="rId13" tooltip="Obrázky z výstavy"/>
              </a:rPr>
              <a:t>Obrázky z výstavy</a:t>
            </a:r>
            <a:r>
              <a:rPr lang="cs-CZ"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10404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tx2">
              <a:lumMod val="20000"/>
              <a:lumOff val="80000"/>
            </a:schemeClr>
          </a:solidFill>
        </p:spPr>
        <p:txBody>
          <a:bodyPr/>
          <a:lstStyle/>
          <a:p>
            <a:r>
              <a:rPr lang="cs-CZ" dirty="0"/>
              <a:t>TOMAS TRANSTR</a:t>
            </a:r>
            <a:r>
              <a:rPr lang="de-DE" dirty="0"/>
              <a:t>ÖMER</a:t>
            </a:r>
            <a:endParaRPr lang="cs-CZ" dirty="0"/>
          </a:p>
        </p:txBody>
      </p:sp>
      <p:sp>
        <p:nvSpPr>
          <p:cNvPr id="3" name="Zástupný symbol pro obsah 2"/>
          <p:cNvSpPr>
            <a:spLocks noGrp="1"/>
          </p:cNvSpPr>
          <p:nvPr>
            <p:ph idx="1"/>
          </p:nvPr>
        </p:nvSpPr>
        <p:spPr/>
        <p:txBody>
          <a:bodyPr/>
          <a:lstStyle/>
          <a:p>
            <a:r>
              <a:rPr lang="cs-CZ" sz="2400" dirty="0"/>
              <a:t>1931 - 2015</a:t>
            </a:r>
            <a:endParaRPr lang="de-DE" sz="2400" dirty="0"/>
          </a:p>
          <a:p>
            <a:r>
              <a:rPr lang="de-DE" sz="2400" dirty="0"/>
              <a:t>B</a:t>
            </a:r>
            <a:r>
              <a:rPr lang="cs-CZ" sz="2400" dirty="0" err="1"/>
              <a:t>ásník</a:t>
            </a:r>
            <a:r>
              <a:rPr lang="cs-CZ" sz="2400" dirty="0"/>
              <a:t>, esejista, psycholog, překladatel</a:t>
            </a:r>
          </a:p>
          <a:p>
            <a:r>
              <a:rPr lang="cs-CZ" sz="2400" dirty="0"/>
              <a:t>12 sbírek (přel. do 60 jazyků)</a:t>
            </a:r>
            <a:endParaRPr lang="de-DE" sz="2400" dirty="0"/>
          </a:p>
          <a:p>
            <a:endParaRPr lang="cs-CZ" dirty="0">
              <a:hlinkClick r:id="rId2"/>
            </a:endParaRPr>
          </a:p>
          <a:p>
            <a:r>
              <a:rPr lang="nb-NO" sz="2400" dirty="0"/>
              <a:t>P</a:t>
            </a:r>
            <a:r>
              <a:rPr lang="cs-CZ" sz="2400" dirty="0"/>
              <a:t>ř</a:t>
            </a:r>
            <a:r>
              <a:rPr lang="nb-NO" sz="2400" dirty="0"/>
              <a:t>eklad Milan Richter</a:t>
            </a:r>
            <a:endParaRPr lang="cs-CZ" sz="2400" dirty="0"/>
          </a:p>
          <a:p>
            <a:endParaRPr lang="cs-CZ" dirty="0"/>
          </a:p>
        </p:txBody>
      </p:sp>
      <p:pic>
        <p:nvPicPr>
          <p:cNvPr id="4" name="Picture 4" descr="Tomas Tranströmer | Swedish poet | Britannica">
            <a:extLst>
              <a:ext uri="{FF2B5EF4-FFF2-40B4-BE49-F238E27FC236}">
                <a16:creationId xmlns:a16="http://schemas.microsoft.com/office/drawing/2014/main" id="{23946BA1-AD5C-41E8-93CC-E3486E611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642" y="3428999"/>
            <a:ext cx="2916000" cy="3094808"/>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5D015744-B377-41E8-8995-8CEF9F60250D}"/>
              </a:ext>
            </a:extLst>
          </p:cNvPr>
          <p:cNvPicPr>
            <a:picLocks noChangeAspect="1"/>
          </p:cNvPicPr>
          <p:nvPr/>
        </p:nvPicPr>
        <p:blipFill>
          <a:blip r:embed="rId4"/>
          <a:stretch>
            <a:fillRect/>
          </a:stretch>
        </p:blipFill>
        <p:spPr>
          <a:xfrm>
            <a:off x="330424" y="3108932"/>
            <a:ext cx="7495060" cy="640135"/>
          </a:xfrm>
          <a:prstGeom prst="rect">
            <a:avLst/>
          </a:prstGeom>
        </p:spPr>
      </p:pic>
    </p:spTree>
    <p:extLst>
      <p:ext uri="{BB962C8B-B14F-4D97-AF65-F5344CB8AC3E}">
        <p14:creationId xmlns:p14="http://schemas.microsoft.com/office/powerpoint/2010/main" val="393163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671789A-D512-41C9-917A-BEAFFA183A7F}"/>
              </a:ext>
            </a:extLst>
          </p:cNvPr>
          <p:cNvPicPr>
            <a:picLocks noChangeAspect="1"/>
          </p:cNvPicPr>
          <p:nvPr/>
        </p:nvPicPr>
        <p:blipFill>
          <a:blip r:embed="rId2"/>
          <a:stretch>
            <a:fillRect/>
          </a:stretch>
        </p:blipFill>
        <p:spPr>
          <a:xfrm>
            <a:off x="2613112" y="0"/>
            <a:ext cx="6965777" cy="6858000"/>
          </a:xfrm>
          <a:prstGeom prst="rect">
            <a:avLst/>
          </a:prstGeom>
        </p:spPr>
      </p:pic>
    </p:spTree>
    <p:extLst>
      <p:ext uri="{BB962C8B-B14F-4D97-AF65-F5344CB8AC3E}">
        <p14:creationId xmlns:p14="http://schemas.microsoft.com/office/powerpoint/2010/main" val="113688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2DF1EE-6542-45EE-AEFB-74BA2B5F9E46}"/>
              </a:ext>
            </a:extLst>
          </p:cNvPr>
          <p:cNvSpPr>
            <a:spLocks noGrp="1"/>
          </p:cNvSpPr>
          <p:nvPr>
            <p:ph type="title"/>
          </p:nvPr>
        </p:nvSpPr>
        <p:spPr/>
        <p:txBody>
          <a:bodyPr/>
          <a:lstStyle/>
          <a:p>
            <a:r>
              <a:rPr lang="cs-CZ" dirty="0" err="1"/>
              <a:t>Tove</a:t>
            </a:r>
            <a:r>
              <a:rPr lang="cs-CZ" dirty="0"/>
              <a:t> Janssonová</a:t>
            </a:r>
            <a:br>
              <a:rPr lang="cs-CZ" dirty="0"/>
            </a:br>
            <a:r>
              <a:rPr lang="cs-CZ" dirty="0"/>
              <a:t>1914 - 2001</a:t>
            </a:r>
          </a:p>
        </p:txBody>
      </p:sp>
      <p:pic>
        <p:nvPicPr>
          <p:cNvPr id="5" name="Obrázek 4">
            <a:extLst>
              <a:ext uri="{FF2B5EF4-FFF2-40B4-BE49-F238E27FC236}">
                <a16:creationId xmlns:a16="http://schemas.microsoft.com/office/drawing/2014/main" id="{CF6224DB-CA57-49D9-9E6D-58222CBB8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972" y="0"/>
            <a:ext cx="5250792" cy="7092000"/>
          </a:xfrm>
          <a:prstGeom prst="rect">
            <a:avLst/>
          </a:prstGeom>
        </p:spPr>
      </p:pic>
      <p:pic>
        <p:nvPicPr>
          <p:cNvPr id="5124" name="Picture 4" descr="Pozdě v listopadu - Tove Janssonová - Praha - Sbazar.cz">
            <a:extLst>
              <a:ext uri="{FF2B5EF4-FFF2-40B4-BE49-F238E27FC236}">
                <a16:creationId xmlns:a16="http://schemas.microsoft.com/office/drawing/2014/main" id="{127C6525-3B45-4FBB-89EE-A88CE44468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1908" y="1863203"/>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8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41EF-D31A-4B08-8EC7-C90F501443FE}"/>
              </a:ext>
            </a:extLst>
          </p:cNvPr>
          <p:cNvSpPr>
            <a:spLocks noGrp="1"/>
          </p:cNvSpPr>
          <p:nvPr>
            <p:ph type="title"/>
          </p:nvPr>
        </p:nvSpPr>
        <p:spPr/>
        <p:txBody>
          <a:bodyPr/>
          <a:lstStyle/>
          <a:p>
            <a:r>
              <a:rPr lang="cs-CZ" dirty="0" err="1"/>
              <a:t>Tove</a:t>
            </a:r>
            <a:r>
              <a:rPr lang="cs-CZ" dirty="0"/>
              <a:t> </a:t>
            </a:r>
            <a:r>
              <a:rPr lang="cs-CZ" dirty="0" err="1"/>
              <a:t>Jansson</a:t>
            </a:r>
            <a:endParaRPr lang="cs-CZ" dirty="0"/>
          </a:p>
        </p:txBody>
      </p:sp>
      <p:sp>
        <p:nvSpPr>
          <p:cNvPr id="3" name="Zástupný obsah 2">
            <a:extLst>
              <a:ext uri="{FF2B5EF4-FFF2-40B4-BE49-F238E27FC236}">
                <a16:creationId xmlns:a16="http://schemas.microsoft.com/office/drawing/2014/main" id="{9F36BA04-A247-4731-BEE2-DCA6CA27464C}"/>
              </a:ext>
            </a:extLst>
          </p:cNvPr>
          <p:cNvSpPr>
            <a:spLocks noGrp="1"/>
          </p:cNvSpPr>
          <p:nvPr>
            <p:ph idx="1"/>
          </p:nvPr>
        </p:nvSpPr>
        <p:spPr/>
        <p:txBody>
          <a:bodyPr/>
          <a:lstStyle/>
          <a:p>
            <a:r>
              <a:rPr lang="cs-CZ" dirty="0">
                <a:hlinkClick r:id="rId2"/>
              </a:rPr>
              <a:t>https://glasstire.com/2017/09/04/the-moral-impetus-of-tove-jansson/</a:t>
            </a:r>
            <a:endParaRPr lang="cs-CZ" dirty="0"/>
          </a:p>
          <a:p>
            <a:endParaRPr lang="cs-CZ" dirty="0"/>
          </a:p>
          <a:p>
            <a:r>
              <a:rPr lang="cs-CZ" dirty="0">
                <a:hlinkClick r:id="rId3"/>
              </a:rPr>
              <a:t>https://www.moomin.com/en/tove-jansson/</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344359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l="6556" r="6556"/>
          <a:stretch>
            <a:fillRect/>
          </a:stretch>
        </p:blipFill>
        <p:spPr>
          <a:xfrm>
            <a:off x="961736" y="399338"/>
            <a:ext cx="6624000" cy="4968000"/>
          </a:xfrm>
        </p:spPr>
      </p:pic>
      <p:sp>
        <p:nvSpPr>
          <p:cNvPr id="4" name="Zástupný symbol pro text 3"/>
          <p:cNvSpPr>
            <a:spLocks noGrp="1"/>
          </p:cNvSpPr>
          <p:nvPr>
            <p:ph type="body" sz="half" idx="2"/>
          </p:nvPr>
        </p:nvSpPr>
        <p:spPr>
          <a:xfrm>
            <a:off x="3316288" y="5367338"/>
            <a:ext cx="5947328" cy="804862"/>
          </a:xfrm>
        </p:spPr>
        <p:txBody>
          <a:bodyPr>
            <a:noAutofit/>
          </a:bodyPr>
          <a:lstStyle/>
          <a:p>
            <a:r>
              <a:rPr lang="cs-CZ" sz="2400" dirty="0"/>
              <a:t>Theodor KITTELSEN:  </a:t>
            </a:r>
            <a:r>
              <a:rPr lang="cs-CZ" sz="2400" dirty="0" err="1"/>
              <a:t>Soria</a:t>
            </a:r>
            <a:r>
              <a:rPr lang="cs-CZ" sz="2400" dirty="0"/>
              <a:t> </a:t>
            </a:r>
            <a:r>
              <a:rPr lang="cs-CZ" sz="2400" dirty="0" err="1"/>
              <a:t>Moria</a:t>
            </a:r>
            <a:r>
              <a:rPr lang="cs-CZ" sz="2400" dirty="0"/>
              <a:t> </a:t>
            </a:r>
            <a:r>
              <a:rPr lang="cs-CZ" sz="2400" dirty="0" err="1"/>
              <a:t>Slott</a:t>
            </a:r>
            <a:endParaRPr lang="cs-CZ" sz="2400" dirty="0"/>
          </a:p>
        </p:txBody>
      </p:sp>
    </p:spTree>
    <p:extLst>
      <p:ext uri="{BB962C8B-B14F-4D97-AF65-F5344CB8AC3E}">
        <p14:creationId xmlns:p14="http://schemas.microsoft.com/office/powerpoint/2010/main" val="303865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9A497D-5DD5-4222-925F-F9D25F5BC6B4}"/>
              </a:ext>
            </a:extLst>
          </p:cNvPr>
          <p:cNvSpPr>
            <a:spLocks noGrp="1"/>
          </p:cNvSpPr>
          <p:nvPr>
            <p:ph type="title"/>
          </p:nvPr>
        </p:nvSpPr>
        <p:spPr/>
        <p:txBody>
          <a:bodyPr/>
          <a:lstStyle/>
          <a:p>
            <a:r>
              <a:rPr lang="cs-CZ" dirty="0" err="1"/>
              <a:t>Draumkvedet</a:t>
            </a:r>
            <a:r>
              <a:rPr lang="cs-CZ" dirty="0"/>
              <a:t> – Píseň o snu</a:t>
            </a:r>
          </a:p>
        </p:txBody>
      </p:sp>
      <p:sp>
        <p:nvSpPr>
          <p:cNvPr id="3" name="Zástupný obsah 2">
            <a:extLst>
              <a:ext uri="{FF2B5EF4-FFF2-40B4-BE49-F238E27FC236}">
                <a16:creationId xmlns:a16="http://schemas.microsoft.com/office/drawing/2014/main" id="{64CE0314-C6FA-498D-8FCB-8E9F6B85E1C4}"/>
              </a:ext>
            </a:extLst>
          </p:cNvPr>
          <p:cNvSpPr>
            <a:spLocks noGrp="1"/>
          </p:cNvSpPr>
          <p:nvPr>
            <p:ph idx="1"/>
          </p:nvPr>
        </p:nvSpPr>
        <p:spPr/>
        <p:txBody>
          <a:bodyPr/>
          <a:lstStyle/>
          <a:p>
            <a:r>
              <a:rPr lang="cs-CZ" dirty="0"/>
              <a:t>Středověký původ, nejasný</a:t>
            </a:r>
          </a:p>
          <a:p>
            <a:r>
              <a:rPr lang="cs-CZ" dirty="0"/>
              <a:t>Text v několika variantách zaznamenaný až v době národního obrození</a:t>
            </a:r>
          </a:p>
          <a:p>
            <a:r>
              <a:rPr lang="cs-CZ" dirty="0"/>
              <a:t>Balada o cestě do záhrobí</a:t>
            </a:r>
          </a:p>
          <a:p>
            <a:r>
              <a:rPr lang="cs-CZ" dirty="0"/>
              <a:t>Nese některé rysy, které otevírají pro období před reformací (Maria, očistec)</a:t>
            </a:r>
          </a:p>
          <a:p>
            <a:r>
              <a:rPr lang="cs-CZ" dirty="0"/>
              <a:t>Eschatologický text spřízněný s dalšími vizionářskými díly: </a:t>
            </a:r>
            <a:r>
              <a:rPr lang="cs-CZ" dirty="0" err="1"/>
              <a:t>Tundale</a:t>
            </a:r>
            <a:r>
              <a:rPr lang="cs-CZ" dirty="0"/>
              <a:t> 1192, </a:t>
            </a:r>
            <a:r>
              <a:rPr lang="cs-CZ" dirty="0" err="1"/>
              <a:t>Ackermann</a:t>
            </a:r>
            <a:r>
              <a:rPr lang="cs-CZ" dirty="0"/>
              <a:t> </a:t>
            </a:r>
            <a:r>
              <a:rPr lang="cs-CZ" dirty="0" err="1"/>
              <a:t>aus</a:t>
            </a:r>
            <a:r>
              <a:rPr lang="cs-CZ" dirty="0"/>
              <a:t> B</a:t>
            </a:r>
            <a:r>
              <a:rPr lang="de-DE" dirty="0"/>
              <a:t>öhmen</a:t>
            </a:r>
            <a:r>
              <a:rPr lang="cs-CZ" dirty="0"/>
              <a:t> 1300</a:t>
            </a:r>
            <a:r>
              <a:rPr lang="de-DE" dirty="0"/>
              <a:t>, </a:t>
            </a:r>
            <a:r>
              <a:rPr lang="cs-CZ" dirty="0"/>
              <a:t>Tkadleček 1400, </a:t>
            </a:r>
          </a:p>
        </p:txBody>
      </p:sp>
    </p:spTree>
    <p:extLst>
      <p:ext uri="{BB962C8B-B14F-4D97-AF65-F5344CB8AC3E}">
        <p14:creationId xmlns:p14="http://schemas.microsoft.com/office/powerpoint/2010/main" val="168413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ØRLANDETS KUNSTMUSEUM &amp;gt; DRAUMKVEDET. / Torvald Moseid - PDF Gratis  nedlasting">
            <a:extLst>
              <a:ext uri="{FF2B5EF4-FFF2-40B4-BE49-F238E27FC236}">
                <a16:creationId xmlns:a16="http://schemas.microsoft.com/office/drawing/2014/main" id="{F4D9BF67-AAD7-4E82-8776-771266C56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4" y="1943100"/>
            <a:ext cx="4330382"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2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raumkvedet - Norgeshistorie">
            <a:extLst>
              <a:ext uri="{FF2B5EF4-FFF2-40B4-BE49-F238E27FC236}">
                <a16:creationId xmlns:a16="http://schemas.microsoft.com/office/drawing/2014/main" id="{BD0BD9F3-34C7-4B4B-85AA-E1F197D4A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0"/>
            <a:ext cx="10277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3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02AB6-988D-42EB-A061-AC5376322D2A}"/>
              </a:ext>
            </a:extLst>
          </p:cNvPr>
          <p:cNvSpPr>
            <a:spLocks noGrp="1"/>
          </p:cNvSpPr>
          <p:nvPr>
            <p:ph type="title"/>
          </p:nvPr>
        </p:nvSpPr>
        <p:spPr/>
        <p:txBody>
          <a:bodyPr/>
          <a:lstStyle/>
          <a:p>
            <a:r>
              <a:rPr lang="cs-CZ" dirty="0"/>
              <a:t>Carl </a:t>
            </a:r>
            <a:r>
              <a:rPr lang="cs-CZ" dirty="0" err="1"/>
              <a:t>Larsson</a:t>
            </a:r>
            <a:r>
              <a:rPr lang="cs-CZ" dirty="0"/>
              <a:t>                          Edvard </a:t>
            </a:r>
            <a:r>
              <a:rPr lang="cs-CZ" dirty="0" err="1"/>
              <a:t>Munch</a:t>
            </a:r>
            <a:endParaRPr lang="cs-CZ" dirty="0"/>
          </a:p>
        </p:txBody>
      </p:sp>
      <p:pic>
        <p:nvPicPr>
          <p:cNvPr id="4" name="Picture 2">
            <a:extLst>
              <a:ext uri="{FF2B5EF4-FFF2-40B4-BE49-F238E27FC236}">
                <a16:creationId xmlns:a16="http://schemas.microsoft.com/office/drawing/2014/main" id="{124A3D6C-D2DB-49CA-B1FC-71AFDD392F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120" y="1579818"/>
            <a:ext cx="3667821" cy="50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7D18364D-2DBA-416B-9D97-8D20320ED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688" y="2011286"/>
            <a:ext cx="5285344" cy="3708000"/>
          </a:xfrm>
          <a:prstGeom prst="rect">
            <a:avLst/>
          </a:prstGeom>
        </p:spPr>
      </p:pic>
    </p:spTree>
    <p:extLst>
      <p:ext uri="{BB962C8B-B14F-4D97-AF65-F5344CB8AC3E}">
        <p14:creationId xmlns:p14="http://schemas.microsoft.com/office/powerpoint/2010/main" val="33553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E7083F-85AE-4C6E-B4B2-3B06829DD411}"/>
              </a:ext>
            </a:extLst>
          </p:cNvPr>
          <p:cNvSpPr>
            <a:spLocks noGrp="1"/>
          </p:cNvSpPr>
          <p:nvPr>
            <p:ph type="title"/>
          </p:nvPr>
        </p:nvSpPr>
        <p:spPr/>
        <p:txBody>
          <a:bodyPr/>
          <a:lstStyle/>
          <a:p>
            <a:r>
              <a:rPr lang="cs-CZ" dirty="0"/>
              <a:t>způsoby propojení</a:t>
            </a:r>
          </a:p>
        </p:txBody>
      </p:sp>
      <p:sp>
        <p:nvSpPr>
          <p:cNvPr id="3" name="Zástupný obsah 2">
            <a:extLst>
              <a:ext uri="{FF2B5EF4-FFF2-40B4-BE49-F238E27FC236}">
                <a16:creationId xmlns:a16="http://schemas.microsoft.com/office/drawing/2014/main" id="{AF4E60D3-235E-4F34-819C-E95A6A25BB64}"/>
              </a:ext>
            </a:extLst>
          </p:cNvPr>
          <p:cNvSpPr>
            <a:spLocks noGrp="1"/>
          </p:cNvSpPr>
          <p:nvPr>
            <p:ph idx="1"/>
          </p:nvPr>
        </p:nvSpPr>
        <p:spPr/>
        <p:txBody>
          <a:bodyPr/>
          <a:lstStyle/>
          <a:p>
            <a:r>
              <a:rPr lang="cs-CZ" dirty="0"/>
              <a:t>Výtvarné zpracování</a:t>
            </a:r>
          </a:p>
          <a:p>
            <a:r>
              <a:rPr lang="cs-CZ" dirty="0"/>
              <a:t>A/ Ilustrace</a:t>
            </a:r>
          </a:p>
          <a:p>
            <a:r>
              <a:rPr lang="cs-CZ" dirty="0"/>
              <a:t>B/ </a:t>
            </a:r>
            <a:r>
              <a:rPr lang="cs-CZ" dirty="0" err="1"/>
              <a:t>Paratext</a:t>
            </a:r>
            <a:r>
              <a:rPr lang="cs-CZ" dirty="0"/>
              <a:t> (Gerard </a:t>
            </a:r>
            <a:r>
              <a:rPr lang="cs-CZ" dirty="0" err="1"/>
              <a:t>Genette</a:t>
            </a:r>
            <a:r>
              <a:rPr lang="cs-CZ" dirty="0"/>
              <a:t>)</a:t>
            </a:r>
          </a:p>
          <a:p>
            <a:endParaRPr lang="cs-CZ" dirty="0"/>
          </a:p>
          <a:p>
            <a:r>
              <a:rPr lang="cs-CZ" dirty="0"/>
              <a:t>Literární zpracování </a:t>
            </a:r>
          </a:p>
          <a:p>
            <a:r>
              <a:rPr lang="cs-CZ" dirty="0"/>
              <a:t>a/ Malířovy biografie</a:t>
            </a:r>
          </a:p>
          <a:p>
            <a:r>
              <a:rPr lang="cs-CZ" dirty="0"/>
              <a:t>b/ </a:t>
            </a:r>
            <a:r>
              <a:rPr lang="cs-CZ" dirty="0" err="1"/>
              <a:t>Ekfráze</a:t>
            </a:r>
            <a:endParaRPr lang="cs-CZ" dirty="0"/>
          </a:p>
        </p:txBody>
      </p:sp>
    </p:spTree>
    <p:extLst>
      <p:ext uri="{BB962C8B-B14F-4D97-AF65-F5344CB8AC3E}">
        <p14:creationId xmlns:p14="http://schemas.microsoft.com/office/powerpoint/2010/main" val="130047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791D3D-57F4-4F37-9A58-28B8C27E9D0B}"/>
              </a:ext>
            </a:extLst>
          </p:cNvPr>
          <p:cNvSpPr>
            <a:spLocks noGrp="1"/>
          </p:cNvSpPr>
          <p:nvPr>
            <p:ph type="title"/>
          </p:nvPr>
        </p:nvSpPr>
        <p:spPr/>
        <p:txBody>
          <a:bodyPr/>
          <a:lstStyle/>
          <a:p>
            <a:r>
              <a:rPr lang="cs-CZ" dirty="0"/>
              <a:t>A: Miroslav </a:t>
            </a:r>
            <a:r>
              <a:rPr lang="cs-CZ" dirty="0" err="1"/>
              <a:t>Huptych</a:t>
            </a:r>
            <a:endParaRPr lang="cs-CZ" dirty="0"/>
          </a:p>
        </p:txBody>
      </p:sp>
      <p:pic>
        <p:nvPicPr>
          <p:cNvPr id="5" name="Zástupný obsah 4">
            <a:extLst>
              <a:ext uri="{FF2B5EF4-FFF2-40B4-BE49-F238E27FC236}">
                <a16:creationId xmlns:a16="http://schemas.microsoft.com/office/drawing/2014/main" id="{FF31A366-A1C2-4793-8DEA-10D97B3B84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1017" y="1530000"/>
            <a:ext cx="3140839" cy="5328000"/>
          </a:xfrm>
        </p:spPr>
      </p:pic>
      <p:pic>
        <p:nvPicPr>
          <p:cNvPr id="6146" name="Picture 2" descr="revue PROSTOR společnost politika kultura umění kultura občanského života v  česko-norském dialogu - PDF Stažení zdarma">
            <a:extLst>
              <a:ext uri="{FF2B5EF4-FFF2-40B4-BE49-F238E27FC236}">
                <a16:creationId xmlns:a16="http://schemas.microsoft.com/office/drawing/2014/main" id="{C91A59D2-4892-4686-A637-9918AC6AD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503" y="164419"/>
            <a:ext cx="3930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E1E617-95FC-41E3-8E60-9CE78273EDD0}"/>
              </a:ext>
            </a:extLst>
          </p:cNvPr>
          <p:cNvSpPr>
            <a:spLocks noGrp="1"/>
          </p:cNvSpPr>
          <p:nvPr>
            <p:ph type="title"/>
          </p:nvPr>
        </p:nvSpPr>
        <p:spPr/>
        <p:txBody>
          <a:bodyPr/>
          <a:lstStyle/>
          <a:p>
            <a:r>
              <a:rPr lang="cs-CZ" dirty="0"/>
              <a:t>B: </a:t>
            </a:r>
            <a:r>
              <a:rPr lang="cs-CZ" dirty="0" err="1"/>
              <a:t>paratext</a:t>
            </a:r>
            <a:endParaRPr lang="cs-CZ" dirty="0"/>
          </a:p>
        </p:txBody>
      </p:sp>
      <p:pic>
        <p:nvPicPr>
          <p:cNvPr id="5" name="Zástupný obsah 4">
            <a:extLst>
              <a:ext uri="{FF2B5EF4-FFF2-40B4-BE49-F238E27FC236}">
                <a16:creationId xmlns:a16="http://schemas.microsoft.com/office/drawing/2014/main" id="{8F7867CA-5AA3-4B8A-93C1-3B3402E9E3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294" y="1688230"/>
            <a:ext cx="6651709" cy="4351338"/>
          </a:xfrm>
        </p:spPr>
      </p:pic>
      <p:pic>
        <p:nvPicPr>
          <p:cNvPr id="6" name="Picture 2">
            <a:extLst>
              <a:ext uri="{FF2B5EF4-FFF2-40B4-BE49-F238E27FC236}">
                <a16:creationId xmlns:a16="http://schemas.microsoft.com/office/drawing/2014/main" id="{E5EA1622-BE90-4D60-83F6-9A04F8733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380" y="1107842"/>
            <a:ext cx="3636000" cy="551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1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3BE64F6-92E8-4070-BD98-D8C173478622}"/>
              </a:ext>
            </a:extLst>
          </p:cNvPr>
          <p:cNvSpPr txBox="1"/>
          <p:nvPr/>
        </p:nvSpPr>
        <p:spPr>
          <a:xfrm>
            <a:off x="3444536" y="1695635"/>
            <a:ext cx="7581530" cy="5078313"/>
          </a:xfrm>
          <a:prstGeom prst="rect">
            <a:avLst/>
          </a:prstGeom>
          <a:noFill/>
        </p:spPr>
        <p:txBody>
          <a:bodyPr wrap="square">
            <a:spAutoFit/>
          </a:bodyPr>
          <a:lstStyle/>
          <a:p>
            <a:r>
              <a:rPr lang="cs-CZ" dirty="0"/>
              <a:t>B</a:t>
            </a:r>
          </a:p>
          <a:p>
            <a:r>
              <a:rPr lang="cs-CZ" dirty="0"/>
              <a:t>Potenciální čtenář, případně kupec knihy, se totiž pro čtení textu díla či koupi knihy rozhoduje teprve poté, co projde jakousi „chodbou” knihy. Chodbou je zde myšlen prostor, jenž je zaplněn verbálními či neverbálními texty, které obklopují autorský text a doprovázejí každého, kdo do „vestibulu” knihy nahlíží, vstupuje a prochází jím do nitra knihy k primárnímu textu. Zmíněné texty – vlastně průvodci – lákají a vábí potenciálního čtenáře či kupce, přesvědčují ho o rozhodnutí vstoupit až do textu (někdy pouze text v materializované podobě mít a vlastnit) a informují či poučují ho o tom, co jej čeká na konci chodby. Tímto procesem tzv. </a:t>
            </a:r>
            <a:r>
              <a:rPr lang="cs-CZ" dirty="0" err="1"/>
              <a:t>paratextualizace</a:t>
            </a:r>
            <a:r>
              <a:rPr lang="cs-CZ" dirty="0"/>
              <a:t> je pak uvedené příslušenství díla schopno usměrňovat a spoluvytvářet pozdější čtenářskou recepci, ale rovněž také ovlivňovat tzv. nákupní chování. Sekundární knižní texty jsou tedy vnímány jako důležitá součást specifické knižní komunikace, která zásadně vstupuje do celého procesu recepce nejen jako místo prvního setkání s textem, ale i jako obraz předpokládaného potenciálního čtenáře, na nějž je upřena pozornost všech složek, jež se podílejí na vzniku a realizaci knihy. Takzvané </a:t>
            </a:r>
            <a:r>
              <a:rPr lang="cs-CZ" dirty="0" err="1"/>
              <a:t>paratexty</a:t>
            </a:r>
            <a:r>
              <a:rPr lang="cs-CZ" dirty="0"/>
              <a:t> významně organizují komunikaci mezi textem a vnímatelem primárního textu. </a:t>
            </a:r>
          </a:p>
          <a:p>
            <a:r>
              <a:rPr lang="cs-CZ" dirty="0"/>
              <a:t>LENKA M</a:t>
            </a:r>
            <a:r>
              <a:rPr lang="de-DE" dirty="0"/>
              <a:t>ÜLLEROV</a:t>
            </a:r>
            <a:r>
              <a:rPr lang="cs-CZ" dirty="0"/>
              <a:t>Á</a:t>
            </a:r>
          </a:p>
        </p:txBody>
      </p:sp>
    </p:spTree>
    <p:extLst>
      <p:ext uri="{BB962C8B-B14F-4D97-AF65-F5344CB8AC3E}">
        <p14:creationId xmlns:p14="http://schemas.microsoft.com/office/powerpoint/2010/main" val="391160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F1C39-FC94-4CC3-987E-12C9446116D3}"/>
              </a:ext>
            </a:extLst>
          </p:cNvPr>
          <p:cNvSpPr>
            <a:spLocks noGrp="1"/>
          </p:cNvSpPr>
          <p:nvPr>
            <p:ph type="title"/>
          </p:nvPr>
        </p:nvSpPr>
        <p:spPr/>
        <p:txBody>
          <a:bodyPr/>
          <a:lstStyle/>
          <a:p>
            <a:r>
              <a:rPr lang="cs-CZ" dirty="0"/>
              <a:t>Sigrid </a:t>
            </a:r>
            <a:r>
              <a:rPr lang="cs-CZ" dirty="0" err="1"/>
              <a:t>Undsetová</a:t>
            </a:r>
            <a:r>
              <a:rPr lang="cs-CZ" dirty="0"/>
              <a:t>: Olav </a:t>
            </a:r>
            <a:r>
              <a:rPr lang="cs-CZ" dirty="0" err="1"/>
              <a:t>Audunss</a:t>
            </a:r>
            <a:r>
              <a:rPr lang="nb-NO" dirty="0"/>
              <a:t>ø</a:t>
            </a:r>
            <a:r>
              <a:rPr lang="cs-CZ" dirty="0"/>
              <a:t>n, č. 1982, grafická úprava Miroslav Fulín</a:t>
            </a:r>
          </a:p>
        </p:txBody>
      </p:sp>
      <p:pic>
        <p:nvPicPr>
          <p:cNvPr id="4" name="Zástupný obsah 3">
            <a:extLst>
              <a:ext uri="{FF2B5EF4-FFF2-40B4-BE49-F238E27FC236}">
                <a16:creationId xmlns:a16="http://schemas.microsoft.com/office/drawing/2014/main" id="{42E149B8-B309-4593-9E75-800E3674344F}"/>
              </a:ext>
            </a:extLst>
          </p:cNvPr>
          <p:cNvPicPr>
            <a:picLocks noGrp="1" noChangeAspect="1"/>
          </p:cNvPicPr>
          <p:nvPr>
            <p:ph idx="1"/>
          </p:nvPr>
        </p:nvPicPr>
        <p:blipFill>
          <a:blip r:embed="rId2"/>
          <a:stretch>
            <a:fillRect/>
          </a:stretch>
        </p:blipFill>
        <p:spPr>
          <a:xfrm>
            <a:off x="1005023" y="1781236"/>
            <a:ext cx="3076289" cy="4788000"/>
          </a:xfrm>
          <a:prstGeom prst="rect">
            <a:avLst/>
          </a:prstGeom>
        </p:spPr>
      </p:pic>
      <p:pic>
        <p:nvPicPr>
          <p:cNvPr id="5" name="Obrázek 4">
            <a:extLst>
              <a:ext uri="{FF2B5EF4-FFF2-40B4-BE49-F238E27FC236}">
                <a16:creationId xmlns:a16="http://schemas.microsoft.com/office/drawing/2014/main" id="{97C9025A-143F-47AB-929A-C51A6FE68543}"/>
              </a:ext>
            </a:extLst>
          </p:cNvPr>
          <p:cNvPicPr>
            <a:picLocks noChangeAspect="1"/>
          </p:cNvPicPr>
          <p:nvPr/>
        </p:nvPicPr>
        <p:blipFill>
          <a:blip r:embed="rId3"/>
          <a:stretch>
            <a:fillRect/>
          </a:stretch>
        </p:blipFill>
        <p:spPr>
          <a:xfrm>
            <a:off x="8784535" y="1307691"/>
            <a:ext cx="3312000" cy="5396329"/>
          </a:xfrm>
          <a:prstGeom prst="rect">
            <a:avLst/>
          </a:prstGeom>
        </p:spPr>
      </p:pic>
      <p:pic>
        <p:nvPicPr>
          <p:cNvPr id="1026" name="Picture 2" descr="Alfa y omega - Iconos gratis de formas">
            <a:extLst>
              <a:ext uri="{FF2B5EF4-FFF2-40B4-BE49-F238E27FC236}">
                <a16:creationId xmlns:a16="http://schemas.microsoft.com/office/drawing/2014/main" id="{4507D447-0C0C-4A13-B8C6-CE50BB0D9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923" y="3596240"/>
            <a:ext cx="2844000" cy="28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9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C8DB9-465B-4588-9A0C-AE10FF398B18}"/>
              </a:ext>
            </a:extLst>
          </p:cNvPr>
          <p:cNvSpPr>
            <a:spLocks noGrp="1"/>
          </p:cNvSpPr>
          <p:nvPr>
            <p:ph type="title"/>
          </p:nvPr>
        </p:nvSpPr>
        <p:spPr/>
        <p:txBody>
          <a:bodyPr/>
          <a:lstStyle/>
          <a:p>
            <a:r>
              <a:rPr lang="cs-CZ" dirty="0"/>
              <a:t>Jon FOSSE: Melancholie I a II (č. 2007)</a:t>
            </a:r>
          </a:p>
        </p:txBody>
      </p:sp>
      <p:sp>
        <p:nvSpPr>
          <p:cNvPr id="3" name="Zástupný obsah 2">
            <a:extLst>
              <a:ext uri="{FF2B5EF4-FFF2-40B4-BE49-F238E27FC236}">
                <a16:creationId xmlns:a16="http://schemas.microsoft.com/office/drawing/2014/main" id="{E6F2722A-5041-49BD-8D34-4E772DD505E0}"/>
              </a:ext>
            </a:extLst>
          </p:cNvPr>
          <p:cNvSpPr>
            <a:spLocks noGrp="1"/>
          </p:cNvSpPr>
          <p:nvPr>
            <p:ph idx="1"/>
          </p:nvPr>
        </p:nvSpPr>
        <p:spPr/>
        <p:txBody>
          <a:bodyPr/>
          <a:lstStyle/>
          <a:p>
            <a:r>
              <a:rPr lang="cs-CZ" dirty="0"/>
              <a:t>O malíři - </a:t>
            </a:r>
            <a:r>
              <a:rPr lang="cs-CZ" b="0" i="0" dirty="0">
                <a:solidFill>
                  <a:srgbClr val="000000"/>
                </a:solidFill>
                <a:effectLst/>
                <a:latin typeface="franklin-gothic-urw"/>
              </a:rPr>
              <a:t>Lars </a:t>
            </a:r>
            <a:r>
              <a:rPr lang="cs-CZ" b="0" i="0" dirty="0" err="1">
                <a:solidFill>
                  <a:srgbClr val="000000"/>
                </a:solidFill>
                <a:effectLst/>
                <a:latin typeface="franklin-gothic-urw"/>
              </a:rPr>
              <a:t>Hertervig</a:t>
            </a:r>
            <a:r>
              <a:rPr lang="cs-CZ" b="0" i="0" dirty="0">
                <a:solidFill>
                  <a:srgbClr val="000000"/>
                </a:solidFill>
                <a:effectLst/>
                <a:latin typeface="franklin-gothic-urw"/>
              </a:rPr>
              <a:t> (1830–1902)</a:t>
            </a:r>
            <a:endParaRPr lang="cs-CZ" dirty="0"/>
          </a:p>
        </p:txBody>
      </p:sp>
      <p:pic>
        <p:nvPicPr>
          <p:cNvPr id="5" name="Picture 4" descr="Monograffi - Lars Hertervig">
            <a:extLst>
              <a:ext uri="{FF2B5EF4-FFF2-40B4-BE49-F238E27FC236}">
                <a16:creationId xmlns:a16="http://schemas.microsoft.com/office/drawing/2014/main" id="{C90AD337-C4CA-4491-B8C5-0405D219C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288" y="4001294"/>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rs Hertervig - Wikipedia">
            <a:extLst>
              <a:ext uri="{FF2B5EF4-FFF2-40B4-BE49-F238E27FC236}">
                <a16:creationId xmlns:a16="http://schemas.microsoft.com/office/drawing/2014/main" id="{70D68697-9694-422A-9BB9-29A8EA833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000" y="3243783"/>
            <a:ext cx="2857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5A19E41-B617-4516-AD4A-640965584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649" y="2387600"/>
            <a:ext cx="23812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9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land Borgoya Acrylic Print by Lars Hertervig">
            <a:extLst>
              <a:ext uri="{FF2B5EF4-FFF2-40B4-BE49-F238E27FC236}">
                <a16:creationId xmlns:a16="http://schemas.microsoft.com/office/drawing/2014/main" id="{4626F069-66EB-4DAC-8B27-B15CAB638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091"/>
            <a:ext cx="6334125" cy="6353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3080CE6F-088C-4612-895E-F1C61280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000" y="2197303"/>
            <a:ext cx="6516000" cy="489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64157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636</Words>
  <Application>Microsoft Office PowerPoint</Application>
  <PresentationFormat>Širokoúhlá obrazovka</PresentationFormat>
  <Paragraphs>42</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Calibri</vt:lpstr>
      <vt:lpstr>Calibri Light</vt:lpstr>
      <vt:lpstr>franklin-gothic-urw</vt:lpstr>
      <vt:lpstr>Motiv Office</vt:lpstr>
      <vt:lpstr>Způsoby propojení obou umění – literárního a výtvarného</vt:lpstr>
      <vt:lpstr>Carl Larsson                          Edvard Munch</vt:lpstr>
      <vt:lpstr>způsoby propojení</vt:lpstr>
      <vt:lpstr>A: Miroslav Huptych</vt:lpstr>
      <vt:lpstr>B: paratext</vt:lpstr>
      <vt:lpstr>Prezentace aplikace PowerPoint</vt:lpstr>
      <vt:lpstr>Sigrid Undsetová: Olav Audunssøn, č. 1982, grafická úprava Miroslav Fulín</vt:lpstr>
      <vt:lpstr>Jon FOSSE: Melancholie I a II (č. 2007)</vt:lpstr>
      <vt:lpstr>Prezentace aplikace PowerPoint</vt:lpstr>
      <vt:lpstr>Prezentace aplikace PowerPoint</vt:lpstr>
      <vt:lpstr>TOMAS TRANSTRÖMER</vt:lpstr>
      <vt:lpstr>Prezentace aplikace PowerPoint</vt:lpstr>
      <vt:lpstr>Tove Janssonová 1914 - 2001</vt:lpstr>
      <vt:lpstr>Tove Jansson</vt:lpstr>
      <vt:lpstr>.</vt:lpstr>
      <vt:lpstr>Draumkvedet – Píseň o snu</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Výtvarno novus</dc:title>
  <dc:creator>Miluše Juříčková</dc:creator>
  <cp:lastModifiedBy>Miluše Juříčková</cp:lastModifiedBy>
  <cp:revision>7</cp:revision>
  <dcterms:created xsi:type="dcterms:W3CDTF">2021-12-05T09:34:49Z</dcterms:created>
  <dcterms:modified xsi:type="dcterms:W3CDTF">2021-12-06T08:54:03Z</dcterms:modified>
</cp:coreProperties>
</file>