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E59BF-C5D4-49F2-90D3-D6CFBF8C1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4243F0-53A5-4A20-A3EF-50296C660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8060B4-D918-4A25-B0EF-C33E1AFC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5D9FD0-CAF9-4DD3-89E0-5BC0338C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2C3D65-15C0-4A1A-BF7C-B762C58B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09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BD329-509B-46F4-BE9E-3A770BF3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A02614-1BE8-401F-A334-3E6A113D2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8A64BD-FCF9-460D-83C9-8B0DC6D6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B75814-23B5-45C8-B7EB-3E911DFC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B084AA-6687-49FB-A75E-74F2E5D0F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1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DF5E60-4609-4B33-8560-C94F05FCE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0FA960-DB55-4CFF-A1DC-C2C2CD3B0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3FD83F-F1CD-4014-BFAC-9740F00F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DFCEB-DEE0-4C5E-8141-75F7E7EC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7FC03-6613-41D7-B3AE-E85AB64B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6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2ABD6-4A69-4623-BD26-C463083D6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49A74-D5AF-4442-818D-1732A8E8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532C8D-6A14-4C2A-BB30-261E9693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F9C617-3A80-4C18-B59B-49AE3302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7D07EB-45EC-4BEA-B343-E3889700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6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A90C2-8202-4EC0-9AE2-6943C483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20328-7333-4425-9778-EB360765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CAABE4-136A-4BF3-B323-84DFBC14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8ED31-1E32-4CF9-90C3-AAB72B9D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4806D7-C20C-456D-8B7F-E242DF72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7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F74F-151A-4580-AAD3-7875B18E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49DD7B-7A4F-48A1-B09F-3D2FEA068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FE8330-C25A-4EB5-B241-F51AF124C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635182-CAFF-4020-A2C1-265726D7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21F912-4916-4A66-A7F6-28E0B27D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EE171D-7AED-45F5-BB4F-7F8AF247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56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3A324-1CCC-40B9-9DC3-CFF3ED3A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1F913A-2422-4F8D-8AE5-C02FAD8DC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A053CA-BEA8-43B9-987F-38FCFBA7A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0C7BC8-EFBA-4FD5-8406-497C0EE05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3BFD6A-37D6-4D7E-9F9E-A0BC3C1029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02BF79-0727-4F0D-8992-BE832CC1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5C24FB-D6CE-4634-9BC5-8249E638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4D65E39-9715-4E90-BBA8-1A5CEA724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2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B9F54-450B-4BF2-A11B-D6C4AF0E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332508-B470-4422-AD9A-DB175922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BF7BCD-28E1-4CA4-B89D-693E995A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F46526-3D09-48F5-BBE5-D851604E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3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AC16D0-F530-474D-8A9E-062773A9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E83ACA-9756-4842-AE9C-B88C7EC6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D4D5EE-DA5B-4257-A51C-9CDD9B62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5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C6FF9C-7689-4F5F-86FC-5452371F2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BB5B87-6B97-4C38-A3AE-A1764FEF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3E1182-933E-4206-B0FB-A3688B9B5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09C9C3-E9C3-4672-A282-0475E887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715F7E-2045-45FD-8C8D-B14003D2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34CB0E-2FF5-4DDB-995B-B7324262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7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1BF05-6651-4326-BF7C-98F71673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911846B-BB34-4A3E-805C-45E8BCE7A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62AF50-98F0-472E-8C1C-7A25E24FB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31753A-0BDA-4685-BADE-032AF3A65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FCDB73-856A-4D9E-9FF0-FDD6AE50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E01301-B94D-4854-AB92-C11C90EF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9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842CC7-E46F-4549-9057-8783DCB61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83CBB5-69DD-403C-9415-0C0C4F7CC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D51732-659F-4177-BC8A-1451DD3DA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7F51-4ABC-4D3B-89F7-933F5F9183F9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90B5B6-CA8D-4968-84D7-C6B985491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1D765F-4972-419C-8E01-9F7A8F9C5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31D85-E1F1-41BA-B42E-EF92B3414C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6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F2527-0D11-4CBD-B78F-DC2036213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avledning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CB4FF9-2C93-4E59-9C8D-042BE1F18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Derivace/odvození</a:t>
            </a:r>
          </a:p>
        </p:txBody>
      </p:sp>
    </p:spTree>
    <p:extLst>
      <p:ext uri="{BB962C8B-B14F-4D97-AF65-F5344CB8AC3E}">
        <p14:creationId xmlns:p14="http://schemas.microsoft.com/office/powerpoint/2010/main" val="21885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AAEFB-CA74-46C7-9DCA-0E9005BE9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avledningsformativ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0CF899-A5DA-4127-989D-543798EC4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Prefiks</a:t>
            </a:r>
            <a:r>
              <a:rPr lang="cs-CZ" dirty="0"/>
              <a:t> (</a:t>
            </a:r>
            <a:r>
              <a:rPr lang="cs-CZ" dirty="0" err="1"/>
              <a:t>forstavelse</a:t>
            </a:r>
            <a:r>
              <a:rPr lang="cs-CZ" dirty="0"/>
              <a:t>) </a:t>
            </a:r>
            <a:r>
              <a:rPr lang="cs-CZ" dirty="0" err="1"/>
              <a:t>gripe</a:t>
            </a:r>
            <a:r>
              <a:rPr lang="cs-CZ" dirty="0"/>
              <a:t> x </a:t>
            </a:r>
            <a:r>
              <a:rPr lang="cs-CZ" dirty="0" err="1"/>
              <a:t>begripe</a:t>
            </a:r>
            <a:endParaRPr lang="cs-CZ" dirty="0"/>
          </a:p>
          <a:p>
            <a:r>
              <a:rPr lang="cs-CZ" dirty="0" err="1"/>
              <a:t>Suffiks</a:t>
            </a:r>
            <a:r>
              <a:rPr lang="cs-CZ" dirty="0"/>
              <a:t> (</a:t>
            </a:r>
            <a:r>
              <a:rPr lang="cs-CZ" dirty="0" err="1"/>
              <a:t>endelse</a:t>
            </a:r>
            <a:r>
              <a:rPr lang="cs-CZ" dirty="0"/>
              <a:t>) – kan </a:t>
            </a:r>
            <a:r>
              <a:rPr lang="cs-CZ" dirty="0" err="1"/>
              <a:t>forandre</a:t>
            </a:r>
            <a:r>
              <a:rPr lang="cs-CZ" dirty="0"/>
              <a:t> </a:t>
            </a:r>
            <a:r>
              <a:rPr lang="cs-CZ" dirty="0" err="1"/>
              <a:t>ordklassen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infiks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094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6462B-D2BE-4391-91BD-9B473B14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Suffiks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02C09-93D7-481B-8EE9-FC45BB69E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Venn</a:t>
            </a:r>
            <a:r>
              <a:rPr lang="cs-CZ" dirty="0"/>
              <a:t> x </a:t>
            </a:r>
            <a:r>
              <a:rPr lang="cs-CZ" dirty="0" err="1"/>
              <a:t>venn</a:t>
            </a:r>
            <a:r>
              <a:rPr lang="cs-CZ" dirty="0" err="1">
                <a:solidFill>
                  <a:srgbClr val="FF0000"/>
                </a:solidFill>
              </a:rPr>
              <a:t>lig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/>
              <a:t>Skrive</a:t>
            </a:r>
            <a:r>
              <a:rPr lang="cs-CZ" dirty="0"/>
              <a:t> x </a:t>
            </a:r>
            <a:r>
              <a:rPr lang="cs-CZ" dirty="0" err="1"/>
              <a:t>skriv</a:t>
            </a:r>
            <a:r>
              <a:rPr lang="cs-CZ" dirty="0" err="1">
                <a:solidFill>
                  <a:srgbClr val="FF0000"/>
                </a:solidFill>
              </a:rPr>
              <a:t>ing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L</a:t>
            </a:r>
            <a:r>
              <a:rPr lang="nb-NO" dirty="0"/>
              <a:t>ære x lær</a:t>
            </a:r>
            <a:r>
              <a:rPr lang="nb-NO" dirty="0">
                <a:solidFill>
                  <a:srgbClr val="FF0000"/>
                </a:solidFill>
              </a:rPr>
              <a:t>ling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/>
              <a:t>Ung</a:t>
            </a:r>
            <a:r>
              <a:rPr lang="cs-CZ" dirty="0"/>
              <a:t> x </a:t>
            </a:r>
            <a:r>
              <a:rPr lang="cs-CZ" dirty="0" err="1"/>
              <a:t>ung</a:t>
            </a:r>
            <a:r>
              <a:rPr lang="cs-CZ" dirty="0" err="1">
                <a:solidFill>
                  <a:srgbClr val="FF0000"/>
                </a:solidFill>
              </a:rPr>
              <a:t>dom</a:t>
            </a:r>
            <a:endParaRPr lang="nb-NO" dirty="0">
              <a:solidFill>
                <a:srgbClr val="FF0000"/>
              </a:solidFill>
            </a:endParaRPr>
          </a:p>
          <a:p>
            <a:r>
              <a:rPr lang="nb-NO" dirty="0"/>
              <a:t>Venn x venn</a:t>
            </a:r>
            <a:r>
              <a:rPr lang="nb-NO" dirty="0">
                <a:solidFill>
                  <a:srgbClr val="FF0000"/>
                </a:solidFill>
              </a:rPr>
              <a:t>skap</a:t>
            </a:r>
          </a:p>
          <a:p>
            <a:r>
              <a:rPr lang="nb-NO" dirty="0"/>
              <a:t>Fisk x</a:t>
            </a:r>
            <a:r>
              <a:rPr lang="nb-NO" dirty="0">
                <a:solidFill>
                  <a:srgbClr val="FF0000"/>
                </a:solidFill>
              </a:rPr>
              <a:t> fisker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05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3961E-1B02-462B-9340-74215D62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Nezaměňovat se skloňováním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70C34-FA36-4992-8437-129ACCA38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! </a:t>
            </a:r>
            <a:r>
              <a:rPr lang="nb-NO" dirty="0"/>
              <a:t>Bøyningsendelse, bøyningsformativ</a:t>
            </a:r>
          </a:p>
          <a:p>
            <a:endParaRPr lang="nb-NO" dirty="0"/>
          </a:p>
          <a:p>
            <a:r>
              <a:rPr lang="nb-NO" dirty="0"/>
              <a:t>FISK (stamme)(rot)</a:t>
            </a:r>
          </a:p>
          <a:p>
            <a:r>
              <a:rPr lang="nb-NO" dirty="0"/>
              <a:t>Fisker, fisker</a:t>
            </a:r>
            <a:r>
              <a:rPr lang="nb-NO" dirty="0">
                <a:solidFill>
                  <a:srgbClr val="C00000"/>
                </a:solidFill>
              </a:rPr>
              <a:t>en</a:t>
            </a:r>
            <a:r>
              <a:rPr lang="nb-NO" dirty="0"/>
              <a:t>, fisker</a:t>
            </a:r>
            <a:r>
              <a:rPr lang="nb-NO" dirty="0">
                <a:solidFill>
                  <a:srgbClr val="C00000"/>
                </a:solidFill>
              </a:rPr>
              <a:t>e</a:t>
            </a:r>
            <a:r>
              <a:rPr lang="nb-NO" dirty="0"/>
              <a:t>, fisker</a:t>
            </a:r>
            <a:r>
              <a:rPr lang="nb-NO" dirty="0">
                <a:solidFill>
                  <a:srgbClr val="C00000"/>
                </a:solidFill>
              </a:rPr>
              <a:t>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13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Strukturen</a:t>
            </a:r>
            <a:r>
              <a:rPr lang="cs-CZ" dirty="0"/>
              <a:t> i </a:t>
            </a:r>
            <a:r>
              <a:rPr lang="cs-CZ" dirty="0" err="1"/>
              <a:t>ordet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Prefiks</a:t>
            </a:r>
            <a:r>
              <a:rPr lang="cs-CZ" dirty="0"/>
              <a:t> + </a:t>
            </a:r>
            <a:r>
              <a:rPr lang="cs-CZ" dirty="0" err="1"/>
              <a:t>stamme</a:t>
            </a:r>
            <a:r>
              <a:rPr lang="cs-CZ" dirty="0"/>
              <a:t>… </a:t>
            </a:r>
            <a:r>
              <a:rPr lang="cs-CZ" dirty="0" err="1">
                <a:solidFill>
                  <a:srgbClr val="FF0000"/>
                </a:solidFill>
              </a:rPr>
              <a:t>u+forst</a:t>
            </a:r>
            <a:r>
              <a:rPr lang="nb-NO" dirty="0">
                <a:solidFill>
                  <a:srgbClr val="FF0000"/>
                </a:solidFill>
              </a:rPr>
              <a:t>åelig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/>
              <a:t>Stamme</a:t>
            </a:r>
            <a:r>
              <a:rPr lang="cs-CZ" dirty="0"/>
              <a:t> + </a:t>
            </a:r>
            <a:r>
              <a:rPr lang="cs-CZ" dirty="0" err="1"/>
              <a:t>suffiks</a:t>
            </a:r>
            <a:r>
              <a:rPr lang="cs-CZ" dirty="0"/>
              <a:t>…. </a:t>
            </a:r>
            <a:r>
              <a:rPr lang="cs-CZ" dirty="0" err="1">
                <a:solidFill>
                  <a:srgbClr val="FF0000"/>
                </a:solidFill>
              </a:rPr>
              <a:t>forst</a:t>
            </a:r>
            <a:r>
              <a:rPr lang="nb-NO" dirty="0">
                <a:solidFill>
                  <a:srgbClr val="FF0000"/>
                </a:solidFill>
              </a:rPr>
              <a:t>å</a:t>
            </a:r>
            <a:r>
              <a:rPr lang="cs-CZ" dirty="0" err="1">
                <a:solidFill>
                  <a:srgbClr val="FF0000"/>
                </a:solidFill>
              </a:rPr>
              <a:t>e+lig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/>
              <a:t>Stamme</a:t>
            </a:r>
            <a:r>
              <a:rPr lang="cs-CZ" dirty="0"/>
              <a:t> + </a:t>
            </a:r>
            <a:r>
              <a:rPr lang="cs-CZ" dirty="0" err="1"/>
              <a:t>fugeaffiks</a:t>
            </a:r>
            <a:r>
              <a:rPr lang="cs-CZ" dirty="0"/>
              <a:t> …. </a:t>
            </a:r>
            <a:r>
              <a:rPr lang="cs-CZ" dirty="0" err="1">
                <a:solidFill>
                  <a:srgbClr val="FF0000"/>
                </a:solidFill>
              </a:rPr>
              <a:t>forst</a:t>
            </a:r>
            <a:r>
              <a:rPr lang="nb-NO" dirty="0">
                <a:solidFill>
                  <a:srgbClr val="FF0000"/>
                </a:solidFill>
              </a:rPr>
              <a:t>å</a:t>
            </a:r>
            <a:r>
              <a:rPr lang="cs-CZ" dirty="0">
                <a:solidFill>
                  <a:srgbClr val="FF0000"/>
                </a:solidFill>
              </a:rPr>
              <a:t>+e</a:t>
            </a:r>
          </a:p>
          <a:p>
            <a:r>
              <a:rPr lang="cs-CZ" dirty="0" err="1"/>
              <a:t>Prefiks</a:t>
            </a:r>
            <a:r>
              <a:rPr lang="cs-CZ" dirty="0"/>
              <a:t> + rot……. </a:t>
            </a:r>
            <a:r>
              <a:rPr lang="cs-CZ" dirty="0" err="1">
                <a:solidFill>
                  <a:srgbClr val="FF0000"/>
                </a:solidFill>
              </a:rPr>
              <a:t>for+st</a:t>
            </a:r>
            <a:r>
              <a:rPr lang="nb-NO" dirty="0">
                <a:solidFill>
                  <a:srgbClr val="FF0000"/>
                </a:solidFill>
              </a:rPr>
              <a:t>å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15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avledning</vt:lpstr>
      <vt:lpstr>avledningsformativ</vt:lpstr>
      <vt:lpstr>Suffiks </vt:lpstr>
      <vt:lpstr>Nezaměňovat se skloňováním</vt:lpstr>
      <vt:lpstr>Strukturen i ordet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avledning</dc:title>
  <dc:creator>Miluše Juříčková</dc:creator>
  <cp:lastModifiedBy>Miluše Juříčková</cp:lastModifiedBy>
  <cp:revision>2</cp:revision>
  <dcterms:created xsi:type="dcterms:W3CDTF">2021-10-13T19:43:06Z</dcterms:created>
  <dcterms:modified xsi:type="dcterms:W3CDTF">2021-10-13T19:47:54Z</dcterms:modified>
</cp:coreProperties>
</file>