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26"/>
  </p:notesMasterIdLst>
  <p:handoutMasterIdLst>
    <p:handoutMasterId r:id="rId27"/>
  </p:handoutMasterIdLst>
  <p:sldIdLst>
    <p:sldId id="256" r:id="rId2"/>
    <p:sldId id="257" r:id="rId3"/>
    <p:sldId id="280" r:id="rId4"/>
    <p:sldId id="272" r:id="rId5"/>
    <p:sldId id="271" r:id="rId6"/>
    <p:sldId id="282" r:id="rId7"/>
    <p:sldId id="281" r:id="rId8"/>
    <p:sldId id="275" r:id="rId9"/>
    <p:sldId id="283" r:id="rId10"/>
    <p:sldId id="276" r:id="rId11"/>
    <p:sldId id="279" r:id="rId12"/>
    <p:sldId id="270" r:id="rId13"/>
    <p:sldId id="274" r:id="rId14"/>
    <p:sldId id="278" r:id="rId15"/>
    <p:sldId id="262" r:id="rId16"/>
    <p:sldId id="259" r:id="rId17"/>
    <p:sldId id="260" r:id="rId18"/>
    <p:sldId id="264" r:id="rId19"/>
    <p:sldId id="268" r:id="rId20"/>
    <p:sldId id="263" r:id="rId21"/>
    <p:sldId id="267" r:id="rId22"/>
    <p:sldId id="266" r:id="rId23"/>
    <p:sldId id="265" r:id="rId24"/>
    <p:sldId id="277" r:id="rId25"/>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9006E"/>
    <a:srgbClr val="4BC8FF"/>
    <a:srgbClr val="0000DC"/>
    <a:srgbClr val="F01928"/>
    <a:srgbClr val="9100DC"/>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6844" autoAdjust="0"/>
    <p:restoredTop sz="96187" autoAdjust="0"/>
  </p:normalViewPr>
  <p:slideViewPr>
    <p:cSldViewPr snapToGrid="0">
      <p:cViewPr varScale="1">
        <p:scale>
          <a:sx n="99" d="100"/>
          <a:sy n="99" d="100"/>
        </p:scale>
        <p:origin x="456" y="72"/>
      </p:cViewPr>
      <p:guideLst>
        <p:guide orient="horz" pos="1120"/>
        <p:guide orient="horz" pos="1272"/>
        <p:guide orient="horz" pos="715"/>
        <p:guide orient="horz" pos="3861"/>
        <p:guide orient="horz" pos="3944"/>
        <p:guide pos="428"/>
        <p:guide pos="7224"/>
        <p:guide pos="909"/>
        <p:guide pos="3688"/>
        <p:guide pos="3968"/>
      </p:guideLst>
    </p:cSldViewPr>
  </p:slideViewPr>
  <p:notesTextViewPr>
    <p:cViewPr>
      <p:scale>
        <a:sx n="400" d="100"/>
        <a:sy n="400" d="100"/>
      </p:scale>
      <p:origin x="0" y="0"/>
    </p:cViewPr>
  </p:notesTextViewPr>
  <p:sorterViewPr>
    <p:cViewPr>
      <p:scale>
        <a:sx n="100" d="100"/>
        <a:sy n="100" d="100"/>
      </p:scale>
      <p:origin x="0" y="0"/>
    </p:cViewPr>
  </p:sorterViewPr>
  <p:notesViewPr>
    <p:cSldViewPr snapToGrid="0">
      <p:cViewPr varScale="1">
        <p:scale>
          <a:sx n="125" d="100"/>
          <a:sy n="125" d="100"/>
        </p:scale>
        <p:origin x="4002"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4</a:t>
            </a:fld>
            <a:endParaRPr lang="cs-CZ" altLang="cs-CZ"/>
          </a:p>
        </p:txBody>
      </p:sp>
    </p:spTree>
    <p:extLst>
      <p:ext uri="{BB962C8B-B14F-4D97-AF65-F5344CB8AC3E}">
        <p14:creationId xmlns:p14="http://schemas.microsoft.com/office/powerpoint/2010/main" val="2576817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20</a:t>
            </a:fld>
            <a:endParaRPr lang="cs-CZ" altLang="cs-CZ"/>
          </a:p>
        </p:txBody>
      </p:sp>
    </p:spTree>
    <p:extLst>
      <p:ext uri="{BB962C8B-B14F-4D97-AF65-F5344CB8AC3E}">
        <p14:creationId xmlns:p14="http://schemas.microsoft.com/office/powerpoint/2010/main" val="2984946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fld id="{061A6D36-8CFB-40FE-8D60-D2050488125D}" type="slidenum">
              <a:rPr lang="cs-CZ" altLang="cs-CZ" smtClean="0"/>
              <a:pPr/>
              <a:t>23</a:t>
            </a:fld>
            <a:endParaRPr lang="cs-CZ" altLang="cs-CZ"/>
          </a:p>
        </p:txBody>
      </p:sp>
    </p:spTree>
    <p:extLst>
      <p:ext uri="{BB962C8B-B14F-4D97-AF65-F5344CB8AC3E}">
        <p14:creationId xmlns:p14="http://schemas.microsoft.com/office/powerpoint/2010/main" val="1088395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5</a:t>
            </a:fld>
            <a:endParaRPr lang="cs-CZ" altLang="cs-CZ"/>
          </a:p>
        </p:txBody>
      </p:sp>
    </p:spTree>
    <p:extLst>
      <p:ext uri="{BB962C8B-B14F-4D97-AF65-F5344CB8AC3E}">
        <p14:creationId xmlns:p14="http://schemas.microsoft.com/office/powerpoint/2010/main" val="18424547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fld id="{061A6D36-8CFB-40FE-8D60-D2050488125D}" type="slidenum">
              <a:rPr lang="cs-CZ" altLang="cs-CZ" smtClean="0"/>
              <a:pPr/>
              <a:t>8</a:t>
            </a:fld>
            <a:endParaRPr lang="cs-CZ" altLang="cs-CZ"/>
          </a:p>
        </p:txBody>
      </p:sp>
    </p:spTree>
    <p:extLst>
      <p:ext uri="{BB962C8B-B14F-4D97-AF65-F5344CB8AC3E}">
        <p14:creationId xmlns:p14="http://schemas.microsoft.com/office/powerpoint/2010/main" val="5708448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fld id="{061A6D36-8CFB-40FE-8D60-D2050488125D}" type="slidenum">
              <a:rPr lang="cs-CZ" altLang="cs-CZ" smtClean="0"/>
              <a:pPr/>
              <a:t>10</a:t>
            </a:fld>
            <a:endParaRPr lang="cs-CZ" altLang="cs-CZ"/>
          </a:p>
        </p:txBody>
      </p:sp>
    </p:spTree>
    <p:extLst>
      <p:ext uri="{BB962C8B-B14F-4D97-AF65-F5344CB8AC3E}">
        <p14:creationId xmlns:p14="http://schemas.microsoft.com/office/powerpoint/2010/main" val="1365384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11</a:t>
            </a:fld>
            <a:endParaRPr lang="cs-CZ" altLang="cs-CZ"/>
          </a:p>
        </p:txBody>
      </p:sp>
    </p:spTree>
    <p:extLst>
      <p:ext uri="{BB962C8B-B14F-4D97-AF65-F5344CB8AC3E}">
        <p14:creationId xmlns:p14="http://schemas.microsoft.com/office/powerpoint/2010/main" val="35362962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13</a:t>
            </a:fld>
            <a:endParaRPr lang="cs-CZ" altLang="cs-CZ"/>
          </a:p>
        </p:txBody>
      </p:sp>
    </p:spTree>
    <p:extLst>
      <p:ext uri="{BB962C8B-B14F-4D97-AF65-F5344CB8AC3E}">
        <p14:creationId xmlns:p14="http://schemas.microsoft.com/office/powerpoint/2010/main" val="35472817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14</a:t>
            </a:fld>
            <a:endParaRPr lang="cs-CZ" altLang="cs-CZ"/>
          </a:p>
        </p:txBody>
      </p:sp>
    </p:spTree>
    <p:extLst>
      <p:ext uri="{BB962C8B-B14F-4D97-AF65-F5344CB8AC3E}">
        <p14:creationId xmlns:p14="http://schemas.microsoft.com/office/powerpoint/2010/main" val="4182257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cs-CZ" dirty="0"/>
          </a:p>
        </p:txBody>
      </p:sp>
      <p:sp>
        <p:nvSpPr>
          <p:cNvPr id="4" name="Slide Number Placeholder 3"/>
          <p:cNvSpPr>
            <a:spLocks noGrp="1"/>
          </p:cNvSpPr>
          <p:nvPr>
            <p:ph type="sldNum" sz="quarter" idx="10"/>
          </p:nvPr>
        </p:nvSpPr>
        <p:spPr/>
        <p:txBody>
          <a:bodyPr/>
          <a:lstStyle/>
          <a:p>
            <a:fld id="{061A6D36-8CFB-40FE-8D60-D2050488125D}" type="slidenum">
              <a:rPr lang="cs-CZ" altLang="cs-CZ" smtClean="0"/>
              <a:pPr/>
              <a:t>18</a:t>
            </a:fld>
            <a:endParaRPr lang="cs-CZ" altLang="cs-CZ"/>
          </a:p>
        </p:txBody>
      </p:sp>
    </p:spTree>
    <p:extLst>
      <p:ext uri="{BB962C8B-B14F-4D97-AF65-F5344CB8AC3E}">
        <p14:creationId xmlns:p14="http://schemas.microsoft.com/office/powerpoint/2010/main" val="34243297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10"/>
          </p:nvPr>
        </p:nvSpPr>
        <p:spPr/>
        <p:txBody>
          <a:bodyPr/>
          <a:lstStyle/>
          <a:p>
            <a:fld id="{061A6D36-8CFB-40FE-8D60-D2050488125D}" type="slidenum">
              <a:rPr lang="cs-CZ" altLang="cs-CZ" smtClean="0"/>
              <a:pPr/>
              <a:t>19</a:t>
            </a:fld>
            <a:endParaRPr lang="cs-CZ" altLang="cs-CZ"/>
          </a:p>
        </p:txBody>
      </p:sp>
    </p:spTree>
    <p:extLst>
      <p:ext uri="{BB962C8B-B14F-4D97-AF65-F5344CB8AC3E}">
        <p14:creationId xmlns:p14="http://schemas.microsoft.com/office/powerpoint/2010/main" val="6566384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p>
            <a:r>
              <a:rPr lang="cs-CZ"/>
              <a:t>Definujte zápatí - název prezentace / pracoviště</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lvl1pPr>
          </a:lstStyle>
          <a:p>
            <a:r>
              <a:rPr lang="cs-CZ"/>
              <a:t>Kliknutím lze upravit styl.</a:t>
            </a:r>
            <a:endParaRPr lang="cs-CZ" dirty="0"/>
          </a:p>
        </p:txBody>
      </p:sp>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pic>
        <p:nvPicPr>
          <p:cNvPr id="11" name="Obrázek 10">
            <a:extLst>
              <a:ext uri="{FF2B5EF4-FFF2-40B4-BE49-F238E27FC236}">
                <a16:creationId xmlns:a16="http://schemas.microsoft.com/office/drawing/2014/main" id="{49B9B08F-DEFC-41F5-A90C-7ED8ADA130B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31624" cy="1036098"/>
          </a:xfrm>
          <a:prstGeom prst="rect">
            <a:avLst/>
          </a:prstGeom>
        </p:spPr>
      </p:pic>
    </p:spTree>
    <p:extLst>
      <p:ext uri="{BB962C8B-B14F-4D97-AF65-F5344CB8AC3E}">
        <p14:creationId xmlns:p14="http://schemas.microsoft.com/office/powerpoint/2010/main" val="935384140"/>
      </p:ext>
    </p:extLst>
  </p:cSld>
  <p:clrMapOvr>
    <a:masterClrMapping/>
  </p:clrMapOvr>
  <p:hf hdr="0" dt="0"/>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p:nvPr>
        </p:nvSpPr>
        <p:spPr>
          <a:xfrm>
            <a:off x="719997" y="718712"/>
            <a:ext cx="5220001" cy="320400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p:nvPr>
        </p:nvSpPr>
        <p:spPr>
          <a:xfrm>
            <a:off x="720724" y="4068000"/>
            <a:ext cx="5220000" cy="360000"/>
          </a:xfrm>
        </p:spPr>
        <p:txBody>
          <a:bodyPr/>
          <a:lstStyle>
            <a:lvl1pPr>
              <a:lnSpc>
                <a:spcPts val="1100"/>
              </a:lnSpc>
              <a:defRPr sz="900" b="1"/>
            </a:lvl1pPr>
          </a:lstStyle>
          <a:p>
            <a:pPr lvl="0"/>
            <a:r>
              <a:rPr lang="cs-CZ"/>
              <a:t>Upravte styly předlohy textu.</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p:nvPr>
        </p:nvSpPr>
        <p:spPr>
          <a:xfrm>
            <a:off x="6252003" y="4068000"/>
            <a:ext cx="5220000" cy="360000"/>
          </a:xfrm>
        </p:spPr>
        <p:txBody>
          <a:bodyPr/>
          <a:lstStyle>
            <a:lvl1pPr>
              <a:lnSpc>
                <a:spcPts val="1100"/>
              </a:lnSpc>
              <a:defRPr sz="900" b="1"/>
            </a:lvl1pPr>
          </a:lstStyle>
          <a:p>
            <a:pPr lvl="0"/>
            <a:r>
              <a:rPr lang="cs-CZ"/>
              <a:t>Upravte styly předlohy textu.</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p:nvPr>
        </p:nvSpPr>
        <p:spPr>
          <a:xfrm>
            <a:off x="6251278" y="718712"/>
            <a:ext cx="5220001" cy="3204001"/>
          </a:xfrm>
        </p:spPr>
        <p:txBody>
          <a:bodyPr/>
          <a:lstStyle/>
          <a:p>
            <a:pPr lvl="0"/>
            <a:r>
              <a:rPr lang="cs-CZ"/>
              <a:t>Upravte styly předlohy textu.</a:t>
            </a:r>
          </a:p>
        </p:txBody>
      </p:sp>
      <p:pic>
        <p:nvPicPr>
          <p:cNvPr id="16" name="Obrázek 15">
            <a:extLst>
              <a:ext uri="{FF2B5EF4-FFF2-40B4-BE49-F238E27FC236}">
                <a16:creationId xmlns:a16="http://schemas.microsoft.com/office/drawing/2014/main" id="{F3FD241E-C136-47D8-959E-BB3B67B34C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1922" y="6059508"/>
            <a:ext cx="858752" cy="580920"/>
          </a:xfrm>
          <a:prstGeom prst="rect">
            <a:avLst/>
          </a:prstGeom>
        </p:spPr>
      </p:pic>
    </p:spTree>
    <p:extLst>
      <p:ext uri="{BB962C8B-B14F-4D97-AF65-F5344CB8AC3E}">
        <p14:creationId xmlns:p14="http://schemas.microsoft.com/office/powerpoint/2010/main" val="1722986648"/>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snímek">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4">
            <a:extLst>
              <a:ext uri="{FF2B5EF4-FFF2-40B4-BE49-F238E27FC236}">
                <a16:creationId xmlns:a16="http://schemas.microsoft.com/office/drawing/2014/main" id="{A47E0891-B72B-451F-A5CC-18CC27B9DFD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1922" y="6059508"/>
            <a:ext cx="858752" cy="580920"/>
          </a:xfrm>
          <a:prstGeom prst="rect">
            <a:avLst/>
          </a:prstGeom>
        </p:spPr>
      </p:pic>
    </p:spTree>
    <p:extLst>
      <p:ext uri="{BB962C8B-B14F-4D97-AF65-F5344CB8AC3E}">
        <p14:creationId xmlns:p14="http://schemas.microsoft.com/office/powerpoint/2010/main" val="723890779"/>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verzní snímek s obrázkem">
    <p:bg>
      <p:bgPr>
        <a:solidFill>
          <a:srgbClr val="B9006E"/>
        </a:solidFill>
        <a:effectLst/>
      </p:bgPr>
    </p:bg>
    <p:spTree>
      <p:nvGrpSpPr>
        <p:cNvPr id="1" name=""/>
        <p:cNvGrpSpPr/>
        <p:nvPr/>
      </p:nvGrpSpPr>
      <p:grpSpPr>
        <a:xfrm>
          <a:off x="0" y="0"/>
          <a:ext cx="0" cy="0"/>
          <a:chOff x="0" y="0"/>
          <a:chExt cx="0" cy="0"/>
        </a:xfrm>
      </p:grpSpPr>
      <p:sp>
        <p:nvSpPr>
          <p:cNvPr id="4" name="Zástupný symbol pro zápatí 1"/>
          <p:cNvSpPr>
            <a:spLocks noGrp="1"/>
          </p:cNvSpPr>
          <p:nvPr>
            <p:ph type="ftr" sz="quarter" idx="10"/>
          </p:nvPr>
        </p:nvSpPr>
        <p:spPr>
          <a:xfrm>
            <a:off x="720000" y="6228000"/>
            <a:ext cx="7920000" cy="252000"/>
          </a:xfrm>
        </p:spPr>
        <p:txBody>
          <a:bodyPr/>
          <a:lstStyle>
            <a:lvl1pPr>
              <a:defRPr>
                <a:solidFill>
                  <a:schemeClr val="bg1"/>
                </a:solidFill>
              </a:defRPr>
            </a:lvl1pPr>
          </a:lstStyle>
          <a:p>
            <a:r>
              <a:rPr lang="cs-CZ"/>
              <a:t>Definujte zápatí - název prezentace / pracoviště</a:t>
            </a:r>
            <a:endParaRPr lang="cs-CZ" dirty="0"/>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chemeClr val="bg1"/>
                </a:solidFill>
              </a:defRPr>
            </a:lvl1pPr>
          </a:lstStyle>
          <a:p>
            <a:fld id="{D6D6C118-631F-4A80-9886-907009361577}" type="slidenum">
              <a:rPr lang="cs-CZ" altLang="cs-CZ" smtClean="0"/>
              <a:pPr/>
              <a:t>‹#›</a:t>
            </a:fld>
            <a:endParaRPr lang="cs-CZ" altLang="cs-CZ" dirty="0"/>
          </a:p>
        </p:txBody>
      </p:sp>
      <p:sp>
        <p:nvSpPr>
          <p:cNvPr id="8" name="Zástupný symbol pro obrázek 7"/>
          <p:cNvSpPr>
            <a:spLocks noGrp="1"/>
          </p:cNvSpPr>
          <p:nvPr>
            <p:ph type="pic" sz="quarter" idx="12"/>
          </p:nvPr>
        </p:nvSpPr>
        <p:spPr>
          <a:xfrm>
            <a:off x="0" y="1"/>
            <a:ext cx="12192000" cy="5842000"/>
          </a:xfrm>
        </p:spPr>
        <p:txBody>
          <a:bodyPr anchor="ctr"/>
          <a:lstStyle>
            <a:lvl1pPr algn="ctr">
              <a:defRPr>
                <a:solidFill>
                  <a:schemeClr val="bg1"/>
                </a:solidFill>
              </a:defRPr>
            </a:lvl1pPr>
          </a:lstStyle>
          <a:p>
            <a:r>
              <a:rPr lang="cs-CZ"/>
              <a:t>Kliknutím na ikonu přidáte obrázek.</a:t>
            </a:r>
            <a:endParaRPr lang="cs-CZ" dirty="0"/>
          </a:p>
        </p:txBody>
      </p:sp>
      <p:pic>
        <p:nvPicPr>
          <p:cNvPr id="9" name="Obrázek 8">
            <a:extLst>
              <a:ext uri="{FF2B5EF4-FFF2-40B4-BE49-F238E27FC236}">
                <a16:creationId xmlns:a16="http://schemas.microsoft.com/office/drawing/2014/main" id="{4F60899B-36F3-4125-A4D2-BF77A443E5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77426" y="6050485"/>
            <a:ext cx="883410" cy="597601"/>
          </a:xfrm>
          <a:prstGeom prst="rect">
            <a:avLst/>
          </a:prstGeom>
        </p:spPr>
      </p:pic>
    </p:spTree>
    <p:extLst>
      <p:ext uri="{BB962C8B-B14F-4D97-AF65-F5344CB8AC3E}">
        <p14:creationId xmlns:p14="http://schemas.microsoft.com/office/powerpoint/2010/main" val="3163854523"/>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nímek MUNI ECON">
    <p:bg>
      <p:bgPr>
        <a:solidFill>
          <a:srgbClr val="B9006E"/>
        </a:solidFill>
        <a:effectLst/>
      </p:bgPr>
    </p:bg>
    <p:spTree>
      <p:nvGrpSpPr>
        <p:cNvPr id="1" name=""/>
        <p:cNvGrpSpPr/>
        <p:nvPr/>
      </p:nvGrpSpPr>
      <p:grpSpPr>
        <a:xfrm>
          <a:off x="0" y="0"/>
          <a:ext cx="0" cy="0"/>
          <a:chOff x="0" y="0"/>
          <a:chExt cx="0" cy="0"/>
        </a:xfrm>
      </p:grpSpPr>
      <p:pic>
        <p:nvPicPr>
          <p:cNvPr id="4" name="Obrázek 3">
            <a:extLst>
              <a:ext uri="{FF2B5EF4-FFF2-40B4-BE49-F238E27FC236}">
                <a16:creationId xmlns:a16="http://schemas.microsoft.com/office/drawing/2014/main" id="{3F35F32C-C513-46D5-A31A-1C8F92EC97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23135" y="2019299"/>
            <a:ext cx="4199887" cy="2841099"/>
          </a:xfrm>
          <a:prstGeom prst="rect">
            <a:avLst/>
          </a:prstGeom>
        </p:spPr>
      </p:pic>
      <p:sp>
        <p:nvSpPr>
          <p:cNvPr id="3" name="Zástupný symbol pro zápatí 1"/>
          <p:cNvSpPr>
            <a:spLocks noGrp="1"/>
          </p:cNvSpPr>
          <p:nvPr>
            <p:ph type="ftr" sz="quarter" idx="10"/>
          </p:nvPr>
        </p:nvSpPr>
        <p:spPr>
          <a:xfrm>
            <a:off x="720000" y="6228000"/>
            <a:ext cx="7920000" cy="252000"/>
          </a:xfrm>
        </p:spPr>
        <p:txBody>
          <a:bodyPr/>
          <a:lstStyle>
            <a:lvl1pPr>
              <a:defRPr>
                <a:solidFill>
                  <a:srgbClr val="B9006E"/>
                </a:solidFill>
              </a:defRPr>
            </a:lvl1pPr>
          </a:lstStyle>
          <a:p>
            <a:r>
              <a:rPr lang="cs-CZ" dirty="0"/>
              <a:t>Definujte zápatí - název prezentace / pracoviště</a:t>
            </a:r>
          </a:p>
        </p:txBody>
      </p:sp>
      <p:sp>
        <p:nvSpPr>
          <p:cNvPr id="5" name="Zástupný symbol pro číslo snímku 2"/>
          <p:cNvSpPr>
            <a:spLocks noGrp="1"/>
          </p:cNvSpPr>
          <p:nvPr>
            <p:ph type="sldNum" sz="quarter" idx="11"/>
          </p:nvPr>
        </p:nvSpPr>
        <p:spPr>
          <a:xfrm>
            <a:off x="414000" y="6228000"/>
            <a:ext cx="252000" cy="252000"/>
          </a:xfrm>
        </p:spPr>
        <p:txBody>
          <a:bodyPr/>
          <a:lstStyle>
            <a:lvl1pPr>
              <a:defRPr>
                <a:solidFill>
                  <a:srgbClr val="B9006E"/>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3009703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nímek MUNI">
    <p:bg>
      <p:bgRef idx="1001">
        <a:schemeClr val="bg2"/>
      </p:bgRef>
    </p:bg>
    <p:spTree>
      <p:nvGrpSpPr>
        <p:cNvPr id="1" name=""/>
        <p:cNvGrpSpPr/>
        <p:nvPr/>
      </p:nvGrpSpPr>
      <p:grpSpPr>
        <a:xfrm>
          <a:off x="0" y="0"/>
          <a:ext cx="0" cy="0"/>
          <a:chOff x="0" y="0"/>
          <a:chExt cx="0" cy="0"/>
        </a:xfrm>
      </p:grpSpPr>
      <p:pic>
        <p:nvPicPr>
          <p:cNvPr id="4" name="Obrázek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50208" y="2434288"/>
            <a:ext cx="7673489" cy="1989423"/>
          </a:xfrm>
          <a:prstGeom prst="rect">
            <a:avLst/>
          </a:prstGeom>
        </p:spPr>
      </p:pic>
      <p:sp>
        <p:nvSpPr>
          <p:cNvPr id="3" name="Zástupný symbol pro zápatí 1">
            <a:extLst>
              <a:ext uri="{FF2B5EF4-FFF2-40B4-BE49-F238E27FC236}">
                <a16:creationId xmlns:a16="http://schemas.microsoft.com/office/drawing/2014/main" id="{F7D96717-61A6-4CA4-8435-E0D536EBA67F}"/>
              </a:ext>
            </a:extLst>
          </p:cNvPr>
          <p:cNvSpPr>
            <a:spLocks noGrp="1"/>
          </p:cNvSpPr>
          <p:nvPr>
            <p:ph type="ftr" sz="quarter" idx="10"/>
          </p:nvPr>
        </p:nvSpPr>
        <p:spPr>
          <a:xfrm>
            <a:off x="720000" y="6228000"/>
            <a:ext cx="7920000" cy="252000"/>
          </a:xfrm>
        </p:spPr>
        <p:txBody>
          <a:bodyPr/>
          <a:lstStyle>
            <a:lvl1pPr>
              <a:defRPr>
                <a:solidFill>
                  <a:srgbClr val="0000DC"/>
                </a:solidFill>
              </a:defRPr>
            </a:lvl1pPr>
          </a:lstStyle>
          <a:p>
            <a:r>
              <a:rPr lang="cs-CZ" dirty="0"/>
              <a:t>Definujte zápatí - název prezentace / pracoviště</a:t>
            </a:r>
          </a:p>
        </p:txBody>
      </p:sp>
      <p:sp>
        <p:nvSpPr>
          <p:cNvPr id="5" name="Zástupný symbol pro číslo snímku 2">
            <a:extLst>
              <a:ext uri="{FF2B5EF4-FFF2-40B4-BE49-F238E27FC236}">
                <a16:creationId xmlns:a16="http://schemas.microsoft.com/office/drawing/2014/main" id="{599CB6BE-5475-43A1-B06C-8E7566E44666}"/>
              </a:ext>
            </a:extLst>
          </p:cNvPr>
          <p:cNvSpPr>
            <a:spLocks noGrp="1"/>
          </p:cNvSpPr>
          <p:nvPr>
            <p:ph type="sldNum" sz="quarter" idx="11"/>
          </p:nvPr>
        </p:nvSpPr>
        <p:spPr>
          <a:xfrm>
            <a:off x="414000" y="6228000"/>
            <a:ext cx="252000" cy="252000"/>
          </a:xfrm>
        </p:spPr>
        <p:txBody>
          <a:bodyPr/>
          <a:lstStyle>
            <a:lvl1pPr>
              <a:defRPr>
                <a:solidFill>
                  <a:srgbClr val="0000DC"/>
                </a:solidFill>
              </a:defRPr>
            </a:lvl1pPr>
          </a:lstStyle>
          <a:p>
            <a:fld id="{D6D6C118-631F-4A80-9886-907009361577}" type="slidenum">
              <a:rPr lang="cs-CZ" altLang="cs-CZ" smtClean="0"/>
              <a:pPr/>
              <a:t>‹#›</a:t>
            </a:fld>
            <a:endParaRPr lang="cs-CZ" altLang="cs-CZ" dirty="0"/>
          </a:p>
        </p:txBody>
      </p:sp>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endParaRPr lang="cs-CZ" dirty="0"/>
          </a:p>
        </p:txBody>
      </p:sp>
      <p:sp>
        <p:nvSpPr>
          <p:cNvPr id="7"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9" name="Obrázek 8">
            <a:extLst>
              <a:ext uri="{FF2B5EF4-FFF2-40B4-BE49-F238E27FC236}">
                <a16:creationId xmlns:a16="http://schemas.microsoft.com/office/drawing/2014/main" id="{EE00E847-80B3-4CCA-A625-6785A7EF085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1922" y="6059508"/>
            <a:ext cx="858752" cy="580920"/>
          </a:xfrm>
          <a:prstGeom prst="rect">
            <a:avLst/>
          </a:prstGeom>
        </p:spPr>
      </p:pic>
    </p:spTree>
    <p:extLst>
      <p:ext uri="{BB962C8B-B14F-4D97-AF65-F5344CB8AC3E}">
        <p14:creationId xmlns:p14="http://schemas.microsoft.com/office/powerpoint/2010/main" val="1691229579"/>
      </p:ext>
    </p:extLst>
  </p:cSld>
  <p:clrMapOvr>
    <a:masterClrMapping/>
  </p:clrMapOvr>
  <p:hf hdr="0" dt="0"/>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B9006E"/>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dirty="0"/>
              <a:t>Definujte zápatí - název prezentace / pracoviště</a:t>
            </a:r>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p:nvPr>
        </p:nvSpPr>
        <p:spPr>
          <a:xfrm>
            <a:off x="398502" y="2900365"/>
            <a:ext cx="11361600" cy="1171580"/>
          </a:xfrm>
        </p:spPr>
        <p:txBody>
          <a:bodyPr anchor="t"/>
          <a:lstStyle>
            <a:lvl1pPr algn="l">
              <a:lnSpc>
                <a:spcPts val="4400"/>
              </a:lnSpc>
              <a:defRPr sz="4400">
                <a:solidFill>
                  <a:schemeClr val="bg1"/>
                </a:solidFill>
              </a:defRPr>
            </a:lvl1pPr>
          </a:lstStyle>
          <a:p>
            <a:r>
              <a:rPr lang="cs-CZ"/>
              <a:t>Kliknutím lze upravit styl.</a:t>
            </a:r>
            <a:endParaRPr lang="cs-CZ" dirty="0"/>
          </a:p>
        </p:txBody>
      </p:sp>
      <p:sp>
        <p:nvSpPr>
          <p:cNvPr id="8" name="Podnadpis 2"/>
          <p:cNvSpPr>
            <a:spLocks noGrp="1"/>
          </p:cNvSpPr>
          <p:nvPr>
            <p:ph type="subTitle" idx="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endParaRPr lang="cs-CZ" dirty="0"/>
          </a:p>
        </p:txBody>
      </p:sp>
      <p:pic>
        <p:nvPicPr>
          <p:cNvPr id="11" name="Obrázek 10">
            <a:extLst>
              <a:ext uri="{FF2B5EF4-FFF2-40B4-BE49-F238E27FC236}">
                <a16:creationId xmlns:a16="http://schemas.microsoft.com/office/drawing/2014/main" id="{1A2D5337-C607-4767-9675-2A7AE5CC3A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14000" y="414000"/>
            <a:ext cx="1520782" cy="1028764"/>
          </a:xfrm>
          <a:prstGeom prst="rect">
            <a:avLst/>
          </a:prstGeom>
        </p:spPr>
      </p:pic>
    </p:spTree>
    <p:extLst>
      <p:ext uri="{BB962C8B-B14F-4D97-AF65-F5344CB8AC3E}">
        <p14:creationId xmlns:p14="http://schemas.microsoft.com/office/powerpoint/2010/main" val="39481167"/>
      </p:ext>
    </p:extLst>
  </p:cSld>
  <p:clrMapOvr>
    <a:masterClrMapping/>
  </p:clrMapOvr>
  <p:hf hdr="0" dt="0"/>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720000" y="1692002"/>
            <a:ext cx="10753200" cy="4139998"/>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4" name="Zástupný symbol pro zápatí 3"/>
          <p:cNvSpPr>
            <a:spLocks noGrp="1"/>
          </p:cNvSpPr>
          <p:nvPr>
            <p:ph type="ftr" sz="quarter" idx="10"/>
          </p:nvPr>
        </p:nvSpPr>
        <p:spPr/>
        <p:txBody>
          <a:bodyPr/>
          <a:lstStyle>
            <a:lvl1pPr>
              <a:defRPr sz="1200"/>
            </a:lvl1pPr>
          </a:lstStyle>
          <a:p>
            <a:r>
              <a:rPr lang="cs-CZ"/>
              <a:t>Definujte zápatí - název prezentace / pracoviště</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p:nvPr>
        </p:nvSpPr>
        <p:spPr/>
        <p:txBody>
          <a:bodyPr/>
          <a:lstStyle/>
          <a:p>
            <a:r>
              <a:rPr lang="cs-CZ"/>
              <a:t>Kliknutím lze upravit styl.</a:t>
            </a:r>
          </a:p>
        </p:txBody>
      </p:sp>
      <p:pic>
        <p:nvPicPr>
          <p:cNvPr id="8" name="Obrázek 7">
            <a:extLst>
              <a:ext uri="{FF2B5EF4-FFF2-40B4-BE49-F238E27FC236}">
                <a16:creationId xmlns:a16="http://schemas.microsoft.com/office/drawing/2014/main" id="{BF1866C0-9E4A-449F-8756-70AFEADAD41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1922" y="6059508"/>
            <a:ext cx="858752" cy="580920"/>
          </a:xfrm>
          <a:prstGeom prst="rect">
            <a:avLst/>
          </a:prstGeom>
        </p:spPr>
      </p:pic>
    </p:spTree>
    <p:extLst>
      <p:ext uri="{BB962C8B-B14F-4D97-AF65-F5344CB8AC3E}">
        <p14:creationId xmlns:p14="http://schemas.microsoft.com/office/powerpoint/2010/main" val="4034428296"/>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2" name="Zástupný symbol pro obsah 2"/>
          <p:cNvSpPr>
            <a:spLocks noGrp="1"/>
          </p:cNvSpPr>
          <p:nvPr>
            <p:ph idx="1"/>
          </p:nvPr>
        </p:nvSpPr>
        <p:spPr>
          <a:xfrm>
            <a:off x="720000" y="169200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23" name="Zástupný symbol pro obsah 2"/>
          <p:cNvSpPr>
            <a:spLocks noGrp="1"/>
          </p:cNvSpPr>
          <p:nvPr>
            <p:ph idx="28"/>
          </p:nvPr>
        </p:nvSpPr>
        <p:spPr>
          <a:xfrm>
            <a:off x="6251280" y="1690271"/>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10" name="Obrázek 9">
            <a:extLst>
              <a:ext uri="{FF2B5EF4-FFF2-40B4-BE49-F238E27FC236}">
                <a16:creationId xmlns:a16="http://schemas.microsoft.com/office/drawing/2014/main" id="{0DEA7DE3-FBF5-48DB-AE89-99F65F9D8C2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1922" y="6059508"/>
            <a:ext cx="858752" cy="580920"/>
          </a:xfrm>
          <a:prstGeom prst="rect">
            <a:avLst/>
          </a:prstGeom>
        </p:spPr>
      </p:pic>
    </p:spTree>
    <p:extLst>
      <p:ext uri="{BB962C8B-B14F-4D97-AF65-F5344CB8AC3E}">
        <p14:creationId xmlns:p14="http://schemas.microsoft.com/office/powerpoint/2010/main" val="3317168426"/>
      </p:ext>
    </p:extLst>
  </p:cSld>
  <p:clrMapOvr>
    <a:masterClrMapping/>
  </p:clrMapOvr>
  <p:hf hdr="0" dt="0"/>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Nadpis, obsah a text">
    <p:spTree>
      <p:nvGrpSpPr>
        <p:cNvPr id="1" name=""/>
        <p:cNvGrpSpPr/>
        <p:nvPr/>
      </p:nvGrpSpPr>
      <p:grpSpPr>
        <a:xfrm>
          <a:off x="0" y="0"/>
          <a:ext cx="0" cy="0"/>
          <a:chOff x="0" y="0"/>
          <a:chExt cx="0" cy="0"/>
        </a:xfrm>
      </p:grpSpPr>
      <p:sp>
        <p:nvSpPr>
          <p:cNvPr id="11"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1695074"/>
            <a:ext cx="5218413" cy="389671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p:nvPr>
        </p:nvSpPr>
        <p:spPr/>
        <p:txBody>
          <a:bodyPr/>
          <a:lstStyle/>
          <a:p>
            <a:r>
              <a:rPr lang="cs-CZ"/>
              <a:t>Kliknutím lze upravit styl.</a:t>
            </a:r>
            <a:endParaRPr lang="cs-CZ" dirty="0"/>
          </a:p>
        </p:txBody>
      </p:sp>
      <p:sp>
        <p:nvSpPr>
          <p:cNvPr id="9"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Upravte styly předlohy textu.</a:t>
            </a:r>
          </a:p>
        </p:txBody>
      </p:sp>
      <p:sp>
        <p:nvSpPr>
          <p:cNvPr id="12" name="Zástupný symbol pro obsah 2"/>
          <p:cNvSpPr>
            <a:spLocks noGrp="1"/>
          </p:cNvSpPr>
          <p:nvPr>
            <p:ph idx="28"/>
          </p:nvPr>
        </p:nvSpPr>
        <p:spPr>
          <a:xfrm>
            <a:off x="6251280" y="1667024"/>
            <a:ext cx="5219998" cy="414000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14" name="Obrázek 13">
            <a:extLst>
              <a:ext uri="{FF2B5EF4-FFF2-40B4-BE49-F238E27FC236}">
                <a16:creationId xmlns:a16="http://schemas.microsoft.com/office/drawing/2014/main" id="{6A3A2FD6-9C9B-4458-A2AA-D1DD17E7E2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1922" y="6059508"/>
            <a:ext cx="858752" cy="580920"/>
          </a:xfrm>
          <a:prstGeom prst="rect">
            <a:avLst/>
          </a:prstGeom>
        </p:spPr>
      </p:pic>
    </p:spTree>
    <p:extLst>
      <p:ext uri="{BB962C8B-B14F-4D97-AF65-F5344CB8AC3E}">
        <p14:creationId xmlns:p14="http://schemas.microsoft.com/office/powerpoint/2010/main" val="2966739591"/>
      </p:ext>
    </p:extLst>
  </p:cSld>
  <p:clrMapOvr>
    <a:masterClrMapping/>
  </p:clrMapOvr>
  <p:hf hdr="0" dt="0"/>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p:nvPr>
        </p:nvSpPr>
        <p:spPr>
          <a:xfrm>
            <a:off x="4440000" y="1692002"/>
            <a:ext cx="3311525" cy="2230711"/>
          </a:xfrm>
        </p:spPr>
        <p:txBody>
          <a:bodyPr/>
          <a:lstStyle/>
          <a:p>
            <a:pPr lvl="0"/>
            <a:r>
              <a:rPr lang="cs-CZ"/>
              <a:t>Upravte styly předlohy textu.</a:t>
            </a:r>
          </a:p>
        </p:txBody>
      </p:sp>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a:t>Upravte styly předlohy textu.</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p:nvPr>
        </p:nvSpPr>
        <p:spPr>
          <a:xfrm>
            <a:off x="720725" y="4025136"/>
            <a:ext cx="3311525" cy="216000"/>
          </a:xfrm>
        </p:spPr>
        <p:txBody>
          <a:bodyPr anchor="ctr"/>
          <a:lstStyle>
            <a:lvl1pPr>
              <a:lnSpc>
                <a:spcPts val="1100"/>
              </a:lnSpc>
              <a:defRPr sz="1000" b="0"/>
            </a:lvl1pPr>
          </a:lstStyle>
          <a:p>
            <a:pPr lvl="0"/>
            <a:r>
              <a:rPr lang="cs-CZ"/>
              <a:t>Upravte styly předlohy textu.</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p:nvPr>
        </p:nvSpPr>
        <p:spPr>
          <a:xfrm>
            <a:off x="4440475" y="4025136"/>
            <a:ext cx="3311525" cy="216000"/>
          </a:xfrm>
        </p:spPr>
        <p:txBody>
          <a:bodyPr anchor="ctr"/>
          <a:lstStyle>
            <a:lvl1pPr>
              <a:lnSpc>
                <a:spcPts val="1100"/>
              </a:lnSpc>
              <a:defRPr sz="1000" b="0"/>
            </a:lvl1pPr>
          </a:lstStyle>
          <a:p>
            <a:pPr lvl="0"/>
            <a:r>
              <a:rPr lang="cs-CZ"/>
              <a:t>Upravte styly předlohy textu.</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p:nvPr>
        </p:nvSpPr>
        <p:spPr>
          <a:xfrm>
            <a:off x="8161436" y="4025136"/>
            <a:ext cx="3311525" cy="216000"/>
          </a:xfrm>
        </p:spPr>
        <p:txBody>
          <a:bodyPr anchor="ctr"/>
          <a:lstStyle>
            <a:lvl1pPr>
              <a:lnSpc>
                <a:spcPts val="1100"/>
              </a:lnSpc>
              <a:defRPr sz="1000" b="0"/>
            </a:lvl1pPr>
          </a:lstStyle>
          <a:p>
            <a:pPr lvl="0"/>
            <a:r>
              <a:rPr lang="cs-CZ"/>
              <a:t>Upravte styly předlohy textu.</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p:nvPr>
        </p:nvSpPr>
        <p:spPr>
          <a:xfrm>
            <a:off x="719999" y="1692002"/>
            <a:ext cx="3311525" cy="2230711"/>
          </a:xfrm>
        </p:spPr>
        <p:txBody>
          <a:bodyPr/>
          <a:lstStyle/>
          <a:p>
            <a:pPr lvl="0"/>
            <a:r>
              <a:rPr lang="cs-CZ"/>
              <a:t>Upravte styly předlohy textu.</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p:nvPr>
        </p:nvSpPr>
        <p:spPr>
          <a:xfrm>
            <a:off x="8160001" y="1692002"/>
            <a:ext cx="3311525" cy="2230711"/>
          </a:xfrm>
        </p:spPr>
        <p:txBody>
          <a:bodyPr/>
          <a:lstStyle/>
          <a:p>
            <a:pPr lvl="0"/>
            <a:r>
              <a:rPr lang="cs-CZ"/>
              <a:t>Upravte styly předlohy textu.</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a:t>Upravte styly předlohy textu.</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p:nvPr>
        </p:nvSpPr>
        <p:spPr>
          <a:xfrm>
            <a:off x="720000" y="720000"/>
            <a:ext cx="10753200" cy="451576"/>
          </a:xfrm>
        </p:spPr>
        <p:txBody>
          <a:bodyPr/>
          <a:lstStyle/>
          <a:p>
            <a:r>
              <a:rPr lang="cs-CZ"/>
              <a:t>Kliknutím lze upravit styl.</a:t>
            </a:r>
          </a:p>
        </p:txBody>
      </p:sp>
      <p:pic>
        <p:nvPicPr>
          <p:cNvPr id="22" name="Obrázek 21">
            <a:extLst>
              <a:ext uri="{FF2B5EF4-FFF2-40B4-BE49-F238E27FC236}">
                <a16:creationId xmlns:a16="http://schemas.microsoft.com/office/drawing/2014/main" id="{6FCA30E9-0899-4BB2-A33A-8E8587324D0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1922" y="6059508"/>
            <a:ext cx="858752" cy="580920"/>
          </a:xfrm>
          <a:prstGeom prst="rect">
            <a:avLst/>
          </a:prstGeom>
        </p:spPr>
      </p:pic>
    </p:spTree>
    <p:extLst>
      <p:ext uri="{BB962C8B-B14F-4D97-AF65-F5344CB8AC3E}">
        <p14:creationId xmlns:p14="http://schemas.microsoft.com/office/powerpoint/2010/main" val="2713741071"/>
      </p:ext>
    </p:extLst>
  </p:cSld>
  <p:clrMapOvr>
    <a:masterClrMapping/>
  </p:clrMapOvr>
  <p:hf hdr="0" dt="0"/>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bsah a text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4" name="Zástupný symbol pro obsah 2"/>
          <p:cNvSpPr>
            <a:spLocks noGrp="1"/>
          </p:cNvSpPr>
          <p:nvPr>
            <p:ph idx="1"/>
          </p:nvPr>
        </p:nvSpPr>
        <p:spPr>
          <a:xfrm>
            <a:off x="6272212" y="692150"/>
            <a:ext cx="5200987"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1600"/>
            </a:lvl2pPr>
            <a:lvl3pPr marL="914400" indent="0">
              <a:buNone/>
              <a:defRPr/>
            </a:lvl3pPr>
          </a:lstStyle>
          <a:p>
            <a:pPr lvl="0"/>
            <a:r>
              <a:rPr lang="cs-CZ"/>
              <a:t>Upravte styly předlohy textu.</a:t>
            </a:r>
          </a:p>
          <a:p>
            <a:pPr lvl="1"/>
            <a:r>
              <a:rPr lang="cs-CZ"/>
              <a:t>Druhá úroveň</a:t>
            </a:r>
          </a:p>
          <a:p>
            <a:pPr lvl="2"/>
            <a:r>
              <a:rPr lang="cs-CZ"/>
              <a:t>Třetí úroveň</a:t>
            </a:r>
          </a:p>
        </p:txBody>
      </p:sp>
      <p:sp>
        <p:nvSpPr>
          <p:cNvPr id="9" name="Zástupný symbol pro obsah 12">
            <a:extLst>
              <a:ext uri="{FF2B5EF4-FFF2-40B4-BE49-F238E27FC236}">
                <a16:creationId xmlns:a16="http://schemas.microsoft.com/office/drawing/2014/main" id="{83517C49-9C06-4658-8660-E0D21D83CE29}"/>
              </a:ext>
            </a:extLst>
          </p:cNvPr>
          <p:cNvSpPr>
            <a:spLocks noGrp="1"/>
          </p:cNvSpPr>
          <p:nvPr>
            <p:ph sz="quarter" idx="24"/>
          </p:nvPr>
        </p:nvSpPr>
        <p:spPr>
          <a:xfrm>
            <a:off x="719137" y="692150"/>
            <a:ext cx="5218413" cy="4899635"/>
          </a:xfrm>
        </p:spPr>
        <p:txBody>
          <a:bodyPr/>
          <a:lstStyle/>
          <a:p>
            <a:pPr lvl="0"/>
            <a:r>
              <a:rPr lang="cs-CZ"/>
              <a:t>Upravte styly předlohy textu.</a:t>
            </a:r>
          </a:p>
        </p:txBody>
      </p:sp>
      <p:sp>
        <p:nvSpPr>
          <p:cNvPr id="10" name="Zástupný symbol pro text 13">
            <a:extLst>
              <a:ext uri="{FF2B5EF4-FFF2-40B4-BE49-F238E27FC236}">
                <a16:creationId xmlns:a16="http://schemas.microsoft.com/office/drawing/2014/main" id="{F7FD9E97-5F69-494E-8672-595752783306}"/>
              </a:ext>
            </a:extLst>
          </p:cNvPr>
          <p:cNvSpPr>
            <a:spLocks noGrp="1"/>
          </p:cNvSpPr>
          <p:nvPr>
            <p:ph type="body" sz="quarter" idx="19"/>
          </p:nvPr>
        </p:nvSpPr>
        <p:spPr>
          <a:xfrm>
            <a:off x="720725" y="5599670"/>
            <a:ext cx="5218412" cy="216000"/>
          </a:xfrm>
        </p:spPr>
        <p:txBody>
          <a:bodyPr anchor="ctr"/>
          <a:lstStyle>
            <a:lvl1pPr>
              <a:lnSpc>
                <a:spcPts val="1100"/>
              </a:lnSpc>
              <a:defRPr sz="1000" b="0" i="0"/>
            </a:lvl1pPr>
          </a:lstStyle>
          <a:p>
            <a:pPr lvl="0"/>
            <a:r>
              <a:rPr lang="cs-CZ"/>
              <a:t>Upravte styly předlohy textu.</a:t>
            </a:r>
          </a:p>
        </p:txBody>
      </p:sp>
      <p:pic>
        <p:nvPicPr>
          <p:cNvPr id="8" name="Obrázek 7">
            <a:extLst>
              <a:ext uri="{FF2B5EF4-FFF2-40B4-BE49-F238E27FC236}">
                <a16:creationId xmlns:a16="http://schemas.microsoft.com/office/drawing/2014/main" id="{4E8261C5-758A-4D2F-9F56-BFDCAE9A46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1922" y="6059508"/>
            <a:ext cx="858752" cy="580920"/>
          </a:xfrm>
          <a:prstGeom prst="rect">
            <a:avLst/>
          </a:prstGeom>
        </p:spPr>
      </p:pic>
    </p:spTree>
    <p:extLst>
      <p:ext uri="{BB962C8B-B14F-4D97-AF65-F5344CB8AC3E}">
        <p14:creationId xmlns:p14="http://schemas.microsoft.com/office/powerpoint/2010/main" val="2117383761"/>
      </p:ext>
    </p:extLst>
  </p:cSld>
  <p:clrMapOvr>
    <a:masterClrMapping/>
  </p:clrMapOvr>
  <p:hf hdr="0" dt="0"/>
  <p:extLst>
    <p:ext uri="{DCECCB84-F9BA-43D5-87BE-67443E8EF086}">
      <p15:sldGuideLst xmlns:p15="http://schemas.microsoft.com/office/powerpoint/2012/main">
        <p15:guide id="1" orient="horz" pos="3158"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bsah bez nadpisu">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ltLang="cs-CZ" dirty="0"/>
              <a:t>Definujte zápatí - název prezentace / pracoviště</a:t>
            </a:r>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0" name="Zástupný symbol pro obsah 2"/>
          <p:cNvSpPr>
            <a:spLocks noGrp="1"/>
          </p:cNvSpPr>
          <p:nvPr>
            <p:ph idx="1"/>
          </p:nvPr>
        </p:nvSpPr>
        <p:spPr>
          <a:xfrm>
            <a:off x="720000" y="692150"/>
            <a:ext cx="10753200" cy="5139850"/>
          </a:xfrm>
          <a:prstGeom prst="rect">
            <a:avLst/>
          </a:prstGeom>
        </p:spPr>
        <p:txBody>
          <a:bodyPr/>
          <a:lstStyle>
            <a:lvl1pPr marL="252000" indent="-180000">
              <a:lnSpc>
                <a:spcPct val="1500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buNone/>
              <a:defRPr/>
            </a:lvl3pPr>
          </a:lstStyle>
          <a:p>
            <a:pPr lvl="0"/>
            <a:r>
              <a:rPr lang="cs-CZ"/>
              <a:t>Upravte styly předlohy textu.</a:t>
            </a:r>
          </a:p>
          <a:p>
            <a:pPr lvl="1"/>
            <a:r>
              <a:rPr lang="cs-CZ"/>
              <a:t>Druhá úroveň</a:t>
            </a:r>
          </a:p>
          <a:p>
            <a:pPr lvl="2"/>
            <a:r>
              <a:rPr lang="cs-CZ"/>
              <a:t>Třetí úroveň</a:t>
            </a:r>
          </a:p>
        </p:txBody>
      </p:sp>
      <p:pic>
        <p:nvPicPr>
          <p:cNvPr id="6" name="Obrázek 5">
            <a:extLst>
              <a:ext uri="{FF2B5EF4-FFF2-40B4-BE49-F238E27FC236}">
                <a16:creationId xmlns:a16="http://schemas.microsoft.com/office/drawing/2014/main" id="{6F243F96-CFB0-4597-BBC0-87FD04D98E4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91922" y="6059508"/>
            <a:ext cx="858752" cy="580920"/>
          </a:xfrm>
          <a:prstGeom prst="rect">
            <a:avLst/>
          </a:prstGeom>
        </p:spPr>
      </p:pic>
    </p:spTree>
    <p:extLst>
      <p:ext uri="{BB962C8B-B14F-4D97-AF65-F5344CB8AC3E}">
        <p14:creationId xmlns:p14="http://schemas.microsoft.com/office/powerpoint/2010/main" val="234975528"/>
      </p:ext>
    </p:extLst>
  </p:cSld>
  <p:clrMapOvr>
    <a:masterClrMapping/>
  </p:clrMapOvr>
  <p:hf hdr="0" dt="0"/>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em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dirty="0"/>
              <a:t>Definujte zápatí - název prezentace / pracoviště</a:t>
            </a:r>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lze upravit styl.</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lvl="0"/>
            <a:r>
              <a:rPr lang="cs-CZ" dirty="0"/>
              <a:t>Upravte styly předlohy textu</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90" r:id="rId3"/>
    <p:sldLayoutId id="2147483685" r:id="rId4"/>
    <p:sldLayoutId id="2147483688" r:id="rId5"/>
    <p:sldLayoutId id="2147483674" r:id="rId6"/>
    <p:sldLayoutId id="2147483673" r:id="rId7"/>
    <p:sldLayoutId id="2147483676" r:id="rId8"/>
    <p:sldLayoutId id="2147483675" r:id="rId9"/>
    <p:sldLayoutId id="2147483677" r:id="rId10"/>
    <p:sldLayoutId id="2147483686" r:id="rId11"/>
    <p:sldLayoutId id="2147483691" r:id="rId12"/>
    <p:sldLayoutId id="2147483692" r:id="rId13"/>
    <p:sldLayoutId id="2147483693" r:id="rId14"/>
  </p:sldLayoutIdLst>
  <p:hf sldNum="0" hdr="0" ft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indent="0" algn="l" rtl="0" eaLnBrk="1" fontAlgn="base" hangingPunct="1">
        <a:lnSpc>
          <a:spcPct val="100000"/>
        </a:lnSpc>
        <a:spcBef>
          <a:spcPts val="0"/>
        </a:spcBef>
        <a:spcAft>
          <a:spcPct val="0"/>
        </a:spcAft>
        <a:buClr>
          <a:schemeClr val="tx2"/>
        </a:buClr>
        <a:buSzPct val="100000"/>
        <a:buFontTx/>
        <a:buNone/>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16"/>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049"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1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g"/><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Humanitární aspekt neziskového sektoru/ KVE</a:t>
            </a:r>
          </a:p>
        </p:txBody>
      </p:sp>
      <p:sp>
        <p:nvSpPr>
          <p:cNvPr id="3" name="Zástupný symbol pro číslo snímku 2"/>
          <p:cNvSpPr>
            <a:spLocks noGrp="1"/>
          </p:cNvSpPr>
          <p:nvPr>
            <p:ph type="sldNum" sz="quarter" idx="11"/>
          </p:nvPr>
        </p:nvSpPr>
        <p:spPr/>
        <p:txBody>
          <a:bodyPr/>
          <a:lstStyle/>
          <a:p>
            <a:fld id="{0DE708CC-0C3F-4567-9698-B54C0F35BD31}" type="slidenum">
              <a:rPr lang="cs-CZ" altLang="cs-CZ" smtClean="0"/>
              <a:pPr/>
              <a:t>1</a:t>
            </a:fld>
            <a:endParaRPr lang="cs-CZ" altLang="cs-CZ" dirty="0"/>
          </a:p>
        </p:txBody>
      </p:sp>
      <p:sp>
        <p:nvSpPr>
          <p:cNvPr id="4" name="Nadpis 3"/>
          <p:cNvSpPr>
            <a:spLocks noGrp="1"/>
          </p:cNvSpPr>
          <p:nvPr>
            <p:ph type="title"/>
          </p:nvPr>
        </p:nvSpPr>
        <p:spPr/>
        <p:txBody>
          <a:bodyPr/>
          <a:lstStyle/>
          <a:p>
            <a:r>
              <a:rPr lang="cs-CZ" dirty="0"/>
              <a:t>Humanitární aspekt neziskového sektoru</a:t>
            </a:r>
          </a:p>
        </p:txBody>
      </p:sp>
      <p:sp>
        <p:nvSpPr>
          <p:cNvPr id="5" name="Podnadpis 4"/>
          <p:cNvSpPr>
            <a:spLocks noGrp="1"/>
          </p:cNvSpPr>
          <p:nvPr>
            <p:ph type="subTitle" idx="1"/>
          </p:nvPr>
        </p:nvSpPr>
        <p:spPr/>
        <p:txBody>
          <a:bodyPr/>
          <a:lstStyle/>
          <a:p>
            <a:r>
              <a:rPr lang="cs-CZ" b="1" dirty="0"/>
              <a:t>Ekonomika a řízení nestátních neziskových organizací</a:t>
            </a:r>
            <a:endParaRPr lang="en-US" b="1" dirty="0"/>
          </a:p>
          <a:p>
            <a:endParaRPr lang="en-US" b="1" dirty="0"/>
          </a:p>
          <a:p>
            <a:r>
              <a:rPr lang="en-US" b="1" dirty="0"/>
              <a:t>Mgr. </a:t>
            </a:r>
            <a:r>
              <a:rPr lang="en-US" b="1" dirty="0" err="1"/>
              <a:t>Tadeáš</a:t>
            </a:r>
            <a:r>
              <a:rPr lang="en-US" b="1" dirty="0"/>
              <a:t> Pala</a:t>
            </a:r>
            <a:endParaRPr lang="cs-CZ" b="1" dirty="0"/>
          </a:p>
          <a:p>
            <a:endParaRPr lang="cs-CZ" dirty="0"/>
          </a:p>
        </p:txBody>
      </p:sp>
    </p:spTree>
    <p:extLst>
      <p:ext uri="{BB962C8B-B14F-4D97-AF65-F5344CB8AC3E}">
        <p14:creationId xmlns:p14="http://schemas.microsoft.com/office/powerpoint/2010/main" val="3427679588"/>
      </p:ext>
    </p:extLst>
  </p:cSld>
  <p:clrMapOvr>
    <a:masterClrMapping/>
  </p:clrMapOvr>
  <mc:AlternateContent xmlns:mc="http://schemas.openxmlformats.org/markup-compatibility/2006" xmlns:p14="http://schemas.microsoft.com/office/powerpoint/2010/main">
    <mc:Choice Requires="p14">
      <p:transition spd="slow" p14:dur="2000" advTm="339820"/>
    </mc:Choice>
    <mc:Fallback xmlns="">
      <p:transition spd="slow" advTm="33982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Humanitární aspekt neziskového sektoru/ KVE</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10</a:t>
            </a:fld>
            <a:endParaRPr lang="cs-CZ" altLang="cs-CZ" dirty="0"/>
          </a:p>
        </p:txBody>
      </p:sp>
      <p:sp>
        <p:nvSpPr>
          <p:cNvPr id="4" name="Nadpis 3"/>
          <p:cNvSpPr>
            <a:spLocks noGrp="1"/>
          </p:cNvSpPr>
          <p:nvPr>
            <p:ph type="title"/>
          </p:nvPr>
        </p:nvSpPr>
        <p:spPr/>
        <p:txBody>
          <a:bodyPr/>
          <a:lstStyle/>
          <a:p>
            <a:r>
              <a:rPr lang="cs-CZ" dirty="0"/>
              <a:t>FINANCOVÁNÍ a ORGANIZACE</a:t>
            </a:r>
          </a:p>
        </p:txBody>
      </p:sp>
      <p:sp>
        <p:nvSpPr>
          <p:cNvPr id="5" name="Zástupný symbol pro obsah 4"/>
          <p:cNvSpPr>
            <a:spLocks noGrp="1"/>
          </p:cNvSpPr>
          <p:nvPr>
            <p:ph idx="1"/>
          </p:nvPr>
        </p:nvSpPr>
        <p:spPr/>
        <p:txBody>
          <a:bodyPr/>
          <a:lstStyle/>
          <a:p>
            <a:r>
              <a:rPr lang="cs-CZ" sz="2000" dirty="0"/>
              <a:t>Sebeprezentace (důstojná ale důsledná)</a:t>
            </a:r>
          </a:p>
          <a:p>
            <a:r>
              <a:rPr lang="cs-CZ" sz="2000" dirty="0"/>
              <a:t>Reprezentativnost a Transparentnost</a:t>
            </a:r>
          </a:p>
          <a:p>
            <a:r>
              <a:rPr lang="en-AU" sz="2000" dirty="0"/>
              <a:t>Fundraising</a:t>
            </a:r>
            <a:r>
              <a:rPr lang="cs-CZ" sz="2000" dirty="0"/>
              <a:t> </a:t>
            </a:r>
          </a:p>
          <a:p>
            <a:r>
              <a:rPr lang="cs-CZ" sz="2000" dirty="0"/>
              <a:t>Komunikace (Web, FB, </a:t>
            </a:r>
            <a:r>
              <a:rPr lang="cs-CZ" sz="2000" dirty="0" err="1"/>
              <a:t>etc</a:t>
            </a:r>
            <a:r>
              <a:rPr lang="cs-CZ" sz="2000" dirty="0"/>
              <a:t>.)</a:t>
            </a:r>
          </a:p>
          <a:p>
            <a:r>
              <a:rPr lang="cs-CZ" sz="2000" dirty="0"/>
              <a:t>Osobní komunikace</a:t>
            </a:r>
          </a:p>
          <a:p>
            <a:r>
              <a:rPr lang="cs-CZ" sz="2000" dirty="0"/>
              <a:t>PRAVDIVÁ INFORMOVANOST</a:t>
            </a:r>
          </a:p>
          <a:p>
            <a:r>
              <a:rPr lang="cs-CZ" sz="2000" dirty="0"/>
              <a:t>Administrativní </a:t>
            </a:r>
            <a:r>
              <a:rPr lang="cs-CZ" sz="2000" dirty="0" err="1"/>
              <a:t>aparatus</a:t>
            </a:r>
            <a:r>
              <a:rPr lang="cs-CZ" sz="2000" dirty="0"/>
              <a:t> (zapsaný spolek?, stanovy, Potvrzení pro snížení daně, neziskový status)</a:t>
            </a:r>
          </a:p>
          <a:p>
            <a:r>
              <a:rPr lang="cs-CZ" sz="2000" dirty="0"/>
              <a:t>Periodicita příjmů – plánování</a:t>
            </a:r>
          </a:p>
          <a:p>
            <a:r>
              <a:rPr lang="cs-CZ" sz="2000" dirty="0"/>
              <a:t>Účetnictví</a:t>
            </a:r>
          </a:p>
        </p:txBody>
      </p:sp>
      <p:pic>
        <p:nvPicPr>
          <p:cNvPr id="8" name="Obráze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8623" y="1171576"/>
            <a:ext cx="4625329" cy="3266639"/>
          </a:xfrm>
          <a:prstGeom prst="rect">
            <a:avLst/>
          </a:prstGeom>
        </p:spPr>
      </p:pic>
    </p:spTree>
    <p:extLst>
      <p:ext uri="{BB962C8B-B14F-4D97-AF65-F5344CB8AC3E}">
        <p14:creationId xmlns:p14="http://schemas.microsoft.com/office/powerpoint/2010/main" val="3475936958"/>
      </p:ext>
    </p:extLst>
  </p:cSld>
  <p:clrMapOvr>
    <a:masterClrMapping/>
  </p:clrMapOvr>
  <mc:AlternateContent xmlns:mc="http://schemas.openxmlformats.org/markup-compatibility/2006" xmlns:p14="http://schemas.microsoft.com/office/powerpoint/2010/main">
    <mc:Choice Requires="p14">
      <p:transition spd="slow" p14:dur="2000" advTm="460180"/>
    </mc:Choice>
    <mc:Fallback xmlns="">
      <p:transition spd="slow" advTm="46018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Humanitární aspekt neziskového sektoru/ KVE</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11</a:t>
            </a:fld>
            <a:endParaRPr lang="cs-CZ" altLang="cs-CZ" dirty="0"/>
          </a:p>
        </p:txBody>
      </p:sp>
      <p:sp>
        <p:nvSpPr>
          <p:cNvPr id="4" name="Nadpis 3"/>
          <p:cNvSpPr>
            <a:spLocks noGrp="1"/>
          </p:cNvSpPr>
          <p:nvPr>
            <p:ph type="title"/>
          </p:nvPr>
        </p:nvSpPr>
        <p:spPr/>
        <p:txBody>
          <a:bodyPr/>
          <a:lstStyle/>
          <a:p>
            <a:r>
              <a:rPr lang="cs-CZ" dirty="0" err="1"/>
              <a:t>Fundraising</a:t>
            </a:r>
            <a:endParaRPr lang="cs-CZ" dirty="0"/>
          </a:p>
        </p:txBody>
      </p:sp>
      <p:sp>
        <p:nvSpPr>
          <p:cNvPr id="5" name="Zástupný symbol pro obsah 4"/>
          <p:cNvSpPr>
            <a:spLocks noGrp="1"/>
          </p:cNvSpPr>
          <p:nvPr>
            <p:ph idx="1"/>
          </p:nvPr>
        </p:nvSpPr>
        <p:spPr/>
        <p:txBody>
          <a:bodyPr/>
          <a:lstStyle/>
          <a:p>
            <a:r>
              <a:rPr lang="cs-CZ" sz="2400" dirty="0"/>
              <a:t>povinnost může být formální (splnění podmínek grantu, podmínky pro pořádání sbírky) </a:t>
            </a:r>
          </a:p>
          <a:p>
            <a:r>
              <a:rPr lang="cs-CZ" sz="2400" dirty="0"/>
              <a:t>nebo neformální (informování dárce, udržování vztahu, péče o sponzora)</a:t>
            </a:r>
          </a:p>
          <a:p>
            <a:r>
              <a:rPr lang="cs-CZ" sz="2400" dirty="0"/>
              <a:t>Zdroje financí (jednotlivci, veř. sbírky, veřejné peníze v různých formách) </a:t>
            </a:r>
          </a:p>
          <a:p>
            <a:r>
              <a:rPr lang="cs-CZ" sz="2400" dirty="0"/>
              <a:t>vždycky vzniká ke každému zdroji nějaká povinnost </a:t>
            </a:r>
            <a:r>
              <a:rPr lang="cs-CZ" sz="2400" i="1" dirty="0"/>
              <a:t>(„žádné peníze nejsou zadarmo“</a:t>
            </a:r>
            <a:r>
              <a:rPr lang="cs-CZ" sz="2400" dirty="0"/>
              <a:t>)</a:t>
            </a:r>
          </a:p>
          <a:p>
            <a:endParaRPr lang="cs-CZ" dirty="0"/>
          </a:p>
        </p:txBody>
      </p:sp>
    </p:spTree>
    <p:extLst>
      <p:ext uri="{BB962C8B-B14F-4D97-AF65-F5344CB8AC3E}">
        <p14:creationId xmlns:p14="http://schemas.microsoft.com/office/powerpoint/2010/main" val="664952169"/>
      </p:ext>
    </p:extLst>
  </p:cSld>
  <p:clrMapOvr>
    <a:masterClrMapping/>
  </p:clrMapOvr>
  <mc:AlternateContent xmlns:mc="http://schemas.openxmlformats.org/markup-compatibility/2006" xmlns:p14="http://schemas.microsoft.com/office/powerpoint/2010/main">
    <mc:Choice Requires="p14">
      <p:transition spd="slow" p14:dur="2000" advTm="132237"/>
    </mc:Choice>
    <mc:Fallback xmlns="">
      <p:transition spd="slow" advTm="132237"/>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Humanitární aspekt neziskového sektoru/ KVE</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12</a:t>
            </a:fld>
            <a:endParaRPr lang="cs-CZ" altLang="cs-CZ" dirty="0"/>
          </a:p>
        </p:txBody>
      </p:sp>
      <p:sp>
        <p:nvSpPr>
          <p:cNvPr id="4" name="Nadpis 3"/>
          <p:cNvSpPr>
            <a:spLocks noGrp="1"/>
          </p:cNvSpPr>
          <p:nvPr>
            <p:ph type="title"/>
          </p:nvPr>
        </p:nvSpPr>
        <p:spPr/>
        <p:txBody>
          <a:bodyPr/>
          <a:lstStyle/>
          <a:p>
            <a:r>
              <a:rPr lang="cs-CZ" dirty="0"/>
              <a:t>Problematické příklady</a:t>
            </a:r>
          </a:p>
        </p:txBody>
      </p:sp>
      <p:pic>
        <p:nvPicPr>
          <p:cNvPr id="8" name="Obráze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6402" y="2647467"/>
            <a:ext cx="5282067" cy="2969378"/>
          </a:xfrm>
          <a:prstGeom prst="rect">
            <a:avLst/>
          </a:prstGeom>
        </p:spPr>
      </p:pic>
      <p:pic>
        <p:nvPicPr>
          <p:cNvPr id="10" name="Obrázek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1283" y="2656265"/>
            <a:ext cx="3103436" cy="2960580"/>
          </a:xfrm>
          <a:prstGeom prst="rect">
            <a:avLst/>
          </a:prstGeom>
        </p:spPr>
      </p:pic>
      <p:pic>
        <p:nvPicPr>
          <p:cNvPr id="11" name="Obrázek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4000" y="1410041"/>
            <a:ext cx="3680266" cy="4688237"/>
          </a:xfrm>
          <a:prstGeom prst="rect">
            <a:avLst/>
          </a:prstGeom>
        </p:spPr>
      </p:pic>
      <p:pic>
        <p:nvPicPr>
          <p:cNvPr id="5" name="Zvuk 4">
            <a:hlinkClick r:id="" action="ppaction://media"/>
            <a:extLst>
              <a:ext uri="{FF2B5EF4-FFF2-40B4-BE49-F238E27FC236}">
                <a16:creationId xmlns:a16="http://schemas.microsoft.com/office/drawing/2014/main" id="{FBCB8E46-B884-4FD3-978D-DBF55CA60AB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01564002"/>
      </p:ext>
    </p:extLst>
  </p:cSld>
  <p:clrMapOvr>
    <a:masterClrMapping/>
  </p:clrMapOvr>
  <mc:AlternateContent xmlns:mc="http://schemas.openxmlformats.org/markup-compatibility/2006" xmlns:p14="http://schemas.microsoft.com/office/powerpoint/2010/main">
    <mc:Choice Requires="p14">
      <p:transition spd="slow" p14:dur="2000" advTm="351657"/>
    </mc:Choice>
    <mc:Fallback xmlns="">
      <p:transition spd="slow" advTm="351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Humanitární aspekt neziskového sektoru/ KVE</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13</a:t>
            </a:fld>
            <a:endParaRPr lang="cs-CZ" altLang="cs-CZ" dirty="0"/>
          </a:p>
        </p:txBody>
      </p:sp>
      <p:sp>
        <p:nvSpPr>
          <p:cNvPr id="4" name="Nadpis 3"/>
          <p:cNvSpPr>
            <a:spLocks noGrp="1"/>
          </p:cNvSpPr>
          <p:nvPr>
            <p:ph type="title"/>
          </p:nvPr>
        </p:nvSpPr>
        <p:spPr/>
        <p:txBody>
          <a:bodyPr/>
          <a:lstStyle/>
          <a:p>
            <a:r>
              <a:rPr lang="cs-CZ" dirty="0"/>
              <a:t>Optimální cesta</a:t>
            </a:r>
          </a:p>
        </p:txBody>
      </p:sp>
      <p:sp>
        <p:nvSpPr>
          <p:cNvPr id="5" name="Zástupný symbol pro obsah 4"/>
          <p:cNvSpPr>
            <a:spLocks noGrp="1"/>
          </p:cNvSpPr>
          <p:nvPr>
            <p:ph idx="1"/>
          </p:nvPr>
        </p:nvSpPr>
        <p:spPr>
          <a:xfrm>
            <a:off x="720000" y="1240108"/>
            <a:ext cx="10753200" cy="4139998"/>
          </a:xfrm>
        </p:spPr>
        <p:txBody>
          <a:bodyPr/>
          <a:lstStyle/>
          <a:p>
            <a:r>
              <a:rPr lang="cs-CZ" dirty="0"/>
              <a:t>Paul </a:t>
            </a:r>
            <a:r>
              <a:rPr lang="cs-CZ" dirty="0" err="1"/>
              <a:t>Collier</a:t>
            </a:r>
            <a:r>
              <a:rPr lang="cs-CZ" dirty="0"/>
              <a:t> </a:t>
            </a:r>
          </a:p>
          <a:p>
            <a:pPr marL="72000" indent="0">
              <a:buNone/>
            </a:pPr>
            <a:r>
              <a:rPr lang="en-US" sz="1200" i="1" dirty="0"/>
              <a:t>Aid agencies should increasingly be concentrated in the most difficult environments, accept more risk. Ordinary citizens should not support poorly informed vociferous lobbies whose efforts are counterproductive and severely constrain what the Aid agencies can do</a:t>
            </a:r>
            <a:r>
              <a:rPr lang="cs-CZ" sz="1200" i="1" dirty="0"/>
              <a:t>.</a:t>
            </a:r>
          </a:p>
          <a:p>
            <a:r>
              <a:rPr lang="cs-CZ" sz="1200" i="1" dirty="0"/>
              <a:t>(</a:t>
            </a:r>
            <a:r>
              <a:rPr lang="cs-CZ" sz="1200" b="1" i="1" dirty="0" err="1"/>
              <a:t>The</a:t>
            </a:r>
            <a:r>
              <a:rPr lang="cs-CZ" sz="1200" b="1" i="1" dirty="0"/>
              <a:t> </a:t>
            </a:r>
            <a:r>
              <a:rPr lang="cs-CZ" sz="1200" b="1" i="1" dirty="0" err="1"/>
              <a:t>Bottom</a:t>
            </a:r>
            <a:r>
              <a:rPr lang="cs-CZ" sz="1200" b="1" i="1" dirty="0"/>
              <a:t> </a:t>
            </a:r>
            <a:r>
              <a:rPr lang="cs-CZ" sz="1200" b="1" i="1" dirty="0" err="1"/>
              <a:t>Billion</a:t>
            </a:r>
            <a:r>
              <a:rPr lang="cs-CZ" sz="1200" b="1" dirty="0"/>
              <a:t>)</a:t>
            </a:r>
            <a:endParaRPr lang="cs-CZ" sz="1200" b="1" i="1" dirty="0"/>
          </a:p>
          <a:p>
            <a:r>
              <a:rPr lang="cs-CZ" sz="1200" b="1" dirty="0"/>
              <a:t>Humanitární pomoc může být i velmi škodlivá</a:t>
            </a:r>
          </a:p>
          <a:p>
            <a:r>
              <a:rPr lang="cs-CZ" sz="1200" b="1" dirty="0"/>
              <a:t>Dlouhodobá závislost (generační)</a:t>
            </a:r>
          </a:p>
          <a:p>
            <a:r>
              <a:rPr lang="cs-CZ" sz="1200" b="1" dirty="0"/>
              <a:t>„špatné svědomí“ a sexy mecenášství</a:t>
            </a:r>
          </a:p>
          <a:p>
            <a:r>
              <a:rPr lang="cs-CZ" sz="1200" b="1" dirty="0"/>
              <a:t>Rozvoj korupce</a:t>
            </a:r>
          </a:p>
          <a:p>
            <a:r>
              <a:rPr lang="cs-CZ" sz="1200" b="1" dirty="0" err="1"/>
              <a:t>Zabrždění</a:t>
            </a:r>
            <a:r>
              <a:rPr lang="cs-CZ" sz="1200" b="1" dirty="0"/>
              <a:t> ekonomiky</a:t>
            </a:r>
          </a:p>
          <a:p>
            <a:r>
              <a:rPr lang="cs-CZ" sz="1200" b="1" dirty="0"/>
              <a:t>Likvidace konkurenčního prostředí</a:t>
            </a:r>
          </a:p>
          <a:p>
            <a:r>
              <a:rPr lang="cs-CZ" sz="1200" b="1" dirty="0"/>
              <a:t>Podpora místních autoritářských režimů</a:t>
            </a:r>
          </a:p>
          <a:p>
            <a:r>
              <a:rPr lang="cs-CZ" sz="1200" b="1" dirty="0"/>
              <a:t>Problém v distribuci</a:t>
            </a:r>
          </a:p>
          <a:p>
            <a:r>
              <a:rPr lang="cs-CZ" dirty="0"/>
              <a:t>AUTONOMIE !!! (pomoc prací!)</a:t>
            </a:r>
          </a:p>
          <a:p>
            <a:r>
              <a:rPr lang="cs-CZ" dirty="0"/>
              <a:t>Pomoc je nejefektivnější tam, kde je nejmíň potřeba </a:t>
            </a:r>
            <a:r>
              <a:rPr lang="cs-CZ" dirty="0">
                <a:sym typeface="Wingdings" panose="05000000000000000000" pitchFamily="2" charset="2"/>
              </a:rPr>
              <a:t></a:t>
            </a:r>
            <a:endParaRPr lang="cs-CZ" dirty="0"/>
          </a:p>
          <a:p>
            <a:endParaRPr lang="cs-CZ" dirty="0"/>
          </a:p>
          <a:p>
            <a:endParaRPr lang="cs-CZ" dirty="0"/>
          </a:p>
          <a:p>
            <a:endParaRPr lang="cs-CZ" dirty="0"/>
          </a:p>
          <a:p>
            <a:endParaRPr lang="cs-CZ" dirty="0"/>
          </a:p>
          <a:p>
            <a:endParaRPr lang="cs-CZ" dirty="0"/>
          </a:p>
        </p:txBody>
      </p:sp>
      <p:pic>
        <p:nvPicPr>
          <p:cNvPr id="8" name="Obráze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91750" y="75262"/>
            <a:ext cx="1914525" cy="1836348"/>
          </a:xfrm>
          <a:prstGeom prst="rect">
            <a:avLst/>
          </a:prstGeom>
        </p:spPr>
      </p:pic>
      <p:pic>
        <p:nvPicPr>
          <p:cNvPr id="9" name="Obrázek 8"/>
          <p:cNvPicPr>
            <a:picLocks noChangeAspect="1"/>
          </p:cNvPicPr>
          <p:nvPr/>
        </p:nvPicPr>
        <p:blipFill>
          <a:blip r:embed="rId4"/>
          <a:stretch>
            <a:fillRect/>
          </a:stretch>
        </p:blipFill>
        <p:spPr>
          <a:xfrm>
            <a:off x="9507952" y="3609974"/>
            <a:ext cx="2684048" cy="3114675"/>
          </a:xfrm>
          <a:prstGeom prst="rect">
            <a:avLst/>
          </a:prstGeom>
        </p:spPr>
      </p:pic>
    </p:spTree>
    <p:extLst>
      <p:ext uri="{BB962C8B-B14F-4D97-AF65-F5344CB8AC3E}">
        <p14:creationId xmlns:p14="http://schemas.microsoft.com/office/powerpoint/2010/main" val="3879552292"/>
      </p:ext>
    </p:extLst>
  </p:cSld>
  <p:clrMapOvr>
    <a:masterClrMapping/>
  </p:clrMapOvr>
  <mc:AlternateContent xmlns:mc="http://schemas.openxmlformats.org/markup-compatibility/2006" xmlns:p14="http://schemas.microsoft.com/office/powerpoint/2010/main">
    <mc:Choice Requires="p14">
      <p:transition spd="slow" p14:dur="2000" advTm="463746"/>
    </mc:Choice>
    <mc:Fallback xmlns="">
      <p:transition spd="slow" advTm="463746"/>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Humanitární aspekt neziskového sektoru/ KVE</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14</a:t>
            </a:fld>
            <a:endParaRPr lang="cs-CZ" altLang="cs-CZ" dirty="0"/>
          </a:p>
        </p:txBody>
      </p:sp>
      <p:sp>
        <p:nvSpPr>
          <p:cNvPr id="4" name="Nadpis 3"/>
          <p:cNvSpPr>
            <a:spLocks noGrp="1"/>
          </p:cNvSpPr>
          <p:nvPr>
            <p:ph type="title"/>
          </p:nvPr>
        </p:nvSpPr>
        <p:spPr/>
        <p:txBody>
          <a:bodyPr/>
          <a:lstStyle/>
          <a:p>
            <a:r>
              <a:rPr lang="cs-CZ" dirty="0"/>
              <a:t>CO SI PŘENÉST ZE „ZISKU“ ANEB JAK SE „VYPLATIT“</a:t>
            </a:r>
          </a:p>
        </p:txBody>
      </p:sp>
      <p:sp>
        <p:nvSpPr>
          <p:cNvPr id="5" name="Zástupný symbol pro obsah 4"/>
          <p:cNvSpPr>
            <a:spLocks noGrp="1"/>
          </p:cNvSpPr>
          <p:nvPr>
            <p:ph idx="1"/>
          </p:nvPr>
        </p:nvSpPr>
        <p:spPr/>
        <p:txBody>
          <a:bodyPr/>
          <a:lstStyle/>
          <a:p>
            <a:r>
              <a:rPr lang="cs-CZ" dirty="0"/>
              <a:t>I NGO musí mít </a:t>
            </a:r>
            <a:r>
              <a:rPr lang="cs-CZ" i="1" dirty="0"/>
              <a:t>„ekonomický smysl“</a:t>
            </a:r>
          </a:p>
          <a:p>
            <a:r>
              <a:rPr lang="cs-CZ" i="1" dirty="0"/>
              <a:t>Zpětná definice náklady – optimální vytíženost</a:t>
            </a:r>
          </a:p>
          <a:p>
            <a:r>
              <a:rPr lang="cs-CZ" dirty="0"/>
              <a:t>Klíčový aspekt - </a:t>
            </a:r>
            <a:r>
              <a:rPr lang="cs-CZ" i="1" dirty="0"/>
              <a:t>Režie KOLIK?</a:t>
            </a:r>
          </a:p>
          <a:p>
            <a:r>
              <a:rPr lang="cs-CZ" dirty="0"/>
              <a:t>Simulace konkurenčního prostředí (i realita)</a:t>
            </a:r>
          </a:p>
          <a:p>
            <a:r>
              <a:rPr lang="cs-CZ" dirty="0"/>
              <a:t>Přirozený tlak na minimální náklady</a:t>
            </a:r>
          </a:p>
          <a:p>
            <a:r>
              <a:rPr lang="cs-CZ" i="1" u="sng" dirty="0"/>
              <a:t>Maximalizace užitku</a:t>
            </a:r>
          </a:p>
          <a:p>
            <a:r>
              <a:rPr lang="cs-CZ" i="1" u="sng" dirty="0" err="1"/>
              <a:t>Prioritizace</a:t>
            </a:r>
            <a:r>
              <a:rPr lang="cs-CZ" i="1" u="sng" dirty="0"/>
              <a:t> portfolia</a:t>
            </a:r>
            <a:endParaRPr lang="cs-CZ" i="1" dirty="0"/>
          </a:p>
        </p:txBody>
      </p:sp>
      <p:pic>
        <p:nvPicPr>
          <p:cNvPr id="6" name="Obrázek 5"/>
          <p:cNvPicPr>
            <a:picLocks noChangeAspect="1"/>
          </p:cNvPicPr>
          <p:nvPr/>
        </p:nvPicPr>
        <p:blipFill>
          <a:blip r:embed="rId3"/>
          <a:stretch>
            <a:fillRect/>
          </a:stretch>
        </p:blipFill>
        <p:spPr>
          <a:xfrm>
            <a:off x="8203124" y="3258225"/>
            <a:ext cx="3581400" cy="2771775"/>
          </a:xfrm>
          <a:prstGeom prst="rect">
            <a:avLst/>
          </a:prstGeom>
        </p:spPr>
      </p:pic>
    </p:spTree>
    <p:extLst>
      <p:ext uri="{BB962C8B-B14F-4D97-AF65-F5344CB8AC3E}">
        <p14:creationId xmlns:p14="http://schemas.microsoft.com/office/powerpoint/2010/main" val="1699955319"/>
      </p:ext>
    </p:extLst>
  </p:cSld>
  <p:clrMapOvr>
    <a:masterClrMapping/>
  </p:clrMapOvr>
  <mc:AlternateContent xmlns:mc="http://schemas.openxmlformats.org/markup-compatibility/2006" xmlns:p14="http://schemas.microsoft.com/office/powerpoint/2010/main">
    <mc:Choice Requires="p14">
      <p:transition spd="slow" p14:dur="2000" advTm="252591"/>
    </mc:Choice>
    <mc:Fallback xmlns="">
      <p:transition spd="slow" advTm="252591"/>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Humanitární aspekt neziskového sektoru/ KVE</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15</a:t>
            </a:fld>
            <a:endParaRPr lang="cs-CZ" altLang="cs-CZ" dirty="0"/>
          </a:p>
        </p:txBody>
      </p:sp>
      <p:sp>
        <p:nvSpPr>
          <p:cNvPr id="4" name="Nadpis 3"/>
          <p:cNvSpPr>
            <a:spLocks noGrp="1"/>
          </p:cNvSpPr>
          <p:nvPr>
            <p:ph type="title"/>
          </p:nvPr>
        </p:nvSpPr>
        <p:spPr/>
        <p:txBody>
          <a:bodyPr/>
          <a:lstStyle/>
          <a:p>
            <a:r>
              <a:rPr lang="cs-CZ" dirty="0"/>
              <a:t>KULTURNÍ JEMNOCIT</a:t>
            </a:r>
          </a:p>
        </p:txBody>
      </p:sp>
      <p:sp>
        <p:nvSpPr>
          <p:cNvPr id="5" name="Zástupný symbol pro obsah 4"/>
          <p:cNvSpPr>
            <a:spLocks noGrp="1"/>
          </p:cNvSpPr>
          <p:nvPr>
            <p:ph idx="1"/>
          </p:nvPr>
        </p:nvSpPr>
        <p:spPr/>
        <p:txBody>
          <a:bodyPr/>
          <a:lstStyle/>
          <a:p>
            <a:r>
              <a:rPr lang="cs-CZ" dirty="0"/>
              <a:t>Koloniální přístup</a:t>
            </a:r>
          </a:p>
          <a:p>
            <a:r>
              <a:rPr lang="cs-CZ" dirty="0"/>
              <a:t>Tradice vs. Racionalita</a:t>
            </a:r>
          </a:p>
          <a:p>
            <a:r>
              <a:rPr lang="cs-CZ" dirty="0"/>
              <a:t>Trpělivost vs. Respekt </a:t>
            </a:r>
          </a:p>
          <a:p>
            <a:r>
              <a:rPr lang="cs-CZ" dirty="0"/>
              <a:t>Korupce</a:t>
            </a:r>
          </a:p>
          <a:p>
            <a:endParaRPr lang="cs-CZ" dirty="0"/>
          </a:p>
          <a:p>
            <a:endParaRPr lang="cs-CZ" dirty="0"/>
          </a:p>
        </p:txBody>
      </p:sp>
      <p:pic>
        <p:nvPicPr>
          <p:cNvPr id="8" name="Obráze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1756" y="1171576"/>
            <a:ext cx="3990244" cy="2995810"/>
          </a:xfrm>
          <a:prstGeom prst="rect">
            <a:avLst/>
          </a:prstGeom>
        </p:spPr>
      </p:pic>
      <p:pic>
        <p:nvPicPr>
          <p:cNvPr id="9" name="Obráze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01756" y="4307099"/>
            <a:ext cx="2562538" cy="1920901"/>
          </a:xfrm>
          <a:prstGeom prst="rect">
            <a:avLst/>
          </a:prstGeom>
        </p:spPr>
      </p:pic>
    </p:spTree>
    <p:extLst>
      <p:ext uri="{BB962C8B-B14F-4D97-AF65-F5344CB8AC3E}">
        <p14:creationId xmlns:p14="http://schemas.microsoft.com/office/powerpoint/2010/main" val="1906306174"/>
      </p:ext>
    </p:extLst>
  </p:cSld>
  <p:clrMapOvr>
    <a:masterClrMapping/>
  </p:clrMapOvr>
  <mc:AlternateContent xmlns:mc="http://schemas.openxmlformats.org/markup-compatibility/2006" xmlns:p14="http://schemas.microsoft.com/office/powerpoint/2010/main">
    <mc:Choice Requires="p14">
      <p:transition spd="slow" p14:dur="2000" advTm="315040"/>
    </mc:Choice>
    <mc:Fallback xmlns="">
      <p:transition spd="slow" advTm="31504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Humanitární aspekt neziskového sektoru/ KVE</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16</a:t>
            </a:fld>
            <a:endParaRPr lang="cs-CZ" altLang="cs-CZ" dirty="0"/>
          </a:p>
        </p:txBody>
      </p:sp>
      <p:sp>
        <p:nvSpPr>
          <p:cNvPr id="4" name="Nadpis 3"/>
          <p:cNvSpPr>
            <a:spLocks noGrp="1"/>
          </p:cNvSpPr>
          <p:nvPr>
            <p:ph type="title"/>
          </p:nvPr>
        </p:nvSpPr>
        <p:spPr/>
        <p:txBody>
          <a:bodyPr/>
          <a:lstStyle/>
          <a:p>
            <a:r>
              <a:rPr lang="cs-CZ" dirty="0"/>
              <a:t>TRANSPARENTNOST</a:t>
            </a:r>
          </a:p>
        </p:txBody>
      </p:sp>
      <p:sp>
        <p:nvSpPr>
          <p:cNvPr id="5" name="Zástupný symbol pro obsah 4"/>
          <p:cNvSpPr>
            <a:spLocks noGrp="1"/>
          </p:cNvSpPr>
          <p:nvPr>
            <p:ph idx="1"/>
          </p:nvPr>
        </p:nvSpPr>
        <p:spPr/>
        <p:txBody>
          <a:bodyPr/>
          <a:lstStyle/>
          <a:p>
            <a:r>
              <a:rPr lang="cs-CZ" dirty="0"/>
              <a:t>Transparentní chování</a:t>
            </a:r>
          </a:p>
          <a:p>
            <a:r>
              <a:rPr lang="cs-CZ" dirty="0"/>
              <a:t>Výroční zprávy</a:t>
            </a:r>
          </a:p>
          <a:p>
            <a:r>
              <a:rPr lang="cs-CZ" dirty="0"/>
              <a:t>Transparentní účet (?)</a:t>
            </a:r>
          </a:p>
          <a:p>
            <a:r>
              <a:rPr lang="cs-CZ" dirty="0"/>
              <a:t>Komunikace se sponzory</a:t>
            </a:r>
          </a:p>
          <a:p>
            <a:r>
              <a:rPr lang="cs-CZ" dirty="0"/>
              <a:t>Výroční zprávy a finanční závěrky</a:t>
            </a:r>
          </a:p>
          <a:p>
            <a:r>
              <a:rPr lang="cs-CZ" dirty="0"/>
              <a:t>Náležité dokumenty, listiny a účetnictví</a:t>
            </a:r>
          </a:p>
          <a:p>
            <a:r>
              <a:rPr lang="cs-CZ" dirty="0"/>
              <a:t>(Foto) dokumentace</a:t>
            </a:r>
          </a:p>
        </p:txBody>
      </p:sp>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0455" y="1171576"/>
            <a:ext cx="5095875" cy="3486150"/>
          </a:xfrm>
          <a:prstGeom prst="rect">
            <a:avLst/>
          </a:prstGeom>
        </p:spPr>
      </p:pic>
    </p:spTree>
    <p:extLst>
      <p:ext uri="{BB962C8B-B14F-4D97-AF65-F5344CB8AC3E}">
        <p14:creationId xmlns:p14="http://schemas.microsoft.com/office/powerpoint/2010/main" val="3683890914"/>
      </p:ext>
    </p:extLst>
  </p:cSld>
  <p:clrMapOvr>
    <a:masterClrMapping/>
  </p:clrMapOvr>
  <mc:AlternateContent xmlns:mc="http://schemas.openxmlformats.org/markup-compatibility/2006" xmlns:p14="http://schemas.microsoft.com/office/powerpoint/2010/main">
    <mc:Choice Requires="p14">
      <p:transition spd="slow" p14:dur="2000" advTm="91628"/>
    </mc:Choice>
    <mc:Fallback xmlns="">
      <p:transition spd="slow" advTm="91628"/>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Humanitární aspekt neziskového sektoru/ KVE</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17</a:t>
            </a:fld>
            <a:endParaRPr lang="cs-CZ" altLang="cs-CZ" dirty="0"/>
          </a:p>
        </p:txBody>
      </p:sp>
      <p:sp>
        <p:nvSpPr>
          <p:cNvPr id="4" name="Nadpis 3"/>
          <p:cNvSpPr>
            <a:spLocks noGrp="1"/>
          </p:cNvSpPr>
          <p:nvPr>
            <p:ph type="title"/>
          </p:nvPr>
        </p:nvSpPr>
        <p:spPr/>
        <p:txBody>
          <a:bodyPr/>
          <a:lstStyle/>
          <a:p>
            <a:r>
              <a:rPr lang="cs-CZ" dirty="0"/>
              <a:t>OSVÍCENÉ ŘÍZENÍ</a:t>
            </a:r>
          </a:p>
        </p:txBody>
      </p:sp>
      <p:sp>
        <p:nvSpPr>
          <p:cNvPr id="5" name="Zástupný symbol pro obsah 4"/>
          <p:cNvSpPr>
            <a:spLocks noGrp="1"/>
          </p:cNvSpPr>
          <p:nvPr>
            <p:ph idx="1"/>
          </p:nvPr>
        </p:nvSpPr>
        <p:spPr/>
        <p:txBody>
          <a:bodyPr/>
          <a:lstStyle/>
          <a:p>
            <a:r>
              <a:rPr lang="cs-CZ" dirty="0"/>
              <a:t>Prubířský kámen transparentnosti (i uvnitř organizace)</a:t>
            </a:r>
          </a:p>
          <a:p>
            <a:r>
              <a:rPr lang="cs-CZ" dirty="0"/>
              <a:t>Nikdo by neměl být nenahraditelný (terén otestuje)</a:t>
            </a:r>
          </a:p>
          <a:p>
            <a:r>
              <a:rPr lang="cs-CZ" dirty="0"/>
              <a:t>(Segmentová) hierarchie vs. kolektivní rozhodování</a:t>
            </a:r>
          </a:p>
          <a:p>
            <a:r>
              <a:rPr lang="cs-CZ" i="1" dirty="0"/>
              <a:t>„(nejen) S velkou mocí přichází i velká zodpovědnost“</a:t>
            </a:r>
          </a:p>
          <a:p>
            <a:r>
              <a:rPr lang="cs-CZ" dirty="0"/>
              <a:t>Kvalitní personál </a:t>
            </a:r>
          </a:p>
          <a:p>
            <a:r>
              <a:rPr lang="cs-CZ" dirty="0"/>
              <a:t>Krizový management</a:t>
            </a:r>
          </a:p>
        </p:txBody>
      </p:sp>
      <p:pic>
        <p:nvPicPr>
          <p:cNvPr id="6" name="Obráze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7080" y="1171576"/>
            <a:ext cx="2567488" cy="3541363"/>
          </a:xfrm>
          <a:prstGeom prst="rect">
            <a:avLst/>
          </a:prstGeom>
        </p:spPr>
      </p:pic>
    </p:spTree>
    <p:extLst>
      <p:ext uri="{BB962C8B-B14F-4D97-AF65-F5344CB8AC3E}">
        <p14:creationId xmlns:p14="http://schemas.microsoft.com/office/powerpoint/2010/main" val="3456763209"/>
      </p:ext>
    </p:extLst>
  </p:cSld>
  <p:clrMapOvr>
    <a:masterClrMapping/>
  </p:clrMapOvr>
  <mc:AlternateContent xmlns:mc="http://schemas.openxmlformats.org/markup-compatibility/2006" xmlns:p14="http://schemas.microsoft.com/office/powerpoint/2010/main">
    <mc:Choice Requires="p14">
      <p:transition spd="slow" p14:dur="2000" advTm="168924"/>
    </mc:Choice>
    <mc:Fallback xmlns="">
      <p:transition spd="slow" advTm="168924"/>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Humanitární aspekt neziskového sektoru/ KVE</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18</a:t>
            </a:fld>
            <a:endParaRPr lang="cs-CZ" altLang="cs-CZ" dirty="0"/>
          </a:p>
        </p:txBody>
      </p:sp>
      <p:sp>
        <p:nvSpPr>
          <p:cNvPr id="4" name="Nadpis 3"/>
          <p:cNvSpPr>
            <a:spLocks noGrp="1"/>
          </p:cNvSpPr>
          <p:nvPr>
            <p:ph type="title"/>
          </p:nvPr>
        </p:nvSpPr>
        <p:spPr/>
        <p:txBody>
          <a:bodyPr/>
          <a:lstStyle/>
          <a:p>
            <a:r>
              <a:rPr lang="cs-CZ" dirty="0"/>
              <a:t>HUMANITÁRNÍ PRACOVNÍK</a:t>
            </a:r>
          </a:p>
        </p:txBody>
      </p:sp>
      <p:sp>
        <p:nvSpPr>
          <p:cNvPr id="5" name="Zástupný symbol pro obsah 4"/>
          <p:cNvSpPr>
            <a:spLocks noGrp="1"/>
          </p:cNvSpPr>
          <p:nvPr>
            <p:ph idx="1"/>
          </p:nvPr>
        </p:nvSpPr>
        <p:spPr/>
        <p:txBody>
          <a:bodyPr/>
          <a:lstStyle/>
          <a:p>
            <a:r>
              <a:rPr lang="cs-CZ" dirty="0"/>
              <a:t>Profesionál i amatér</a:t>
            </a:r>
          </a:p>
          <a:p>
            <a:r>
              <a:rPr lang="cs-CZ" b="1" dirty="0"/>
              <a:t>Dobrovolník</a:t>
            </a:r>
            <a:r>
              <a:rPr lang="cs-CZ" dirty="0"/>
              <a:t> nebo </a:t>
            </a:r>
            <a:r>
              <a:rPr lang="cs-CZ" u="sng" dirty="0"/>
              <a:t>pracovník</a:t>
            </a:r>
          </a:p>
          <a:p>
            <a:r>
              <a:rPr lang="cs-CZ" dirty="0"/>
              <a:t>Kvalitní selekce</a:t>
            </a:r>
          </a:p>
          <a:p>
            <a:r>
              <a:rPr lang="cs-CZ" dirty="0"/>
              <a:t>Musí mít přidanou hodnotu a specializaci</a:t>
            </a:r>
          </a:p>
          <a:p>
            <a:r>
              <a:rPr lang="cs-CZ" dirty="0"/>
              <a:t>Odolnost – „do nepohody“ </a:t>
            </a:r>
          </a:p>
          <a:p>
            <a:r>
              <a:rPr lang="cs-CZ" dirty="0"/>
              <a:t>ideální předchozí zkušenosti</a:t>
            </a:r>
          </a:p>
          <a:p>
            <a:r>
              <a:rPr lang="cs-CZ" dirty="0"/>
              <a:t>Kontinuální (sebe) reflexe </a:t>
            </a:r>
          </a:p>
        </p:txBody>
      </p:sp>
      <p:pic>
        <p:nvPicPr>
          <p:cNvPr id="6" name="Obrázek 5"/>
          <p:cNvPicPr>
            <a:picLocks noChangeAspect="1"/>
          </p:cNvPicPr>
          <p:nvPr/>
        </p:nvPicPr>
        <p:blipFill>
          <a:blip r:embed="rId3"/>
          <a:stretch>
            <a:fillRect/>
          </a:stretch>
        </p:blipFill>
        <p:spPr>
          <a:xfrm>
            <a:off x="6834753" y="1171577"/>
            <a:ext cx="5161993" cy="2566106"/>
          </a:xfrm>
          <a:prstGeom prst="rect">
            <a:avLst/>
          </a:prstGeom>
        </p:spPr>
      </p:pic>
      <p:pic>
        <p:nvPicPr>
          <p:cNvPr id="7" name="Obráze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34753" y="4258108"/>
            <a:ext cx="3845523" cy="2591548"/>
          </a:xfrm>
          <a:prstGeom prst="rect">
            <a:avLst/>
          </a:prstGeom>
        </p:spPr>
      </p:pic>
    </p:spTree>
    <p:extLst>
      <p:ext uri="{BB962C8B-B14F-4D97-AF65-F5344CB8AC3E}">
        <p14:creationId xmlns:p14="http://schemas.microsoft.com/office/powerpoint/2010/main" val="2858188628"/>
      </p:ext>
    </p:extLst>
  </p:cSld>
  <p:clrMapOvr>
    <a:masterClrMapping/>
  </p:clrMapOvr>
  <mc:AlternateContent xmlns:mc="http://schemas.openxmlformats.org/markup-compatibility/2006" xmlns:p14="http://schemas.microsoft.com/office/powerpoint/2010/main">
    <mc:Choice Requires="p14">
      <p:transition spd="slow" p14:dur="2000" advTm="251656"/>
    </mc:Choice>
    <mc:Fallback xmlns="">
      <p:transition spd="slow" advTm="251656"/>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Humanitární aspekt neziskového sektoru/ KVE</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19</a:t>
            </a:fld>
            <a:endParaRPr lang="cs-CZ" altLang="cs-CZ" dirty="0"/>
          </a:p>
        </p:txBody>
      </p:sp>
      <p:sp>
        <p:nvSpPr>
          <p:cNvPr id="4" name="Nadpis 3"/>
          <p:cNvSpPr>
            <a:spLocks noGrp="1"/>
          </p:cNvSpPr>
          <p:nvPr>
            <p:ph type="title"/>
          </p:nvPr>
        </p:nvSpPr>
        <p:spPr/>
        <p:txBody>
          <a:bodyPr/>
          <a:lstStyle/>
          <a:p>
            <a:r>
              <a:rPr lang="cs-CZ" dirty="0"/>
              <a:t>AKTIVISMUS A JINÉ NEŠVARY</a:t>
            </a:r>
          </a:p>
        </p:txBody>
      </p:sp>
      <p:sp>
        <p:nvSpPr>
          <p:cNvPr id="5" name="Zástupný symbol pro obsah 4"/>
          <p:cNvSpPr>
            <a:spLocks noGrp="1"/>
          </p:cNvSpPr>
          <p:nvPr>
            <p:ph idx="1"/>
          </p:nvPr>
        </p:nvSpPr>
        <p:spPr/>
        <p:txBody>
          <a:bodyPr/>
          <a:lstStyle/>
          <a:p>
            <a:r>
              <a:rPr lang="cs-CZ" dirty="0"/>
              <a:t>Indoktrinace</a:t>
            </a:r>
          </a:p>
          <a:p>
            <a:r>
              <a:rPr lang="cs-CZ" dirty="0"/>
              <a:t>(Ne)realistické představy</a:t>
            </a:r>
          </a:p>
          <a:p>
            <a:r>
              <a:rPr lang="cs-CZ" dirty="0"/>
              <a:t>Ideologie (vývozní demokracie) a náboženství</a:t>
            </a:r>
          </a:p>
          <a:p>
            <a:r>
              <a:rPr lang="cs-CZ" dirty="0"/>
              <a:t>Zaujatost a volba strany </a:t>
            </a:r>
          </a:p>
          <a:p>
            <a:r>
              <a:rPr lang="cs-CZ" i="1" dirty="0"/>
              <a:t>„Užiteční idioti“ </a:t>
            </a:r>
            <a:r>
              <a:rPr lang="cs-CZ" dirty="0"/>
              <a:t>a riziko </a:t>
            </a:r>
            <a:r>
              <a:rPr lang="cs-CZ" dirty="0" err="1"/>
              <a:t>delegitimizace</a:t>
            </a:r>
            <a:r>
              <a:rPr lang="cs-CZ" dirty="0"/>
              <a:t> </a:t>
            </a:r>
          </a:p>
          <a:p>
            <a:r>
              <a:rPr lang="cs-CZ" dirty="0"/>
              <a:t>Páchání dobra (kulturní /ne/cit)</a:t>
            </a:r>
          </a:p>
          <a:p>
            <a:r>
              <a:rPr lang="cs-CZ" dirty="0"/>
              <a:t>KONTROLNÍ OTÁZKA –SÝRIE?</a:t>
            </a:r>
          </a:p>
        </p:txBody>
      </p:sp>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53100" y="239607"/>
            <a:ext cx="3938900" cy="2655712"/>
          </a:xfrm>
          <a:prstGeom prst="rect">
            <a:avLst/>
          </a:prstGeom>
        </p:spPr>
      </p:pic>
      <p:pic>
        <p:nvPicPr>
          <p:cNvPr id="7" name="Obráze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8558" y="4238786"/>
            <a:ext cx="5004082" cy="2474241"/>
          </a:xfrm>
          <a:prstGeom prst="rect">
            <a:avLst/>
          </a:prstGeom>
        </p:spPr>
      </p:pic>
    </p:spTree>
    <p:extLst>
      <p:ext uri="{BB962C8B-B14F-4D97-AF65-F5344CB8AC3E}">
        <p14:creationId xmlns:p14="http://schemas.microsoft.com/office/powerpoint/2010/main" val="1523648640"/>
      </p:ext>
    </p:extLst>
  </p:cSld>
  <p:clrMapOvr>
    <a:masterClrMapping/>
  </p:clrMapOvr>
  <mc:AlternateContent xmlns:mc="http://schemas.openxmlformats.org/markup-compatibility/2006" xmlns:p14="http://schemas.microsoft.com/office/powerpoint/2010/main">
    <mc:Choice Requires="p14">
      <p:transition spd="slow" p14:dur="2000" advTm="464463"/>
    </mc:Choice>
    <mc:Fallback xmlns="">
      <p:transition spd="slow" advTm="46446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Humanitární aspekt neziskového sektoru/ KVE</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a:t>
            </a:fld>
            <a:endParaRPr lang="cs-CZ" altLang="cs-CZ" dirty="0"/>
          </a:p>
        </p:txBody>
      </p:sp>
      <p:sp>
        <p:nvSpPr>
          <p:cNvPr id="4" name="Nadpis 3"/>
          <p:cNvSpPr>
            <a:spLocks noGrp="1"/>
          </p:cNvSpPr>
          <p:nvPr>
            <p:ph type="title"/>
          </p:nvPr>
        </p:nvSpPr>
        <p:spPr/>
        <p:txBody>
          <a:bodyPr/>
          <a:lstStyle/>
          <a:p>
            <a:r>
              <a:rPr lang="cs-CZ" dirty="0"/>
              <a:t>Osnova</a:t>
            </a:r>
          </a:p>
        </p:txBody>
      </p:sp>
      <p:sp>
        <p:nvSpPr>
          <p:cNvPr id="5" name="Zástupný symbol pro obsah 4"/>
          <p:cNvSpPr>
            <a:spLocks noGrp="1"/>
          </p:cNvSpPr>
          <p:nvPr>
            <p:ph idx="1"/>
          </p:nvPr>
        </p:nvSpPr>
        <p:spPr/>
        <p:txBody>
          <a:bodyPr/>
          <a:lstStyle/>
          <a:p>
            <a:r>
              <a:rPr lang="cs-CZ" dirty="0"/>
              <a:t>Humanitární </a:t>
            </a:r>
            <a:r>
              <a:rPr lang="cs-CZ" dirty="0" err="1"/>
              <a:t>NGO´s</a:t>
            </a:r>
            <a:endParaRPr lang="cs-CZ" dirty="0"/>
          </a:p>
          <a:p>
            <a:r>
              <a:rPr lang="cs-CZ" dirty="0"/>
              <a:t>Obecné charakteristiky a hlavní výzvy</a:t>
            </a:r>
          </a:p>
          <a:p>
            <a:r>
              <a:rPr lang="cs-CZ" dirty="0"/>
              <a:t>Osobní zkušenosti z oboru</a:t>
            </a:r>
          </a:p>
          <a:p>
            <a:r>
              <a:rPr lang="cs-CZ" dirty="0"/>
              <a:t>Hlavní úskalí vs. </a:t>
            </a:r>
            <a:r>
              <a:rPr lang="cs-CZ" i="1" dirty="0"/>
              <a:t>Best </a:t>
            </a:r>
            <a:r>
              <a:rPr lang="en-US" i="1" dirty="0"/>
              <a:t>practice</a:t>
            </a:r>
          </a:p>
          <a:p>
            <a:r>
              <a:rPr lang="cs-CZ" dirty="0"/>
              <a:t>Diskuse</a:t>
            </a:r>
          </a:p>
        </p:txBody>
      </p:sp>
    </p:spTree>
    <p:extLst>
      <p:ext uri="{BB962C8B-B14F-4D97-AF65-F5344CB8AC3E}">
        <p14:creationId xmlns:p14="http://schemas.microsoft.com/office/powerpoint/2010/main" val="3371371378"/>
      </p:ext>
    </p:extLst>
  </p:cSld>
  <p:clrMapOvr>
    <a:masterClrMapping/>
  </p:clrMapOvr>
  <mc:AlternateContent xmlns:mc="http://schemas.openxmlformats.org/markup-compatibility/2006" xmlns:p14="http://schemas.microsoft.com/office/powerpoint/2010/main">
    <mc:Choice Requires="p14">
      <p:transition spd="slow" p14:dur="2000" advTm="64200"/>
    </mc:Choice>
    <mc:Fallback xmlns="">
      <p:transition spd="slow" advTm="642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Humanitární aspekt neziskového sektoru/ KVE</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20</a:t>
            </a:fld>
            <a:endParaRPr lang="cs-CZ" altLang="cs-CZ" dirty="0"/>
          </a:p>
        </p:txBody>
      </p:sp>
      <p:sp>
        <p:nvSpPr>
          <p:cNvPr id="4" name="Nadpis 3"/>
          <p:cNvSpPr>
            <a:spLocks noGrp="1"/>
          </p:cNvSpPr>
          <p:nvPr>
            <p:ph type="title"/>
          </p:nvPr>
        </p:nvSpPr>
        <p:spPr/>
        <p:txBody>
          <a:bodyPr/>
          <a:lstStyle/>
          <a:p>
            <a:r>
              <a:rPr lang="cs-CZ" dirty="0"/>
              <a:t>ETICKÉ ASPEKTY </a:t>
            </a:r>
          </a:p>
        </p:txBody>
      </p:sp>
      <p:sp>
        <p:nvSpPr>
          <p:cNvPr id="5" name="Zástupný symbol pro obsah 4"/>
          <p:cNvSpPr>
            <a:spLocks noGrp="1"/>
          </p:cNvSpPr>
          <p:nvPr>
            <p:ph idx="1"/>
          </p:nvPr>
        </p:nvSpPr>
        <p:spPr>
          <a:xfrm>
            <a:off x="720000" y="1301477"/>
            <a:ext cx="10753200" cy="4139998"/>
          </a:xfrm>
        </p:spPr>
        <p:txBody>
          <a:bodyPr/>
          <a:lstStyle/>
          <a:p>
            <a:r>
              <a:rPr lang="cs-CZ" sz="2000" dirty="0"/>
              <a:t>Nestrannost/apolitičnost/ideologie</a:t>
            </a:r>
          </a:p>
          <a:p>
            <a:r>
              <a:rPr lang="cs-CZ" sz="2000" dirty="0"/>
              <a:t>Pomoc všem?!</a:t>
            </a:r>
          </a:p>
          <a:p>
            <a:r>
              <a:rPr lang="cs-CZ" sz="2000" dirty="0"/>
              <a:t>Sofiiny volby – komu a kolik? </a:t>
            </a:r>
            <a:br>
              <a:rPr lang="cs-CZ" sz="2000" dirty="0"/>
            </a:br>
            <a:r>
              <a:rPr lang="cs-CZ" sz="2000" dirty="0"/>
              <a:t>(DIVERZIFIKACE PORTFOLIA)</a:t>
            </a:r>
          </a:p>
          <a:p>
            <a:r>
              <a:rPr lang="cs-CZ" sz="2000" dirty="0"/>
              <a:t>Hra na emoce</a:t>
            </a:r>
          </a:p>
          <a:p>
            <a:r>
              <a:rPr lang="cs-CZ" sz="2000" dirty="0"/>
              <a:t>Demiurg model</a:t>
            </a:r>
          </a:p>
          <a:p>
            <a:r>
              <a:rPr lang="cs-CZ" sz="2000" dirty="0"/>
              <a:t>Ne/chce být donor klamán?</a:t>
            </a:r>
          </a:p>
          <a:p>
            <a:r>
              <a:rPr lang="cs-CZ" sz="2000" dirty="0"/>
              <a:t>PR a prospěch </a:t>
            </a:r>
            <a:r>
              <a:rPr lang="cs-CZ" sz="2000" dirty="0" err="1"/>
              <a:t>akceptora</a:t>
            </a:r>
            <a:endParaRPr lang="cs-CZ" sz="2000" dirty="0"/>
          </a:p>
          <a:p>
            <a:r>
              <a:rPr lang="cs-CZ" sz="2000" dirty="0"/>
              <a:t>Lokální zákony a/vs. SPRAVEDLOST</a:t>
            </a:r>
          </a:p>
          <a:p>
            <a:r>
              <a:rPr lang="cs-CZ" sz="2000" dirty="0"/>
              <a:t>PTSS</a:t>
            </a:r>
          </a:p>
          <a:p>
            <a:r>
              <a:rPr lang="cs-CZ" sz="2000" dirty="0"/>
              <a:t>Pomoc s výhradou +/-</a:t>
            </a:r>
          </a:p>
        </p:txBody>
      </p:sp>
      <p:pic>
        <p:nvPicPr>
          <p:cNvPr id="6" name="Obráze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72275" y="153442"/>
            <a:ext cx="5419725" cy="3050860"/>
          </a:xfrm>
          <a:prstGeom prst="rect">
            <a:avLst/>
          </a:prstGeom>
        </p:spPr>
      </p:pic>
      <p:pic>
        <p:nvPicPr>
          <p:cNvPr id="7"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51143" y="4633159"/>
            <a:ext cx="3040857" cy="2027238"/>
          </a:xfrm>
          <a:prstGeom prst="rect">
            <a:avLst/>
          </a:prstGeom>
        </p:spPr>
      </p:pic>
      <p:pic>
        <p:nvPicPr>
          <p:cNvPr id="8" name="Obrázek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600" y="3230562"/>
            <a:ext cx="3004092" cy="1915817"/>
          </a:xfrm>
          <a:prstGeom prst="rect">
            <a:avLst/>
          </a:prstGeom>
        </p:spPr>
      </p:pic>
    </p:spTree>
    <p:extLst>
      <p:ext uri="{BB962C8B-B14F-4D97-AF65-F5344CB8AC3E}">
        <p14:creationId xmlns:p14="http://schemas.microsoft.com/office/powerpoint/2010/main" val="4153587445"/>
      </p:ext>
    </p:extLst>
  </p:cSld>
  <p:clrMapOvr>
    <a:masterClrMapping/>
  </p:clrMapOvr>
  <mc:AlternateContent xmlns:mc="http://schemas.openxmlformats.org/markup-compatibility/2006" xmlns:p14="http://schemas.microsoft.com/office/powerpoint/2010/main">
    <mc:Choice Requires="p14">
      <p:transition spd="slow" p14:dur="2000" advTm="337894"/>
    </mc:Choice>
    <mc:Fallback xmlns="">
      <p:transition spd="slow" advTm="337894"/>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Humanitární aspekt neziskového sektoru/ KVE</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21</a:t>
            </a:fld>
            <a:endParaRPr lang="cs-CZ" altLang="cs-CZ" dirty="0"/>
          </a:p>
        </p:txBody>
      </p:sp>
      <p:sp>
        <p:nvSpPr>
          <p:cNvPr id="4" name="Nadpis 3"/>
          <p:cNvSpPr>
            <a:spLocks noGrp="1"/>
          </p:cNvSpPr>
          <p:nvPr>
            <p:ph type="title"/>
          </p:nvPr>
        </p:nvSpPr>
        <p:spPr/>
        <p:txBody>
          <a:bodyPr/>
          <a:lstStyle/>
          <a:p>
            <a:r>
              <a:rPr lang="cs-CZ" dirty="0"/>
              <a:t>Bezpečnost</a:t>
            </a:r>
          </a:p>
        </p:txBody>
      </p:sp>
      <p:sp>
        <p:nvSpPr>
          <p:cNvPr id="5" name="Zástupný symbol pro obsah 4"/>
          <p:cNvSpPr>
            <a:spLocks noGrp="1"/>
          </p:cNvSpPr>
          <p:nvPr>
            <p:ph idx="1"/>
          </p:nvPr>
        </p:nvSpPr>
        <p:spPr/>
        <p:txBody>
          <a:bodyPr/>
          <a:lstStyle/>
          <a:p>
            <a:r>
              <a:rPr lang="cs-CZ" sz="1800" dirty="0"/>
              <a:t>Nepodcenit</a:t>
            </a:r>
          </a:p>
          <a:p>
            <a:r>
              <a:rPr lang="cs-CZ" sz="1800" dirty="0"/>
              <a:t>Kompromis mezi kulturními zvyklostmi a bezpečností (ideálně obojí)</a:t>
            </a:r>
          </a:p>
          <a:p>
            <a:r>
              <a:rPr lang="cs-CZ" sz="1800" dirty="0"/>
              <a:t>Vždy preferovat konzervativnější přístup</a:t>
            </a:r>
          </a:p>
          <a:p>
            <a:r>
              <a:rPr lang="cs-CZ" sz="1800" dirty="0"/>
              <a:t>NERISKOVAT (víc než je nutné)</a:t>
            </a:r>
          </a:p>
          <a:p>
            <a:r>
              <a:rPr lang="cs-CZ" sz="1800" dirty="0"/>
              <a:t>Investovat </a:t>
            </a:r>
            <a:r>
              <a:rPr lang="cs-CZ" sz="1800" i="1" dirty="0"/>
              <a:t>adekvátně</a:t>
            </a:r>
            <a:r>
              <a:rPr lang="cs-CZ" sz="1800" dirty="0"/>
              <a:t> do bezpečnosti</a:t>
            </a:r>
          </a:p>
          <a:p>
            <a:r>
              <a:rPr lang="cs-CZ" sz="1800" dirty="0" err="1"/>
              <a:t>Předprůzkum</a:t>
            </a:r>
            <a:r>
              <a:rPr lang="cs-CZ" sz="1800" dirty="0"/>
              <a:t> a trénink</a:t>
            </a:r>
          </a:p>
          <a:p>
            <a:r>
              <a:rPr lang="cs-CZ" sz="1800" dirty="0"/>
              <a:t>Plán B/C…</a:t>
            </a:r>
          </a:p>
          <a:p>
            <a:r>
              <a:rPr lang="cs-CZ" sz="1800" dirty="0"/>
              <a:t>Nezavazet</a:t>
            </a:r>
          </a:p>
          <a:p>
            <a:r>
              <a:rPr lang="cs-CZ" sz="1800" dirty="0"/>
              <a:t>PTSS 2</a:t>
            </a:r>
          </a:p>
        </p:txBody>
      </p:sp>
      <p:pic>
        <p:nvPicPr>
          <p:cNvPr id="6" name="Obráze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88640" y="519192"/>
            <a:ext cx="3603359" cy="2402239"/>
          </a:xfrm>
          <a:prstGeom prst="rect">
            <a:avLst/>
          </a:prstGeom>
        </p:spPr>
      </p:pic>
      <p:pic>
        <p:nvPicPr>
          <p:cNvPr id="7" name="Obráze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44186" y="3064790"/>
            <a:ext cx="2847814" cy="2847814"/>
          </a:xfrm>
          <a:prstGeom prst="rect">
            <a:avLst/>
          </a:prstGeom>
        </p:spPr>
      </p:pic>
      <p:pic>
        <p:nvPicPr>
          <p:cNvPr id="9" name="Obráze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3205" y="3056766"/>
            <a:ext cx="1775371" cy="2639899"/>
          </a:xfrm>
          <a:prstGeom prst="rect">
            <a:avLst/>
          </a:prstGeom>
        </p:spPr>
      </p:pic>
      <p:pic>
        <p:nvPicPr>
          <p:cNvPr id="10" name="Obrázek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02134" y="4169575"/>
            <a:ext cx="4544071" cy="2058425"/>
          </a:xfrm>
          <a:prstGeom prst="rect">
            <a:avLst/>
          </a:prstGeom>
        </p:spPr>
      </p:pic>
      <p:pic>
        <p:nvPicPr>
          <p:cNvPr id="11" name="Obrázek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308272" y="196562"/>
            <a:ext cx="2935996" cy="1950027"/>
          </a:xfrm>
          <a:prstGeom prst="rect">
            <a:avLst/>
          </a:prstGeom>
        </p:spPr>
      </p:pic>
    </p:spTree>
    <p:extLst>
      <p:ext uri="{BB962C8B-B14F-4D97-AF65-F5344CB8AC3E}">
        <p14:creationId xmlns:p14="http://schemas.microsoft.com/office/powerpoint/2010/main" val="3144258637"/>
      </p:ext>
    </p:extLst>
  </p:cSld>
  <p:clrMapOvr>
    <a:masterClrMapping/>
  </p:clrMapOvr>
  <mc:AlternateContent xmlns:mc="http://schemas.openxmlformats.org/markup-compatibility/2006" xmlns:p14="http://schemas.microsoft.com/office/powerpoint/2010/main">
    <mc:Choice Requires="p14">
      <p:transition spd="slow" p14:dur="2000" advTm="164118"/>
    </mc:Choice>
    <mc:Fallback xmlns="">
      <p:transition spd="slow" advTm="16411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Humanitární aspekt neziskového sektoru/ KVE</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22</a:t>
            </a:fld>
            <a:endParaRPr lang="cs-CZ" altLang="cs-CZ" dirty="0"/>
          </a:p>
        </p:txBody>
      </p:sp>
      <p:sp>
        <p:nvSpPr>
          <p:cNvPr id="4" name="Nadpis 3"/>
          <p:cNvSpPr>
            <a:spLocks noGrp="1"/>
          </p:cNvSpPr>
          <p:nvPr>
            <p:ph type="title"/>
          </p:nvPr>
        </p:nvSpPr>
        <p:spPr/>
        <p:txBody>
          <a:bodyPr/>
          <a:lstStyle/>
          <a:p>
            <a:r>
              <a:rPr lang="cs-CZ" dirty="0"/>
              <a:t>Hlavní úskalí vs. </a:t>
            </a:r>
            <a:r>
              <a:rPr lang="cs-CZ" i="1" dirty="0"/>
              <a:t>Best </a:t>
            </a:r>
            <a:r>
              <a:rPr lang="en-US" i="1" dirty="0"/>
              <a:t>practice</a:t>
            </a:r>
            <a:br>
              <a:rPr lang="en-US" i="1" dirty="0"/>
            </a:br>
            <a:endParaRPr lang="cs-CZ" dirty="0"/>
          </a:p>
        </p:txBody>
      </p:sp>
      <p:sp>
        <p:nvSpPr>
          <p:cNvPr id="5" name="Zástupný symbol pro obsah 4"/>
          <p:cNvSpPr>
            <a:spLocks noGrp="1"/>
          </p:cNvSpPr>
          <p:nvPr>
            <p:ph idx="1"/>
          </p:nvPr>
        </p:nvSpPr>
        <p:spPr/>
        <p:txBody>
          <a:bodyPr/>
          <a:lstStyle/>
          <a:p>
            <a:r>
              <a:rPr lang="cs-CZ" i="1" dirty="0"/>
              <a:t>„Hlavně, že se alespoň nějak pomohlo – bez nás by nebylo ani to!“</a:t>
            </a:r>
          </a:p>
          <a:p>
            <a:r>
              <a:rPr lang="cs-CZ" dirty="0"/>
              <a:t>Mentální a morální hygiena (vyhoření)</a:t>
            </a:r>
          </a:p>
          <a:p>
            <a:r>
              <a:rPr lang="cs-CZ" dirty="0"/>
              <a:t>Motivace a </a:t>
            </a:r>
            <a:r>
              <a:rPr lang="cs-CZ" i="1" dirty="0"/>
              <a:t>altruistický egoismus</a:t>
            </a:r>
          </a:p>
          <a:p>
            <a:r>
              <a:rPr lang="cs-CZ" dirty="0"/>
              <a:t>Koloniální přístup</a:t>
            </a:r>
          </a:p>
          <a:p>
            <a:r>
              <a:rPr lang="cs-CZ" dirty="0"/>
              <a:t>Mesiáši, Hurvínkové a Samozvanci</a:t>
            </a:r>
          </a:p>
          <a:p>
            <a:endParaRPr lang="cs-CZ" i="1" dirty="0"/>
          </a:p>
        </p:txBody>
      </p:sp>
    </p:spTree>
    <p:extLst>
      <p:ext uri="{BB962C8B-B14F-4D97-AF65-F5344CB8AC3E}">
        <p14:creationId xmlns:p14="http://schemas.microsoft.com/office/powerpoint/2010/main" val="1167975439"/>
      </p:ext>
    </p:extLst>
  </p:cSld>
  <p:clrMapOvr>
    <a:masterClrMapping/>
  </p:clrMapOvr>
  <mc:AlternateContent xmlns:mc="http://schemas.openxmlformats.org/markup-compatibility/2006" xmlns:p14="http://schemas.microsoft.com/office/powerpoint/2010/main">
    <mc:Choice Requires="p14">
      <p:transition spd="slow" p14:dur="2000" advTm="118022"/>
    </mc:Choice>
    <mc:Fallback xmlns="">
      <p:transition spd="slow" advTm="118022"/>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Humanitární aspekt neziskového sektoru/ KVE</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23</a:t>
            </a:fld>
            <a:endParaRPr lang="cs-CZ" altLang="cs-CZ" dirty="0"/>
          </a:p>
        </p:txBody>
      </p:sp>
      <p:sp>
        <p:nvSpPr>
          <p:cNvPr id="4" name="Nadpis 3"/>
          <p:cNvSpPr>
            <a:spLocks noGrp="1"/>
          </p:cNvSpPr>
          <p:nvPr>
            <p:ph type="title"/>
          </p:nvPr>
        </p:nvSpPr>
        <p:spPr/>
        <p:txBody>
          <a:bodyPr/>
          <a:lstStyle/>
          <a:p>
            <a:r>
              <a:rPr lang="cs-CZ" dirty="0"/>
              <a:t>Drobné zkušenosti</a:t>
            </a:r>
          </a:p>
        </p:txBody>
      </p:sp>
      <p:sp>
        <p:nvSpPr>
          <p:cNvPr id="5" name="Zástupný symbol pro obsah 4"/>
          <p:cNvSpPr>
            <a:spLocks noGrp="1"/>
          </p:cNvSpPr>
          <p:nvPr>
            <p:ph idx="1"/>
          </p:nvPr>
        </p:nvSpPr>
        <p:spPr>
          <a:xfrm>
            <a:off x="720000" y="1692002"/>
            <a:ext cx="10753200" cy="2701578"/>
          </a:xfrm>
        </p:spPr>
        <p:txBody>
          <a:bodyPr/>
          <a:lstStyle/>
          <a:p>
            <a:r>
              <a:rPr lang="cs-CZ" dirty="0"/>
              <a:t>Práce jako každá jiná?</a:t>
            </a:r>
          </a:p>
          <a:p>
            <a:r>
              <a:rPr lang="cs-CZ" dirty="0"/>
              <a:t>Projektové řízení vs. Lidský přístup</a:t>
            </a:r>
          </a:p>
          <a:p>
            <a:r>
              <a:rPr lang="cs-CZ" dirty="0"/>
              <a:t>Hodnotový systém</a:t>
            </a:r>
          </a:p>
          <a:p>
            <a:r>
              <a:rPr lang="cs-CZ" dirty="0"/>
              <a:t>Fungování v PRAVDĚ?! </a:t>
            </a:r>
          </a:p>
          <a:p>
            <a:r>
              <a:rPr lang="cs-CZ" dirty="0"/>
              <a:t>Sebereflexe !!! </a:t>
            </a:r>
          </a:p>
          <a:p>
            <a:r>
              <a:rPr lang="cs-CZ" dirty="0"/>
              <a:t>Co děláme?</a:t>
            </a:r>
            <a:endParaRPr lang="en-US" dirty="0"/>
          </a:p>
          <a:p>
            <a:endParaRPr lang="en-US" dirty="0"/>
          </a:p>
          <a:p>
            <a:r>
              <a:rPr lang="cs-CZ" dirty="0" err="1"/>
              <a:t>playlis</a:t>
            </a:r>
            <a:r>
              <a:rPr lang="en-US" dirty="0"/>
              <a:t>t</a:t>
            </a:r>
            <a:endParaRPr lang="cs-CZ" dirty="0"/>
          </a:p>
        </p:txBody>
      </p:sp>
    </p:spTree>
    <p:extLst>
      <p:ext uri="{BB962C8B-B14F-4D97-AF65-F5344CB8AC3E}">
        <p14:creationId xmlns:p14="http://schemas.microsoft.com/office/powerpoint/2010/main" val="484626115"/>
      </p:ext>
    </p:extLst>
  </p:cSld>
  <p:clrMapOvr>
    <a:masterClrMapping/>
  </p:clrMapOvr>
  <mc:AlternateContent xmlns:mc="http://schemas.openxmlformats.org/markup-compatibility/2006" xmlns:p14="http://schemas.microsoft.com/office/powerpoint/2010/main">
    <mc:Choice Requires="p14">
      <p:transition spd="slow" p14:dur="2000" advTm="122542"/>
    </mc:Choice>
    <mc:Fallback xmlns="">
      <p:transition spd="slow" advTm="122542"/>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Humanitární aspekt neziskového sektoru/ KVE</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24</a:t>
            </a:fld>
            <a:endParaRPr lang="cs-CZ" altLang="cs-CZ" dirty="0"/>
          </a:p>
        </p:txBody>
      </p:sp>
      <p:sp>
        <p:nvSpPr>
          <p:cNvPr id="4" name="Nadpis 3"/>
          <p:cNvSpPr>
            <a:spLocks noGrp="1"/>
          </p:cNvSpPr>
          <p:nvPr>
            <p:ph type="title"/>
          </p:nvPr>
        </p:nvSpPr>
        <p:spPr/>
        <p:txBody>
          <a:bodyPr/>
          <a:lstStyle/>
          <a:p>
            <a:r>
              <a:rPr lang="cs-CZ" dirty="0"/>
              <a:t>Diskuse</a:t>
            </a:r>
          </a:p>
        </p:txBody>
      </p:sp>
      <p:sp>
        <p:nvSpPr>
          <p:cNvPr id="5" name="Zástupný symbol pro obsah 4"/>
          <p:cNvSpPr>
            <a:spLocks noGrp="1"/>
          </p:cNvSpPr>
          <p:nvPr>
            <p:ph idx="1"/>
          </p:nvPr>
        </p:nvSpPr>
        <p:spPr/>
        <p:txBody>
          <a:bodyPr/>
          <a:lstStyle/>
          <a:p>
            <a:endParaRPr lang="cs-CZ"/>
          </a:p>
        </p:txBody>
      </p:sp>
      <p:pic>
        <p:nvPicPr>
          <p:cNvPr id="6" name="Zvuk 5">
            <a:hlinkClick r:id="" action="ppaction://media"/>
            <a:extLst>
              <a:ext uri="{FF2B5EF4-FFF2-40B4-BE49-F238E27FC236}">
                <a16:creationId xmlns:a16="http://schemas.microsoft.com/office/drawing/2014/main" id="{F4B879E6-EFA6-41BD-9BDC-20DBCE4DD7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1112280355"/>
      </p:ext>
    </p:extLst>
  </p:cSld>
  <p:clrMapOvr>
    <a:masterClrMapping/>
  </p:clrMapOvr>
  <mc:AlternateContent xmlns:mc="http://schemas.openxmlformats.org/markup-compatibility/2006" xmlns:p14="http://schemas.microsoft.com/office/powerpoint/2010/main">
    <mc:Choice Requires="p14">
      <p:transition spd="slow" p14:dur="2000" advTm="45784"/>
    </mc:Choice>
    <mc:Fallback xmlns="">
      <p:transition spd="slow" advTm="45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800626FF-C991-4396-97C4-78988788010A}"/>
              </a:ext>
            </a:extLst>
          </p:cNvPr>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a:extLst>
              <a:ext uri="{FF2B5EF4-FFF2-40B4-BE49-F238E27FC236}">
                <a16:creationId xmlns:a16="http://schemas.microsoft.com/office/drawing/2014/main" id="{DC629CE2-8951-4D30-A196-1B6E9AD2F38B}"/>
              </a:ext>
            </a:extLst>
          </p:cNvPr>
          <p:cNvSpPr>
            <a:spLocks noGrp="1"/>
          </p:cNvSpPr>
          <p:nvPr>
            <p:ph type="sldNum" sz="quarter" idx="11"/>
          </p:nvPr>
        </p:nvSpPr>
        <p:spPr/>
        <p:txBody>
          <a:bodyPr/>
          <a:lstStyle/>
          <a:p>
            <a:fld id="{0970407D-EE58-4A0B-824B-1D3AE42DD9CF}" type="slidenum">
              <a:rPr lang="cs-CZ" altLang="cs-CZ" smtClean="0"/>
              <a:pPr/>
              <a:t>3</a:t>
            </a:fld>
            <a:endParaRPr lang="cs-CZ" altLang="cs-CZ" dirty="0"/>
          </a:p>
        </p:txBody>
      </p:sp>
      <p:sp>
        <p:nvSpPr>
          <p:cNvPr id="4" name="Nadpis 3">
            <a:extLst>
              <a:ext uri="{FF2B5EF4-FFF2-40B4-BE49-F238E27FC236}">
                <a16:creationId xmlns:a16="http://schemas.microsoft.com/office/drawing/2014/main" id="{B443B217-AEB8-40D3-954A-E7BE60EE6D30}"/>
              </a:ext>
            </a:extLst>
          </p:cNvPr>
          <p:cNvSpPr>
            <a:spLocks noGrp="1"/>
          </p:cNvSpPr>
          <p:nvPr>
            <p:ph type="title"/>
          </p:nvPr>
        </p:nvSpPr>
        <p:spPr/>
        <p:txBody>
          <a:bodyPr/>
          <a:lstStyle/>
          <a:p>
            <a:r>
              <a:rPr lang="cs-CZ" dirty="0"/>
              <a:t>Historie humanitárních organizací</a:t>
            </a:r>
          </a:p>
        </p:txBody>
      </p:sp>
      <p:sp>
        <p:nvSpPr>
          <p:cNvPr id="5" name="Zástupný obsah 4">
            <a:extLst>
              <a:ext uri="{FF2B5EF4-FFF2-40B4-BE49-F238E27FC236}">
                <a16:creationId xmlns:a16="http://schemas.microsoft.com/office/drawing/2014/main" id="{DDE1A90D-4280-42E8-AEE1-A9C9C703A445}"/>
              </a:ext>
            </a:extLst>
          </p:cNvPr>
          <p:cNvSpPr>
            <a:spLocks noGrp="1"/>
          </p:cNvSpPr>
          <p:nvPr>
            <p:ph idx="1"/>
          </p:nvPr>
        </p:nvSpPr>
        <p:spPr/>
        <p:txBody>
          <a:bodyPr/>
          <a:lstStyle/>
          <a:p>
            <a:r>
              <a:rPr lang="cs-CZ" dirty="0"/>
              <a:t>Antická filantropie 			</a:t>
            </a:r>
          </a:p>
          <a:p>
            <a:r>
              <a:rPr lang="cs-CZ" dirty="0"/>
              <a:t>Středověké špitální řády </a:t>
            </a:r>
          </a:p>
          <a:p>
            <a:r>
              <a:rPr lang="cs-CZ" dirty="0"/>
              <a:t>19.-20. století - kataklyzmata</a:t>
            </a:r>
          </a:p>
          <a:p>
            <a:r>
              <a:rPr lang="cs-CZ" dirty="0"/>
              <a:t>21. stol – rozvojová pomoc</a:t>
            </a:r>
          </a:p>
        </p:txBody>
      </p:sp>
      <p:pic>
        <p:nvPicPr>
          <p:cNvPr id="1028" name="Picture 4" descr="Filantropie – Wikipedie">
            <a:extLst>
              <a:ext uri="{FF2B5EF4-FFF2-40B4-BE49-F238E27FC236}">
                <a16:creationId xmlns:a16="http://schemas.microsoft.com/office/drawing/2014/main" id="{13A51D7D-63ED-4DB1-85A1-5AE8B1C14C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338369" y="1296002"/>
            <a:ext cx="1401479" cy="240162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lahoslavený Gérard – Wikipedie">
            <a:extLst>
              <a:ext uri="{FF2B5EF4-FFF2-40B4-BE49-F238E27FC236}">
                <a16:creationId xmlns:a16="http://schemas.microsoft.com/office/drawing/2014/main" id="{65101956-5D70-4F8E-AB37-59958E8311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58110" y="2159641"/>
            <a:ext cx="2111211" cy="229699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becca Nielsen | Rightsizing Our Dream – Whitney Johnson">
            <a:extLst>
              <a:ext uri="{FF2B5EF4-FFF2-40B4-BE49-F238E27FC236}">
                <a16:creationId xmlns:a16="http://schemas.microsoft.com/office/drawing/2014/main" id="{56F7278A-7DCA-486B-A29C-159F2FDF62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4257" y="3002931"/>
            <a:ext cx="2282269" cy="267159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U.N. to Put Trump Appointee at Head of World Food Programme to Help Stave  Off U.S. Cuts – Foreign Policy">
            <a:extLst>
              <a:ext uri="{FF2B5EF4-FFF2-40B4-BE49-F238E27FC236}">
                <a16:creationId xmlns:a16="http://schemas.microsoft.com/office/drawing/2014/main" id="{58EEB418-BAAF-4C59-A69B-71A26B398C3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61063" y="4474702"/>
            <a:ext cx="3386546" cy="2220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82902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Humanitární aspekt neziskového sektoru/ KVE</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4</a:t>
            </a:fld>
            <a:endParaRPr lang="cs-CZ" altLang="cs-CZ" dirty="0"/>
          </a:p>
        </p:txBody>
      </p:sp>
      <p:sp>
        <p:nvSpPr>
          <p:cNvPr id="4" name="Nadpis 3"/>
          <p:cNvSpPr>
            <a:spLocks noGrp="1"/>
          </p:cNvSpPr>
          <p:nvPr>
            <p:ph type="title"/>
          </p:nvPr>
        </p:nvSpPr>
        <p:spPr/>
        <p:txBody>
          <a:bodyPr/>
          <a:lstStyle/>
          <a:p>
            <a:r>
              <a:rPr lang="cs-CZ" dirty="0"/>
              <a:t>Různé přístupy</a:t>
            </a:r>
          </a:p>
        </p:txBody>
      </p:sp>
      <p:sp>
        <p:nvSpPr>
          <p:cNvPr id="5" name="Zástupný symbol pro obsah 4"/>
          <p:cNvSpPr>
            <a:spLocks noGrp="1"/>
          </p:cNvSpPr>
          <p:nvPr>
            <p:ph idx="1"/>
          </p:nvPr>
        </p:nvSpPr>
        <p:spPr/>
        <p:txBody>
          <a:bodyPr/>
          <a:lstStyle/>
          <a:p>
            <a:r>
              <a:rPr lang="cs-CZ" sz="1800" b="1" dirty="0"/>
              <a:t>Tzv. Velké organizace</a:t>
            </a:r>
          </a:p>
          <a:p>
            <a:r>
              <a:rPr lang="cs-CZ" sz="1800" dirty="0"/>
              <a:t>Velké grantové zdroje a obrovské obraty a investice</a:t>
            </a:r>
          </a:p>
          <a:p>
            <a:r>
              <a:rPr lang="cs-CZ" sz="1800" dirty="0"/>
              <a:t>Velké množství personálu a spojených nákladů</a:t>
            </a:r>
          </a:p>
          <a:p>
            <a:r>
              <a:rPr lang="cs-CZ" sz="1800" dirty="0"/>
              <a:t>Plošná pomoc</a:t>
            </a:r>
          </a:p>
          <a:p>
            <a:r>
              <a:rPr lang="cs-CZ" sz="1800" dirty="0"/>
              <a:t>Riziko technokracie a byrokracie</a:t>
            </a:r>
          </a:p>
          <a:p>
            <a:r>
              <a:rPr lang="cs-CZ" sz="1800" b="1" dirty="0"/>
              <a:t>Malí </a:t>
            </a:r>
            <a:r>
              <a:rPr lang="cs-CZ" sz="1800" b="1" dirty="0" err="1"/>
              <a:t>freelanceři</a:t>
            </a:r>
            <a:endParaRPr lang="cs-CZ" sz="1800" b="1" dirty="0"/>
          </a:p>
          <a:p>
            <a:r>
              <a:rPr lang="cs-CZ" sz="1800" dirty="0"/>
              <a:t>Omezené zdroje financí i personálu</a:t>
            </a:r>
          </a:p>
          <a:p>
            <a:r>
              <a:rPr lang="cs-CZ" sz="1800" dirty="0"/>
              <a:t>Riziko deviace </a:t>
            </a:r>
            <a:r>
              <a:rPr lang="en-AU" sz="1800" dirty="0"/>
              <a:t>(loose canons</a:t>
            </a:r>
            <a:r>
              <a:rPr lang="cs-CZ" sz="1800" dirty="0"/>
              <a:t>)</a:t>
            </a:r>
          </a:p>
          <a:p>
            <a:r>
              <a:rPr lang="cs-CZ" sz="1800" dirty="0"/>
              <a:t>Krátkodobé – single </a:t>
            </a:r>
            <a:r>
              <a:rPr lang="en-AU" sz="1800" dirty="0"/>
              <a:t>issue</a:t>
            </a:r>
          </a:p>
          <a:p>
            <a:r>
              <a:rPr lang="cs-CZ" sz="1800" dirty="0"/>
              <a:t>Dobré zacílení a specifičnost</a:t>
            </a:r>
          </a:p>
        </p:txBody>
      </p:sp>
      <p:pic>
        <p:nvPicPr>
          <p:cNvPr id="6" name="Obráze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75367" y="883403"/>
            <a:ext cx="4635954" cy="2652470"/>
          </a:xfrm>
          <a:prstGeom prst="rect">
            <a:avLst/>
          </a:prstGeom>
        </p:spPr>
      </p:pic>
      <p:pic>
        <p:nvPicPr>
          <p:cNvPr id="7" name="Obráze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18062" y="3699276"/>
            <a:ext cx="2766374" cy="2385609"/>
          </a:xfrm>
          <a:prstGeom prst="rect">
            <a:avLst/>
          </a:prstGeom>
        </p:spPr>
      </p:pic>
    </p:spTree>
    <p:extLst>
      <p:ext uri="{BB962C8B-B14F-4D97-AF65-F5344CB8AC3E}">
        <p14:creationId xmlns:p14="http://schemas.microsoft.com/office/powerpoint/2010/main" val="223774054"/>
      </p:ext>
    </p:extLst>
  </p:cSld>
  <p:clrMapOvr>
    <a:masterClrMapping/>
  </p:clrMapOvr>
  <mc:AlternateContent xmlns:mc="http://schemas.openxmlformats.org/markup-compatibility/2006" xmlns:p14="http://schemas.microsoft.com/office/powerpoint/2010/main">
    <mc:Choice Requires="p14">
      <p:transition spd="slow" p14:dur="2000" advTm="384457"/>
    </mc:Choice>
    <mc:Fallback xmlns="">
      <p:transition spd="slow" advTm="38445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Humanitární aspekt neziskového sektoru/ KVE</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5</a:t>
            </a:fld>
            <a:endParaRPr lang="cs-CZ" altLang="cs-CZ" dirty="0"/>
          </a:p>
        </p:txBody>
      </p:sp>
      <p:sp>
        <p:nvSpPr>
          <p:cNvPr id="4" name="Nadpis 3"/>
          <p:cNvSpPr>
            <a:spLocks noGrp="1"/>
          </p:cNvSpPr>
          <p:nvPr>
            <p:ph type="title"/>
          </p:nvPr>
        </p:nvSpPr>
        <p:spPr/>
        <p:txBody>
          <a:bodyPr/>
          <a:lstStyle/>
          <a:p>
            <a:r>
              <a:rPr lang="cs-CZ" dirty="0"/>
              <a:t>Velké organizace a jejich financování</a:t>
            </a:r>
          </a:p>
        </p:txBody>
      </p:sp>
      <p:pic>
        <p:nvPicPr>
          <p:cNvPr id="6" name="Obrázek 5"/>
          <p:cNvPicPr>
            <a:picLocks noChangeAspect="1"/>
          </p:cNvPicPr>
          <p:nvPr/>
        </p:nvPicPr>
        <p:blipFill>
          <a:blip r:embed="rId3"/>
          <a:stretch>
            <a:fillRect/>
          </a:stretch>
        </p:blipFill>
        <p:spPr>
          <a:xfrm>
            <a:off x="123315" y="1948937"/>
            <a:ext cx="3092583" cy="2000270"/>
          </a:xfrm>
          <a:prstGeom prst="rect">
            <a:avLst/>
          </a:prstGeom>
        </p:spPr>
      </p:pic>
      <p:pic>
        <p:nvPicPr>
          <p:cNvPr id="7" name="Obrázek 6"/>
          <p:cNvPicPr>
            <a:picLocks noChangeAspect="1"/>
          </p:cNvPicPr>
          <p:nvPr/>
        </p:nvPicPr>
        <p:blipFill>
          <a:blip r:embed="rId4"/>
          <a:stretch>
            <a:fillRect/>
          </a:stretch>
        </p:blipFill>
        <p:spPr>
          <a:xfrm>
            <a:off x="0" y="1376912"/>
            <a:ext cx="1868217" cy="759230"/>
          </a:xfrm>
          <a:prstGeom prst="rect">
            <a:avLst/>
          </a:prstGeom>
        </p:spPr>
      </p:pic>
      <p:pic>
        <p:nvPicPr>
          <p:cNvPr id="9" name="Obrázek 8"/>
          <p:cNvPicPr>
            <a:picLocks noChangeAspect="1"/>
          </p:cNvPicPr>
          <p:nvPr/>
        </p:nvPicPr>
        <p:blipFill>
          <a:blip r:embed="rId5"/>
          <a:stretch>
            <a:fillRect/>
          </a:stretch>
        </p:blipFill>
        <p:spPr>
          <a:xfrm>
            <a:off x="0" y="4079716"/>
            <a:ext cx="2228850" cy="1466850"/>
          </a:xfrm>
          <a:prstGeom prst="rect">
            <a:avLst/>
          </a:prstGeom>
        </p:spPr>
      </p:pic>
      <p:pic>
        <p:nvPicPr>
          <p:cNvPr id="5" name="Obrázek 4">
            <a:extLst>
              <a:ext uri="{FF2B5EF4-FFF2-40B4-BE49-F238E27FC236}">
                <a16:creationId xmlns:a16="http://schemas.microsoft.com/office/drawing/2014/main" id="{0213FAD4-B10C-4179-BA81-7B15D1BC850A}"/>
              </a:ext>
            </a:extLst>
          </p:cNvPr>
          <p:cNvPicPr>
            <a:picLocks noChangeAspect="1"/>
          </p:cNvPicPr>
          <p:nvPr/>
        </p:nvPicPr>
        <p:blipFill>
          <a:blip r:embed="rId6"/>
          <a:stretch>
            <a:fillRect/>
          </a:stretch>
        </p:blipFill>
        <p:spPr>
          <a:xfrm>
            <a:off x="-10593" y="5148964"/>
            <a:ext cx="3757620" cy="1647622"/>
          </a:xfrm>
          <a:prstGeom prst="rect">
            <a:avLst/>
          </a:prstGeom>
        </p:spPr>
      </p:pic>
      <p:pic>
        <p:nvPicPr>
          <p:cNvPr id="8" name="Obrázek 7">
            <a:extLst>
              <a:ext uri="{FF2B5EF4-FFF2-40B4-BE49-F238E27FC236}">
                <a16:creationId xmlns:a16="http://schemas.microsoft.com/office/drawing/2014/main" id="{1F3A7FFB-5696-42E6-AE2A-AA03E5E3F01A}"/>
              </a:ext>
            </a:extLst>
          </p:cNvPr>
          <p:cNvPicPr>
            <a:picLocks noChangeAspect="1"/>
          </p:cNvPicPr>
          <p:nvPr/>
        </p:nvPicPr>
        <p:blipFill>
          <a:blip r:embed="rId7"/>
          <a:stretch>
            <a:fillRect/>
          </a:stretch>
        </p:blipFill>
        <p:spPr>
          <a:xfrm>
            <a:off x="3052085" y="1924699"/>
            <a:ext cx="3391704" cy="2048746"/>
          </a:xfrm>
          <a:prstGeom prst="rect">
            <a:avLst/>
          </a:prstGeom>
        </p:spPr>
      </p:pic>
      <p:pic>
        <p:nvPicPr>
          <p:cNvPr id="16" name="Obrázek 15">
            <a:extLst>
              <a:ext uri="{FF2B5EF4-FFF2-40B4-BE49-F238E27FC236}">
                <a16:creationId xmlns:a16="http://schemas.microsoft.com/office/drawing/2014/main" id="{5DE258A4-A39F-498A-93B0-83A63E7B717B}"/>
              </a:ext>
            </a:extLst>
          </p:cNvPr>
          <p:cNvPicPr>
            <a:picLocks noChangeAspect="1"/>
          </p:cNvPicPr>
          <p:nvPr/>
        </p:nvPicPr>
        <p:blipFill>
          <a:blip r:embed="rId8"/>
          <a:stretch>
            <a:fillRect/>
          </a:stretch>
        </p:blipFill>
        <p:spPr>
          <a:xfrm>
            <a:off x="6562733" y="1437359"/>
            <a:ext cx="3478033" cy="2739852"/>
          </a:xfrm>
          <a:prstGeom prst="rect">
            <a:avLst/>
          </a:prstGeom>
        </p:spPr>
      </p:pic>
      <p:pic>
        <p:nvPicPr>
          <p:cNvPr id="18" name="Obrázek 17">
            <a:extLst>
              <a:ext uri="{FF2B5EF4-FFF2-40B4-BE49-F238E27FC236}">
                <a16:creationId xmlns:a16="http://schemas.microsoft.com/office/drawing/2014/main" id="{B78DB5BC-CC0B-4A7E-8A4B-0BDC80189D61}"/>
              </a:ext>
            </a:extLst>
          </p:cNvPr>
          <p:cNvPicPr>
            <a:picLocks noChangeAspect="1"/>
          </p:cNvPicPr>
          <p:nvPr/>
        </p:nvPicPr>
        <p:blipFill>
          <a:blip r:embed="rId9"/>
          <a:stretch>
            <a:fillRect/>
          </a:stretch>
        </p:blipFill>
        <p:spPr>
          <a:xfrm>
            <a:off x="6923366" y="4177211"/>
            <a:ext cx="2886760" cy="2555074"/>
          </a:xfrm>
          <a:prstGeom prst="rect">
            <a:avLst/>
          </a:prstGeom>
        </p:spPr>
      </p:pic>
      <p:pic>
        <p:nvPicPr>
          <p:cNvPr id="19" name="Obrázek 18">
            <a:extLst>
              <a:ext uri="{FF2B5EF4-FFF2-40B4-BE49-F238E27FC236}">
                <a16:creationId xmlns:a16="http://schemas.microsoft.com/office/drawing/2014/main" id="{4D038482-F8C6-4B5F-898F-0531F9996177}"/>
              </a:ext>
            </a:extLst>
          </p:cNvPr>
          <p:cNvPicPr>
            <a:picLocks noChangeAspect="1"/>
          </p:cNvPicPr>
          <p:nvPr/>
        </p:nvPicPr>
        <p:blipFill>
          <a:blip r:embed="rId10"/>
          <a:stretch>
            <a:fillRect/>
          </a:stretch>
        </p:blipFill>
        <p:spPr>
          <a:xfrm>
            <a:off x="5604476" y="1228638"/>
            <a:ext cx="983047" cy="887551"/>
          </a:xfrm>
          <a:prstGeom prst="rect">
            <a:avLst/>
          </a:prstGeom>
        </p:spPr>
      </p:pic>
      <p:sp>
        <p:nvSpPr>
          <p:cNvPr id="12" name="Zástupný obsah 11">
            <a:extLst>
              <a:ext uri="{FF2B5EF4-FFF2-40B4-BE49-F238E27FC236}">
                <a16:creationId xmlns:a16="http://schemas.microsoft.com/office/drawing/2014/main" id="{E4DFF97F-D666-4224-9383-586CD29707D0}"/>
              </a:ext>
            </a:extLst>
          </p:cNvPr>
          <p:cNvSpPr>
            <a:spLocks noGrp="1"/>
          </p:cNvSpPr>
          <p:nvPr>
            <p:ph idx="1"/>
          </p:nvPr>
        </p:nvSpPr>
        <p:spPr/>
        <p:txBody>
          <a:bodyPr/>
          <a:lstStyle/>
          <a:p>
            <a:endParaRPr lang="cs-CZ"/>
          </a:p>
        </p:txBody>
      </p:sp>
    </p:spTree>
    <p:extLst>
      <p:ext uri="{BB962C8B-B14F-4D97-AF65-F5344CB8AC3E}">
        <p14:creationId xmlns:p14="http://schemas.microsoft.com/office/powerpoint/2010/main" val="3665285738"/>
      </p:ext>
    </p:extLst>
  </p:cSld>
  <p:clrMapOvr>
    <a:masterClrMapping/>
  </p:clrMapOvr>
  <mc:AlternateContent xmlns:mc="http://schemas.openxmlformats.org/markup-compatibility/2006" xmlns:p14="http://schemas.microsoft.com/office/powerpoint/2010/main">
    <mc:Choice Requires="p14">
      <p:transition spd="slow" p14:dur="2000" advTm="389618"/>
    </mc:Choice>
    <mc:Fallback xmlns="">
      <p:transition spd="slow" advTm="389618"/>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0CCCC83E-2BEC-489D-8019-DEC21014B192}"/>
              </a:ext>
            </a:extLst>
          </p:cNvPr>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a:extLst>
              <a:ext uri="{FF2B5EF4-FFF2-40B4-BE49-F238E27FC236}">
                <a16:creationId xmlns:a16="http://schemas.microsoft.com/office/drawing/2014/main" id="{63A4B168-1996-45AF-8F49-E9E3EC96AA61}"/>
              </a:ext>
            </a:extLst>
          </p:cNvPr>
          <p:cNvSpPr>
            <a:spLocks noGrp="1"/>
          </p:cNvSpPr>
          <p:nvPr>
            <p:ph type="sldNum" sz="quarter" idx="11"/>
          </p:nvPr>
        </p:nvSpPr>
        <p:spPr/>
        <p:txBody>
          <a:bodyPr/>
          <a:lstStyle/>
          <a:p>
            <a:fld id="{0970407D-EE58-4A0B-824B-1D3AE42DD9CF}" type="slidenum">
              <a:rPr lang="cs-CZ" altLang="cs-CZ" smtClean="0"/>
              <a:pPr/>
              <a:t>6</a:t>
            </a:fld>
            <a:endParaRPr lang="cs-CZ" altLang="cs-CZ" dirty="0"/>
          </a:p>
        </p:txBody>
      </p:sp>
      <p:sp>
        <p:nvSpPr>
          <p:cNvPr id="4" name="Nadpis 3">
            <a:extLst>
              <a:ext uri="{FF2B5EF4-FFF2-40B4-BE49-F238E27FC236}">
                <a16:creationId xmlns:a16="http://schemas.microsoft.com/office/drawing/2014/main" id="{83944D13-1152-4E80-A3D4-176D302537DF}"/>
              </a:ext>
            </a:extLst>
          </p:cNvPr>
          <p:cNvSpPr>
            <a:spLocks noGrp="1"/>
          </p:cNvSpPr>
          <p:nvPr>
            <p:ph type="title"/>
          </p:nvPr>
        </p:nvSpPr>
        <p:spPr/>
        <p:txBody>
          <a:bodyPr/>
          <a:lstStyle/>
          <a:p>
            <a:endParaRPr lang="cs-CZ"/>
          </a:p>
        </p:txBody>
      </p:sp>
      <p:sp>
        <p:nvSpPr>
          <p:cNvPr id="5" name="Zástupný obsah 4">
            <a:extLst>
              <a:ext uri="{FF2B5EF4-FFF2-40B4-BE49-F238E27FC236}">
                <a16:creationId xmlns:a16="http://schemas.microsoft.com/office/drawing/2014/main" id="{4C1A5F7A-21B7-4CCD-98B1-AFF48722C6B6}"/>
              </a:ext>
            </a:extLst>
          </p:cNvPr>
          <p:cNvSpPr>
            <a:spLocks noGrp="1"/>
          </p:cNvSpPr>
          <p:nvPr>
            <p:ph idx="1"/>
          </p:nvPr>
        </p:nvSpPr>
        <p:spPr/>
        <p:txBody>
          <a:bodyPr/>
          <a:lstStyle/>
          <a:p>
            <a:endParaRPr lang="cs-CZ" dirty="0"/>
          </a:p>
        </p:txBody>
      </p:sp>
      <p:pic>
        <p:nvPicPr>
          <p:cNvPr id="6" name="Obrázek 5">
            <a:extLst>
              <a:ext uri="{FF2B5EF4-FFF2-40B4-BE49-F238E27FC236}">
                <a16:creationId xmlns:a16="http://schemas.microsoft.com/office/drawing/2014/main" id="{DB97F901-8F8F-47F7-9878-2573623521E0}"/>
              </a:ext>
            </a:extLst>
          </p:cNvPr>
          <p:cNvPicPr>
            <a:picLocks noChangeAspect="1"/>
          </p:cNvPicPr>
          <p:nvPr/>
        </p:nvPicPr>
        <p:blipFill>
          <a:blip r:embed="rId2"/>
          <a:stretch>
            <a:fillRect/>
          </a:stretch>
        </p:blipFill>
        <p:spPr>
          <a:xfrm>
            <a:off x="641359" y="1661293"/>
            <a:ext cx="1892348" cy="3385825"/>
          </a:xfrm>
          <a:prstGeom prst="rect">
            <a:avLst/>
          </a:prstGeom>
        </p:spPr>
      </p:pic>
      <p:pic>
        <p:nvPicPr>
          <p:cNvPr id="7" name="Zástupný symbol pro obsah 9">
            <a:extLst>
              <a:ext uri="{FF2B5EF4-FFF2-40B4-BE49-F238E27FC236}">
                <a16:creationId xmlns:a16="http://schemas.microsoft.com/office/drawing/2014/main" id="{2A5A3D5C-1195-4567-814F-40AFB1C5E017}"/>
              </a:ext>
            </a:extLst>
          </p:cNvPr>
          <p:cNvPicPr>
            <a:picLocks noChangeAspect="1"/>
          </p:cNvPicPr>
          <p:nvPr/>
        </p:nvPicPr>
        <p:blipFill>
          <a:blip r:embed="rId3"/>
          <a:stretch>
            <a:fillRect/>
          </a:stretch>
        </p:blipFill>
        <p:spPr>
          <a:xfrm>
            <a:off x="3443093" y="2775635"/>
            <a:ext cx="4200712" cy="2390363"/>
          </a:xfrm>
          <a:prstGeom prst="rect">
            <a:avLst/>
          </a:prstGeom>
        </p:spPr>
      </p:pic>
      <p:pic>
        <p:nvPicPr>
          <p:cNvPr id="8" name="Obrázek 7">
            <a:extLst>
              <a:ext uri="{FF2B5EF4-FFF2-40B4-BE49-F238E27FC236}">
                <a16:creationId xmlns:a16="http://schemas.microsoft.com/office/drawing/2014/main" id="{86FB4AD2-E7FE-437B-92D1-EBAFDD2FE0CB}"/>
              </a:ext>
            </a:extLst>
          </p:cNvPr>
          <p:cNvPicPr>
            <a:picLocks noChangeAspect="1"/>
          </p:cNvPicPr>
          <p:nvPr/>
        </p:nvPicPr>
        <p:blipFill>
          <a:blip r:embed="rId4"/>
          <a:stretch>
            <a:fillRect/>
          </a:stretch>
        </p:blipFill>
        <p:spPr>
          <a:xfrm>
            <a:off x="7643805" y="1952215"/>
            <a:ext cx="4491260" cy="2578632"/>
          </a:xfrm>
          <a:prstGeom prst="rect">
            <a:avLst/>
          </a:prstGeom>
        </p:spPr>
      </p:pic>
      <p:pic>
        <p:nvPicPr>
          <p:cNvPr id="9" name="Obrázek 8">
            <a:extLst>
              <a:ext uri="{FF2B5EF4-FFF2-40B4-BE49-F238E27FC236}">
                <a16:creationId xmlns:a16="http://schemas.microsoft.com/office/drawing/2014/main" id="{0A5C05DA-8860-4B49-BC5C-5450704B688F}"/>
              </a:ext>
            </a:extLst>
          </p:cNvPr>
          <p:cNvPicPr>
            <a:picLocks noChangeAspect="1"/>
          </p:cNvPicPr>
          <p:nvPr/>
        </p:nvPicPr>
        <p:blipFill>
          <a:blip r:embed="rId5"/>
          <a:stretch>
            <a:fillRect/>
          </a:stretch>
        </p:blipFill>
        <p:spPr>
          <a:xfrm>
            <a:off x="8787450" y="1107514"/>
            <a:ext cx="1524000" cy="419100"/>
          </a:xfrm>
          <a:prstGeom prst="rect">
            <a:avLst/>
          </a:prstGeom>
        </p:spPr>
      </p:pic>
    </p:spTree>
    <p:extLst>
      <p:ext uri="{BB962C8B-B14F-4D97-AF65-F5344CB8AC3E}">
        <p14:creationId xmlns:p14="http://schemas.microsoft.com/office/powerpoint/2010/main" val="36223979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5DBE058A-C9DD-446E-8571-D800BADC0BCB}"/>
              </a:ext>
            </a:extLst>
          </p:cNvPr>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a:extLst>
              <a:ext uri="{FF2B5EF4-FFF2-40B4-BE49-F238E27FC236}">
                <a16:creationId xmlns:a16="http://schemas.microsoft.com/office/drawing/2014/main" id="{75DB5DCA-743B-45BF-8995-DC7979138B96}"/>
              </a:ext>
            </a:extLst>
          </p:cNvPr>
          <p:cNvSpPr>
            <a:spLocks noGrp="1"/>
          </p:cNvSpPr>
          <p:nvPr>
            <p:ph type="sldNum" sz="quarter" idx="11"/>
          </p:nvPr>
        </p:nvSpPr>
        <p:spPr/>
        <p:txBody>
          <a:bodyPr/>
          <a:lstStyle/>
          <a:p>
            <a:fld id="{0970407D-EE58-4A0B-824B-1D3AE42DD9CF}" type="slidenum">
              <a:rPr lang="cs-CZ" altLang="cs-CZ" smtClean="0"/>
              <a:pPr/>
              <a:t>7</a:t>
            </a:fld>
            <a:endParaRPr lang="cs-CZ" altLang="cs-CZ" dirty="0"/>
          </a:p>
        </p:txBody>
      </p:sp>
      <p:sp>
        <p:nvSpPr>
          <p:cNvPr id="4" name="Nadpis 3">
            <a:extLst>
              <a:ext uri="{FF2B5EF4-FFF2-40B4-BE49-F238E27FC236}">
                <a16:creationId xmlns:a16="http://schemas.microsoft.com/office/drawing/2014/main" id="{4EA3759B-E516-40A7-873D-3DE8E073D3F7}"/>
              </a:ext>
            </a:extLst>
          </p:cNvPr>
          <p:cNvSpPr>
            <a:spLocks noGrp="1"/>
          </p:cNvSpPr>
          <p:nvPr>
            <p:ph type="title"/>
          </p:nvPr>
        </p:nvSpPr>
        <p:spPr/>
        <p:txBody>
          <a:bodyPr/>
          <a:lstStyle/>
          <a:p>
            <a:r>
              <a:rPr lang="cs-CZ" b="0" dirty="0" err="1"/>
              <a:t>Corporate</a:t>
            </a:r>
            <a:r>
              <a:rPr lang="cs-CZ" b="0" dirty="0"/>
              <a:t> </a:t>
            </a:r>
            <a:r>
              <a:rPr lang="cs-CZ" b="0" dirty="0" err="1"/>
              <a:t>social</a:t>
            </a:r>
            <a:r>
              <a:rPr lang="cs-CZ" b="0" dirty="0"/>
              <a:t> </a:t>
            </a:r>
            <a:r>
              <a:rPr lang="cs-CZ" b="0" dirty="0" err="1"/>
              <a:t>responsibility</a:t>
            </a:r>
            <a:br>
              <a:rPr lang="cs-CZ" b="0" dirty="0"/>
            </a:br>
            <a:endParaRPr lang="cs-CZ" dirty="0"/>
          </a:p>
        </p:txBody>
      </p:sp>
      <p:sp>
        <p:nvSpPr>
          <p:cNvPr id="5" name="Zástupný obsah 4">
            <a:extLst>
              <a:ext uri="{FF2B5EF4-FFF2-40B4-BE49-F238E27FC236}">
                <a16:creationId xmlns:a16="http://schemas.microsoft.com/office/drawing/2014/main" id="{50118F4D-40AA-417F-AC65-CD92738F9CA8}"/>
              </a:ext>
            </a:extLst>
          </p:cNvPr>
          <p:cNvSpPr>
            <a:spLocks noGrp="1"/>
          </p:cNvSpPr>
          <p:nvPr>
            <p:ph idx="1"/>
          </p:nvPr>
        </p:nvSpPr>
        <p:spPr>
          <a:xfrm>
            <a:off x="720000" y="1446963"/>
            <a:ext cx="10753200" cy="4385037"/>
          </a:xfrm>
        </p:spPr>
        <p:txBody>
          <a:bodyPr/>
          <a:lstStyle/>
          <a:p>
            <a:r>
              <a:rPr lang="en-US" sz="2000" dirty="0"/>
              <a:t>“Corporate Social Responsibility ensures that a company’s economic growth is beneficial to all its stakeholders, including suppliers, employees, and customers, while minimizing its impact on the environment.”</a:t>
            </a:r>
            <a:endParaRPr lang="cs-CZ" sz="2000" dirty="0"/>
          </a:p>
          <a:p>
            <a:r>
              <a:rPr lang="cs-CZ" sz="2000" dirty="0"/>
              <a:t>Nový trend (zejména po neštěstích)</a:t>
            </a:r>
          </a:p>
          <a:p>
            <a:r>
              <a:rPr lang="cs-CZ" sz="2000" dirty="0"/>
              <a:t>Reklamní tah </a:t>
            </a:r>
          </a:p>
          <a:p>
            <a:r>
              <a:rPr lang="cs-CZ" sz="2000" dirty="0"/>
              <a:t>Problematická efektivita a vymahatelnost</a:t>
            </a:r>
          </a:p>
          <a:p>
            <a:r>
              <a:rPr lang="cs-CZ" sz="2000" dirty="0"/>
              <a:t>Tržní realita</a:t>
            </a:r>
          </a:p>
          <a:p>
            <a:endParaRPr lang="cs-CZ" dirty="0"/>
          </a:p>
        </p:txBody>
      </p:sp>
      <p:pic>
        <p:nvPicPr>
          <p:cNvPr id="1028" name="Picture 4" descr="Share Your Corporate Social Responsibility Strategy with Sleek Graphics -  Blog - Creative Presentations Ideas">
            <a:extLst>
              <a:ext uri="{FF2B5EF4-FFF2-40B4-BE49-F238E27FC236}">
                <a16:creationId xmlns:a16="http://schemas.microsoft.com/office/drawing/2014/main" id="{14B557A0-BA91-46BB-BD3C-9DC1583040D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67859" y="2956604"/>
            <a:ext cx="3981385" cy="22978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RPORATE SOCIAL RESPONSIBILITY AND ENTERPRISE VALUE | The Digital Momentum">
            <a:extLst>
              <a:ext uri="{FF2B5EF4-FFF2-40B4-BE49-F238E27FC236}">
                <a16:creationId xmlns:a16="http://schemas.microsoft.com/office/drawing/2014/main" id="{52CC718D-484E-48C9-A51E-035B72A4DA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000" y="4681171"/>
            <a:ext cx="3552441" cy="199951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Bithi's story: child labour in the textile and apparel industries | by  World Vision Canada | Medium">
            <a:extLst>
              <a:ext uri="{FF2B5EF4-FFF2-40B4-BE49-F238E27FC236}">
                <a16:creationId xmlns:a16="http://schemas.microsoft.com/office/drawing/2014/main" id="{CA62F90C-7085-4454-B4E6-FB5D98BA6A9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68025" y="4364543"/>
            <a:ext cx="3497272" cy="231614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an is not enough: child labour in Africa | AllInfo">
            <a:extLst>
              <a:ext uri="{FF2B5EF4-FFF2-40B4-BE49-F238E27FC236}">
                <a16:creationId xmlns:a16="http://schemas.microsoft.com/office/drawing/2014/main" id="{DEFBC032-7028-4FB9-AC94-363EDBD8CD7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666881" y="5254455"/>
            <a:ext cx="2692970" cy="1515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3337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p>
            <a:r>
              <a:rPr lang="cs-CZ" dirty="0"/>
              <a:t>Humanitární aspekt neziskového sektoru/ KVE</a:t>
            </a:r>
          </a:p>
        </p:txBody>
      </p:sp>
      <p:sp>
        <p:nvSpPr>
          <p:cNvPr id="3" name="Zástupný symbol pro číslo snímku 2"/>
          <p:cNvSpPr>
            <a:spLocks noGrp="1"/>
          </p:cNvSpPr>
          <p:nvPr>
            <p:ph type="sldNum" sz="quarter" idx="11"/>
          </p:nvPr>
        </p:nvSpPr>
        <p:spPr/>
        <p:txBody>
          <a:bodyPr/>
          <a:lstStyle/>
          <a:p>
            <a:fld id="{0970407D-EE58-4A0B-824B-1D3AE42DD9CF}" type="slidenum">
              <a:rPr lang="cs-CZ" altLang="cs-CZ" smtClean="0"/>
              <a:pPr/>
              <a:t>8</a:t>
            </a:fld>
            <a:endParaRPr lang="cs-CZ" altLang="cs-CZ" dirty="0"/>
          </a:p>
        </p:txBody>
      </p:sp>
      <p:sp>
        <p:nvSpPr>
          <p:cNvPr id="4" name="Nadpis 3"/>
          <p:cNvSpPr>
            <a:spLocks noGrp="1"/>
          </p:cNvSpPr>
          <p:nvPr>
            <p:ph type="title"/>
          </p:nvPr>
        </p:nvSpPr>
        <p:spPr/>
        <p:txBody>
          <a:bodyPr/>
          <a:lstStyle/>
          <a:p>
            <a:r>
              <a:rPr lang="cs-CZ" dirty="0"/>
              <a:t>ZÁKLADNÍ PRINCIPY MALÉ „NGO“</a:t>
            </a:r>
          </a:p>
        </p:txBody>
      </p:sp>
      <p:sp>
        <p:nvSpPr>
          <p:cNvPr id="5" name="Zástupný symbol pro obsah 4"/>
          <p:cNvSpPr>
            <a:spLocks noGrp="1"/>
          </p:cNvSpPr>
          <p:nvPr>
            <p:ph idx="1"/>
          </p:nvPr>
        </p:nvSpPr>
        <p:spPr/>
        <p:txBody>
          <a:bodyPr/>
          <a:lstStyle/>
          <a:p>
            <a:r>
              <a:rPr lang="cs-CZ" dirty="0"/>
              <a:t>Dobrý „</a:t>
            </a:r>
            <a:r>
              <a:rPr lang="en-AU" dirty="0"/>
              <a:t>business</a:t>
            </a:r>
            <a:r>
              <a:rPr lang="cs-CZ" dirty="0"/>
              <a:t> </a:t>
            </a:r>
            <a:r>
              <a:rPr lang="cs-CZ" dirty="0" err="1"/>
              <a:t>plan</a:t>
            </a:r>
            <a:r>
              <a:rPr lang="cs-CZ" dirty="0"/>
              <a:t>“</a:t>
            </a:r>
          </a:p>
          <a:p>
            <a:r>
              <a:rPr lang="cs-CZ" dirty="0"/>
              <a:t>Přidaná hodnota – smysl – ospravedlnění</a:t>
            </a:r>
          </a:p>
          <a:p>
            <a:r>
              <a:rPr lang="cs-CZ" dirty="0"/>
              <a:t>Kodex</a:t>
            </a:r>
          </a:p>
          <a:p>
            <a:r>
              <a:rPr lang="cs-CZ" dirty="0"/>
              <a:t>Specializace</a:t>
            </a:r>
          </a:p>
          <a:p>
            <a:r>
              <a:rPr lang="cs-CZ" dirty="0"/>
              <a:t>Osobní přístup</a:t>
            </a:r>
          </a:p>
          <a:p>
            <a:r>
              <a:rPr lang="cs-CZ" dirty="0"/>
              <a:t>Hluboké zacílení</a:t>
            </a:r>
          </a:p>
          <a:p>
            <a:endParaRPr lang="cs-CZ" dirty="0"/>
          </a:p>
        </p:txBody>
      </p:sp>
      <p:pic>
        <p:nvPicPr>
          <p:cNvPr id="2050" name="Picture 2" descr="Pomáháme lidem na útěku">
            <a:extLst>
              <a:ext uri="{FF2B5EF4-FFF2-40B4-BE49-F238E27FC236}">
                <a16:creationId xmlns:a16="http://schemas.microsoft.com/office/drawing/2014/main" id="{10B9F632-C95A-45D8-883D-B6EDF81669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6675" y="2618695"/>
            <a:ext cx="3905250" cy="12287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lavák – Pomáháme lidem na útěku">
            <a:extLst>
              <a:ext uri="{FF2B5EF4-FFF2-40B4-BE49-F238E27FC236}">
                <a16:creationId xmlns:a16="http://schemas.microsoft.com/office/drawing/2014/main" id="{7C2C982B-0F1F-4145-AE4E-A1D2D9BBB08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95507" y="3918045"/>
            <a:ext cx="3328307" cy="2219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1479905"/>
      </p:ext>
    </p:extLst>
  </p:cSld>
  <p:clrMapOvr>
    <a:masterClrMapping/>
  </p:clrMapOvr>
  <mc:AlternateContent xmlns:mc="http://schemas.openxmlformats.org/markup-compatibility/2006" xmlns:p14="http://schemas.microsoft.com/office/powerpoint/2010/main">
    <mc:Choice Requires="p14">
      <p:transition spd="slow" p14:dur="2000" advTm="393185"/>
    </mc:Choice>
    <mc:Fallback xmlns="">
      <p:transition spd="slow" advTm="393185"/>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zápatí 1">
            <a:extLst>
              <a:ext uri="{FF2B5EF4-FFF2-40B4-BE49-F238E27FC236}">
                <a16:creationId xmlns:a16="http://schemas.microsoft.com/office/drawing/2014/main" id="{9D75C8C5-5076-4E15-9677-05E0E0639CFD}"/>
              </a:ext>
            </a:extLst>
          </p:cNvPr>
          <p:cNvSpPr>
            <a:spLocks noGrp="1"/>
          </p:cNvSpPr>
          <p:nvPr>
            <p:ph type="ftr" sz="quarter" idx="10"/>
          </p:nvPr>
        </p:nvSpPr>
        <p:spPr/>
        <p:txBody>
          <a:bodyPr/>
          <a:lstStyle/>
          <a:p>
            <a:r>
              <a:rPr lang="cs-CZ"/>
              <a:t>Definujte zápatí - název prezentace / pracoviště</a:t>
            </a:r>
            <a:endParaRPr lang="cs-CZ" dirty="0"/>
          </a:p>
        </p:txBody>
      </p:sp>
      <p:sp>
        <p:nvSpPr>
          <p:cNvPr id="3" name="Zástupný symbol pro číslo snímku 2">
            <a:extLst>
              <a:ext uri="{FF2B5EF4-FFF2-40B4-BE49-F238E27FC236}">
                <a16:creationId xmlns:a16="http://schemas.microsoft.com/office/drawing/2014/main" id="{5C8DD577-CE98-4AB8-8207-2AD99030F556}"/>
              </a:ext>
            </a:extLst>
          </p:cNvPr>
          <p:cNvSpPr>
            <a:spLocks noGrp="1"/>
          </p:cNvSpPr>
          <p:nvPr>
            <p:ph type="sldNum" sz="quarter" idx="11"/>
          </p:nvPr>
        </p:nvSpPr>
        <p:spPr/>
        <p:txBody>
          <a:bodyPr/>
          <a:lstStyle/>
          <a:p>
            <a:fld id="{0970407D-EE58-4A0B-824B-1D3AE42DD9CF}" type="slidenum">
              <a:rPr lang="cs-CZ" altLang="cs-CZ" smtClean="0"/>
              <a:pPr/>
              <a:t>9</a:t>
            </a:fld>
            <a:endParaRPr lang="cs-CZ" altLang="cs-CZ" dirty="0"/>
          </a:p>
        </p:txBody>
      </p:sp>
      <p:sp>
        <p:nvSpPr>
          <p:cNvPr id="4" name="Nadpis 3">
            <a:extLst>
              <a:ext uri="{FF2B5EF4-FFF2-40B4-BE49-F238E27FC236}">
                <a16:creationId xmlns:a16="http://schemas.microsoft.com/office/drawing/2014/main" id="{3922BDD6-93C9-49EB-A78B-61C12BE8395F}"/>
              </a:ext>
            </a:extLst>
          </p:cNvPr>
          <p:cNvSpPr>
            <a:spLocks noGrp="1"/>
          </p:cNvSpPr>
          <p:nvPr>
            <p:ph type="title"/>
          </p:nvPr>
        </p:nvSpPr>
        <p:spPr/>
        <p:txBody>
          <a:bodyPr/>
          <a:lstStyle/>
          <a:p>
            <a:r>
              <a:rPr lang="cs-CZ" dirty="0"/>
              <a:t>Třetí role-MUNI</a:t>
            </a:r>
          </a:p>
        </p:txBody>
      </p:sp>
      <p:pic>
        <p:nvPicPr>
          <p:cNvPr id="6" name="Zástupný obsah 5">
            <a:extLst>
              <a:ext uri="{FF2B5EF4-FFF2-40B4-BE49-F238E27FC236}">
                <a16:creationId xmlns:a16="http://schemas.microsoft.com/office/drawing/2014/main" id="{EDA7BB70-9251-483D-A02B-B6F2BCA547CF}"/>
              </a:ext>
            </a:extLst>
          </p:cNvPr>
          <p:cNvPicPr>
            <a:picLocks noGrp="1" noChangeAspect="1"/>
          </p:cNvPicPr>
          <p:nvPr>
            <p:ph idx="1"/>
          </p:nvPr>
        </p:nvPicPr>
        <p:blipFill>
          <a:blip r:embed="rId2"/>
          <a:stretch>
            <a:fillRect/>
          </a:stretch>
        </p:blipFill>
        <p:spPr>
          <a:xfrm>
            <a:off x="1860523" y="1692275"/>
            <a:ext cx="8472541" cy="4140200"/>
          </a:xfrm>
          <a:prstGeom prst="rect">
            <a:avLst/>
          </a:prstGeom>
        </p:spPr>
      </p:pic>
    </p:spTree>
    <p:extLst>
      <p:ext uri="{BB962C8B-B14F-4D97-AF65-F5344CB8AC3E}">
        <p14:creationId xmlns:p14="http://schemas.microsoft.com/office/powerpoint/2010/main" val="4267129309"/>
      </p:ext>
    </p:extLst>
  </p:cSld>
  <p:clrMapOvr>
    <a:masterClrMapping/>
  </p:clrMapOvr>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zentace-ECON-CZ.potx" id="{AE58135E-4D61-4028-838C-EC4BFDF857E0}" vid="{3EB0DBB9-0B57-400A-AD77-0800E0296781}"/>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Prezentace-ECON-CZ</Template>
  <TotalTime>3041</TotalTime>
  <Words>930</Words>
  <Application>Microsoft Office PowerPoint</Application>
  <PresentationFormat>Širokoúhlá obrazovka</PresentationFormat>
  <Paragraphs>214</Paragraphs>
  <Slides>24</Slides>
  <Notes>11</Notes>
  <HiddenSlides>0</HiddenSlides>
  <MMClips>2</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24</vt:i4>
      </vt:variant>
    </vt:vector>
  </HeadingPairs>
  <TitlesOfParts>
    <vt:vector size="28" baseType="lpstr">
      <vt:lpstr>Arial</vt:lpstr>
      <vt:lpstr>Tahoma</vt:lpstr>
      <vt:lpstr>Wingdings</vt:lpstr>
      <vt:lpstr>Prezentace_MU_CZ</vt:lpstr>
      <vt:lpstr>Humanitární aspekt neziskového sektoru</vt:lpstr>
      <vt:lpstr>Osnova</vt:lpstr>
      <vt:lpstr>Historie humanitárních organizací</vt:lpstr>
      <vt:lpstr>Různé přístupy</vt:lpstr>
      <vt:lpstr>Velké organizace a jejich financování</vt:lpstr>
      <vt:lpstr>Prezentace aplikace PowerPoint</vt:lpstr>
      <vt:lpstr>Corporate social responsibility </vt:lpstr>
      <vt:lpstr>ZÁKLADNÍ PRINCIPY MALÉ „NGO“</vt:lpstr>
      <vt:lpstr>Třetí role-MUNI</vt:lpstr>
      <vt:lpstr>FINANCOVÁNÍ a ORGANIZACE</vt:lpstr>
      <vt:lpstr>Fundraising</vt:lpstr>
      <vt:lpstr>Problematické příklady</vt:lpstr>
      <vt:lpstr>Optimální cesta</vt:lpstr>
      <vt:lpstr>CO SI PŘENÉST ZE „ZISKU“ ANEB JAK SE „VYPLATIT“</vt:lpstr>
      <vt:lpstr>KULTURNÍ JEMNOCIT</vt:lpstr>
      <vt:lpstr>TRANSPARENTNOST</vt:lpstr>
      <vt:lpstr>OSVÍCENÉ ŘÍZENÍ</vt:lpstr>
      <vt:lpstr>HUMANITÁRNÍ PRACOVNÍK</vt:lpstr>
      <vt:lpstr>AKTIVISMUS A JINÉ NEŠVARY</vt:lpstr>
      <vt:lpstr>ETICKÉ ASPEKTY </vt:lpstr>
      <vt:lpstr>Bezpečnost</vt:lpstr>
      <vt:lpstr>Hlavní úskalí vs. Best practice </vt:lpstr>
      <vt:lpstr>Drobné zkušenosti</vt:lpstr>
      <vt:lpstr>Diskuse</vt:lpstr>
    </vt:vector>
  </TitlesOfParts>
  <Company>Ekonomicko-správní fakulta Masarykovy univerzity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Humanitární aspekt neziskového sektoru</dc:title>
  <dc:creator>Pala Tadeáš</dc:creator>
  <cp:lastModifiedBy>Tadeáš Pala</cp:lastModifiedBy>
  <cp:revision>50</cp:revision>
  <cp:lastPrinted>1601-01-01T00:00:00Z</cp:lastPrinted>
  <dcterms:created xsi:type="dcterms:W3CDTF">2019-04-15T13:41:15Z</dcterms:created>
  <dcterms:modified xsi:type="dcterms:W3CDTF">2021-05-12T09:53:05Z</dcterms:modified>
</cp:coreProperties>
</file>