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63" r:id="rId5"/>
    <p:sldId id="266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89" r:id="rId25"/>
    <p:sldId id="290" r:id="rId26"/>
    <p:sldId id="261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4BC8FF"/>
    <a:srgbClr val="4BC8E1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>
      <p:cViewPr varScale="1">
        <p:scale>
          <a:sx n="90" d="100"/>
          <a:sy n="90" d="100"/>
        </p:scale>
        <p:origin x="90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etrželka" userId="015d4815-e6f4-40d4-a0de-b0545683e49d" providerId="ADAL" clId="{F1ECB7C1-928F-489D-A0F6-FD0DC586DB7B}"/>
    <pc:docChg chg="undo custSel modSld">
      <pc:chgData name="Josef Petrželka" userId="015d4815-e6f4-40d4-a0de-b0545683e49d" providerId="ADAL" clId="{F1ECB7C1-928F-489D-A0F6-FD0DC586DB7B}" dt="2021-11-29T07:01:58.402" v="249" actId="20577"/>
      <pc:docMkLst>
        <pc:docMk/>
      </pc:docMkLst>
      <pc:sldChg chg="modSp mod">
        <pc:chgData name="Josef Petrželka" userId="015d4815-e6f4-40d4-a0de-b0545683e49d" providerId="ADAL" clId="{F1ECB7C1-928F-489D-A0F6-FD0DC586DB7B}" dt="2021-11-29T06:43:39.276" v="53" actId="20577"/>
        <pc:sldMkLst>
          <pc:docMk/>
          <pc:sldMk cId="2826524897" sldId="291"/>
        </pc:sldMkLst>
        <pc:spChg chg="mod">
          <ac:chgData name="Josef Petrželka" userId="015d4815-e6f4-40d4-a0de-b0545683e49d" providerId="ADAL" clId="{F1ECB7C1-928F-489D-A0F6-FD0DC586DB7B}" dt="2021-11-29T06:43:39.276" v="53" actId="20577"/>
          <ac:spMkLst>
            <pc:docMk/>
            <pc:sldMk cId="2826524897" sldId="291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8T15:12:54.692" v="6" actId="207"/>
        <pc:sldMkLst>
          <pc:docMk/>
          <pc:sldMk cId="2365480760" sldId="293"/>
        </pc:sldMkLst>
        <pc:spChg chg="mod">
          <ac:chgData name="Josef Petrželka" userId="015d4815-e6f4-40d4-a0de-b0545683e49d" providerId="ADAL" clId="{F1ECB7C1-928F-489D-A0F6-FD0DC586DB7B}" dt="2021-11-28T15:12:54.692" v="6" actId="207"/>
          <ac:spMkLst>
            <pc:docMk/>
            <pc:sldMk cId="2365480760" sldId="293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8T15:13:15.898" v="9" actId="207"/>
        <pc:sldMkLst>
          <pc:docMk/>
          <pc:sldMk cId="2324892093" sldId="294"/>
        </pc:sldMkLst>
        <pc:spChg chg="mod">
          <ac:chgData name="Josef Petrželka" userId="015d4815-e6f4-40d4-a0de-b0545683e49d" providerId="ADAL" clId="{F1ECB7C1-928F-489D-A0F6-FD0DC586DB7B}" dt="2021-11-28T15:13:15.898" v="9" actId="207"/>
          <ac:spMkLst>
            <pc:docMk/>
            <pc:sldMk cId="2324892093" sldId="294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6:45:29.684" v="63" actId="6549"/>
        <pc:sldMkLst>
          <pc:docMk/>
          <pc:sldMk cId="159178254" sldId="295"/>
        </pc:sldMkLst>
        <pc:spChg chg="mod">
          <ac:chgData name="Josef Petrželka" userId="015d4815-e6f4-40d4-a0de-b0545683e49d" providerId="ADAL" clId="{F1ECB7C1-928F-489D-A0F6-FD0DC586DB7B}" dt="2021-11-29T06:44:31.311" v="56" actId="313"/>
          <ac:spMkLst>
            <pc:docMk/>
            <pc:sldMk cId="159178254" sldId="295"/>
            <ac:spMk id="3" creationId="{58E22974-4A4E-46BA-A2DD-3903574BF0C5}"/>
          </ac:spMkLst>
        </pc:spChg>
        <pc:spChg chg="mod">
          <ac:chgData name="Josef Petrželka" userId="015d4815-e6f4-40d4-a0de-b0545683e49d" providerId="ADAL" clId="{F1ECB7C1-928F-489D-A0F6-FD0DC586DB7B}" dt="2021-11-29T06:45:29.684" v="63" actId="6549"/>
          <ac:spMkLst>
            <pc:docMk/>
            <pc:sldMk cId="159178254" sldId="295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8T15:13:42.608" v="14" actId="207"/>
        <pc:sldMkLst>
          <pc:docMk/>
          <pc:sldMk cId="217567701" sldId="296"/>
        </pc:sldMkLst>
        <pc:spChg chg="mod">
          <ac:chgData name="Josef Petrželka" userId="015d4815-e6f4-40d4-a0de-b0545683e49d" providerId="ADAL" clId="{F1ECB7C1-928F-489D-A0F6-FD0DC586DB7B}" dt="2021-11-28T15:13:42.608" v="14" actId="207"/>
          <ac:spMkLst>
            <pc:docMk/>
            <pc:sldMk cId="217567701" sldId="296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6:49:12.089" v="91" actId="5793"/>
        <pc:sldMkLst>
          <pc:docMk/>
          <pc:sldMk cId="1895724898" sldId="298"/>
        </pc:sldMkLst>
        <pc:spChg chg="mod">
          <ac:chgData name="Josef Petrželka" userId="015d4815-e6f4-40d4-a0de-b0545683e49d" providerId="ADAL" clId="{F1ECB7C1-928F-489D-A0F6-FD0DC586DB7B}" dt="2021-11-29T06:49:12.089" v="91" actId="5793"/>
          <ac:spMkLst>
            <pc:docMk/>
            <pc:sldMk cId="1895724898" sldId="298"/>
            <ac:spMk id="5" creationId="{0C620666-BCEB-452E-82C2-539B1D56B56D}"/>
          </ac:spMkLst>
        </pc:spChg>
      </pc:sldChg>
      <pc:sldChg chg="modSp mod">
        <pc:chgData name="Josef Petrželka" userId="015d4815-e6f4-40d4-a0de-b0545683e49d" providerId="ADAL" clId="{F1ECB7C1-928F-489D-A0F6-FD0DC586DB7B}" dt="2021-11-29T06:54:25.690" v="107" actId="122"/>
        <pc:sldMkLst>
          <pc:docMk/>
          <pc:sldMk cId="3100764698" sldId="299"/>
        </pc:sldMkLst>
        <pc:spChg chg="mod">
          <ac:chgData name="Josef Petrželka" userId="015d4815-e6f4-40d4-a0de-b0545683e49d" providerId="ADAL" clId="{F1ECB7C1-928F-489D-A0F6-FD0DC586DB7B}" dt="2021-11-29T06:54:25.690" v="107" actId="122"/>
          <ac:spMkLst>
            <pc:docMk/>
            <pc:sldMk cId="3100764698" sldId="299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6:51:42.439" v="93" actId="20577"/>
        <pc:sldMkLst>
          <pc:docMk/>
          <pc:sldMk cId="189937297" sldId="300"/>
        </pc:sldMkLst>
        <pc:spChg chg="mod">
          <ac:chgData name="Josef Petrželka" userId="015d4815-e6f4-40d4-a0de-b0545683e49d" providerId="ADAL" clId="{F1ECB7C1-928F-489D-A0F6-FD0DC586DB7B}" dt="2021-11-29T06:51:42.439" v="93" actId="20577"/>
          <ac:spMkLst>
            <pc:docMk/>
            <pc:sldMk cId="189937297" sldId="300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6:55:26.598" v="109" actId="207"/>
        <pc:sldMkLst>
          <pc:docMk/>
          <pc:sldMk cId="3945348100" sldId="301"/>
        </pc:sldMkLst>
        <pc:spChg chg="mod">
          <ac:chgData name="Josef Petrželka" userId="015d4815-e6f4-40d4-a0de-b0545683e49d" providerId="ADAL" clId="{F1ECB7C1-928F-489D-A0F6-FD0DC586DB7B}" dt="2021-11-29T06:55:26.598" v="109" actId="207"/>
          <ac:spMkLst>
            <pc:docMk/>
            <pc:sldMk cId="3945348100" sldId="301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6:56:36.445" v="118" actId="20577"/>
        <pc:sldMkLst>
          <pc:docMk/>
          <pc:sldMk cId="1408650505" sldId="302"/>
        </pc:sldMkLst>
        <pc:spChg chg="mod">
          <ac:chgData name="Josef Petrželka" userId="015d4815-e6f4-40d4-a0de-b0545683e49d" providerId="ADAL" clId="{F1ECB7C1-928F-489D-A0F6-FD0DC586DB7B}" dt="2021-11-29T06:56:36.445" v="118" actId="20577"/>
          <ac:spMkLst>
            <pc:docMk/>
            <pc:sldMk cId="1408650505" sldId="302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6:57:55.914" v="151" actId="20577"/>
        <pc:sldMkLst>
          <pc:docMk/>
          <pc:sldMk cId="4165663809" sldId="303"/>
        </pc:sldMkLst>
        <pc:spChg chg="mod">
          <ac:chgData name="Josef Petrželka" userId="015d4815-e6f4-40d4-a0de-b0545683e49d" providerId="ADAL" clId="{F1ECB7C1-928F-489D-A0F6-FD0DC586DB7B}" dt="2021-11-29T06:57:55.914" v="151" actId="20577"/>
          <ac:spMkLst>
            <pc:docMk/>
            <pc:sldMk cId="4165663809" sldId="303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7:01:00.820" v="243" actId="20577"/>
        <pc:sldMkLst>
          <pc:docMk/>
          <pc:sldMk cId="3012209901" sldId="305"/>
        </pc:sldMkLst>
        <pc:spChg chg="mod">
          <ac:chgData name="Josef Petrželka" userId="015d4815-e6f4-40d4-a0de-b0545683e49d" providerId="ADAL" clId="{F1ECB7C1-928F-489D-A0F6-FD0DC586DB7B}" dt="2021-11-29T07:01:00.820" v="243" actId="20577"/>
          <ac:spMkLst>
            <pc:docMk/>
            <pc:sldMk cId="3012209901" sldId="305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9T07:01:58.402" v="249" actId="20577"/>
        <pc:sldMkLst>
          <pc:docMk/>
          <pc:sldMk cId="2309258462" sldId="306"/>
        </pc:sldMkLst>
        <pc:spChg chg="mod">
          <ac:chgData name="Josef Petrželka" userId="015d4815-e6f4-40d4-a0de-b0545683e49d" providerId="ADAL" clId="{F1ECB7C1-928F-489D-A0F6-FD0DC586DB7B}" dt="2021-11-29T07:01:58.402" v="249" actId="20577"/>
          <ac:spMkLst>
            <pc:docMk/>
            <pc:sldMk cId="2309258462" sldId="306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8T15:17:06.261" v="39" actId="207"/>
        <pc:sldMkLst>
          <pc:docMk/>
          <pc:sldMk cId="4259143065" sldId="307"/>
        </pc:sldMkLst>
        <pc:spChg chg="mod">
          <ac:chgData name="Josef Petrželka" userId="015d4815-e6f4-40d4-a0de-b0545683e49d" providerId="ADAL" clId="{F1ECB7C1-928F-489D-A0F6-FD0DC586DB7B}" dt="2021-11-28T15:17:06.261" v="39" actId="207"/>
          <ac:spMkLst>
            <pc:docMk/>
            <pc:sldMk cId="4259143065" sldId="307"/>
            <ac:spMk id="4" creationId="{749E18ED-5D03-45A8-A550-24D07DA4ED1C}"/>
          </ac:spMkLst>
        </pc:spChg>
      </pc:sldChg>
      <pc:sldChg chg="modSp mod">
        <pc:chgData name="Josef Petrželka" userId="015d4815-e6f4-40d4-a0de-b0545683e49d" providerId="ADAL" clId="{F1ECB7C1-928F-489D-A0F6-FD0DC586DB7B}" dt="2021-11-28T15:17:32.238" v="41" actId="207"/>
        <pc:sldMkLst>
          <pc:docMk/>
          <pc:sldMk cId="1739159831" sldId="308"/>
        </pc:sldMkLst>
        <pc:spChg chg="mod">
          <ac:chgData name="Josef Petrželka" userId="015d4815-e6f4-40d4-a0de-b0545683e49d" providerId="ADAL" clId="{F1ECB7C1-928F-489D-A0F6-FD0DC586DB7B}" dt="2021-11-28T15:17:32.238" v="41" actId="207"/>
          <ac:spMkLst>
            <pc:docMk/>
            <pc:sldMk cId="1739159831" sldId="308"/>
            <ac:spMk id="4" creationId="{749E18ED-5D03-45A8-A550-24D07DA4ED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1484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313088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z="1600" dirty="0" err="1"/>
              <a:t>Josef</a:t>
            </a:r>
            <a:r>
              <a:rPr lang="sk-SK" sz="1600" dirty="0"/>
              <a:t> </a:t>
            </a:r>
            <a:r>
              <a:rPr lang="sk-SK" sz="1600" dirty="0" err="1"/>
              <a:t>Petrželka</a:t>
            </a:r>
            <a:r>
              <a:rPr lang="sk-SK" sz="1600" dirty="0"/>
              <a:t>, Katedra </a:t>
            </a:r>
            <a:r>
              <a:rPr lang="sk-SK" sz="1600" dirty="0" err="1"/>
              <a:t>filosofie</a:t>
            </a:r>
            <a:r>
              <a:rPr lang="sk-SK" sz="1600" dirty="0"/>
              <a:t> FF MU</a:t>
            </a:r>
          </a:p>
          <a:p>
            <a:r>
              <a:rPr lang="sk-SK" sz="1600" dirty="0" err="1"/>
              <a:t>Podzimní</a:t>
            </a:r>
            <a:r>
              <a:rPr lang="sk-SK" sz="1600" dirty="0"/>
              <a:t> </a:t>
            </a:r>
            <a:r>
              <a:rPr lang="sk-SK" sz="1600" dirty="0" err="1"/>
              <a:t>semestr</a:t>
            </a:r>
            <a:r>
              <a:rPr lang="sk-SK" sz="1600" dirty="0"/>
              <a:t>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ABA0E6-05BE-41EC-93FD-62AAACAB0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FFC279-1CB8-4191-A10B-8141E7504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F96F27-2470-42FC-A56C-58D021DCE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02" y="492377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380F76E-5F29-4E62-930B-73479756539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5841D3-89DA-4C40-AD15-F86EE525A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9174675-4DB4-4836-B5D2-B2D59CF16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322128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FDD9997-9815-4335-9CBB-6AE5A2D42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C1A1E2-650D-4C3E-91C7-1AD13F036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8BE266-C78F-4FCA-AC1E-EE77042E1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841CAA-C8FD-4F1F-84DF-44BC6A75E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FC2259-5D1E-4713-BA69-D483ED1E4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934D5B-9EBA-47E4-B9CE-C00B0D73D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F8A22B-0CDD-42A6-8D58-30427B999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5406" y="60552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89482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D57DCEB-AAB3-4C50-8FCC-0D9E632BBE21}"/>
              </a:ext>
            </a:extLst>
          </p:cNvPr>
          <p:cNvGrpSpPr/>
          <p:nvPr userDrawn="1"/>
        </p:nvGrpSpPr>
        <p:grpSpPr>
          <a:xfrm>
            <a:off x="7823199" y="-4"/>
            <a:ext cx="4370513" cy="378003"/>
            <a:chOff x="8653704" y="-5"/>
            <a:chExt cx="3548120" cy="266687"/>
          </a:xfrm>
        </p:grpSpPr>
        <p:sp>
          <p:nvSpPr>
            <p:cNvPr id="7" name="Obdélník: s jedním zakulaceným rohem 6">
              <a:extLst>
                <a:ext uri="{FF2B5EF4-FFF2-40B4-BE49-F238E27FC236}">
                  <a16:creationId xmlns:a16="http://schemas.microsoft.com/office/drawing/2014/main" id="{2DDA92A7-84FB-4925-BD0F-44B23E58CCC2}"/>
                </a:ext>
              </a:extLst>
            </p:cNvPr>
            <p:cNvSpPr/>
            <p:nvPr/>
          </p:nvSpPr>
          <p:spPr bwMode="auto">
            <a:xfrm flipH="1" flipV="1">
              <a:off x="8653704" y="-5"/>
              <a:ext cx="3548120" cy="266687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14F08BD-A683-422B-BBD0-8F0BB4DB1401}"/>
                </a:ext>
              </a:extLst>
            </p:cNvPr>
            <p:cNvSpPr txBox="1"/>
            <p:nvPr/>
          </p:nvSpPr>
          <p:spPr>
            <a:xfrm>
              <a:off x="8690160" y="10660"/>
              <a:ext cx="3501668" cy="21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Filozofie pro posluchače nefilozofických oborů</a:t>
              </a:r>
            </a:p>
          </p:txBody>
        </p:sp>
      </p:grpSp>
      <p:sp>
        <p:nvSpPr>
          <p:cNvPr id="9" name="Obdélník: s jedním zakulaceným rohem 8">
            <a:extLst>
              <a:ext uri="{FF2B5EF4-FFF2-40B4-BE49-F238E27FC236}">
                <a16:creationId xmlns:a16="http://schemas.microsoft.com/office/drawing/2014/main" id="{F6E1766B-B15B-454C-B6D9-6994000F91A0}"/>
              </a:ext>
            </a:extLst>
          </p:cNvPr>
          <p:cNvSpPr/>
          <p:nvPr userDrawn="1"/>
        </p:nvSpPr>
        <p:spPr bwMode="auto">
          <a:xfrm flipH="1" flipV="1">
            <a:off x="8757920" y="375954"/>
            <a:ext cx="3434080" cy="289874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700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rHdw-MA4s?start=4&amp;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30nYPjErE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1NXgjXDUNJk_51d5AJzCj0Rl7avL5E9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QtOJ3YiRU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NibeVTnI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socha, budova, muž&#10;&#10;Popis byl vytvořen automaticky">
            <a:extLst>
              <a:ext uri="{FF2B5EF4-FFF2-40B4-BE49-F238E27FC236}">
                <a16:creationId xmlns:a16="http://schemas.microsoft.com/office/drawing/2014/main" id="{70B15832-71EB-4735-8CA9-9FE8A2552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05" y="2542903"/>
            <a:ext cx="8240696" cy="431509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F7E5609-4816-414F-8C39-34D2019D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Co vůbec je? (Ontologie)</a:t>
            </a:r>
            <a:br>
              <a:rPr lang="cs-CZ" dirty="0"/>
            </a:br>
            <a:endParaRPr lang="sk-SK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35D4B4B-3993-4E43-971B-B585C7CA0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Josef Petrželka</a:t>
            </a:r>
          </a:p>
          <a:p>
            <a:r>
              <a:rPr lang="cs-CZ" dirty="0"/>
              <a:t>Katedra filosofie </a:t>
            </a:r>
            <a:r>
              <a:rPr lang="cs-CZ"/>
              <a:t>FF MU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32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3. Absolutní jsoucno (bůh) a jiná, podmíněná jsoucna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altLang="cs-CZ" sz="2000" dirty="0"/>
              <a:t>Přicházíme k té atraktivní otázce: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sz="1800" dirty="0"/>
              <a:t>Existuje nějaké speciální absolutní jsoucno, u nějž bychom se už nemuseli ptát, z jaké příčiny vzniklo, proč existuje či k čemu je užitečné, nýbrž které by samo bylo odpovědí na takové otázky?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Hodilo by se to (filosoficky vzato), mnozí filosofové se pokoušeli jeho existenci dokazovat –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… ale žádný z důkazů není zcela přesvědčivý.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Jen pro zajímavost – standardně se rozlišují tři typy dokazování existence boha: ontologický (Anselm), kosmologický a teleologický (oba tyto poslední typy najdeme u Tomáše Akvinského).*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(To se už ovšem dotýkáme problematiky epistemologie – nauky o poznání a souvisejících problémech.)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Ovšem i kdyby existovalo, budou s ním nemalé (opět filosoficky vzato) problémy. </a:t>
            </a:r>
            <a:r>
              <a:rPr lang="cs-CZ" altLang="cs-CZ" sz="1800" dirty="0">
                <a:sym typeface="Wingdings" panose="05000000000000000000" pitchFamily="2" charset="2"/>
              </a:rPr>
              <a:t></a:t>
            </a:r>
            <a:endParaRPr lang="cs-CZ" altLang="cs-CZ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620666-BCEB-452E-82C2-539B1D56B56D}"/>
              </a:ext>
            </a:extLst>
          </p:cNvPr>
          <p:cNvSpPr txBox="1"/>
          <p:nvPr/>
        </p:nvSpPr>
        <p:spPr>
          <a:xfrm>
            <a:off x="4031473" y="6280919"/>
            <a:ext cx="36370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* A stále jen tak pro zajímavost se můžete podívat, jak to s těmi důkazy v dějinách bylo a jak je to s nimi složité…</a:t>
            </a:r>
          </a:p>
          <a:p>
            <a:r>
              <a:rPr lang="cs-CZ" sz="1050" dirty="0">
                <a:latin typeface="+mn-lt"/>
              </a:rPr>
              <a:t>(https://www.youtube.com/watch?v=nxrHdw-MA4s&amp;t=4s):</a:t>
            </a:r>
          </a:p>
        </p:txBody>
      </p:sp>
      <p:pic>
        <p:nvPicPr>
          <p:cNvPr id="9" name="Online médium 4" title="Středověká filozofie 5 - Důkazy existence Boha aneb Jak a proč se dokazuje Bůh?">
            <a:hlinkClick r:id="" action="ppaction://media"/>
            <a:extLst>
              <a:ext uri="{FF2B5EF4-FFF2-40B4-BE49-F238E27FC236}">
                <a16:creationId xmlns:a16="http://schemas.microsoft.com/office/drawing/2014/main" id="{0F23E6A1-35B5-43F6-BB6D-12E87B9907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1721" y="4997094"/>
            <a:ext cx="3308278" cy="18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4. </a:t>
            </a:r>
            <a:r>
              <a:rPr lang="pt-BR" sz="3600" dirty="0"/>
              <a:t>Filosofické problémy s existencí absolutního jsoucna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/>
            </a:pPr>
            <a:r>
              <a:rPr lang="cs-CZ" altLang="cs-CZ" sz="2000" dirty="0"/>
              <a:t>Odlišnost – imateriální („ideální“) X materiální jsoucna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dirty="0"/>
              <a:t>Velká většina filosofů se shodne na tom, že má-li nějaké takové absolutní a jedinečné jsoucno existovat, musí být </a:t>
            </a:r>
            <a:r>
              <a:rPr lang="cs-CZ" altLang="cs-CZ" sz="1800" dirty="0">
                <a:solidFill>
                  <a:srgbClr val="FF0000"/>
                </a:solidFill>
              </a:rPr>
              <a:t>nemateriální</a:t>
            </a:r>
            <a:r>
              <a:rPr lang="cs-CZ" altLang="cs-CZ" sz="1800" dirty="0"/>
              <a:t>, a tedy </a:t>
            </a:r>
            <a:r>
              <a:rPr lang="cs-CZ" altLang="cs-CZ" sz="1800" dirty="0">
                <a:solidFill>
                  <a:srgbClr val="FF0000"/>
                </a:solidFill>
              </a:rPr>
              <a:t>nevnímatelné</a:t>
            </a:r>
            <a:r>
              <a:rPr lang="cs-CZ" altLang="cs-CZ" sz="1800" dirty="0"/>
              <a:t> našimi smysly.</a:t>
            </a:r>
            <a:br>
              <a:rPr lang="cs-CZ" altLang="cs-CZ" sz="1800" dirty="0"/>
            </a:br>
            <a:endParaRPr lang="cs-CZ" altLang="cs-CZ" sz="18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 (metafyzický/ontologický)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rgbClr val="FF0000"/>
                </a:solidFill>
              </a:rPr>
              <a:t>idealismus</a:t>
            </a:r>
            <a:r>
              <a:rPr lang="cs-CZ" altLang="cs-CZ" sz="1800" dirty="0"/>
              <a:t> (= skutečnost nebo aspoň její základ a zdroj je nemateriální </a:t>
            </a:r>
          </a:p>
          <a:p>
            <a:pPr marL="7200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dirty="0"/>
              <a:t>X</a:t>
            </a:r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dirty="0"/>
              <a:t>    (metafyzický/ontologický)</a:t>
            </a:r>
            <a:r>
              <a:rPr lang="cs-CZ" altLang="cs-CZ" sz="1800" dirty="0">
                <a:solidFill>
                  <a:srgbClr val="0000DC"/>
                </a:solidFill>
              </a:rPr>
              <a:t> </a:t>
            </a:r>
            <a:r>
              <a:rPr lang="cs-CZ" altLang="cs-CZ" sz="1800" dirty="0">
                <a:solidFill>
                  <a:srgbClr val="FF0000"/>
                </a:solidFill>
              </a:rPr>
              <a:t>materialismus</a:t>
            </a:r>
            <a:r>
              <a:rPr lang="cs-CZ" altLang="cs-CZ" sz="1800" dirty="0"/>
              <a:t> (= veškerá skutečnost je čistě materiální)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Problémy: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Ale jak to pak poznáme (viz opět ty nepřesvědčivé důkazy)?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Může vůbec něco nemateriálního existovat?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 by mohlo něco tak odlišného působit na materiální věci?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76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4. </a:t>
            </a:r>
            <a:r>
              <a:rPr lang="pt-BR" sz="3600" dirty="0"/>
              <a:t>Filosofické problémy s existencí absolutního jsoucna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Absolutní vědění – předvídání a předurčení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determinismus vs. svoboda vůle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/>
              <a:t>Takovému výjimečnému jsoucnu se často připisují výjimečné vlastnosti, např. absolutní vědění (</a:t>
            </a:r>
            <a:r>
              <a:rPr lang="cs-CZ" altLang="cs-CZ" sz="1800" dirty="0">
                <a:solidFill>
                  <a:srgbClr val="FF0000"/>
                </a:solidFill>
              </a:rPr>
              <a:t>vševědoucnost</a:t>
            </a:r>
            <a:r>
              <a:rPr lang="cs-CZ" altLang="cs-CZ" sz="1800" dirty="0"/>
              <a:t>).</a:t>
            </a:r>
            <a:br>
              <a:rPr lang="cs-CZ" altLang="cs-CZ" sz="1800" dirty="0"/>
            </a:br>
            <a:endParaRPr lang="cs-CZ" altLang="cs-CZ" sz="18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 P</a:t>
            </a:r>
            <a:r>
              <a:rPr lang="cs-CZ" altLang="cs-CZ" sz="1800" dirty="0"/>
              <a:t>ak ale předvídá (ví předem) všechny události, mj. naše jednání.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Problémy: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Máme potom vůbec </a:t>
            </a:r>
            <a:r>
              <a:rPr lang="cs-CZ" altLang="cs-CZ" sz="1600" dirty="0">
                <a:solidFill>
                  <a:srgbClr val="FF0000"/>
                </a:solidFill>
              </a:rPr>
              <a:t>svobodnou vůli </a:t>
            </a:r>
            <a:r>
              <a:rPr lang="cs-CZ" altLang="cs-CZ" sz="1600" dirty="0"/>
              <a:t>(tj. aspoň část našeho jednání závisí na našem vědomém a záměrném rozhodování), nebo je vše determinováno (určeno) bohem </a:t>
            </a:r>
            <a:r>
              <a:rPr lang="cs-CZ" altLang="cs-CZ" sz="1600" dirty="0">
                <a:sym typeface="Wingdings" panose="05000000000000000000" pitchFamily="2" charset="2"/>
              </a:rPr>
              <a:t>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FF0000"/>
                </a:solidFill>
              </a:rPr>
              <a:t>determinismus</a:t>
            </a:r>
            <a:r>
              <a:rPr lang="cs-CZ" altLang="cs-CZ" sz="1600" dirty="0"/>
              <a:t>?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Moderní verze problému: jsou všechny události ve vesmíru determinovány počátečními parametry a fyzikálními (chemickými) zákonitostmi, nebo se vědomý život může z takového determinismu vymanit?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Pokud ovšem svobodnou vůli nemáme, jaký smysl mají jakékoli etické normy či příkazy (včetně těch od boha)?!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3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4. </a:t>
            </a:r>
            <a:r>
              <a:rPr lang="pt-BR" sz="3600" dirty="0"/>
              <a:t>Filosofické problémy s existencí absolutního jsoucna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3"/>
            </a:pPr>
            <a:r>
              <a:rPr lang="cs-CZ" altLang="cs-CZ" sz="2000" dirty="0"/>
              <a:t>Absolutní moc – problém existence zla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potřeba </a:t>
            </a:r>
            <a:r>
              <a:rPr lang="cs-CZ" altLang="cs-CZ" sz="2000" i="1" dirty="0" err="1"/>
              <a:t>theodicey</a:t>
            </a:r>
            <a:endParaRPr lang="cs-CZ" altLang="cs-CZ" sz="2000" dirty="0"/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/>
              <a:t>Takovému výjimečnému jsoucnu se často připisují ještě další výjimečné vlastnosti, např. také absolutní moc (</a:t>
            </a:r>
            <a:r>
              <a:rPr lang="cs-CZ" altLang="cs-CZ" sz="1800" dirty="0">
                <a:solidFill>
                  <a:srgbClr val="FF0000"/>
                </a:solidFill>
              </a:rPr>
              <a:t>„všemohoucnost“</a:t>
            </a:r>
            <a:r>
              <a:rPr lang="cs-CZ" altLang="cs-CZ" sz="1800" dirty="0"/>
              <a:t>) a nejvyšší dobrotivost.</a:t>
            </a:r>
            <a:br>
              <a:rPr lang="cs-CZ" altLang="cs-CZ" sz="1800" dirty="0"/>
            </a:br>
            <a:endParaRPr lang="cs-CZ" altLang="cs-CZ" sz="1200" dirty="0"/>
          </a:p>
          <a:p>
            <a:pPr marL="72000" lvl="0" indent="0">
              <a:lnSpc>
                <a:spcPct val="100000"/>
              </a:lnSpc>
              <a:buNone/>
            </a:pPr>
            <a:r>
              <a:rPr lang="cs-CZ" altLang="cs-CZ" sz="1800" dirty="0">
                <a:sym typeface="Wingdings" panose="05000000000000000000" pitchFamily="2" charset="2"/>
              </a:rPr>
              <a:t></a:t>
            </a:r>
            <a:r>
              <a:rPr lang="cs-CZ" altLang="cs-CZ" sz="1800" dirty="0"/>
              <a:t> pak ale chce určitě jen dobro a má moc jej uskutečnit</a:t>
            </a:r>
            <a:br>
              <a:rPr lang="cs-CZ" altLang="cs-CZ" sz="1800" dirty="0"/>
            </a:br>
            <a:endParaRPr lang="cs-CZ" altLang="cs-CZ" sz="12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Problémy: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 je tedy možné, že existuje zlo?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Tím vzniká problém ospravedlnění takového jsoucna (boha) vůči výtce, že zapříčinilo zlo (</a:t>
            </a:r>
            <a:r>
              <a:rPr lang="cs-CZ" altLang="cs-CZ" sz="1600" dirty="0">
                <a:solidFill>
                  <a:srgbClr val="FF0000"/>
                </a:solidFill>
              </a:rPr>
              <a:t>„</a:t>
            </a:r>
            <a:r>
              <a:rPr lang="cs-CZ" altLang="cs-CZ" sz="1600" dirty="0" err="1">
                <a:solidFill>
                  <a:srgbClr val="FF0000"/>
                </a:solidFill>
              </a:rPr>
              <a:t>theodicea</a:t>
            </a:r>
            <a:r>
              <a:rPr lang="cs-CZ" altLang="cs-CZ" sz="1600" dirty="0">
                <a:solidFill>
                  <a:srgbClr val="FF0000"/>
                </a:solidFill>
              </a:rPr>
              <a:t>“</a:t>
            </a:r>
            <a:r>
              <a:rPr lang="cs-CZ" altLang="cs-CZ" sz="1600" dirty="0"/>
              <a:t> = ospravedlnění boha).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Možné řešení – existují dva takové významné principy, jeden (ten náš bůh) chce dobro, druhý (nějaký zlý oponent boha) zlo, proto spolu bojují se střídavými úspěchy </a:t>
            </a:r>
            <a:r>
              <a:rPr lang="cs-CZ" altLang="cs-CZ" sz="1600" dirty="0">
                <a:sym typeface="Wingdings" panose="05000000000000000000" pitchFamily="2" charset="2"/>
              </a:rPr>
              <a:t></a:t>
            </a:r>
            <a:r>
              <a:rPr lang="cs-CZ" altLang="cs-CZ" sz="1600" dirty="0"/>
              <a:t> (metafyzický/ontologický) </a:t>
            </a:r>
            <a:r>
              <a:rPr lang="cs-CZ" altLang="cs-CZ" sz="1600" dirty="0">
                <a:solidFill>
                  <a:srgbClr val="FF0000"/>
                </a:solidFill>
              </a:rPr>
              <a:t>dualismus</a:t>
            </a:r>
            <a:r>
              <a:rPr lang="cs-CZ" altLang="cs-CZ" sz="1600" dirty="0"/>
              <a:t>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Ovšem to </a:t>
            </a:r>
            <a:r>
              <a:rPr lang="cs-CZ" altLang="cs-CZ" sz="1600" dirty="0">
                <a:solidFill>
                  <a:srgbClr val="FF0000"/>
                </a:solidFill>
              </a:rPr>
              <a:t>monisté</a:t>
            </a:r>
            <a:r>
              <a:rPr lang="cs-CZ" altLang="cs-CZ" sz="1600" dirty="0"/>
              <a:t> (např. křesťané) nepřijmou.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Pro úplnost, třetí variantou je (metafyzický/ontologický) </a:t>
            </a:r>
            <a:r>
              <a:rPr lang="cs-CZ" altLang="cs-CZ" sz="1600" dirty="0">
                <a:solidFill>
                  <a:srgbClr val="FF0000"/>
                </a:solidFill>
              </a:rPr>
              <a:t>pluralismus</a:t>
            </a:r>
            <a:r>
              <a:rPr lang="cs-CZ" altLang="cs-CZ" sz="1600" dirty="0"/>
              <a:t> – principů je ještě více.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34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5. Prostor a čas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Otázka, zda existuje takové význačné jsoucno, byla důležitá zvláště v dobách, kdy bez něj nebylo možno vysvětlit mnohé přírodní děje.</a:t>
            </a:r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To se s rozvojem novověké vědy mění a filosofie musí spíše skromně reflektovat vědecké poznatky vědy, případně na nich stavět. Proto se mění i problémy a otázky moderní ontologie.</a:t>
            </a:r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Ta si klade např. otázky po charakteru prostoru a času: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 vůbec existují? (Nemůžeme totiž ukázat na žádnou „věc“ a říct „tady toto je prostor a tamto zase čas“.)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FF0000"/>
                </a:solidFill>
              </a:rPr>
              <a:t>absolutní</a:t>
            </a:r>
            <a:r>
              <a:rPr lang="cs-CZ" altLang="cs-CZ" sz="1400" dirty="0"/>
              <a:t> pojetí času a prostoru (I. Newton): čas i prostor existují </a:t>
            </a:r>
            <a:r>
              <a:rPr lang="cs-CZ" altLang="cs-CZ" sz="1400" dirty="0">
                <a:solidFill>
                  <a:srgbClr val="FF0000"/>
                </a:solidFill>
              </a:rPr>
              <a:t>nezávisle na čemkoli</a:t>
            </a:r>
            <a:r>
              <a:rPr lang="cs-CZ" altLang="cs-CZ" sz="1400" dirty="0"/>
              <a:t>, na pozorovateli i na věcech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FF0000"/>
                </a:solidFill>
              </a:rPr>
              <a:t>perceptuální</a:t>
            </a:r>
            <a:r>
              <a:rPr lang="cs-CZ" altLang="cs-CZ" sz="1400" dirty="0"/>
              <a:t> pojetí (I. Kant): čas a prostor jsou </a:t>
            </a:r>
            <a:r>
              <a:rPr lang="cs-CZ" altLang="cs-CZ" sz="1400" dirty="0">
                <a:solidFill>
                  <a:srgbClr val="FF0000"/>
                </a:solidFill>
              </a:rPr>
              <a:t>naše (obecně lidské) formy vnímání </a:t>
            </a:r>
            <a:r>
              <a:rPr lang="cs-CZ" altLang="cs-CZ" sz="1400" dirty="0"/>
              <a:t>věcí a událostí, čas a prostor neexistují nezávisle na člověku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FF0000"/>
                </a:solidFill>
              </a:rPr>
              <a:t>relační</a:t>
            </a:r>
            <a:r>
              <a:rPr lang="cs-CZ" altLang="cs-CZ" sz="1400" dirty="0"/>
              <a:t> pojetí (G. Leibniz, speciální i obecná teorie relativity – moderní fyzika): čas i prostor jsou dány </a:t>
            </a:r>
            <a:r>
              <a:rPr lang="cs-CZ" altLang="cs-CZ" sz="1400" dirty="0">
                <a:solidFill>
                  <a:srgbClr val="FF0000"/>
                </a:solidFill>
              </a:rPr>
              <a:t>vztahy mezi věcmi a událostmi</a:t>
            </a:r>
            <a:r>
              <a:rPr lang="cs-CZ" altLang="cs-CZ" sz="1400" dirty="0"/>
              <a:t> a závisejí na nich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65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5. </a:t>
            </a:r>
            <a:r>
              <a:rPr lang="cs-CZ" sz="3600"/>
              <a:t>Prostor a čas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Je prostor (a čas) konečný, nebo nekonečný?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Kolik rozměrů má prostor? Jistě, v běžném životě 3 (délku, šířku, hloubku), ale podle některých kvantových teorií 7, podle jiných 11 a ještě podle jiných 27, a to vlastně dohromady s časem, protože je lepší hovořit o propojeném </a:t>
            </a:r>
            <a:r>
              <a:rPr lang="cs-CZ" altLang="cs-CZ" sz="1600" dirty="0">
                <a:solidFill>
                  <a:srgbClr val="FF0000"/>
                </a:solidFill>
              </a:rPr>
              <a:t>časoprostoru</a:t>
            </a:r>
            <a:r>
              <a:rPr lang="cs-CZ" altLang="cs-CZ" sz="1600" dirty="0"/>
              <a:t> než zvlášť o čase a o prostoru. Tedy – kolik vlastně doopravdy?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V prostoru můžeme jít tam i zpět – v čase nikoli. Čím je dána tato </a:t>
            </a:r>
            <a:r>
              <a:rPr lang="cs-CZ" altLang="cs-CZ" sz="1600" dirty="0">
                <a:solidFill>
                  <a:srgbClr val="FF0000"/>
                </a:solidFill>
              </a:rPr>
              <a:t>šipka času</a:t>
            </a:r>
            <a:r>
              <a:rPr lang="cs-CZ" altLang="cs-CZ" sz="1600" dirty="0"/>
              <a:t>?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pic>
        <p:nvPicPr>
          <p:cNvPr id="5" name="Online médium 4" title="Antická filozofie 05 - Zénónova aporie letícího šipu aneb Racionální analýza!">
            <a:hlinkClick r:id="" action="ppaction://media"/>
            <a:extLst>
              <a:ext uri="{FF2B5EF4-FFF2-40B4-BE49-F238E27FC236}">
                <a16:creationId xmlns:a16="http://schemas.microsoft.com/office/drawing/2014/main" id="{30F4912F-1F42-4EAF-AD3D-C7D0C14183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97724" y="4280470"/>
            <a:ext cx="4582275" cy="25775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7C4589-EA37-4696-B596-F596DC8AF497}"/>
              </a:ext>
            </a:extLst>
          </p:cNvPr>
          <p:cNvSpPr txBox="1"/>
          <p:nvPr/>
        </p:nvSpPr>
        <p:spPr>
          <a:xfrm>
            <a:off x="1815449" y="6228000"/>
            <a:ext cx="4582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Prostor a čas pak jsou základními charakteristikami pohybu – podívejte se na jednu starodávnou provokativní úvahu o pohybu:</a:t>
            </a:r>
          </a:p>
          <a:p>
            <a:pPr algn="l"/>
            <a:r>
              <a:rPr lang="cs-CZ" sz="1050" dirty="0">
                <a:latin typeface="+mn-lt"/>
              </a:rPr>
              <a:t>https://www.youtube.com/watch?v=xw30nYPjErE</a:t>
            </a:r>
          </a:p>
        </p:txBody>
      </p:sp>
    </p:spTree>
    <p:extLst>
      <p:ext uri="{BB962C8B-B14F-4D97-AF65-F5344CB8AC3E}">
        <p14:creationId xmlns:p14="http://schemas.microsoft.com/office/powerpoint/2010/main" val="41656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6. Trvání a utváření věci</a:t>
            </a:r>
            <a:br>
              <a:rPr lang="cs-CZ" sz="3600" dirty="0"/>
            </a:br>
            <a:r>
              <a:rPr lang="cs-CZ" sz="3600" dirty="0"/>
              <a:t>(problém identity)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Každá věc (tak velká, že jsme s to ji vnímat) je složená z více částí. Jak vysvětlíme, že je přesto jednou identickou konkrétní věcí?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Proslulý příklad – </a:t>
            </a:r>
            <a:r>
              <a:rPr lang="cs-CZ" altLang="cs-CZ" sz="1600" dirty="0" err="1"/>
              <a:t>Théseova</a:t>
            </a:r>
            <a:r>
              <a:rPr lang="cs-CZ" altLang="cs-CZ" sz="1600" dirty="0"/>
              <a:t> loď: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dřevěná loď z mnoha prken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po každé plavbě vyměníme jedno (poškozené) prkno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po určité době budou vyměněna všechna – a teď z těch poškozených znovu stejným způsobem sestavíme loď </a:t>
            </a:r>
            <a:r>
              <a:rPr lang="cs-CZ" altLang="cs-CZ" sz="1400" dirty="0">
                <a:sym typeface="Wingdings" panose="05000000000000000000" pitchFamily="2" charset="2"/>
              </a:rPr>
              <a:t></a:t>
            </a:r>
            <a:endParaRPr lang="cs-CZ" altLang="cs-CZ" sz="1400" dirty="0"/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máme tu dvě lodi – která je tou původní lodí athénského hrdiny Thésea?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Teď to aplikujme na lidský organismus: Těžce zraněnému člověku lékaři nahradí poškozené části těla protézami – jak velkou část těla mohou nahradit, aniž by změnili identitu daného člověka?</a:t>
            </a:r>
            <a:br>
              <a:rPr lang="cs-CZ" altLang="cs-CZ" sz="1800" dirty="0"/>
            </a:br>
            <a:endParaRPr lang="cs-CZ" altLang="cs-CZ" sz="18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Řekneme-li, že identitu člověka tvoří jeho myšlenky a vzpomínky: Kolik myšlenek a vzpomínek 60letého člověka je totožných s těmi, jež měl v 10 letech?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V čem tedy spočívá jeho totožnost a identita? (Uvažte právní důsledky tohoto problému!)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4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7. Mentální a fyzické</a:t>
            </a:r>
            <a:br>
              <a:rPr lang="cs-CZ" sz="3600" dirty="0"/>
            </a:br>
            <a:r>
              <a:rPr lang="cs-CZ" sz="2000" dirty="0"/>
              <a:t>(podrobněji a systematičtěji viz přednáška 7. Filozofie mysli)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Starý problém (viz otázka existence nemateriálního jsoucna), ale stále aktuální: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Jistě máme fyzické tělo.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Jistě máme myšlenkové (mentální) stavy – pocity, myšlenky atd.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Tyto dvě roviny se zdají být velmi odlišné, ale přitom propojené – úraz těla působí určité mentální stavy, určité mentální stavy působí pohyb těla.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/>
              <a:t>Jaký je jejich vztah?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FF0000"/>
                </a:solidFill>
              </a:rPr>
              <a:t>Dualismus</a:t>
            </a:r>
            <a:r>
              <a:rPr lang="cs-CZ" altLang="cs-CZ" sz="1600" dirty="0"/>
              <a:t> (psychofyzický) – jedná se o zcela rozdílné druhy skutečnosti.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Problém: Ale jak potom mohou na sebe působit?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600" dirty="0">
                <a:solidFill>
                  <a:srgbClr val="FF0000"/>
                </a:solidFill>
              </a:rPr>
              <a:t>Redukcionismus</a:t>
            </a:r>
            <a:r>
              <a:rPr lang="cs-CZ" altLang="cs-CZ" sz="1600" dirty="0"/>
              <a:t> – jedná se pouze o jednu a tutéž skutečnost.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400" dirty="0"/>
              <a:t>Problém: Co redukujeme na co? Dvě možnosti:</a:t>
            </a:r>
          </a:p>
          <a:p>
            <a:pPr lvl="3">
              <a:lnSpc>
                <a:spcPct val="100000"/>
              </a:lnSpc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200" dirty="0">
                <a:solidFill>
                  <a:srgbClr val="FF0000"/>
                </a:solidFill>
              </a:rPr>
              <a:t>idealismus</a:t>
            </a:r>
            <a:r>
              <a:rPr lang="cs-CZ" altLang="cs-CZ" sz="1200" dirty="0"/>
              <a:t> = principem všeho je myšlení či nemateriální princip (stará námitka – jak prokážeme existenci něčeho takového?)</a:t>
            </a:r>
          </a:p>
          <a:p>
            <a:pPr lvl="3">
              <a:lnSpc>
                <a:spcPct val="100000"/>
              </a:lnSpc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sz="1200" dirty="0" err="1">
                <a:solidFill>
                  <a:srgbClr val="FF0000"/>
                </a:solidFill>
              </a:rPr>
              <a:t>fyzikalismus</a:t>
            </a:r>
            <a:r>
              <a:rPr lang="cs-CZ" altLang="cs-CZ" sz="1200" dirty="0">
                <a:solidFill>
                  <a:srgbClr val="FF0000"/>
                </a:solidFill>
              </a:rPr>
              <a:t>/materialismus </a:t>
            </a:r>
            <a:r>
              <a:rPr lang="cs-CZ" altLang="cs-CZ" sz="1200" dirty="0"/>
              <a:t>= všechny mentální stavy lze redukovat na stavy a vlastnosti mozku (ale co pak ten determinismus?)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16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20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0000DC"/>
                </a:solidFill>
              </a:rPr>
              <a:t>8. Problém existence vnějšího světa</a:t>
            </a:r>
            <a:br>
              <a:rPr lang="cs-CZ" sz="3600" dirty="0">
                <a:solidFill>
                  <a:srgbClr val="0000DC"/>
                </a:solidFill>
              </a:rPr>
            </a:br>
            <a:r>
              <a:rPr lang="cs-CZ" sz="3600" dirty="0">
                <a:solidFill>
                  <a:srgbClr val="0000DC"/>
                </a:solidFill>
              </a:rPr>
              <a:t>(co vše existuje?)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realismus X solipsismus (idealismus) X skepticismus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(metafyzický) </a:t>
            </a:r>
            <a:r>
              <a:rPr lang="cs-CZ" altLang="cs-CZ" sz="1800" dirty="0">
                <a:solidFill>
                  <a:srgbClr val="FF0000"/>
                </a:solidFill>
              </a:rPr>
              <a:t>realismus</a:t>
            </a:r>
            <a:r>
              <a:rPr lang="cs-CZ" altLang="cs-CZ" sz="1800" dirty="0"/>
              <a:t>: svět kolem nás zcela normálně existuje více méně tak, jak ho vidíme (velká většina filosofů)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FF0000"/>
                </a:solidFill>
              </a:rPr>
              <a:t>solipsismus</a:t>
            </a:r>
            <a:r>
              <a:rPr lang="cs-CZ" altLang="cs-CZ" sz="1800" dirty="0"/>
              <a:t>: existuje jen to jedno vědomí, které si právě uvědomuje tuto myšlenku (tj. jen jedna jediná osoba – právě vy!; přesněji – jen vaše mysl, „duše“), a vše ostatní existuje jen jako vaše mentální stavy – G. </a:t>
            </a:r>
            <a:r>
              <a:rPr lang="cs-CZ" altLang="cs-CZ" sz="1800" dirty="0" err="1"/>
              <a:t>Berkeley</a:t>
            </a:r>
            <a:endParaRPr lang="cs-CZ" altLang="cs-CZ" sz="18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(metafyzický) </a:t>
            </a:r>
            <a:r>
              <a:rPr lang="cs-CZ" altLang="cs-CZ" sz="1800" dirty="0">
                <a:solidFill>
                  <a:srgbClr val="FF0000"/>
                </a:solidFill>
              </a:rPr>
              <a:t>skepticismus</a:t>
            </a:r>
            <a:r>
              <a:rPr lang="cs-CZ" altLang="cs-CZ" sz="1800" dirty="0"/>
              <a:t>: nelze rozhodnout, zda svět kolem nás skutečně existuje, nebo zda to jsou jen naše mentální stavy (např. stavy v mozku v kádi se živným roztokem a s připojením k počítači)</a:t>
            </a:r>
            <a:endParaRPr lang="cs-CZ" altLang="cs-CZ" sz="1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25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0000DC"/>
                </a:solidFill>
              </a:rPr>
              <a:t>8. Problém existence vnějšího světa</a:t>
            </a:r>
            <a:br>
              <a:rPr lang="cs-CZ" sz="3600" dirty="0">
                <a:solidFill>
                  <a:srgbClr val="0000DC"/>
                </a:solidFill>
              </a:rPr>
            </a:br>
            <a:r>
              <a:rPr lang="cs-CZ" sz="3600" dirty="0">
                <a:solidFill>
                  <a:srgbClr val="0000DC"/>
                </a:solidFill>
              </a:rPr>
              <a:t>(co vše existuje?)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„Prosím? Mozek v kádi? To je pěkná blbost – tím se filosofie fakt zabývá?!“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ano, a je to opravdu seriózní problém, podívejte se na video!</a:t>
            </a:r>
            <a:br>
              <a:rPr lang="cs-CZ" altLang="cs-CZ" sz="1200" dirty="0"/>
            </a:br>
            <a:endParaRPr lang="cs-CZ" altLang="cs-CZ" sz="12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20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altLang="cs-CZ" sz="1200" dirty="0"/>
          </a:p>
          <a:p>
            <a:pPr marL="72000" lv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altLang="cs-CZ" sz="1200" dirty="0"/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Jistě víte o </a:t>
            </a:r>
            <a:r>
              <a:rPr lang="cs-CZ" altLang="cs-CZ" sz="2000" dirty="0">
                <a:solidFill>
                  <a:srgbClr val="FF0000"/>
                </a:solidFill>
              </a:rPr>
              <a:t>virtuální realitě </a:t>
            </a:r>
            <a:r>
              <a:rPr lang="cs-CZ" altLang="cs-CZ" sz="2000" dirty="0"/>
              <a:t>– to je simulace určité reality. Pravda, nedokonalá.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Ale jak budou vypadat naše, lidské, </a:t>
            </a:r>
            <a:r>
              <a:rPr lang="cs-CZ" altLang="cs-CZ" sz="2000" dirty="0">
                <a:solidFill>
                  <a:srgbClr val="FF0000"/>
                </a:solidFill>
              </a:rPr>
              <a:t>simulace</a:t>
            </a:r>
            <a:r>
              <a:rPr lang="cs-CZ" altLang="cs-CZ" sz="2000" dirty="0"/>
              <a:t> reality třeba za tisíc let?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ym typeface="Wingdings" panose="05000000000000000000" pitchFamily="2" charset="2"/>
              </a:rPr>
              <a:t>A co když ve vesmíru je o milióny let pokročilejší civilizace, která také vytváří simulace?</a:t>
            </a:r>
            <a:endParaRPr lang="cs-CZ" alt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pic>
        <p:nvPicPr>
          <p:cNvPr id="6" name="Online médium 4" title="Thought experiment «BRAIN IN A VAT» (English) #filosofix">
            <a:hlinkClick r:id="" action="ppaction://media"/>
            <a:extLst>
              <a:ext uri="{FF2B5EF4-FFF2-40B4-BE49-F238E27FC236}">
                <a16:creationId xmlns:a16="http://schemas.microsoft.com/office/drawing/2014/main" id="{8BC64488-3554-4496-B064-AC95365046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8991" y="2388959"/>
            <a:ext cx="3296093" cy="18540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280BE8-3945-4542-8C87-487E09FFBC92}"/>
              </a:ext>
            </a:extLst>
          </p:cNvPr>
          <p:cNvSpPr txBox="1"/>
          <p:nvPr/>
        </p:nvSpPr>
        <p:spPr>
          <a:xfrm>
            <a:off x="4358813" y="3770528"/>
            <a:ext cx="45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dirty="0">
                <a:latin typeface="+mn-lt"/>
              </a:rPr>
              <a:t>Animované vysvětlení myšlenkového experimentu „mozek v kádi“ </a:t>
            </a:r>
            <a:r>
              <a:rPr lang="cs-CZ" sz="700" dirty="0">
                <a:latin typeface="+mn-lt"/>
              </a:rPr>
              <a:t>(https://www.youtube.com/</a:t>
            </a:r>
            <a:r>
              <a:rPr lang="cs-CZ" sz="700" dirty="0" err="1">
                <a:latin typeface="+mn-lt"/>
              </a:rPr>
              <a:t>watch?v</a:t>
            </a:r>
            <a:r>
              <a:rPr lang="cs-CZ" sz="700" dirty="0">
                <a:latin typeface="+mn-lt"/>
              </a:rPr>
              <a:t>=zO0sSJB1TrI&amp;list=PL1NXgjXDUNJk_51d5AJzCj0Rl7avL5E9W&amp;index=8)</a:t>
            </a:r>
            <a:endParaRPr lang="cs-CZ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1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720000"/>
            <a:ext cx="9000000" cy="451576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Co je ontologie (metafyzika)?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Od otázky „k čemu (něco je)?“ k různým druhům jsoucen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Různá jsoucna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Velký speciální problém – univerzálie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Absolutní jsoucno (bůh) a jiná, podmíněná jsoucna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/>
              <a:t>Filosofické problémy s existencí absolutního jsoucna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Odlišnost – imateriální X materiální jsoucna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/>
              <a:t>Absolutní vědění – předvídání a předurčení </a:t>
            </a:r>
            <a:r>
              <a:rPr lang="cs-CZ" dirty="0">
                <a:sym typeface="Wingdings" panose="05000000000000000000" pitchFamily="2" charset="2"/>
              </a:rPr>
              <a:t> determinismus vs. svoboda vůle</a:t>
            </a:r>
          </a:p>
          <a:p>
            <a:pPr marL="838350" lvl="1" indent="-514350">
              <a:spcAft>
                <a:spcPts val="600"/>
              </a:spcAft>
              <a:buFont typeface="+mj-lt"/>
              <a:buAutoNum type="alphaUcPeriod"/>
            </a:pPr>
            <a:r>
              <a:rPr lang="cs-CZ" dirty="0">
                <a:sym typeface="Wingdings" panose="05000000000000000000" pitchFamily="2" charset="2"/>
              </a:rPr>
              <a:t>Absolutní moc – problém existence zla  potřeba </a:t>
            </a:r>
            <a:r>
              <a:rPr lang="cs-CZ" i="1" dirty="0" err="1">
                <a:sym typeface="Wingdings" panose="05000000000000000000" pitchFamily="2" charset="2"/>
              </a:rPr>
              <a:t>theodicey</a:t>
            </a:r>
            <a:r>
              <a:rPr lang="cs-CZ" dirty="0">
                <a:sym typeface="Wingdings" panose="05000000000000000000" pitchFamily="2" charset="2"/>
              </a:rPr>
              <a:t> (monismus, dualismus, nebo pluralismus?)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38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0000DC"/>
                </a:solidFill>
              </a:rPr>
              <a:t>8. Problém existence vnějšího světa</a:t>
            </a:r>
            <a:br>
              <a:rPr lang="cs-CZ" sz="3600" dirty="0">
                <a:solidFill>
                  <a:srgbClr val="0000DC"/>
                </a:solidFill>
              </a:rPr>
            </a:br>
            <a:r>
              <a:rPr lang="cs-CZ" sz="3600" dirty="0">
                <a:solidFill>
                  <a:srgbClr val="0000DC"/>
                </a:solidFill>
              </a:rPr>
              <a:t>(co vše existuje?)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sym typeface="Wingdings" panose="05000000000000000000" pitchFamily="2" charset="2"/>
              </a:rPr>
              <a:t>Není pak celý náš svět spíše simulace než „realita“?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>
                <a:sym typeface="Wingdings" panose="05000000000000000000" pitchFamily="2" charset="2"/>
              </a:rPr>
              <a:t>Uvažte – jedna jediná vyspělá civilizace může spustit stovky, tisíce, milióny a ještě mnohem více simulací současně.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Co je tedy pravděpodobnější – že </a:t>
            </a:r>
            <a:r>
              <a:rPr lang="cs-CZ" altLang="cs-CZ" sz="1800" dirty="0">
                <a:solidFill>
                  <a:srgbClr val="FF0000"/>
                </a:solidFill>
              </a:rPr>
              <a:t>jsme „reální“</a:t>
            </a:r>
            <a:r>
              <a:rPr lang="cs-CZ" altLang="cs-CZ" sz="1800" dirty="0"/>
              <a:t>, nebo že </a:t>
            </a:r>
            <a:r>
              <a:rPr lang="cs-CZ" altLang="cs-CZ" sz="1800" dirty="0">
                <a:solidFill>
                  <a:srgbClr val="FF0000"/>
                </a:solidFill>
              </a:rPr>
              <a:t>jsme simulace</a:t>
            </a:r>
            <a:r>
              <a:rPr lang="cs-CZ" altLang="cs-CZ" sz="1800" dirty="0"/>
              <a:t>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/>
              <a:t>A můžeme to vůbec poznat?!</a:t>
            </a:r>
          </a:p>
          <a:p>
            <a:pPr lvl="2">
              <a:spcAft>
                <a:spcPts val="600"/>
              </a:spcAft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(Jak vidno, tyto ontologické otázky jsou neodlučně spjaty s epistemologií.)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15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ADEE5E53-ABE6-43D8-B71A-93C05CF4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0"/>
          <a:stretch/>
        </p:blipFill>
        <p:spPr>
          <a:xfrm>
            <a:off x="0" y="0"/>
            <a:ext cx="1656000" cy="159617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720000"/>
            <a:ext cx="9000000" cy="972002"/>
          </a:xfrm>
        </p:spPr>
        <p:txBody>
          <a:bodyPr/>
          <a:lstStyle/>
          <a:p>
            <a:pPr algn="ctr"/>
            <a:r>
              <a:rPr lang="cs-CZ" sz="3600" b="0" dirty="0"/>
              <a:t>Shrnující otázky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Čím se zabývá ontologie?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je „jsoucno“ a co „bytí“?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jsou univerzálie a jaké jsou standardní koncepce způsobu jejich existence?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Jaké vlastnosti filosofové obvykle připisují absolutnímu jsoucnu (bohu) a jaké filosofické problémy jsou s těmito vlastnostmi spjaty?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v ontologii znamená materialismus a idealismus?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Jaký problém se objevuje, připíšeme-li bohu vševědoucnost?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Jaký problém se objevuje, připíšeme-li bohu všemohoucnost?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 vypadá </a:t>
            </a:r>
            <a:r>
              <a:rPr lang="cs-CZ" sz="1800" i="1" dirty="0" err="1"/>
              <a:t>theodicea</a:t>
            </a:r>
            <a:r>
              <a:rPr lang="cs-CZ" sz="1800" dirty="0"/>
              <a:t> v podání metafyzického dualismu?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Který důkaz existence boha je zcela přesvědčivý?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Jaké pojetí času a prostoru je typické pro moderní fyziku (a na ni navazující ontologii)?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Pomocí jakého proslulého příkladu je vysvětlován problém identity věcí?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Jak se ontologický problém identity věcí dotýká lidského života?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Co je solipsismus a jak byste jej odůvodnili (kdybyste to měli za úkol)?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Žijeme v „realitě“, nebo v simulovaném vesmíru?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36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665" y="720000"/>
            <a:ext cx="8593642" cy="972002"/>
          </a:xfrm>
        </p:spPr>
        <p:txBody>
          <a:bodyPr/>
          <a:lstStyle/>
          <a:p>
            <a:pPr algn="ctr"/>
            <a:r>
              <a:rPr lang="cs-CZ" sz="3600" b="0" dirty="0"/>
              <a:t>Doplňující a rozšiřující literatura</a:t>
            </a:r>
            <a:br>
              <a:rPr lang="cs-CZ" sz="3600" b="0" dirty="0"/>
            </a:br>
            <a:r>
              <a:rPr lang="cs-CZ" sz="3600" b="0" dirty="0"/>
              <a:t>(pro nové fanynky a fanoušky filosofie)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err="1"/>
              <a:t>Peregrin</a:t>
            </a:r>
            <a:r>
              <a:rPr lang="cs-CZ" sz="2000" dirty="0"/>
              <a:t>, Jaroslav. </a:t>
            </a:r>
            <a:r>
              <a:rPr lang="cs-CZ" sz="2000" i="1" dirty="0"/>
              <a:t>Filozofie pro normální lidi.</a:t>
            </a:r>
            <a:r>
              <a:rPr lang="cs-CZ" sz="2000" dirty="0"/>
              <a:t> Dokořán, 2008. S. 27-38.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F6770D-37B9-4EEF-80ED-1EDD0AD89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4746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720000"/>
            <a:ext cx="9000000" cy="451576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60000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Prostor a čas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otázka jejich reality, konečnosti, počtu dimenzí, šipky času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Trvání a utváření věci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err="1"/>
              <a:t>mereologie</a:t>
            </a:r>
            <a:r>
              <a:rPr lang="cs-CZ" dirty="0"/>
              <a:t> (= „nauka o částech“) – čím je konstituována věc?</a:t>
            </a:r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Mentální a fyzické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dualismus – problém interakce X redukcionismus – materialismus (</a:t>
            </a:r>
            <a:r>
              <a:rPr lang="cs-CZ" dirty="0" err="1"/>
              <a:t>fyzikalismus</a:t>
            </a:r>
            <a:r>
              <a:rPr lang="cs-CZ" dirty="0"/>
              <a:t>), nebo idealismus? (</a:t>
            </a:r>
            <a:r>
              <a:rPr lang="cs-CZ" dirty="0">
                <a:sym typeface="Wingdings" panose="05000000000000000000" pitchFamily="2" charset="2"/>
              </a:rPr>
              <a:t> filosofie mysli!)</a:t>
            </a:r>
            <a:endParaRPr lang="cs-CZ" dirty="0"/>
          </a:p>
          <a:p>
            <a:pPr marL="586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cs-CZ" dirty="0"/>
              <a:t>Problém existence vnějšího světa (co vše existuje?)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sym typeface="Wingdings" panose="05000000000000000000" pitchFamily="2" charset="2"/>
              </a:rPr>
              <a:t>solipsismus, simulace, virtuální realita</a:t>
            </a:r>
            <a:br>
              <a:rPr lang="pl-PL" dirty="0">
                <a:sym typeface="Wingdings" panose="05000000000000000000" pitchFamily="2" charset="2"/>
              </a:rPr>
            </a:br>
            <a:endParaRPr lang="pl-PL" dirty="0">
              <a:sym typeface="Wingdings" panose="05000000000000000000" pitchFamily="2" charset="2"/>
            </a:endParaRPr>
          </a:p>
          <a:p>
            <a:pPr marL="586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44B268-803F-481F-B2C2-0A4128C2F38E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5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451576"/>
          </a:xfrm>
        </p:spPr>
        <p:txBody>
          <a:bodyPr/>
          <a:lstStyle/>
          <a:p>
            <a:pPr algn="ctr"/>
            <a:r>
              <a:rPr lang="cs-CZ" sz="3600" dirty="0"/>
              <a:t>1. Co je ontologie (metafyzika)?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ontologie = „nauka o jsoucnu“ (o jsoucnu jakožto jsoucnu)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 krajní verzi o ničem jiném (</a:t>
            </a:r>
            <a:r>
              <a:rPr lang="cs-CZ" sz="1800" dirty="0" err="1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Parmenidés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metafyzika = „za (ve smyslu „nad“) fyzikou“ (zabývá se tím, co přesahuje „fyziku“ jakožto disciplínu zabývající se pohybem materiálních těles)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klasický příklad – Aristotelés: nejobecnější počátky a příčiny všech jsoucen, druhy a hierarchie jsoucen (</a:t>
            </a:r>
            <a:r>
              <a:rPr lang="cs-CZ" sz="18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substance</a:t>
            </a:r>
            <a:r>
              <a:rPr lang="cs-CZ" sz="1800" dirty="0">
                <a:solidFill>
                  <a:srgbClr val="0000DC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= samostatně existující věci, např. vy, váš počítač, vaše bota, pes atd., a jejich </a:t>
            </a:r>
            <a:r>
              <a:rPr lang="cs-CZ" sz="18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vlastnosti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cs-CZ" sz="18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akcidenty</a:t>
            </a:r>
            <a:r>
              <a:rPr 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např. vaše výška, barva vaší boty, poloha vašeho psa atd.), speciální nemateriální substance (první nehybný hybatel)</a:t>
            </a:r>
            <a:endParaRPr lang="cs-CZ" sz="12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Pro naše potřeby znamená „ontologie“ i „metafyzika“ totéž: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zkoumání jsoucna (jako jsoucna), jeho základních vlastností (např. složení, prostoročasový charakter), druhů jsoucen (např. zapříčiněná vs. nezapříčiněná, materiální vs. nemateriální), vztahů mezi těmito jsoucny, procesů, jimž jsou jsoucna vystavena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18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rozhodně velmi abstraktní disciplína, ale filosoficky nejzásadnější</a:t>
            </a:r>
            <a:endParaRPr lang="cs-CZ" altLang="cs-CZ" sz="1900" dirty="0"/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652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72000" lvl="0" indent="0">
              <a:lnSpc>
                <a:spcPct val="100000"/>
              </a:lnSpc>
              <a:buNone/>
            </a:pP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Vzpomínáte na první hodinu a otázku „</a:t>
            </a:r>
            <a:r>
              <a:rPr lang="cs-CZ" sz="2000" dirty="0">
                <a:solidFill>
                  <a:srgbClr val="FF0000"/>
                </a:solidFill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 čemu</a:t>
            </a:r>
            <a:r>
              <a:rPr lang="cs-CZ" sz="2000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je filosofie“?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spc="-1" dirty="0">
                <a:uFill>
                  <a:solidFill>
                    <a:srgbClr val="FFFFFF"/>
                  </a:solidFill>
                </a:uFill>
              </a:rPr>
              <a:t>Od této otázky můžeme příhodně vyjít směrem k ontologii či metafyzice: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spc="-1" dirty="0"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Tento kurz filosofie je vám užitečný k tomu, abyste mohli absolvovat studium.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Absolvování studia vám bude užitečné k tomu, abyste dostali diplom.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Diplom bude užitečný k tomu, abyste získali lepší zaměstnání.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Lepší zaměstnání vám přinese vyšší mzdu.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 vyšší mzdou budete moci například více cestovat.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Budete-li více cestovat, budete mít více zážitků.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Budete-li mít více zážitků, budete spokojenější.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Být spokojenější vám pak bude k – k čemu vlastně?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Existuje nějaký poslední účel všeho lidského usilování, u něhož bychom se už nepotřebovali ptát, k čemu je? Nějaký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poslední účel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, který by byl už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absolutní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, a tedy ničím nepodmíněný?</a:t>
            </a:r>
          </a:p>
          <a:p>
            <a:pPr marL="72000" lvl="0" indent="0">
              <a:buNone/>
            </a:pPr>
            <a:endParaRPr lang="cs-CZ" altLang="cs-CZ" sz="1600" dirty="0"/>
          </a:p>
          <a:p>
            <a:pPr marL="72000" indent="0">
              <a:buNone/>
              <a:defRPr/>
            </a:pPr>
            <a:endParaRPr lang="cs-CZ" altLang="cs-CZ" sz="1900" dirty="0"/>
          </a:p>
          <a:p>
            <a:pPr marL="72000" lvl="0" indent="0">
              <a:buNone/>
            </a:pPr>
            <a:endParaRPr lang="cs-CZ" sz="2000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48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/>
            </a:pPr>
            <a:r>
              <a:rPr lang="cs-CZ" altLang="cs-CZ" sz="2000" dirty="0"/>
              <a:t>Různá jsoucna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Než si položíme tu velmi atraktivní otázku, jak je to s takovým absolutním jsoucnem, bude užitečné si vysvětlit, co se vlastně tímto divným termínem – „jsoucno“ – myslí.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Jsoucno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 je jednoduše řečeno </a:t>
            </a:r>
            <a:r>
              <a:rPr lang="cs-CZ" altLang="cs-CZ" sz="1800" dirty="0"/>
              <a:t>všechno, co má nějaký </a:t>
            </a:r>
            <a:r>
              <a:rPr lang="cs-CZ" altLang="cs-CZ" sz="1800" dirty="0">
                <a:solidFill>
                  <a:srgbClr val="FF0000"/>
                </a:solidFill>
              </a:rPr>
              <a:t>podíl na bytí</a:t>
            </a:r>
            <a:r>
              <a:rPr lang="cs-CZ" altLang="cs-CZ" sz="1800" dirty="0"/>
              <a:t>, tedy co existuje.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 pokud se ptáte, co je to </a:t>
            </a:r>
            <a:r>
              <a:rPr lang="cs-CZ" sz="1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bytí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, pak lze odpovědět: </a:t>
            </a:r>
            <a:r>
              <a:rPr lang="cs-CZ" altLang="cs-CZ" sz="1800" dirty="0"/>
              <a:t>„jakási síla, intenzita, aktualita, která udržuje všechno v nějaké časové nebo prostorové určitosti.“</a:t>
            </a:r>
            <a:br>
              <a:rPr lang="cs-CZ" altLang="cs-CZ" sz="1800" dirty="0"/>
            </a:br>
            <a:endParaRPr lang="cs-CZ" altLang="cs-CZ" sz="12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 co všechno tedy existuje/je jsoucí? Podívejme se na předchozí snímek: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Samozřejmě vy (a také váš vyučující); ale také tento kurz filosofie; studium; mzda; cestování; zážitky; spokojenost.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Tedy nejen „věci“ (fyzická jsoucna jako vaše tělo), ale také vztahy (např. student – vyučující), činnosti (cestování), stavy (spokojenost) nebo vlastnosti (např. zodpovědnost při studiu – tu určitě máte!).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89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Velký speciální problém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Na tomto místě bude vhodné udělat malou odbočku k jednomu velkému ontologickému (či metafyzickému, ale dotýkáme se také filosofie jazyka) problému: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Vy (každý z vás) zcela jistě existujete a lze snadno říct, kde se vy jakožto jsoucno nacházíte, kde tedy „jste“.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Jistě také souhlasíte s tím, že každý z vás studentů je člověkem (nikdo jiný by nezvládl se registrovat v </a:t>
            </a:r>
            <a:r>
              <a:rPr lang="cs-CZ" sz="1600" spc="-1" dirty="0" err="1">
                <a:uFill>
                  <a:solidFill>
                    <a:srgbClr val="FFFFFF"/>
                  </a:solidFill>
                </a:uFill>
              </a:rPr>
              <a:t>ISu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…).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Tedy musí existovat také „člověk“. Ale…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… kde (a jak) takový člověk existuje? To už není nikdo jediný z vás, vy všichni přece jste člověkem (jste lidmi). Co to tedy je ten „obecný člověk“?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endParaRPr lang="cs-CZ" sz="1600" spc="-1" dirty="0"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Jedná se o otázku existence obecných pojmů, </a:t>
            </a:r>
            <a:r>
              <a:rPr lang="cs-CZ" sz="16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univerzálií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 jakožto protějšku </a:t>
            </a: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jednotlivin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, individuí (každý z nás jsme jednotlivinou, individuem a spadáme do obecné kategorie „člověk“).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Velký speciální problém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Ale jakým způsobem existuje člověk – nebo živočich, živý organismus, těleso atd.?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Je to něco reálného, nebo je to pouze námi vymyšlená kategorie?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V dějinách filosofie se přišlo s následujícími odpověďmi: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realismus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: tyto kategorie (obecné pojmy, </a:t>
            </a:r>
            <a:r>
              <a:rPr lang="cs-CZ" sz="1600" i="1" spc="-1" dirty="0">
                <a:uFill>
                  <a:solidFill>
                    <a:srgbClr val="FFFFFF"/>
                  </a:solidFill>
                </a:uFill>
              </a:rPr>
              <a:t>univerzálie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) existují reálně a objektivně, ovšem v nemateriální podobě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nominalismus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: tyto kategorie jsou pouhá slova, jména (</a:t>
            </a:r>
            <a:r>
              <a:rPr lang="cs-CZ" sz="1600" i="1" spc="-1" dirty="0" err="1">
                <a:uFill>
                  <a:solidFill>
                    <a:srgbClr val="FFFFFF"/>
                  </a:solidFill>
                </a:uFill>
              </a:rPr>
              <a:t>nomina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), ale reálně neexistují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konceptualismus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: sice neexistují reálně, ale ani to nejsou pouhá slova jako pouhé libovolné zvuky, nýbrž se slovy je spojen určitý smysl či význam, myšlenka (</a:t>
            </a:r>
            <a:r>
              <a:rPr lang="cs-CZ" sz="1600" i="1" spc="-1" dirty="0" err="1">
                <a:uFill>
                  <a:solidFill>
                    <a:srgbClr val="FFFFFF"/>
                  </a:solidFill>
                </a:uFill>
              </a:rPr>
              <a:t>conceptus</a:t>
            </a: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)</a:t>
            </a:r>
            <a:br>
              <a:rPr lang="cs-CZ" sz="1600" spc="-1" dirty="0">
                <a:uFill>
                  <a:solidFill>
                    <a:srgbClr val="FFFFFF"/>
                  </a:solidFill>
                </a:uFill>
              </a:rPr>
            </a:b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„Ale kuš, to je jen takové nepraktické filosofické blábolení, dejte mi s tím pokoj!“ – To si myslíte? </a:t>
            </a:r>
            <a:r>
              <a:rPr lang="cs-CZ" sz="1800" spc="-1" dirty="0"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</a:t>
            </a:r>
            <a:endParaRPr lang="cs-CZ" sz="18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2414297-C251-4CEB-9A2F-64FB379DB6C1}"/>
              </a:ext>
            </a:extLst>
          </p:cNvPr>
          <p:cNvSpPr txBox="1"/>
          <p:nvPr/>
        </p:nvSpPr>
        <p:spPr>
          <a:xfrm>
            <a:off x="4212404" y="6236028"/>
            <a:ext cx="39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Stručné představení tohoto problému i základních typů odpovědí (a ještě něco navíc) nabízí tato scénka (https://www.youtube.com/watch?v=WJQtOJ3YiRU):</a:t>
            </a:r>
          </a:p>
        </p:txBody>
      </p:sp>
      <p:pic>
        <p:nvPicPr>
          <p:cNvPr id="5" name="Online médium 4" title="Středověká filozofie 03 - Abélard o univerzáliích aneb Můžeme ještě dnes mluvit o mamutech?">
            <a:hlinkClick r:id="" action="ppaction://media"/>
            <a:extLst>
              <a:ext uri="{FF2B5EF4-FFF2-40B4-BE49-F238E27FC236}">
                <a16:creationId xmlns:a16="http://schemas.microsoft.com/office/drawing/2014/main" id="{0610ED10-07BF-4C3E-B47D-8A65B5C20A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6858" y="5275606"/>
            <a:ext cx="2853141" cy="16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D35F05-A300-4C22-8757-C24B25C35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E22974-4A4E-46BA-A2DD-3903574B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720000"/>
            <a:ext cx="9000000" cy="972002"/>
          </a:xfrm>
        </p:spPr>
        <p:txBody>
          <a:bodyPr/>
          <a:lstStyle/>
          <a:p>
            <a:pPr algn="ctr"/>
            <a:r>
              <a:rPr lang="cs-CZ" sz="3600" dirty="0"/>
              <a:t>2. Od otázky „k čemu (něco je)?“ k různým druhům jsoucen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9E18ED-5D03-45A8-A550-24D07DA4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260000" cy="4139998"/>
          </a:xfrm>
        </p:spPr>
        <p:txBody>
          <a:bodyPr/>
          <a:lstStyle/>
          <a:p>
            <a:pPr marL="529200" lvl="0" indent="-457200">
              <a:lnSpc>
                <a:spcPct val="100000"/>
              </a:lnSpc>
              <a:buFont typeface="+mj-lt"/>
              <a:buAutoNum type="alphaUcPeriod" startAt="2"/>
            </a:pPr>
            <a:r>
              <a:rPr lang="cs-CZ" altLang="cs-CZ" sz="2000" dirty="0"/>
              <a:t>Velký speciální problém</a:t>
            </a:r>
          </a:p>
          <a:p>
            <a:pPr marL="72000" lvl="0" indent="0">
              <a:lnSpc>
                <a:spcPct val="10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Pak uvažte, jak často ve své řeči používáte obecné pojmy (např. je spočítejte na tomto snímku!).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Když je tedy používáte – mluvíte o něčem, co existuje, a o tom, jak to existuje, nebo ne?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Jak tomu bude např. v těchto větách?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Tři plus dva rovná se (tj. „je“) pět.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spc="-1" dirty="0">
                <a:uFill>
                  <a:solidFill>
                    <a:srgbClr val="FFFFFF"/>
                  </a:solidFill>
                </a:uFill>
              </a:rPr>
              <a:t>Zodpovědnost je kladná charakterová vlastnost.</a:t>
            </a:r>
            <a:br>
              <a:rPr lang="cs-CZ" sz="1800" spc="-1" dirty="0">
                <a:uFill>
                  <a:solidFill>
                    <a:srgbClr val="FFFFFF"/>
                  </a:solidFill>
                </a:uFill>
              </a:rPr>
            </a:br>
            <a:endParaRPr lang="cs-CZ" sz="1800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800" spc="-1" dirty="0">
                <a:uFill>
                  <a:solidFill>
                    <a:srgbClr val="FFFFFF"/>
                  </a:solidFill>
                </a:uFill>
              </a:rPr>
              <a:t>Ke které z výše uvedených variant odpovědi se tedy přikloníte?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B5C17F-CB08-4AF4-9922-80268B3F5963}"/>
              </a:ext>
            </a:extLst>
          </p:cNvPr>
          <p:cNvSpPr txBox="1"/>
          <p:nvPr/>
        </p:nvSpPr>
        <p:spPr>
          <a:xfrm>
            <a:off x="8901953" y="421341"/>
            <a:ext cx="329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>
                <a:latin typeface="+mn-lt"/>
              </a:rPr>
              <a:t>9. Co vůbec je? (Ontologie)</a:t>
            </a:r>
            <a:endParaRPr lang="cs-CZ" sz="12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10D409-9412-4FDA-89C0-83D078922CFA}"/>
              </a:ext>
            </a:extLst>
          </p:cNvPr>
          <p:cNvSpPr txBox="1"/>
          <p:nvPr/>
        </p:nvSpPr>
        <p:spPr>
          <a:xfrm>
            <a:off x="3610003" y="6280919"/>
            <a:ext cx="36849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I kdybyste se nechali přesvědčit, že se jedná o vážnou otázku, určitě se nepřikloníte k tak radikální odpovědi jako Platón (https://www.youtube.com/watch?v=DXNibeVTnIw):</a:t>
            </a:r>
          </a:p>
        </p:txBody>
      </p:sp>
      <p:pic>
        <p:nvPicPr>
          <p:cNvPr id="6" name="Online médium 5" title="Antická filozofie 09 - Platónova cesta k idejím aneb Proč jsou všichni lidé lidmi?">
            <a:hlinkClick r:id="" action="ppaction://media"/>
            <a:extLst>
              <a:ext uri="{FF2B5EF4-FFF2-40B4-BE49-F238E27FC236}">
                <a16:creationId xmlns:a16="http://schemas.microsoft.com/office/drawing/2014/main" id="{FC3AC3CC-6F0B-48C3-9AC1-EEAE7546A7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95001" y="4795594"/>
            <a:ext cx="3684998" cy="20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1A9B322CDE141A4AF7279FCE31E9B" ma:contentTypeVersion="2" ma:contentTypeDescription="Vytvoří nový dokument" ma:contentTypeScope="" ma:versionID="d8416e925e84a9bcc6fcf51ccce03f57">
  <xsd:schema xmlns:xsd="http://www.w3.org/2001/XMLSchema" xmlns:xs="http://www.w3.org/2001/XMLSchema" xmlns:p="http://schemas.microsoft.com/office/2006/metadata/properties" xmlns:ns3="2e21dd4c-4d33-4868-b894-d516e6405de5" targetNamespace="http://schemas.microsoft.com/office/2006/metadata/properties" ma:root="true" ma:fieldsID="65cbce6cab2015c8d19723dd8e7b4b5f" ns3:_="">
    <xsd:import namespace="2e21dd4c-4d33-4868-b894-d516e6405d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d4c-4d33-4868-b894-d516e6405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E4F07F-967D-473B-B2C9-B7FB668F2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1dd4c-4d33-4868-b894-d516e6405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CB345-8397-4C21-B489-E57E44B787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98033A-4DF3-4836-8E7D-81B8C84FBD09}">
  <ds:schemaRefs>
    <ds:schemaRef ds:uri="http://purl.org/dc/terms/"/>
    <ds:schemaRef ds:uri="http://schemas.openxmlformats.org/package/2006/metadata/core-properties"/>
    <ds:schemaRef ds:uri="2e21dd4c-4d33-4868-b894-d516e6405de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muni-arts-prezentace-16x9-cs</Template>
  <TotalTime>5492</TotalTime>
  <Words>3136</Words>
  <Application>Microsoft Office PowerPoint</Application>
  <PresentationFormat>Širokoúhlá obrazovka</PresentationFormat>
  <Paragraphs>249</Paragraphs>
  <Slides>23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9. Co vůbec je? (Ontologie) </vt:lpstr>
      <vt:lpstr>Obsah</vt:lpstr>
      <vt:lpstr>Obsah</vt:lpstr>
      <vt:lpstr>1. Co je ontologie (metafyzika)?</vt:lpstr>
      <vt:lpstr>2. Od otázky „k čemu (něco je)?“ k různým druhům jsoucen</vt:lpstr>
      <vt:lpstr>2. Od otázky „k čemu (něco je)?“ k různým druhům jsoucen</vt:lpstr>
      <vt:lpstr>2. Od otázky „k čemu (něco je)?“ k různým druhům jsoucen</vt:lpstr>
      <vt:lpstr>2. Od otázky „k čemu (něco je)?“ k různým druhům jsoucen</vt:lpstr>
      <vt:lpstr>2. Od otázky „k čemu (něco je)?“ k různým druhům jsoucen</vt:lpstr>
      <vt:lpstr>3. Absolutní jsoucno (bůh) a jiná, podmíněná jsoucna</vt:lpstr>
      <vt:lpstr>4. Filosofické problémy s existencí absolutního jsoucna</vt:lpstr>
      <vt:lpstr>4. Filosofické problémy s existencí absolutního jsoucna</vt:lpstr>
      <vt:lpstr>4. Filosofické problémy s existencí absolutního jsoucna</vt:lpstr>
      <vt:lpstr>5. Prostor a čas</vt:lpstr>
      <vt:lpstr>5. Prostor a čas</vt:lpstr>
      <vt:lpstr>6. Trvání a utváření věci (problém identity)</vt:lpstr>
      <vt:lpstr>7. Mentální a fyzické (podrobněji a systematičtěji viz přednáška 7. Filozofie mysli)</vt:lpstr>
      <vt:lpstr>8. Problém existence vnějšího světa (co vše existuje?)</vt:lpstr>
      <vt:lpstr>8. Problém existence vnějšího světa (co vše existuje?)</vt:lpstr>
      <vt:lpstr>8. Problém existence vnějšího světa (co vše existuje?)</vt:lpstr>
      <vt:lpstr>Shrnující otázky</vt:lpstr>
      <vt:lpstr>Doplňující a rozšiřující literatura (pro nové fanynky a fanoušky filosofie)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PH0001: 9. Ontologie</dc:title>
  <dc:creator>Jakub Peloušek</dc:creator>
  <cp:lastModifiedBy>Josef Petrželka</cp:lastModifiedBy>
  <cp:revision>77</cp:revision>
  <cp:lastPrinted>1601-01-01T00:00:00Z</cp:lastPrinted>
  <dcterms:created xsi:type="dcterms:W3CDTF">2020-10-06T10:12:17Z</dcterms:created>
  <dcterms:modified xsi:type="dcterms:W3CDTF">2021-11-29T07:02:30Z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0x0101004161A9B322CDE141A4AF7279FCE31E9B</vt:lpwstr>
  </property>
</Properties>
</file>