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1" r:id="rId6"/>
    <p:sldId id="289" r:id="rId7"/>
    <p:sldId id="290" r:id="rId8"/>
    <p:sldId id="291" r:id="rId9"/>
    <p:sldId id="292" r:id="rId10"/>
    <p:sldId id="293" r:id="rId11"/>
    <p:sldId id="298" r:id="rId12"/>
    <p:sldId id="29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5D1E79-BB52-41CA-AB12-D9198BBEAF04}" v="4" dt="2021-11-18T08:49:00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E35D1E79-BB52-41CA-AB12-D9198BBEAF04}"/>
    <pc:docChg chg="modSld">
      <pc:chgData name="Petr Kalina" userId="c562be8a-72c8-4d98-8725-854d52c71664" providerId="ADAL" clId="{E35D1E79-BB52-41CA-AB12-D9198BBEAF04}" dt="2021-11-18T08:45:59.563" v="51" actId="20577"/>
      <pc:docMkLst>
        <pc:docMk/>
      </pc:docMkLst>
      <pc:sldChg chg="modSp mod">
        <pc:chgData name="Petr Kalina" userId="c562be8a-72c8-4d98-8725-854d52c71664" providerId="ADAL" clId="{E35D1E79-BB52-41CA-AB12-D9198BBEAF04}" dt="2021-11-18T08:45:59.563" v="51" actId="20577"/>
        <pc:sldMkLst>
          <pc:docMk/>
          <pc:sldMk cId="1546705261" sldId="256"/>
        </pc:sldMkLst>
        <pc:spChg chg="mod">
          <ac:chgData name="Petr Kalina" userId="c562be8a-72c8-4d98-8725-854d52c71664" providerId="ADAL" clId="{E35D1E79-BB52-41CA-AB12-D9198BBEAF04}" dt="2021-11-18T08:45:59.563" v="51" actId="20577"/>
          <ac:spMkLst>
            <pc:docMk/>
            <pc:sldMk cId="1546705261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18.11.2021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2842" y="1340768"/>
            <a:ext cx="7772400" cy="1881826"/>
          </a:xfrm>
        </p:spPr>
        <p:txBody>
          <a:bodyPr>
            <a:normAutofit/>
          </a:bodyPr>
          <a:lstStyle/>
          <a:p>
            <a:r>
              <a:rPr lang="cs-CZ" noProof="1">
                <a:solidFill>
                  <a:srgbClr val="FFFF00"/>
                </a:solidFill>
              </a:rPr>
              <a:t>Ukrajina a Polsko od roku 1848 do první světové války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8642" y="4396669"/>
            <a:ext cx="6400800" cy="694928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PhDr. Petr Kalina, Ph.D.</a:t>
            </a: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3232C-471D-4F47-8BD2-55AA99B5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kern="1200" dirty="0">
                <a:latin typeface="+mj-lt"/>
                <a:ea typeface="+mj-ea"/>
                <a:cs typeface="+mj-cs"/>
              </a:rPr>
              <a:t>František Josef I. (1848-1916)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169D9D4-090D-4C36-B62A-E42B3177E2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3706"/>
          <a:stretch/>
        </p:blipFill>
        <p:spPr>
          <a:xfrm>
            <a:off x="457200" y="1600200"/>
            <a:ext cx="4038600" cy="4525963"/>
          </a:xfr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5A4B01-E26C-4EEE-B7ED-792C605A50AE}"/>
              </a:ext>
            </a:extLst>
          </p:cNvPr>
          <p:cNvSpPr txBox="1"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1861: nová ústava – autonomie Haliče a Bukoviny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1866: prusko-rakouská válka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b="1" dirty="0"/>
              <a:t>1867</a:t>
            </a:r>
            <a:r>
              <a:rPr lang="cs-CZ" sz="2800" dirty="0"/>
              <a:t>: rakousko-uherské vyrovnání</a:t>
            </a:r>
          </a:p>
        </p:txBody>
      </p:sp>
    </p:spTree>
    <p:extLst>
      <p:ext uri="{BB962C8B-B14F-4D97-AF65-F5344CB8AC3E}">
        <p14:creationId xmlns:p14="http://schemas.microsoft.com/office/powerpoint/2010/main" val="369579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E6ABC6-9F0C-4603-8419-2341C2DC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dirty="0"/>
              <a:t>Rakousko-uherské vyrovnání</a:t>
            </a:r>
            <a:br>
              <a:rPr lang="cs-CZ" sz="3700" dirty="0"/>
            </a:br>
            <a:r>
              <a:rPr lang="cs-CZ" sz="3700" dirty="0"/>
              <a:t>1867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8CFFBD68-556F-4D31-BAD1-F36AA552B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7" y="1647379"/>
            <a:ext cx="8056485" cy="4833891"/>
          </a:xfrm>
          <a:noFill/>
        </p:spPr>
      </p:pic>
    </p:spTree>
    <p:extLst>
      <p:ext uri="{BB962C8B-B14F-4D97-AF65-F5344CB8AC3E}">
        <p14:creationId xmlns:p14="http://schemas.microsoft.com/office/powerpoint/2010/main" val="267901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735F7-52D4-4222-B74A-AC9B687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moskvofilové</a:t>
            </a:r>
            <a:r>
              <a:rPr lang="cs-CZ" dirty="0"/>
              <a:t> X ukrajinofilové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F58E36-24AA-4459-9A24-8C0315378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/>
              <a:t>moskvofilové</a:t>
            </a:r>
            <a:r>
              <a:rPr lang="cs-CZ" dirty="0"/>
              <a:t> / </a:t>
            </a:r>
            <a:r>
              <a:rPr lang="cs-CZ" dirty="0" err="1"/>
              <a:t>starorusíni</a:t>
            </a:r>
            <a:endParaRPr lang="cs-CZ" dirty="0"/>
          </a:p>
          <a:p>
            <a:pPr lvl="1"/>
            <a:r>
              <a:rPr lang="cs-CZ" dirty="0"/>
              <a:t>časopis </a:t>
            </a:r>
            <a:r>
              <a:rPr lang="cs-CZ" i="1" dirty="0"/>
              <a:t>Slovo</a:t>
            </a:r>
          </a:p>
          <a:p>
            <a:r>
              <a:rPr lang="cs-CZ" b="1" dirty="0"/>
              <a:t>ukrajinofilové</a:t>
            </a:r>
            <a:r>
              <a:rPr lang="cs-CZ" dirty="0"/>
              <a:t> / </a:t>
            </a:r>
            <a:r>
              <a:rPr lang="cs-CZ" dirty="0" err="1"/>
              <a:t>mladorusíni</a:t>
            </a:r>
            <a:r>
              <a:rPr lang="cs-CZ" dirty="0"/>
              <a:t> / národovci</a:t>
            </a:r>
          </a:p>
          <a:p>
            <a:pPr lvl="1"/>
            <a:r>
              <a:rPr lang="cs-CZ" dirty="0"/>
              <a:t>měsíčník </a:t>
            </a:r>
            <a:r>
              <a:rPr lang="cs-CZ" i="1" dirty="0"/>
              <a:t>Pravda</a:t>
            </a:r>
            <a:r>
              <a:rPr lang="cs-CZ" dirty="0"/>
              <a:t>, noviny </a:t>
            </a:r>
            <a:r>
              <a:rPr lang="cs-CZ" i="1" dirty="0" err="1"/>
              <a:t>Dilo</a:t>
            </a:r>
            <a:endParaRPr lang="cs-CZ" i="1" dirty="0"/>
          </a:p>
          <a:p>
            <a:pPr lvl="1"/>
            <a:r>
              <a:rPr lang="cs-CZ" i="1" dirty="0"/>
              <a:t>Ruska </a:t>
            </a:r>
            <a:r>
              <a:rPr lang="cs-CZ" i="1" dirty="0" err="1"/>
              <a:t>besida</a:t>
            </a:r>
            <a:r>
              <a:rPr lang="cs-CZ" i="1" dirty="0"/>
              <a:t> </a:t>
            </a:r>
            <a:r>
              <a:rPr lang="cs-CZ" dirty="0"/>
              <a:t>(1861), </a:t>
            </a:r>
            <a:r>
              <a:rPr lang="cs-CZ" i="1" dirty="0" err="1"/>
              <a:t>Prosvita</a:t>
            </a:r>
            <a:r>
              <a:rPr lang="cs-CZ" i="1" dirty="0"/>
              <a:t> </a:t>
            </a:r>
            <a:r>
              <a:rPr lang="cs-CZ" dirty="0"/>
              <a:t>(18</a:t>
            </a:r>
            <a:r>
              <a:rPr lang="uk-UA" dirty="0"/>
              <a:t>68</a:t>
            </a:r>
            <a:r>
              <a:rPr lang="cs-CZ" dirty="0"/>
              <a:t>), </a:t>
            </a:r>
            <a:r>
              <a:rPr lang="cs-CZ" i="1" dirty="0" err="1"/>
              <a:t>Naukove</a:t>
            </a:r>
            <a:r>
              <a:rPr lang="cs-CZ" i="1" dirty="0"/>
              <a:t> </a:t>
            </a:r>
            <a:r>
              <a:rPr lang="cs-CZ" i="1" dirty="0" err="1"/>
              <a:t>tovarystvo</a:t>
            </a:r>
            <a:r>
              <a:rPr lang="cs-CZ" i="1" dirty="0"/>
              <a:t> </a:t>
            </a:r>
            <a:r>
              <a:rPr lang="cs-CZ" i="1" dirty="0" err="1"/>
              <a:t>imeni</a:t>
            </a:r>
            <a:r>
              <a:rPr lang="cs-CZ" i="1" dirty="0"/>
              <a:t> </a:t>
            </a:r>
            <a:r>
              <a:rPr lang="cs-CZ" i="1" dirty="0" err="1"/>
              <a:t>Tarasa</a:t>
            </a:r>
            <a:r>
              <a:rPr lang="cs-CZ" i="1" dirty="0"/>
              <a:t> Ševčenka </a:t>
            </a:r>
            <a:r>
              <a:rPr lang="cs-CZ" dirty="0"/>
              <a:t>(1873)</a:t>
            </a:r>
          </a:p>
          <a:p>
            <a:pPr lvl="1"/>
            <a:r>
              <a:rPr lang="cs-CZ" dirty="0"/>
              <a:t>politická organizace </a:t>
            </a:r>
            <a:r>
              <a:rPr lang="cs-CZ" i="1" dirty="0"/>
              <a:t>Národní rada</a:t>
            </a:r>
          </a:p>
          <a:p>
            <a:r>
              <a:rPr lang="cs-CZ" b="1" dirty="0"/>
              <a:t>Ukrajinská radikální strana </a:t>
            </a:r>
            <a:r>
              <a:rPr lang="cs-CZ" dirty="0"/>
              <a:t>(1890), </a:t>
            </a:r>
            <a:r>
              <a:rPr lang="cs-CZ" b="1" dirty="0"/>
              <a:t>Ukrajinská národně-demokratická strana </a:t>
            </a:r>
            <a:r>
              <a:rPr lang="cs-CZ" dirty="0"/>
              <a:t>(1899)</a:t>
            </a:r>
            <a:endParaRPr lang="cs-CZ" b="1" dirty="0"/>
          </a:p>
          <a:p>
            <a:pPr lvl="1"/>
            <a:r>
              <a:rPr lang="cs-CZ" dirty="0"/>
              <a:t>Ivan Franko</a:t>
            </a:r>
          </a:p>
        </p:txBody>
      </p:sp>
    </p:spTree>
    <p:extLst>
      <p:ext uri="{BB962C8B-B14F-4D97-AF65-F5344CB8AC3E}">
        <p14:creationId xmlns:p14="http://schemas.microsoft.com/office/powerpoint/2010/main" val="80507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3098C5-1D7F-4F11-A7E6-235CB6A31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9496"/>
            <a:ext cx="8229600" cy="5726668"/>
          </a:xfrm>
        </p:spPr>
        <p:txBody>
          <a:bodyPr>
            <a:normAutofit/>
          </a:bodyPr>
          <a:lstStyle/>
          <a:p>
            <a:r>
              <a:rPr lang="cs-CZ" dirty="0"/>
              <a:t>1892: kodifikace ukrajinského jazyka v Haliči (</a:t>
            </a:r>
            <a:r>
              <a:rPr lang="cs-CZ" noProof="1"/>
              <a:t>ruska mova)</a:t>
            </a:r>
          </a:p>
          <a:p>
            <a:pPr>
              <a:spcBef>
                <a:spcPts val="1200"/>
              </a:spcBef>
            </a:pPr>
            <a:r>
              <a:rPr lang="cs-CZ" noProof="1"/>
              <a:t>1901-1914: boje za ukrajinskou univerzitu ve Lvově</a:t>
            </a:r>
          </a:p>
          <a:p>
            <a:pPr lvl="1"/>
            <a:r>
              <a:rPr lang="cs-CZ" noProof="1"/>
              <a:t>12. dubna 1908 atentát na haličského místodržícího hraběte Andrzeje Potockého (Myroslav Sičynskyj)</a:t>
            </a:r>
          </a:p>
          <a:p>
            <a:pPr lvl="1"/>
            <a:r>
              <a:rPr lang="cs-CZ" dirty="0"/>
              <a:t>1. července 1910 zastřelen Adam </a:t>
            </a:r>
            <a:r>
              <a:rPr lang="cs-CZ" dirty="0" err="1"/>
              <a:t>Kocko</a:t>
            </a:r>
            <a:endParaRPr lang="cs-CZ" dirty="0"/>
          </a:p>
          <a:p>
            <a:pPr>
              <a:spcBef>
                <a:spcPts val="1200"/>
              </a:spcBef>
            </a:pPr>
            <a:r>
              <a:rPr lang="cs-CZ" dirty="0"/>
              <a:t>1914: uzavření polsko-ukrajinského kompromisu</a:t>
            </a:r>
          </a:p>
        </p:txBody>
      </p:sp>
    </p:spTree>
    <p:extLst>
      <p:ext uri="{BB962C8B-B14F-4D97-AF65-F5344CB8AC3E}">
        <p14:creationId xmlns:p14="http://schemas.microsoft.com/office/powerpoint/2010/main" val="279639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3232C-471D-4F47-8BD2-55AA99B5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kern="1200" dirty="0">
                <a:latin typeface="+mj-lt"/>
                <a:ea typeface="+mj-ea"/>
                <a:cs typeface="+mj-cs"/>
              </a:rPr>
              <a:t>První světová válka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C5A4B01-E26C-4EEE-B7ED-792C605A50AE}"/>
              </a:ext>
            </a:extLst>
          </p:cNvPr>
          <p:cNvSpPr txBox="1"/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Srbsko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Rusko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Francie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Velká Británie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Japonsko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USA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Itálie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Černá Hora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Rumunsko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800" dirty="0"/>
              <a:t>Řecko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34132D-5775-4D8C-8ADE-4ED33B2186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Rakousko-Uhersko	</a:t>
            </a:r>
          </a:p>
          <a:p>
            <a:r>
              <a:rPr lang="cs-CZ" dirty="0"/>
              <a:t>Německo</a:t>
            </a:r>
          </a:p>
          <a:p>
            <a:r>
              <a:rPr lang="cs-CZ" dirty="0"/>
              <a:t>Osmanská říše</a:t>
            </a:r>
          </a:p>
          <a:p>
            <a:r>
              <a:rPr lang="cs-CZ" dirty="0"/>
              <a:t>Bulharsko</a:t>
            </a:r>
          </a:p>
        </p:txBody>
      </p:sp>
    </p:spTree>
    <p:extLst>
      <p:ext uri="{BB962C8B-B14F-4D97-AF65-F5344CB8AC3E}">
        <p14:creationId xmlns:p14="http://schemas.microsoft.com/office/powerpoint/2010/main" val="361261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73A91-88B5-4BA6-A0C6-7145BEEB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/>
              <a:t>Ukrajinská lidová republika v roce 1917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689B3B07-59DA-41A5-80E1-5E45DD099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70" y="1600200"/>
            <a:ext cx="6605459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88091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3FA7D537-CECD-4443-8E7B-5512696A6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0" y="68263"/>
            <a:ext cx="6947260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204752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9870F-0F88-4D9C-83E6-A48C5CDB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Západoukrajinská lidová republika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F4FF1-D2B1-4D1B-A010-DF774F50F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Ukrajinská národní rada</a:t>
            </a:r>
          </a:p>
          <a:p>
            <a:r>
              <a:rPr lang="cs-CZ" dirty="0"/>
              <a:t>13. listopadu 1918: vyhlášena Západoukrajinská lidová republika</a:t>
            </a:r>
          </a:p>
          <a:p>
            <a:r>
              <a:rPr lang="cs-CZ" dirty="0"/>
              <a:t>Ukrajinská haličská armáda</a:t>
            </a:r>
          </a:p>
          <a:p>
            <a:r>
              <a:rPr lang="cs-CZ" dirty="0"/>
              <a:t>červenec 1919: připojení ZULR k Polsku jako „mezinárodní území“</a:t>
            </a:r>
          </a:p>
          <a:p>
            <a:r>
              <a:rPr lang="cs-CZ" dirty="0"/>
              <a:t>1923: trvalá součást Polska</a:t>
            </a:r>
          </a:p>
        </p:txBody>
      </p:sp>
    </p:spTree>
    <p:extLst>
      <p:ext uri="{BB962C8B-B14F-4D97-AF65-F5344CB8AC3E}">
        <p14:creationId xmlns:p14="http://schemas.microsoft.com/office/powerpoint/2010/main" val="2766173938"/>
      </p:ext>
    </p:extLst>
  </p:cSld>
  <p:clrMapOvr>
    <a:masterClrMapping/>
  </p:clrMapOvr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6B6EC7-7EE1-46BE-BF75-FEE4CBD1B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F8B49F-D4D2-4631-A947-A3B763841FF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4C41F3-CCB3-426B-8038-BE7ED1EB27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209</Words>
  <Application>Microsoft Office PowerPoint</Application>
  <PresentationFormat>Předvádění na obrazovce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Moje prezentace modrá</vt:lpstr>
      <vt:lpstr>Ukrajina a Polsko od roku 1848 do první světové války</vt:lpstr>
      <vt:lpstr>František Josef I. (1848-1916)</vt:lpstr>
      <vt:lpstr>Rakousko-uherské vyrovnání 1867</vt:lpstr>
      <vt:lpstr>moskvofilové X ukrajinofilové</vt:lpstr>
      <vt:lpstr>Prezentace aplikace PowerPoint</vt:lpstr>
      <vt:lpstr>První světová válka</vt:lpstr>
      <vt:lpstr>Ukrajinská lidová republika v roce 1917</vt:lpstr>
      <vt:lpstr>Prezentace aplikace PowerPoint</vt:lpstr>
      <vt:lpstr>Západoukrajinská lidová republika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Povstání Bohdana Chmelnického. Perejaslavská smlouva. Rujina.</dc:title>
  <dc:creator>Petr Kalina</dc:creator>
  <cp:lastModifiedBy>Petr Kalina</cp:lastModifiedBy>
  <cp:revision>9</cp:revision>
  <dcterms:created xsi:type="dcterms:W3CDTF">2020-11-26T08:38:01Z</dcterms:created>
  <dcterms:modified xsi:type="dcterms:W3CDTF">2021-11-18T08:49:29Z</dcterms:modified>
</cp:coreProperties>
</file>