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2" r:id="rId5"/>
    <p:sldId id="286" r:id="rId6"/>
    <p:sldId id="291" r:id="rId7"/>
    <p:sldId id="287" r:id="rId8"/>
    <p:sldId id="288" r:id="rId9"/>
    <p:sldId id="293" r:id="rId10"/>
    <p:sldId id="294" r:id="rId11"/>
    <p:sldId id="295" r:id="rId12"/>
    <p:sldId id="289" r:id="rId13"/>
    <p:sldId id="290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19" autoAdjust="0"/>
  </p:normalViewPr>
  <p:slideViewPr>
    <p:cSldViewPr snapToGrid="0">
      <p:cViewPr varScale="1">
        <p:scale>
          <a:sx n="99" d="100"/>
          <a:sy n="99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ofia.cz/wiki/Teoretick%C3%A9_z%C3%A1klady_selek%C4%8Dn%C3%ADch_jazyk%C5%AF_v_s%C3%A9miotice" TargetMode="External"/><Relationship Id="rId2" Type="http://schemas.openxmlformats.org/officeDocument/2006/relationships/hyperlink" Target="https://plato.stanford.edu/archives/fall2020/entries/compositionalit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popis významu: metajazyk a reprezentace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5FF15-527F-4948-A338-55A48F1039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Význam je myšlenka.</a:t>
            </a:r>
          </a:p>
          <a:p>
            <a:r>
              <a:rPr lang="cs-CZ" dirty="0"/>
              <a:t>Chceme-li popsat význam, musíme použít jazyk.</a:t>
            </a:r>
          </a:p>
          <a:p>
            <a:r>
              <a:rPr lang="cs-CZ" dirty="0"/>
              <a:t>Přirozený jazyk má některé inherentní vlastnosti:</a:t>
            </a:r>
          </a:p>
          <a:p>
            <a:pPr lvl="1"/>
            <a:r>
              <a:rPr lang="cs-CZ" dirty="0"/>
              <a:t>Vágnost</a:t>
            </a:r>
          </a:p>
          <a:p>
            <a:pPr lvl="1"/>
            <a:r>
              <a:rPr lang="cs-CZ" dirty="0"/>
              <a:t>Nejednoznačnost</a:t>
            </a:r>
          </a:p>
          <a:p>
            <a:pPr lvl="1"/>
            <a:r>
              <a:rPr lang="cs-CZ" dirty="0"/>
              <a:t>Významové posuny</a:t>
            </a:r>
          </a:p>
          <a:p>
            <a:r>
              <a:rPr lang="cs-CZ" dirty="0"/>
              <a:t>Jakým jazykem popsat jazyk?</a:t>
            </a:r>
          </a:p>
          <a:p>
            <a:r>
              <a:rPr lang="cs-CZ" dirty="0"/>
              <a:t>Nejlépe více formalizovaným jazykem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C053D5-EDA3-48B7-AF1A-6FDEE98066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Myšlenky souvisejí s naším světem.</a:t>
            </a:r>
          </a:p>
          <a:p>
            <a:r>
              <a:rPr lang="cs-CZ" dirty="0"/>
              <a:t>Myšlenky souvisejí s naším jazykem.</a:t>
            </a:r>
          </a:p>
          <a:p>
            <a:r>
              <a:rPr lang="cs-CZ" dirty="0"/>
              <a:t>Potřebujeme znát náš svět, abychom rozuměli jazyku?</a:t>
            </a:r>
          </a:p>
          <a:p>
            <a:r>
              <a:rPr lang="cs-CZ" dirty="0"/>
              <a:t>Jakým způsobem popsat náš svět (když jej kompletně neznáme)?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36EC6-EDB5-46B8-8EF3-52FA07EDB861}"/>
              </a:ext>
            </a:extLst>
          </p:cNvPr>
          <p:cNvSpPr txBox="1"/>
          <p:nvPr/>
        </p:nvSpPr>
        <p:spPr>
          <a:xfrm>
            <a:off x="2582217" y="5759010"/>
            <a:ext cx="276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(Sémantický) METAJAZYK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8B9E0-9FD9-47A0-8A3F-3D8D951481B8}"/>
              </a:ext>
            </a:extLst>
          </p:cNvPr>
          <p:cNvSpPr txBox="1"/>
          <p:nvPr/>
        </p:nvSpPr>
        <p:spPr>
          <a:xfrm>
            <a:off x="7195168" y="5759010"/>
            <a:ext cx="264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REPREZENTACE (Model)</a:t>
            </a:r>
          </a:p>
        </p:txBody>
      </p:sp>
    </p:spTree>
    <p:extLst>
      <p:ext uri="{BB962C8B-B14F-4D97-AF65-F5344CB8AC3E}">
        <p14:creationId xmlns:p14="http://schemas.microsoft.com/office/powerpoint/2010/main" val="177974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Szabó, Zoltán Gendler, </a:t>
            </a:r>
            <a:r>
              <a:rPr lang="en-US" dirty="0"/>
              <a:t>“</a:t>
            </a:r>
            <a:r>
              <a:rPr lang="cs-CZ" dirty="0"/>
              <a:t>Compositionality</a:t>
            </a:r>
            <a:r>
              <a:rPr lang="en-US" dirty="0"/>
              <a:t>”</a:t>
            </a:r>
            <a:r>
              <a:rPr lang="cs-CZ" dirty="0"/>
              <a:t>, The Stanford Encyclopedia of Philosophy (Fall 2020 Edition), Edward N. Zalta (ed.), URL = &lt;</a:t>
            </a:r>
            <a:r>
              <a:rPr lang="cs-CZ" dirty="0">
                <a:hlinkClick r:id="rId2"/>
              </a:rPr>
              <a:t>https://plato.stanford.edu/archives/fall2020/entries/compositionality/</a:t>
            </a:r>
            <a:r>
              <a:rPr lang="cs-CZ" dirty="0"/>
              <a:t>&gt;.</a:t>
            </a:r>
          </a:p>
          <a:p>
            <a:r>
              <a:rPr lang="en-US" dirty="0"/>
              <a:t>“</a:t>
            </a:r>
            <a:r>
              <a:rPr lang="cs-CZ" dirty="0"/>
              <a:t>Teoretické základy selekčních jazyků v sémiotic</a:t>
            </a:r>
            <a:r>
              <a:rPr lang="en-US" dirty="0"/>
              <a:t>e”, </a:t>
            </a:r>
            <a:r>
              <a:rPr lang="en-US" dirty="0" err="1"/>
              <a:t>Wikisofia</a:t>
            </a:r>
            <a:r>
              <a:rPr lang="en-US" dirty="0"/>
              <a:t>. </a:t>
            </a:r>
            <a:r>
              <a:rPr lang="cs-CZ" dirty="0"/>
              <a:t>2013</a:t>
            </a:r>
            <a:r>
              <a:rPr lang="en-US" dirty="0"/>
              <a:t>.</a:t>
            </a:r>
            <a:r>
              <a:rPr lang="cs-CZ" dirty="0"/>
              <a:t> ISSN: 2336-5897 </a:t>
            </a:r>
            <a:r>
              <a:rPr lang="en-US" dirty="0"/>
              <a:t>&lt;</a:t>
            </a:r>
            <a:r>
              <a:rPr lang="cs-CZ" dirty="0">
                <a:hlinkClick r:id="rId3"/>
              </a:rPr>
              <a:t>https://wikisofia.cz/wiki/Teoretick%C3%A9_z%C3%A1klady_selek%C4%8Dn%C3%ADch_jazyk%C5%AF_v_s%C3%A9miotice</a:t>
            </a:r>
            <a:r>
              <a:rPr lang="en-US" dirty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0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zkoumání významů k počítačové lingvistice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zkoumali lidé nejméně od antiky.</a:t>
            </a:r>
          </a:p>
          <a:p>
            <a:r>
              <a:rPr lang="cs-CZ" dirty="0"/>
              <a:t>Některé myšlenky 20. století významně ovlivnily počítačové zpracování významu.</a:t>
            </a:r>
          </a:p>
        </p:txBody>
      </p:sp>
    </p:spTree>
    <p:extLst>
      <p:ext uri="{BB962C8B-B14F-4D97-AF65-F5344CB8AC3E}">
        <p14:creationId xmlns:p14="http://schemas.microsoft.com/office/powerpoint/2010/main" val="383016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zkoumání významů k počítačové lingvistice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zkoumali lidé nejméně od antiky.</a:t>
            </a:r>
          </a:p>
          <a:p>
            <a:r>
              <a:rPr lang="cs-CZ" dirty="0"/>
              <a:t>Některé myšlenky 20. století významně ovlivnily počítačové zpracování významu.</a:t>
            </a: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3667C112-7611-4EB9-9182-0236F214CF7A}"/>
              </a:ext>
            </a:extLst>
          </p:cNvPr>
          <p:cNvSpPr/>
          <p:nvPr/>
        </p:nvSpPr>
        <p:spPr>
          <a:xfrm rot="14220739">
            <a:off x="2201453" y="4358887"/>
            <a:ext cx="2936111" cy="2047571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586DA1-ABDC-4098-A893-63AE325E63B2}"/>
              </a:ext>
            </a:extLst>
          </p:cNvPr>
          <p:cNvSpPr/>
          <p:nvPr/>
        </p:nvSpPr>
        <p:spPr>
          <a:xfrm>
            <a:off x="7186413" y="3214015"/>
            <a:ext cx="1384285" cy="544190"/>
          </a:xfrm>
          <a:custGeom>
            <a:avLst/>
            <a:gdLst>
              <a:gd name="connsiteX0" fmla="*/ 0 w 1384285"/>
              <a:gd name="connsiteY0" fmla="*/ 0 h 544190"/>
              <a:gd name="connsiteX1" fmla="*/ 1384285 w 1384285"/>
              <a:gd name="connsiteY1" fmla="*/ 0 h 544190"/>
              <a:gd name="connsiteX2" fmla="*/ 1384285 w 1384285"/>
              <a:gd name="connsiteY2" fmla="*/ 544190 h 544190"/>
              <a:gd name="connsiteX3" fmla="*/ 0 w 1384285"/>
              <a:gd name="connsiteY3" fmla="*/ 544190 h 544190"/>
              <a:gd name="connsiteX4" fmla="*/ 0 w 1384285"/>
              <a:gd name="connsiteY4" fmla="*/ 0 h 5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285" h="544190">
                <a:moveTo>
                  <a:pt x="0" y="0"/>
                </a:moveTo>
                <a:lnTo>
                  <a:pt x="1384285" y="0"/>
                </a:lnTo>
                <a:lnTo>
                  <a:pt x="1384285" y="544190"/>
                </a:lnTo>
                <a:lnTo>
                  <a:pt x="0" y="544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b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17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53ABA8-8BAF-4AC4-BAD4-3171D25D7B09}"/>
              </a:ext>
            </a:extLst>
          </p:cNvPr>
          <p:cNvSpPr/>
          <p:nvPr/>
        </p:nvSpPr>
        <p:spPr>
          <a:xfrm>
            <a:off x="8907416" y="3923164"/>
            <a:ext cx="2020308" cy="544190"/>
          </a:xfrm>
          <a:custGeom>
            <a:avLst/>
            <a:gdLst>
              <a:gd name="connsiteX0" fmla="*/ 0 w 2020308"/>
              <a:gd name="connsiteY0" fmla="*/ 0 h 544190"/>
              <a:gd name="connsiteX1" fmla="*/ 2020308 w 2020308"/>
              <a:gd name="connsiteY1" fmla="*/ 0 h 544190"/>
              <a:gd name="connsiteX2" fmla="*/ 2020308 w 2020308"/>
              <a:gd name="connsiteY2" fmla="*/ 544190 h 544190"/>
              <a:gd name="connsiteX3" fmla="*/ 0 w 2020308"/>
              <a:gd name="connsiteY3" fmla="*/ 544190 h 544190"/>
              <a:gd name="connsiteX4" fmla="*/ 0 w 2020308"/>
              <a:gd name="connsiteY4" fmla="*/ 0 h 5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308" h="544190">
                <a:moveTo>
                  <a:pt x="0" y="0"/>
                </a:moveTo>
                <a:lnTo>
                  <a:pt x="2020308" y="0"/>
                </a:lnTo>
                <a:lnTo>
                  <a:pt x="2020308" y="544190"/>
                </a:lnTo>
                <a:lnTo>
                  <a:pt x="0" y="544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17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B14F0CB-F4C3-43BF-B418-6B4AE0B277F6}"/>
              </a:ext>
            </a:extLst>
          </p:cNvPr>
          <p:cNvSpPr/>
          <p:nvPr/>
        </p:nvSpPr>
        <p:spPr>
          <a:xfrm>
            <a:off x="7186413" y="4332667"/>
            <a:ext cx="1608764" cy="544190"/>
          </a:xfrm>
          <a:custGeom>
            <a:avLst/>
            <a:gdLst>
              <a:gd name="connsiteX0" fmla="*/ 0 w 1608764"/>
              <a:gd name="connsiteY0" fmla="*/ 0 h 544190"/>
              <a:gd name="connsiteX1" fmla="*/ 1608764 w 1608764"/>
              <a:gd name="connsiteY1" fmla="*/ 0 h 544190"/>
              <a:gd name="connsiteX2" fmla="*/ 1608764 w 1608764"/>
              <a:gd name="connsiteY2" fmla="*/ 544190 h 544190"/>
              <a:gd name="connsiteX3" fmla="*/ 0 w 1608764"/>
              <a:gd name="connsiteY3" fmla="*/ 544190 h 544190"/>
              <a:gd name="connsiteX4" fmla="*/ 0 w 1608764"/>
              <a:gd name="connsiteY4" fmla="*/ 0 h 5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764" h="544190">
                <a:moveTo>
                  <a:pt x="0" y="0"/>
                </a:moveTo>
                <a:lnTo>
                  <a:pt x="1608764" y="0"/>
                </a:lnTo>
                <a:lnTo>
                  <a:pt x="1608764" y="544190"/>
                </a:lnTo>
                <a:lnTo>
                  <a:pt x="0" y="544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17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37B42BB-B5D1-4C94-9F43-068A4A109C81}"/>
              </a:ext>
            </a:extLst>
          </p:cNvPr>
          <p:cNvSpPr/>
          <p:nvPr/>
        </p:nvSpPr>
        <p:spPr>
          <a:xfrm>
            <a:off x="5593803" y="5794526"/>
            <a:ext cx="3463265" cy="544190"/>
          </a:xfrm>
          <a:custGeom>
            <a:avLst/>
            <a:gdLst>
              <a:gd name="connsiteX0" fmla="*/ 0 w 1234632"/>
              <a:gd name="connsiteY0" fmla="*/ 0 h 544190"/>
              <a:gd name="connsiteX1" fmla="*/ 1234632 w 1234632"/>
              <a:gd name="connsiteY1" fmla="*/ 0 h 544190"/>
              <a:gd name="connsiteX2" fmla="*/ 1234632 w 1234632"/>
              <a:gd name="connsiteY2" fmla="*/ 544190 h 544190"/>
              <a:gd name="connsiteX3" fmla="*/ 0 w 1234632"/>
              <a:gd name="connsiteY3" fmla="*/ 544190 h 544190"/>
              <a:gd name="connsiteX4" fmla="*/ 0 w 1234632"/>
              <a:gd name="connsiteY4" fmla="*/ 0 h 5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632" h="544190">
                <a:moveTo>
                  <a:pt x="0" y="0"/>
                </a:moveTo>
                <a:lnTo>
                  <a:pt x="1234632" y="0"/>
                </a:lnTo>
                <a:lnTo>
                  <a:pt x="1234632" y="544190"/>
                </a:lnTo>
                <a:lnTo>
                  <a:pt x="0" y="544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400" b="1" kern="1200" dirty="0">
                <a:solidFill>
                  <a:srgbClr val="FFC000"/>
                </a:solidFill>
              </a:rPr>
              <a:t>Proto se na ně podíváme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C816D6-2625-4C7A-9324-E0C3BA29AC73}"/>
              </a:ext>
            </a:extLst>
          </p:cNvPr>
          <p:cNvSpPr/>
          <p:nvPr/>
        </p:nvSpPr>
        <p:spPr>
          <a:xfrm>
            <a:off x="9057069" y="6071017"/>
            <a:ext cx="1870656" cy="544190"/>
          </a:xfrm>
          <a:custGeom>
            <a:avLst/>
            <a:gdLst>
              <a:gd name="connsiteX0" fmla="*/ 0 w 1870656"/>
              <a:gd name="connsiteY0" fmla="*/ 0 h 544190"/>
              <a:gd name="connsiteX1" fmla="*/ 1870656 w 1870656"/>
              <a:gd name="connsiteY1" fmla="*/ 0 h 544190"/>
              <a:gd name="connsiteX2" fmla="*/ 1870656 w 1870656"/>
              <a:gd name="connsiteY2" fmla="*/ 544190 h 544190"/>
              <a:gd name="connsiteX3" fmla="*/ 0 w 1870656"/>
              <a:gd name="connsiteY3" fmla="*/ 544190 h 544190"/>
              <a:gd name="connsiteX4" fmla="*/ 0 w 1870656"/>
              <a:gd name="connsiteY4" fmla="*/ 0 h 5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56" h="544190">
                <a:moveTo>
                  <a:pt x="0" y="0"/>
                </a:moveTo>
                <a:lnTo>
                  <a:pt x="1870656" y="0"/>
                </a:lnTo>
                <a:lnTo>
                  <a:pt x="1870656" y="544190"/>
                </a:lnTo>
                <a:lnTo>
                  <a:pt x="0" y="544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1700" kern="1200"/>
          </a:p>
        </p:txBody>
      </p:sp>
    </p:spTree>
    <p:extLst>
      <p:ext uri="{BB962C8B-B14F-4D97-AF65-F5344CB8AC3E}">
        <p14:creationId xmlns:p14="http://schemas.microsoft.com/office/powerpoint/2010/main" val="203619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20. stol: Princip kompozicionality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Princip kompozicionality (Principle of compositionality): Gottlob Frege, 1892</a:t>
            </a:r>
          </a:p>
          <a:p>
            <a:pPr marL="936000" lvl="3" indent="0">
              <a:buNone/>
            </a:pPr>
            <a:r>
              <a:rPr lang="en-US" sz="1700" dirty="0"/>
              <a:t>For every complex expression </a:t>
            </a:r>
            <a:r>
              <a:rPr lang="en-US" sz="1700" i="1" dirty="0"/>
              <a:t>e</a:t>
            </a:r>
            <a:r>
              <a:rPr lang="en-US" sz="1700" dirty="0"/>
              <a:t> in </a:t>
            </a:r>
            <a:r>
              <a:rPr lang="en-US" sz="1700" i="1" dirty="0"/>
              <a:t>L</a:t>
            </a:r>
            <a:r>
              <a:rPr lang="en-US" sz="1700" dirty="0"/>
              <a:t>, the reference of </a:t>
            </a:r>
            <a:r>
              <a:rPr lang="en-US" sz="1700" i="1" dirty="0"/>
              <a:t>e</a:t>
            </a:r>
            <a:r>
              <a:rPr lang="en-US" sz="1700" dirty="0"/>
              <a:t> in </a:t>
            </a:r>
            <a:r>
              <a:rPr lang="en-US" sz="1700" i="1" dirty="0"/>
              <a:t>L</a:t>
            </a:r>
            <a:r>
              <a:rPr lang="en-US" sz="1700" dirty="0"/>
              <a:t> is determined by the structure of </a:t>
            </a:r>
            <a:r>
              <a:rPr lang="en-US" sz="1700" i="1" dirty="0"/>
              <a:t>e</a:t>
            </a:r>
            <a:r>
              <a:rPr lang="en-US" sz="1700" dirty="0"/>
              <a:t> in </a:t>
            </a:r>
            <a:r>
              <a:rPr lang="en-US" sz="1700" i="1" dirty="0"/>
              <a:t>L</a:t>
            </a:r>
            <a:r>
              <a:rPr lang="en-US" sz="1700" dirty="0"/>
              <a:t> and the references of the constituents of </a:t>
            </a:r>
            <a:r>
              <a:rPr lang="en-US" sz="1700" i="1" dirty="0"/>
              <a:t>e</a:t>
            </a:r>
            <a:r>
              <a:rPr lang="en-US" sz="1700" dirty="0"/>
              <a:t> in </a:t>
            </a:r>
            <a:r>
              <a:rPr lang="en-US" sz="1700" i="1" dirty="0"/>
              <a:t>L</a:t>
            </a:r>
            <a:r>
              <a:rPr lang="en-US" sz="1700" dirty="0"/>
              <a:t>.</a:t>
            </a:r>
            <a:r>
              <a:rPr lang="cs-CZ" sz="1700" dirty="0"/>
              <a:t> </a:t>
            </a:r>
            <a:r>
              <a:rPr lang="en-US" sz="1700" dirty="0"/>
              <a:t>[</a:t>
            </a:r>
            <a:r>
              <a:rPr lang="en-US" sz="1700" dirty="0" err="1"/>
              <a:t>Szab</a:t>
            </a:r>
            <a:r>
              <a:rPr lang="cs-CZ" sz="1700" dirty="0"/>
              <a:t>ó, 2020</a:t>
            </a:r>
            <a:r>
              <a:rPr lang="en-US" sz="1700" dirty="0"/>
              <a:t>]</a:t>
            </a:r>
            <a:endParaRPr lang="cs-CZ" sz="1700" dirty="0"/>
          </a:p>
          <a:p>
            <a:r>
              <a:rPr lang="en-US" dirty="0"/>
              <a:t>V</a:t>
            </a:r>
            <a:r>
              <a:rPr lang="cs-CZ" dirty="0"/>
              <a:t>ýznam celku lze určit z významů</a:t>
            </a:r>
            <a:r>
              <a:rPr lang="en-US" dirty="0"/>
              <a:t> </a:t>
            </a:r>
            <a:r>
              <a:rPr lang="cs-CZ" dirty="0"/>
              <a:t>částí ...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cs-CZ" dirty="0"/>
              <a:t>ychlý</a:t>
            </a:r>
            <a:r>
              <a:rPr lang="en-US" dirty="0"/>
              <a:t> </a:t>
            </a:r>
            <a:r>
              <a:rPr lang="cs-CZ" dirty="0"/>
              <a:t>+</a:t>
            </a:r>
            <a:r>
              <a:rPr lang="en-US" dirty="0"/>
              <a:t> </a:t>
            </a:r>
            <a:r>
              <a:rPr lang="cs-CZ" dirty="0"/>
              <a:t>auto</a:t>
            </a:r>
            <a:r>
              <a:rPr lang="en-US" dirty="0"/>
              <a:t>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cs-CZ" dirty="0"/>
              <a:t>rychlé auto</a:t>
            </a:r>
          </a:p>
          <a:p>
            <a:r>
              <a:rPr lang="cs-CZ" dirty="0"/>
              <a:t>... a struktury výrazu</a:t>
            </a:r>
          </a:p>
          <a:p>
            <a:pPr lvl="1"/>
            <a:r>
              <a:rPr lang="cs-CZ" dirty="0"/>
              <a:t>otcův bratr vs. Bratrův otec</a:t>
            </a:r>
            <a:endParaRPr lang="en-US" dirty="0"/>
          </a:p>
          <a:p>
            <a:r>
              <a:rPr lang="en-US" dirty="0"/>
              <a:t>P</a:t>
            </a:r>
            <a:r>
              <a:rPr lang="cs-CZ" dirty="0"/>
              <a:t>orušení principu kompozicionality – idiomy, frazémy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</a:t>
            </a:r>
            <a:r>
              <a:rPr lang="cs-CZ" dirty="0"/>
              <a:t>laměný</a:t>
            </a:r>
            <a:r>
              <a:rPr lang="en-US" dirty="0"/>
              <a:t> </a:t>
            </a:r>
            <a:r>
              <a:rPr lang="cs-CZ" dirty="0"/>
              <a:t>+</a:t>
            </a:r>
            <a:r>
              <a:rPr lang="en-US" dirty="0"/>
              <a:t> </a:t>
            </a:r>
            <a:r>
              <a:rPr lang="cs-CZ" dirty="0"/>
              <a:t>vdovec</a:t>
            </a:r>
            <a:r>
              <a:rPr lang="en-US" dirty="0"/>
              <a:t> </a:t>
            </a:r>
            <a:r>
              <a:rPr lang="cs-CZ" dirty="0"/>
              <a:t>≠</a:t>
            </a:r>
            <a:r>
              <a:rPr lang="en-US" dirty="0"/>
              <a:t> </a:t>
            </a:r>
            <a:r>
              <a:rPr lang="cs-CZ" dirty="0"/>
              <a:t>slaměný vdovec</a:t>
            </a:r>
          </a:p>
        </p:txBody>
      </p:sp>
    </p:spTree>
    <p:extLst>
      <p:ext uri="{BB962C8B-B14F-4D97-AF65-F5344CB8AC3E}">
        <p14:creationId xmlns:p14="http://schemas.microsoft.com/office/powerpoint/2010/main" val="6883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20. stol: Odgen-Richardsův trojúhelník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/>
              <a:t>Triangle of reference (Ogden, Richards, 1923)</a:t>
            </a:r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85065-0949-4AEF-A223-047D8E2DA9A2}"/>
              </a:ext>
            </a:extLst>
          </p:cNvPr>
          <p:cNvSpPr txBox="1"/>
          <p:nvPr/>
        </p:nvSpPr>
        <p:spPr>
          <a:xfrm>
            <a:off x="3095786" y="2291322"/>
            <a:ext cx="227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Význam (designát)</a:t>
            </a:r>
          </a:p>
          <a:p>
            <a:pPr algn="ctr"/>
            <a:r>
              <a:rPr lang="cs-CZ" dirty="0"/>
              <a:t>Thought or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1729075" y="568347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Symbol (znak)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9B403-0009-430C-B677-53F458E13CD0}"/>
              </a:ext>
            </a:extLst>
          </p:cNvPr>
          <p:cNvSpPr txBox="1"/>
          <p:nvPr/>
        </p:nvSpPr>
        <p:spPr>
          <a:xfrm>
            <a:off x="5077582" y="5683479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Referent (denotát)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74974-35EF-4839-B3D6-8221B4680F73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DE02A-B0EC-4EAE-8CF8-DE056D52553F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</p:spTree>
    <p:extLst>
      <p:ext uri="{BB962C8B-B14F-4D97-AF65-F5344CB8AC3E}">
        <p14:creationId xmlns:p14="http://schemas.microsoft.com/office/powerpoint/2010/main" val="19719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335D98-FF23-442D-B305-FD5FDABC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39" y="1914848"/>
            <a:ext cx="1832966" cy="17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20. stol: Odgen-Richardsův trojúhelník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2227163" y="56515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„pes“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663F3-99FC-4B96-8A19-AA2B6D64F7AE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42552-E0A8-4949-BBAE-3289D171C5E4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0CE56A-9E8B-418B-82DF-F591DF99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38" y="1947006"/>
            <a:ext cx="720594" cy="7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0,000+ Free Cute Dog Images &amp; Pictures In HD - Pixabay">
            <a:extLst>
              <a:ext uri="{FF2B5EF4-FFF2-40B4-BE49-F238E27FC236}">
                <a16:creationId xmlns:a16="http://schemas.microsoft.com/office/drawing/2014/main" id="{B3C508C3-DD33-4CD3-A593-5B86820E2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68" y="49391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20. stol: Odgen-Richardsův trojúhelník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dirty="0"/>
              <a:t>Triangle of reference (Ogden, Richards, 1923)</a:t>
            </a:r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85065-0949-4AEF-A223-047D8E2DA9A2}"/>
              </a:ext>
            </a:extLst>
          </p:cNvPr>
          <p:cNvSpPr txBox="1"/>
          <p:nvPr/>
        </p:nvSpPr>
        <p:spPr>
          <a:xfrm>
            <a:off x="3095786" y="2291322"/>
            <a:ext cx="227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Význam (designát)</a:t>
            </a:r>
          </a:p>
          <a:p>
            <a:pPr algn="ctr"/>
            <a:r>
              <a:rPr lang="cs-CZ" dirty="0"/>
              <a:t>Thought or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1729075" y="5683479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Symbol (znak)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9B403-0009-430C-B677-53F458E13CD0}"/>
              </a:ext>
            </a:extLst>
          </p:cNvPr>
          <p:cNvSpPr txBox="1"/>
          <p:nvPr/>
        </p:nvSpPr>
        <p:spPr>
          <a:xfrm>
            <a:off x="5077582" y="5683479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Referent (denotát)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74974-35EF-4839-B3D6-8221B4680F73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DE02A-B0EC-4EAE-8CF8-DE056D52553F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12EEF5C-FB95-497A-B416-DC226287F2E3}"/>
              </a:ext>
            </a:extLst>
          </p:cNvPr>
          <p:cNvSpPr/>
          <p:nvPr/>
        </p:nvSpPr>
        <p:spPr>
          <a:xfrm>
            <a:off x="3331872" y="794223"/>
            <a:ext cx="5451892" cy="2688036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KONCEPTY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4A9FC644-F3E6-4276-B1CE-AF76154613D7}"/>
              </a:ext>
            </a:extLst>
          </p:cNvPr>
          <p:cNvSpPr/>
          <p:nvPr/>
        </p:nvSpPr>
        <p:spPr>
          <a:xfrm>
            <a:off x="0" y="3884656"/>
            <a:ext cx="431180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JAZYK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DBA8392-27AA-4C71-9008-33609BC22016}"/>
              </a:ext>
            </a:extLst>
          </p:cNvPr>
          <p:cNvSpPr/>
          <p:nvPr/>
        </p:nvSpPr>
        <p:spPr>
          <a:xfrm>
            <a:off x="4845931" y="3399584"/>
            <a:ext cx="496575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SVĚT</a:t>
            </a:r>
          </a:p>
        </p:txBody>
      </p:sp>
    </p:spTree>
    <p:extLst>
      <p:ext uri="{BB962C8B-B14F-4D97-AF65-F5344CB8AC3E}">
        <p14:creationId xmlns:p14="http://schemas.microsoft.com/office/powerpoint/2010/main" val="119095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59B9D9EE-63F7-4ED0-ADF6-10696BE3CBCC}"/>
              </a:ext>
            </a:extLst>
          </p:cNvPr>
          <p:cNvSpPr/>
          <p:nvPr/>
        </p:nvSpPr>
        <p:spPr>
          <a:xfrm>
            <a:off x="4845931" y="3399584"/>
            <a:ext cx="496575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SVĚT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4E31444-1D7E-4253-ADB1-3800CCE8AE98}"/>
              </a:ext>
            </a:extLst>
          </p:cNvPr>
          <p:cNvSpPr/>
          <p:nvPr/>
        </p:nvSpPr>
        <p:spPr>
          <a:xfrm>
            <a:off x="0" y="3884656"/>
            <a:ext cx="4311805" cy="2798641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JAZYK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335D98-FF23-442D-B305-FD5FDABC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39" y="1914848"/>
            <a:ext cx="1832966" cy="17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20. stol: Odgen-Richardsův trojúhelník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1C3E6C6-A440-490B-9972-279F963CF1D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prstGeom prst="triangl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90E0F-D6E4-4E0D-BED7-04D66F5B7B55}"/>
              </a:ext>
            </a:extLst>
          </p:cNvPr>
          <p:cNvSpPr txBox="1"/>
          <p:nvPr/>
        </p:nvSpPr>
        <p:spPr>
          <a:xfrm>
            <a:off x="2227163" y="56515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„pes“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6448B4-EBD2-4E48-8803-7299FABFD97B}"/>
              </a:ext>
            </a:extLst>
          </p:cNvPr>
          <p:cNvSpPr/>
          <p:nvPr/>
        </p:nvSpPr>
        <p:spPr>
          <a:xfrm>
            <a:off x="2740066" y="2994337"/>
            <a:ext cx="2987899" cy="2575775"/>
          </a:xfrm>
          <a:custGeom>
            <a:avLst/>
            <a:gdLst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  <a:gd name="connsiteX3" fmla="*/ 0 w 2987899"/>
              <a:gd name="connsiteY3" fmla="*/ 2575775 h 2575775"/>
              <a:gd name="connsiteX0" fmla="*/ 0 w 2987899"/>
              <a:gd name="connsiteY0" fmla="*/ 2575775 h 2667215"/>
              <a:gd name="connsiteX1" fmla="*/ 1493950 w 2987899"/>
              <a:gd name="connsiteY1" fmla="*/ 0 h 2667215"/>
              <a:gd name="connsiteX2" fmla="*/ 2987899 w 2987899"/>
              <a:gd name="connsiteY2" fmla="*/ 2575775 h 2667215"/>
              <a:gd name="connsiteX3" fmla="*/ 91440 w 2987899"/>
              <a:gd name="connsiteY3" fmla="*/ 2667215 h 2667215"/>
              <a:gd name="connsiteX0" fmla="*/ 0 w 2987899"/>
              <a:gd name="connsiteY0" fmla="*/ 2575775 h 2575775"/>
              <a:gd name="connsiteX1" fmla="*/ 1493950 w 2987899"/>
              <a:gd name="connsiteY1" fmla="*/ 0 h 2575775"/>
              <a:gd name="connsiteX2" fmla="*/ 2987899 w 2987899"/>
              <a:gd name="connsiteY2" fmla="*/ 2575775 h 257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2575775">
                <a:moveTo>
                  <a:pt x="0" y="2575775"/>
                </a:moveTo>
                <a:lnTo>
                  <a:pt x="1493950" y="0"/>
                </a:lnTo>
                <a:lnTo>
                  <a:pt x="2987899" y="2575775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663F3-99FC-4B96-8A19-AA2B6D64F7AE}"/>
              </a:ext>
            </a:extLst>
          </p:cNvPr>
          <p:cNvSpPr txBox="1"/>
          <p:nvPr/>
        </p:nvSpPr>
        <p:spPr>
          <a:xfrm rot="18049985">
            <a:off x="2553570" y="4002963"/>
            <a:ext cx="150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symbolizuje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42552-E0A8-4949-BBAE-3289D171C5E4}"/>
              </a:ext>
            </a:extLst>
          </p:cNvPr>
          <p:cNvSpPr txBox="1"/>
          <p:nvPr/>
        </p:nvSpPr>
        <p:spPr>
          <a:xfrm rot="3616519">
            <a:off x="3820819" y="4097559"/>
            <a:ext cx="288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odkazuje (refers to)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0CE56A-9E8B-418B-82DF-F591DF99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38" y="1947006"/>
            <a:ext cx="720594" cy="7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0,000+ Free Cute Dog Images &amp; Pictures In HD - Pixabay">
            <a:extLst>
              <a:ext uri="{FF2B5EF4-FFF2-40B4-BE49-F238E27FC236}">
                <a16:creationId xmlns:a16="http://schemas.microsoft.com/office/drawing/2014/main" id="{B3C508C3-DD33-4CD3-A593-5B86820E2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68" y="49391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761B9914-E7FE-4230-9361-60D8EE2E0BE7}"/>
              </a:ext>
            </a:extLst>
          </p:cNvPr>
          <p:cNvSpPr/>
          <p:nvPr/>
        </p:nvSpPr>
        <p:spPr>
          <a:xfrm>
            <a:off x="3331872" y="794223"/>
            <a:ext cx="5451892" cy="2688036"/>
          </a:xfrm>
          <a:prstGeom prst="cloud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latin typeface="+mj-lt"/>
              </a:rPr>
              <a:t>KONCEPTY</a:t>
            </a:r>
          </a:p>
        </p:txBody>
      </p:sp>
    </p:spTree>
    <p:extLst>
      <p:ext uri="{BB962C8B-B14F-4D97-AF65-F5344CB8AC3E}">
        <p14:creationId xmlns:p14="http://schemas.microsoft.com/office/powerpoint/2010/main" val="356797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20. stol: Typy významů (G. LEECH, 1981)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konceptuální (kognitivní, logický, denotační)</a:t>
            </a:r>
          </a:p>
          <a:p>
            <a:pPr lvl="1"/>
            <a:r>
              <a:rPr lang="cs-CZ" dirty="0"/>
              <a:t>Kontrast („muž“ vs. „žena“)</a:t>
            </a:r>
          </a:p>
          <a:p>
            <a:pPr lvl="1"/>
            <a:r>
              <a:rPr lang="cs-CZ" dirty="0"/>
              <a:t>Princip kompozicionality („žena“ = adult, human, feminine)</a:t>
            </a:r>
          </a:p>
          <a:p>
            <a:r>
              <a:rPr lang="cs-CZ" dirty="0"/>
              <a:t>konotační („žena“ = „upovídaná“, „citlivá“, „slabá“ ...)</a:t>
            </a:r>
          </a:p>
          <a:p>
            <a:r>
              <a:rPr lang="cs-CZ" dirty="0"/>
              <a:t>sociální („mladík“ vs. „ogar“)</a:t>
            </a:r>
          </a:p>
          <a:p>
            <a:r>
              <a:rPr lang="cs-CZ" dirty="0"/>
              <a:t>emocionální („kůň“ vs. „herka“)</a:t>
            </a:r>
          </a:p>
          <a:p>
            <a:r>
              <a:rPr lang="cs-CZ" dirty="0"/>
              <a:t>reflektovaný (je obtížné užít slova v jednom významu, aby se neasocioval jiný, např. „kozy“)</a:t>
            </a:r>
          </a:p>
          <a:p>
            <a:r>
              <a:rPr lang="cs-CZ" dirty="0"/>
              <a:t>kolokační (typické pro adjektiva – „černý“ = „bez placení“, pouze v kolokaci „černý pasažér“)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3214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{78BB64AE-2FF0-47E6-B3DC-ECC9AFD6283C}tf11964407</Template>
  <TotalTime>0</TotalTime>
  <Words>577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Od zkoumání významů k počítačové lingvistice</vt:lpstr>
      <vt:lpstr>Od zkoumání významů k počítačové lingvistice</vt:lpstr>
      <vt:lpstr>Východiska 20. stol: Princip kompozicionality</vt:lpstr>
      <vt:lpstr>Východiska 20. stol: Odgen-Richardsův trojúhelník</vt:lpstr>
      <vt:lpstr>Východiska 20. stol: Odgen-Richardsův trojúhelník</vt:lpstr>
      <vt:lpstr>Východiska 20. stol: Odgen-Richardsův trojúhelník</vt:lpstr>
      <vt:lpstr>Východiska 20. stol: Odgen-Richardsův trojúhelník</vt:lpstr>
      <vt:lpstr>Východiska 20. stol: Typy významů (G. LEECH, 1981)</vt:lpstr>
      <vt:lpstr>Formální popis významu: metajazyk a reprezentace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2020-09-28T10:47:38Z</dcterms:created>
  <dcterms:modified xsi:type="dcterms:W3CDTF">2020-10-01T08:43:40Z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