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7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0199E-2734-4FFA-AEF2-EDA4CFC27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5E8FCA-B9FB-4307-9B16-083F119E5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A15459-098A-44C5-B558-EEC14F9C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31940-9DDF-4F73-868E-BE24D334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9441B-5011-44AE-985B-B1AFC41A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0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4058F-0420-491A-BD44-7CEAD854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B3312D-F3B7-4C75-9DC8-9167AD030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482610-4CF3-479C-B1F6-7AB788D6A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EA8168-0C03-4B7D-A07F-E99C99DA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6D5A02-5753-444E-B736-D20B1AD2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6A2115-1642-4239-B4B3-9D4DFE4F4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5177AD-791A-43BE-B81B-2BFB9F437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033BDD-8EFF-4547-B2F5-984C010A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5C449-C43B-4A87-9DCD-74842E9A6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15F3A4-04F9-4C52-B913-B77A7D172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6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34342-B82E-4C89-B947-68CD9194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9BC51-08BB-43A4-B24D-78CFB0B47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BF0FA0-7FD8-440E-99D3-DA762DC7D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8ECDF5-FD40-46CB-A086-EE942CF86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A390E8-235C-408F-B217-B693873F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2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B0D6A-CC40-41CE-994D-9D30DAE54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7815BB-BAD4-453C-B0E9-23593A40A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8378E1-A954-4684-8711-1CC6C4A3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7AB438-C706-4E9B-AE26-9A77B4547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AF5C3-43F8-4EAA-9866-B6692892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08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534C5-89E4-4515-B7FC-72BB5290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07624-4B62-41DD-8DB2-FD73651C5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FA8183-A956-4D12-B897-4B61E43C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7F1CDC-EF99-4687-8620-A94CCDDD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C8D504-01FA-4B72-8750-784BB8F8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D9C19F-8548-41D9-91B1-F21448F8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1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76A93-6A43-4974-A2AC-DC4D0D120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EB1633-5A12-48BF-9E49-BA62D3A01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CF766E-222B-4388-AF87-D23E0738A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62C208-06C9-4757-8B77-E7E154F2C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C213B6-1793-4B3D-92BC-C5DB93E29F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78751B7-7DFB-48AD-B301-944F66A2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53F054-BB38-46A4-810E-846CAEC7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E0673D-5238-4DCC-BFAC-3C2736F8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5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CBF1C-84E9-4736-87FE-B814529D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553D14-5840-4D59-8AE2-022F79CA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77549D-F85A-4ECE-A8E2-A4375DBE1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4AA964-DD4D-40FB-B10A-39C377B1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03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50BEA5E-B9AF-4F5D-B0C9-E8C9A693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A96012-C98C-4D2B-9328-B4CDEA84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0727B3-940C-473A-88ED-E5019193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0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C4019-5D92-4BB7-8FE6-8F7E361D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16BBD-C741-4821-B9A9-96F61471A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05F7CC-FF15-4FE6-93DD-40D3EE053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D15F9-660E-43D9-8ED1-7B70A35A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AEFEE8-63F8-42CB-A417-6BCC9D2D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7CE8B1-E9A4-4F94-B143-2691F562A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24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6C133-9F98-4147-A3D0-EACD9ABEE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1284E91-0408-4628-B4A4-34B073F29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59635D-E8D0-4F7D-841B-0FA6DF46B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4EB755-440A-40BD-AAF0-F93000AD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DB74B4-F30B-490A-AC18-26D26F75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DACA7C-B42C-4E0F-B93C-A999E1AE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97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409C42-C12F-4C88-90F2-9A6CA5590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2323A0-1D4D-4DCC-9547-B5D542510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45954D-C0B4-40EB-B336-4CA09AFFD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BE8E4-B353-437B-B59D-BDA0CDB1B17C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9B676D-1364-4A01-8C28-AAA68BA63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091998-73B2-4015-83B1-46E8367A0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6AA6-6497-4F56-AF9D-89FEE9282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23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4E87A-FFC2-447F-83A0-5072EEF9A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BAROKNÍ 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22557C-FEC4-46EF-8578-58B9D90D3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(17.st. – pol. 18.st.)</a:t>
            </a: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7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21"/>
    </mc:Choice>
    <mc:Fallback xmlns="">
      <p:transition spd="slow" advTm="1282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30CC9-D664-47A8-874E-477143F7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A2EE6-11A2-4BA9-91DF-6A0CA0B9F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27" y="2253996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poezie je velice nevybíravá – zaměřená proti církvi, proti šlechtě, proti politikům.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přezdívaný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Boca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Inferno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(„pekelná ústa“) – roku 1685 byl udán inkvizici a roku 1694 odsouzen do vyhnanství v Angole. Do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vrátil až na sklonku života. 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satira se neohlíží na předsudky ani na historicko-společenská tabu, vysmívá se kazatelům i pánbíčkářům, zkrachovalcům i portugalským zločincům vyhoštěným do Brazílie, kteří se vrací do Portugalska jako počestní bohatí měšťané;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Salvador představuje jako bahniště neřesti, chlípnosti a lichvy. Salvadoru říká také hlavní město domýšlivosti a bídy.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7613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778"/>
    </mc:Choice>
    <mc:Fallback xmlns="">
      <p:transition spd="slow" advTm="8277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2F4E3-AFBD-44E6-AF52-B72B3510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4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Canto um Grande </a:t>
            </a:r>
            <a:r>
              <a:rPr lang="cs-CZ" sz="4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Conselheiro</a:t>
            </a:r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E53CB-8083-45F2-9128-6E91D8D380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canto um grande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conselheiro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quer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governar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cabana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vinha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ão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sabem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governar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cozinha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governar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inteiro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 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porta um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frequente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olheiro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vida do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vizinho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vizinha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Pesquisa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escuta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espreita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esquadrinha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levar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praça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terreiro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FF1833-1780-4D6C-93BD-6E1B67A386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mulatos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desavergonhados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Trazidos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sob os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homens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nobres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palmas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picardia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Estupendas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usuras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mercados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furtam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pobres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eis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aqui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cidade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                                             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59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6C835-5DC4-4F07-81E6-2F94A2E0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2C16F1-5963-492D-B8F3-2B391CB49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i několik lyrických básní milostných a náboženských (trýzeň hříchů) -jde o nejprocítěnější poezii brazilského baroka.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styl odpovídá stylu portugalských básníků ze sborníku autorů ze 17. století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Fénix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renascida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(Znovuzrozený Fénix) – míšení témat ve stylu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Camõese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Góngory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hravé a satirické popěvky (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trovas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realistické sonety – texty vystavěné podle přesných schémat, založené na hře s kontrasty a koncepty.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Pokouší se obsáhnout poezii ve všech jejích rovinách.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 v brazilské poezii nové, je používání domorodých výrazů, často posměšně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bahijským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šlechticům koluje v žilách krev pásovce –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honosí se pláštěm z peří papouška –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2614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79"/>
    </mc:Choice>
    <mc:Fallback xmlns="">
      <p:transition spd="slow" advTm="7217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ED28E-6EA3-4D28-B0D2-D501B447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BOTELHO DE OLIVEIRA (1636-1711)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E2E32-9080-4353-A17B-415388A3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Stejně jako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Gregório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narodil v Salvadoru a stejně jako on odjel do Coimbry studovat práva. Vrací se do Brazílie jako vážený advokát. Je uměřený a uhlazený, oproti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Gregóriovi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dílo vyšlo 1705 v Lisabonu pod názvem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Hudba z Parnasu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Música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Parnaso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Nacházíme v něm několik oddílů – první odpovídá portugalským veršovým útvarům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redondily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sonety, romance, madrigaly, decimy, oktávy…), druhý španělským (stejné útvary), třetí a čtvrtý obsahují formy italské (sonety a madrigaly) a verše latinské (mytologické epigramy, elegie)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básně jsou ve srovnání s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Matosovými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abstraktní, nečiší z nich brazilský život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 s antitezemi -  vyjadřuje vnitřní nejistotu, kterou koloniální úděl vyhrocuje v zármutek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Také on se věnuje velkým barokním tématům – samotářský život, duchovní rozpolcenost mezi Bohem a tělem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463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72"/>
    </mc:Choice>
    <mc:Fallback xmlns="">
      <p:transition spd="slow" advTm="7167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67F20-33A7-4ED9-9825-8D695CAA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F90A7F-3C6A-4448-9548-5C18E45FB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i dvě španělsky psané komedie: </a:t>
            </a:r>
            <a:r>
              <a:rPr lang="cs-CZ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Přítel přítele si najde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Láska, klam a žárlivost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dílo se záměrně vyhýbá místní realitě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Výjimkou je óda na na bahisjký ostrov Maré – barokně vypjatá smyslovost a chuťové vjemy – óda na místní jídla, chutné ryby, lahodné ovoce – používá místní názvy: caju, pitanga, pitomba, beiju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1971 byla objevena jeho sbírka básní </a:t>
            </a:r>
            <a:r>
              <a:rPr lang="cs-CZ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Lyra sacra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té doby neznámá – je to jeden z vrcholů brazilského náboženského baroka.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34388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04"/>
    </mc:Choice>
    <mc:Fallback xmlns="">
      <p:transition spd="slow" advTm="48604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0DB84-09B2-4881-AD40-FF27C6F15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JEZUITSKÁ BAROKNÍ PRÓZA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3B2F3-D971-490D-BAA4-833C44C27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 století je vrcholným věkem jezuitského kázání.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Vrcholem portugalské barokní prózy je dramatické řečnictví jezuitského duchovního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Antônia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– je vystavěné na antitezích, apostrofách (řečník se obrací k někomu jinému než k 	přítomnému publiku, např. k osobě zemřelé či neživé věci…), zvoláních, upřesněních, 	zámlkách, na paradoxních a enigmatických větách, prodchnuté ironií a vzduté 	hyperbolami; jde o barokní konceptismus ve službách kazatelské činnosti.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58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29"/>
    </mc:Choice>
    <mc:Fallback xmlns="">
      <p:transition spd="slow" advTm="346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309B9-9D2C-4A3B-9706-D33E67D7E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OTEC ANTÔNIO VIEIRA (1608-1697)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FB606-C91F-4FD4-A2E1-9A043A0C9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postava portugalsky psané literatury.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Původem a vzděláním Portugalec, královský kazatel a řečník, portugalský vyslanec u francouzského a holandského dvora, ale také oběť svaté inkvizice.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Tři čtvrtiny svého života strávil v Brazílii a celý jej věnoval brazilským tématům; převážnou část svých děl napsal v Brazílii, kde také zemřel – proto je řazen k brazilským autorům (a zároveň i k portugalským).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Bahii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kolem jeho osoby vlivem řečnického umu vytvořila kazatelská škola – zanícené projevy jejích reprezentantů se netýkaly jen náboženství, ale i politiky a společnosti - hluboce ovlivnila dobovou kulturu.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připlul do Brazílie s rodiči, když mu bylo 6 let. Studia dokončil v Salvadoru a jako člen Tovaryšstva Ježíšova sloužil svou první mši v roce 1634. Už rok před tím ale vystoupil na kazatelnu jednoho z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bahijských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kostelů a kázal proti otrokářství – proti němu se vymezil jak nábožensky, tak politicky („Kázání čtrnácté“ z cyklu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Marie, mystická růže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Maria, Rosa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Mística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96853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766"/>
    </mc:Choice>
    <mc:Fallback xmlns="">
      <p:transition spd="slow" advTm="7676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907D3-1B85-46A7-B1CB-DF0C3E2BF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8DD21-7ADD-4BB9-9931-9C4F2E47F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lety 1638-1641 káže především o nezbytnosti morálního odporu proti Holanďanům, které vnímá jako nepřátele víry – kázání: „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svatého Antonína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“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Navštívení Panny Marie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“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zdar zbroje portugalské proti holandské“.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11. května 1640 kotvící holandské lodě zakrývají obyvatelům Salvadoru výhled na moře a jejich vojáci zapalují cukrové plantáže, otec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salvadorském kostele Panny Marie Spomocné (do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Socorro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vykládal Davidův žalm: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Procitniž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proč spíš, ó Pane?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obrací se tak přímo ke svatým a k Bohu, a jeho kázání je žalobou:</a:t>
            </a:r>
          </a:p>
          <a:p>
            <a:pPr marL="0" indent="0">
              <a:buNone/>
            </a:pPr>
            <a:r>
              <a:rPr lang="cs-CZ" sz="1700" i="1" dirty="0"/>
              <a:t>„Chceš-li to však, Pane, a nařizuješ-li tak, čiň, jak ti libo. Odevzdej Holanďanům Brazílii, odevzdej jim Indie, Španělsko jim odevzdej (ne menší je totiž ohrožení následkem ztráty Brazílie), odevzdej jim vše, co vlastníme a máme (již jsi jim stejně tolik odevzdal), svěř v jejich ruce svět; a nás, Portugalce a Španěly, opusť, zavrhni, znič a vyhub. Pouze tvému majestátu, Pane, připomínám, že právě po těch, jež nyní zavrhuješ a v nemilosti chováš, snad jedenkrát zatoužíš, a oni při tobě nebudou.“</a:t>
            </a:r>
          </a:p>
        </p:txBody>
      </p:sp>
    </p:spTree>
    <p:extLst>
      <p:ext uri="{BB962C8B-B14F-4D97-AF65-F5344CB8AC3E}">
        <p14:creationId xmlns:p14="http://schemas.microsoft.com/office/powerpoint/2010/main" val="64422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608"/>
    </mc:Choice>
    <mc:Fallback xmlns="">
      <p:transition spd="slow" advTm="8260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D5D0A-62A6-46C7-8C4D-92AD1AB1A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3CF64-C50E-4C6E-945A-A172F630E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lety 1641-1653 pobývá v Portugalsku. Po návratu do Brazílie se staví především na obranu zotročovaných indiánů – např.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Kázání na svatého Antonína neboli K rybám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obžalován z prorocké hereze – skutečně napsal knihu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Dějiny budoucnosti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mesianistická vize, v níž figuruje Portugalsko jako mesianistický předobraz Páté říše /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Quinto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(Portugalsko jako poslední, pátá říše, která rozšíří křesťanství do celého světa, a tak jej sjednotí pod svou vládou – nastane tisíc let míru a štěstí a po nich konec časů,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inkvizici se nakonec vyhne.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letech 1679-1746 vyšlo v Lisabonu 16 svazků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Vieirových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kázání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 se týče literárního hlediska, téměř se v nich nevyskytují žádné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brazilismy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(nejde 	tedy o žádný okázalý expresivní nativismus). Je reprezentantem literární linie, která 	vyvrcholila u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vyznačuje se (portugalsky) čistým stylem.</a:t>
            </a:r>
          </a:p>
          <a:p>
            <a:pPr>
              <a:spcAft>
                <a:spcPts val="800"/>
              </a:spcAft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5665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009"/>
    </mc:Choice>
    <mc:Fallback xmlns="">
      <p:transition spd="slow" advTm="8500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18735-9E08-4339-A592-89FB46482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643AA-AA9B-41DC-ABA2-025848649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Vieirovi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žáci: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Eusébio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(1629-1692) 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Antonio de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Sá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(1620-1678)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 CALADO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(1584-1654)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Portugalský řeholník, který prózou i veršem popisuje boje proti Holanďanům, kteří obsadili Recife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Chrabrý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Lucidemo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slavné vítězství svobody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– epos, který se soustředí na postavu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Joãa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Fernandese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Vieiry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(voják a plantážník 	portugalského původu – narodil se zřejmě na Madeiře – jedna z vůdčích postav 	v boji proti Holanďanům a jejich konečné porážky)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88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18"/>
    </mc:Choice>
    <mc:Fallback xmlns="">
      <p:transition spd="slow" advTm="3521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0AA54-34D9-4D64-8B4F-73917947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BD6A97-0325-477C-B39C-AF3332150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Renesanční umění, které bylo plodem italské městské kultury 15. století, se pokoušelo narušit zaběhané středověké společenské struktury.</a:t>
            </a:r>
          </a:p>
          <a:p>
            <a:pPr marL="0" indent="0">
              <a:buNone/>
            </a:pPr>
            <a:r>
              <a:rPr lang="cs-CZ" sz="2400" dirty="0"/>
              <a:t>V případě Portugalska a Španělska se díky úspěšným námořním expedicím a dobývání nových území prosadil triumfalismus a mesianismus a celé 16. století bylo na Iberském poloostrově ve znamení ještě středověkých rysů (protireformace, jezuité)</a:t>
            </a:r>
          </a:p>
          <a:p>
            <a:pPr marL="0" indent="0">
              <a:buNone/>
            </a:pPr>
            <a:r>
              <a:rPr lang="cs-CZ" sz="2400" dirty="0"/>
              <a:t>	Z tohoto důvodu se baroko prosadilo v těchto dvou románských 	kulturách více než na jiných místech Evropy – stavěly se proti 	liberálnímu protestantismu a rostoucímu racionalismu, které byly 	přítomné již v Anglii, Holandsku a ve Francii.  </a:t>
            </a:r>
          </a:p>
        </p:txBody>
      </p:sp>
    </p:spTree>
    <p:extLst>
      <p:ext uri="{BB962C8B-B14F-4D97-AF65-F5344CB8AC3E}">
        <p14:creationId xmlns:p14="http://schemas.microsoft.com/office/powerpoint/2010/main" val="1378727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E1A84-8DFF-4E8B-B0D3-44545E82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Literární akademie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E07DB-5D8C-4624-A95E-9ED0367A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Až do počátku 18. století neexistovalo žádné propojení kulturních manifestací v kolonii, protože kulturní život v několika málo městech byl ještě velmi chudý</a:t>
            </a:r>
          </a:p>
          <a:p>
            <a:pPr marL="0" indent="0">
              <a:buNone/>
            </a:pPr>
            <a:r>
              <a:rPr lang="cs-CZ" sz="2400" dirty="0"/>
              <a:t>	Změnu přinesl až ekonomický růst Brazílie po nalezení zlata a 	vytvoření větších komunit, především v oblasti </a:t>
            </a:r>
            <a:r>
              <a:rPr lang="cs-CZ" sz="2400" dirty="0" err="1"/>
              <a:t>Bahie</a:t>
            </a:r>
            <a:r>
              <a:rPr lang="cs-CZ" sz="2400" dirty="0"/>
              <a:t>, Ria de 	</a:t>
            </a:r>
            <a:r>
              <a:rPr lang="cs-CZ" sz="2400" dirty="0" err="1"/>
              <a:t>Janeira</a:t>
            </a:r>
            <a:r>
              <a:rPr lang="cs-CZ" sz="2400" dirty="0"/>
              <a:t>	a několik míst v </a:t>
            </a:r>
            <a:r>
              <a:rPr lang="cs-CZ" sz="2400" dirty="0" err="1"/>
              <a:t>Minas</a:t>
            </a:r>
            <a:r>
              <a:rPr lang="cs-CZ" sz="2400" dirty="0"/>
              <a:t> </a:t>
            </a:r>
            <a:r>
              <a:rPr lang="cs-CZ" sz="2400" dirty="0" err="1"/>
              <a:t>Gerais</a:t>
            </a:r>
            <a:r>
              <a:rPr lang="cs-CZ" sz="2400" dirty="0"/>
              <a:t>) – došlo ke koncentraci 	vzdělané vrstvy církevních hodnostářů, vysokých politiků, 	armádních špiček, diplomatů, atd. </a:t>
            </a:r>
          </a:p>
        </p:txBody>
      </p:sp>
    </p:spTree>
    <p:extLst>
      <p:ext uri="{BB962C8B-B14F-4D97-AF65-F5344CB8AC3E}">
        <p14:creationId xmlns:p14="http://schemas.microsoft.com/office/powerpoint/2010/main" val="1451890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4746D-0969-4DEF-9ADD-BC301997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A6511-F1E5-4DAF-96AB-7A28EF69D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S těmito ekonomickými a společenskými změnami souvisí vznik prvních literárních akademií, které byli prvním mimo klášterním kulturním center  a posledním centrem, ve kterém přežívala barokní literatura.</a:t>
            </a:r>
          </a:p>
          <a:p>
            <a:pPr marL="0" indent="0">
              <a:buNone/>
            </a:pPr>
            <a:r>
              <a:rPr lang="cs-CZ" sz="2400" dirty="0"/>
              <a:t>Nejaktivnější akademie byly založeny v </a:t>
            </a:r>
            <a:r>
              <a:rPr lang="cs-CZ" sz="2400" dirty="0" err="1"/>
              <a:t>Bahii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i="1" dirty="0" err="1"/>
              <a:t>Brasílica</a:t>
            </a:r>
            <a:r>
              <a:rPr lang="cs-CZ" sz="2400" i="1" dirty="0"/>
              <a:t> </a:t>
            </a:r>
            <a:r>
              <a:rPr lang="cs-CZ" sz="2400" i="1" dirty="0" err="1"/>
              <a:t>dos</a:t>
            </a:r>
            <a:r>
              <a:rPr lang="cs-CZ" sz="2400" i="1" dirty="0"/>
              <a:t> </a:t>
            </a:r>
            <a:r>
              <a:rPr lang="cs-CZ" sz="2400" i="1" dirty="0" err="1"/>
              <a:t>Esquecidos</a:t>
            </a:r>
            <a:r>
              <a:rPr lang="cs-CZ" sz="2400" i="1" dirty="0"/>
              <a:t> </a:t>
            </a:r>
            <a:r>
              <a:rPr lang="cs-CZ" sz="2400" dirty="0"/>
              <a:t>(1724-1725)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i="1" dirty="0" err="1"/>
              <a:t>Brasílica</a:t>
            </a:r>
            <a:r>
              <a:rPr lang="cs-CZ" sz="2400" i="1" dirty="0"/>
              <a:t> </a:t>
            </a:r>
            <a:r>
              <a:rPr lang="cs-CZ" sz="2400" i="1" dirty="0" err="1"/>
              <a:t>dos</a:t>
            </a:r>
            <a:r>
              <a:rPr lang="cs-CZ" sz="2400" i="1" dirty="0"/>
              <a:t> </a:t>
            </a:r>
            <a:r>
              <a:rPr lang="cs-CZ" sz="2400" i="1" dirty="0" err="1"/>
              <a:t>Renascidos</a:t>
            </a:r>
            <a:r>
              <a:rPr lang="cs-CZ" sz="2400" i="1" dirty="0"/>
              <a:t> </a:t>
            </a:r>
            <a:r>
              <a:rPr lang="cs-CZ" sz="2400" dirty="0"/>
              <a:t>(1759)</a:t>
            </a:r>
          </a:p>
          <a:p>
            <a:pPr marL="0" indent="0">
              <a:buNone/>
            </a:pPr>
            <a:r>
              <a:rPr lang="cs-CZ" sz="2400" dirty="0"/>
              <a:t>Významná byla i akademie z Ria de </a:t>
            </a:r>
            <a:r>
              <a:rPr lang="cs-CZ" sz="2400" dirty="0" err="1"/>
              <a:t>Janeira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i="1" dirty="0"/>
              <a:t>Academia </a:t>
            </a:r>
            <a:r>
              <a:rPr lang="cs-CZ" sz="2400" i="1" dirty="0" err="1"/>
              <a:t>dos</a:t>
            </a:r>
            <a:r>
              <a:rPr lang="cs-CZ" sz="2400" i="1" dirty="0"/>
              <a:t> </a:t>
            </a:r>
            <a:r>
              <a:rPr lang="cs-CZ" sz="2400" i="1" dirty="0" err="1"/>
              <a:t>Felizes</a:t>
            </a:r>
            <a:r>
              <a:rPr lang="cs-CZ" sz="2400" i="1" dirty="0"/>
              <a:t> </a:t>
            </a:r>
            <a:r>
              <a:rPr lang="cs-CZ" sz="2400" dirty="0"/>
              <a:t>(1736-40)</a:t>
            </a:r>
          </a:p>
        </p:txBody>
      </p:sp>
    </p:spTree>
    <p:extLst>
      <p:ext uri="{BB962C8B-B14F-4D97-AF65-F5344CB8AC3E}">
        <p14:creationId xmlns:p14="http://schemas.microsoft.com/office/powerpoint/2010/main" val="180486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0BB6D-E03B-4B74-8589-0A703DF2A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976A3-2918-4688-B314-5F6FC5B25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Zároveň ale baroko nebylo žádným návratem do středověku a plně využívalo renesančních inovací v literatuře</a:t>
            </a:r>
          </a:p>
          <a:p>
            <a:pPr marL="457200" lvl="1" indent="0">
              <a:buNone/>
            </a:pPr>
            <a:r>
              <a:rPr lang="cs-CZ" dirty="0"/>
              <a:t>	atmosféra je ale odlišná – optimistický a svobodný humanismus je</a:t>
            </a:r>
          </a:p>
          <a:p>
            <a:pPr marL="457200" lvl="1" indent="0">
              <a:buNone/>
            </a:pPr>
            <a:r>
              <a:rPr lang="cs-CZ" dirty="0"/>
              <a:t>	nahrazen melancholií a obavami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Pro baroko je typický únik z reality, proto barokní díla obvykle kladou důraz na formu – estetická fantazie se pojí se zvukomalebností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 err="1"/>
              <a:t>Incêndio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mares</a:t>
            </a:r>
            <a:r>
              <a:rPr lang="cs-CZ" i="1" dirty="0"/>
              <a:t> </a:t>
            </a:r>
            <a:r>
              <a:rPr lang="cs-CZ" i="1" dirty="0" err="1"/>
              <a:t>d´água</a:t>
            </a:r>
            <a:r>
              <a:rPr lang="cs-CZ" i="1" dirty="0"/>
              <a:t> </a:t>
            </a:r>
            <a:r>
              <a:rPr lang="cs-CZ" i="1" dirty="0" err="1"/>
              <a:t>disfarçado</a:t>
            </a: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	Rio de </a:t>
            </a:r>
            <a:r>
              <a:rPr lang="cs-CZ" i="1" dirty="0" err="1"/>
              <a:t>neve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fogo</a:t>
            </a:r>
            <a:r>
              <a:rPr lang="cs-CZ" i="1" dirty="0"/>
              <a:t> </a:t>
            </a:r>
            <a:r>
              <a:rPr lang="cs-CZ" i="1" dirty="0" err="1"/>
              <a:t>convertido</a:t>
            </a:r>
            <a:endParaRPr lang="cs-CZ" i="1" dirty="0"/>
          </a:p>
          <a:p>
            <a:pPr marL="457200" lvl="1" indent="0">
              <a:buNone/>
            </a:pPr>
            <a:r>
              <a:rPr lang="cs-CZ" dirty="0"/>
              <a:t>                                    (</a:t>
            </a:r>
            <a:r>
              <a:rPr lang="cs-CZ" dirty="0" err="1"/>
              <a:t>Gregório</a:t>
            </a:r>
            <a:r>
              <a:rPr lang="cs-CZ" dirty="0"/>
              <a:t> de </a:t>
            </a:r>
            <a:r>
              <a:rPr lang="cs-CZ" dirty="0" err="1"/>
              <a:t>Matos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9891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E0278-ADFC-4DBF-94AD-F0F80DD5F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A06E6D-2268-4989-8FF1-360B3E4A2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Další charakteristiky:</a:t>
            </a:r>
          </a:p>
          <a:p>
            <a:r>
              <a:rPr lang="cs-CZ" sz="2400" dirty="0"/>
              <a:t>Labyrint významů – běžné pojmy básník nevnímá po jejich obsahové stránce, ale v tom, co v nich zůstává skryté (iluse, iracionalismus)</a:t>
            </a:r>
          </a:p>
          <a:p>
            <a:r>
              <a:rPr lang="cs-CZ" sz="2400" dirty="0"/>
              <a:t>Obsese novým – nové jak v oblasti myšlenek, tak formy</a:t>
            </a:r>
          </a:p>
          <a:p>
            <a:pPr marL="457200" lvl="1" indent="0">
              <a:buNone/>
            </a:pPr>
            <a:r>
              <a:rPr lang="cs-CZ" i="1" dirty="0"/>
              <a:t>konceptismus</a:t>
            </a:r>
            <a:r>
              <a:rPr lang="cs-CZ" dirty="0"/>
              <a:t> a </a:t>
            </a:r>
            <a:r>
              <a:rPr lang="cs-CZ" i="1" dirty="0" err="1"/>
              <a:t>kulteranismus</a:t>
            </a:r>
            <a:endParaRPr lang="cs-CZ" i="1" dirty="0"/>
          </a:p>
          <a:p>
            <a:pPr marL="457200" lvl="1" indent="0">
              <a:buNone/>
            </a:pPr>
            <a:endParaRPr lang="cs-CZ" i="1" dirty="0"/>
          </a:p>
          <a:p>
            <a:pPr marL="457200" lvl="1" indent="0">
              <a:buNone/>
            </a:pPr>
            <a:r>
              <a:rPr lang="cs-CZ" dirty="0"/>
              <a:t>Vše se zaměřuje na rétoricko-psychologický efekt a roste záliba v bizarním.</a:t>
            </a:r>
          </a:p>
          <a:p>
            <a:pPr marL="457200" lvl="1" indent="0">
              <a:buNone/>
            </a:pPr>
            <a:r>
              <a:rPr lang="cs-CZ" dirty="0"/>
              <a:t>Záliba v abstraktnu.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05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57888-42DA-4989-BFCF-4A07E2C0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Brazilské Baroko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C520D-BE70-4CB4-A36A-1FFE9C6D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Brazilské literární baroko je ovlivněno geografickým a ekonomickým rozdělením země na část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everovýchodní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Jižní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Vicente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Rio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- v obou částech Brazílie se barokní tvorba liší stylově i chronologicky.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Severovýchodě se krajina se zcela proměnila dovozem cukrové třtiny z Azorských ostrovů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oblast charakterizují plantáže, otrokářství a všudypřítomný cukr</a:t>
            </a:r>
          </a:p>
          <a:p>
            <a:pPr marL="0" lvl="0"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– centrem oblasti není již kostel, ale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engenho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tzn. plantáž s cukrovarem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– cukr určuje ráz oblasti po dvě století - 16. a 17. století (18. st.– zlato; 19. st. – káva).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3768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020"/>
    </mc:Choice>
    <mc:Fallback xmlns="">
      <p:transition spd="slow" advTm="8302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9F1C7-23D0-41DB-9F8A-88E34182E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17. století v Brazílii – historické aspekty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2C142-42C0-4BE5-9207-7A995ED81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století cukru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protireformace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válka s Holanďany (1624-1654)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portugalská restaurace po 60 letech španělské nadvlády (1580-1640)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upevnění koloniální ekonomiky, jejímž základem bylo monokulturní hospodářství založené na práci černých otroků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322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58"/>
    </mc:Choice>
    <mc:Fallback xmlns="">
      <p:transition spd="slow" advTm="4455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48DAD-EBE9-4219-861E-1264F191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Barokní poezie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72A83-810A-4201-9049-64C18313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barokní estetiku je typický mnohomluvný tón, záliba v kontrastech, míšení protikladů. 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Vymezení brazilské barokní poezie: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Počátek: 1601 – rok vydání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Prosopopeie,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Teixeira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Konec: 1768 –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Básnické dílo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Cláudio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Manuel da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začíná jím Arkádie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849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76"/>
    </mc:Choice>
    <mc:Fallback xmlns="">
      <p:transition spd="slow" advTm="4027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8B4AF-288A-45BC-AB36-EA433CDB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1F268-D520-4CB6-B820-F90D547E8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Brazilské baroko v poezii tak trvá více než 150 let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Rozvíjí se výlučně prostřednictvím portugalských a španělských vzorů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Básníky jsou často synové brazilských aristokratů, kteří studují práva na univerzitě v Coimbře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Literárním vzorem je především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 kastilské literatury pak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Góngora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Quevedo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Básnické projevy tak prostupuje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kulteranismus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konceptismus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básníci: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Gregório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Botelho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Oliveira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oba původem ze Salvadoru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1724 – založení první literární akademie – Salvador</a:t>
            </a: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Kulteranistická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estetika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víceznačné metafory (křišťálem nazývají např. řeku, rosu, bělostnou pleť; zlatem plavé vlasy, slunce, mír…), pohrávají si s latinismy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puella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místo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ale i slova převzatá z řečtiny, ze španělštiny, obliba slov s více významy, důraz na formu;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konceptismus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založen na komplexních slovních hříčkách, vtipu a originálním nápadu.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7579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877"/>
    </mc:Choice>
    <mc:Fallback xmlns="">
      <p:transition spd="slow" advTm="9787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53F30-D25D-441E-AE97-150A1C39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GREGÓRIO DE MATOS (1636-1695)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0FBC0-91AE-4FC3-9461-5C31C52F9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prvním a zároveň největším barokním básníkem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Píše poezii zakotvenou v antických základech a oplývá barokním věděním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dílo kolovalo po Brazílii v opisech a systematicky bylo vydáno až koncem 19. století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jak opěvován literárními kritiky, tak ostře kritizován (jako pouhý napodobitel evropských vzorů)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zámožné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bahijské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rodině – otec byl Portugalec, matka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Bahijka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Výchovy a vzděláni se mu dostalo na jezuitské koleji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Vystudoval práva v Coimbře – zakončil je doktorátem (1650-1661)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1663 – král jej jmenoval smírčím soudcem v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Alcácer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 portugalském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Setúbalu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1683 se vrací do Brazílie – v té době je již proslulý svým uměním improvizace, jako recitátor poezie, hráč na kytaru a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jako satirický básník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0055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003"/>
    </mc:Choice>
    <mc:Fallback xmlns="">
      <p:transition spd="slow" advTm="67003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2161</Words>
  <Application>Microsoft Office PowerPoint</Application>
  <PresentationFormat>Širokoúhlá obrazovka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BAROKNÍ LITERATURA</vt:lpstr>
      <vt:lpstr>Prezentace aplikace PowerPoint</vt:lpstr>
      <vt:lpstr>Prezentace aplikace PowerPoint</vt:lpstr>
      <vt:lpstr>Prezentace aplikace PowerPoint</vt:lpstr>
      <vt:lpstr>Brazilské Baroko</vt:lpstr>
      <vt:lpstr>17. století v Brazílii – historické aspekty</vt:lpstr>
      <vt:lpstr>Barokní poezie</vt:lpstr>
      <vt:lpstr>Prezentace aplikace PowerPoint</vt:lpstr>
      <vt:lpstr>GREGÓRIO DE MATOS (1636-1695)</vt:lpstr>
      <vt:lpstr>Prezentace aplikace PowerPoint</vt:lpstr>
      <vt:lpstr>A Cada Canto um Grande Conselheiro,</vt:lpstr>
      <vt:lpstr>Prezentace aplikace PowerPoint</vt:lpstr>
      <vt:lpstr>BOTELHO DE OLIVEIRA (1636-1711)</vt:lpstr>
      <vt:lpstr>Prezentace aplikace PowerPoint</vt:lpstr>
      <vt:lpstr>JEZUITSKÁ BAROKNÍ PRÓZA</vt:lpstr>
      <vt:lpstr>OTEC ANTÔNIO VIEIRA (1608-1697)</vt:lpstr>
      <vt:lpstr>Prezentace aplikace PowerPoint</vt:lpstr>
      <vt:lpstr>Prezentace aplikace PowerPoint</vt:lpstr>
      <vt:lpstr>Prezentace aplikace PowerPoint</vt:lpstr>
      <vt:lpstr>Literární akademie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BAROKNÍ LITERATURA</dc:title>
  <dc:creator>Eva Batlickova</dc:creator>
  <cp:lastModifiedBy>Eva Batličková</cp:lastModifiedBy>
  <cp:revision>12</cp:revision>
  <dcterms:created xsi:type="dcterms:W3CDTF">2020-10-13T15:33:51Z</dcterms:created>
  <dcterms:modified xsi:type="dcterms:W3CDTF">2021-10-08T11:24:14Z</dcterms:modified>
</cp:coreProperties>
</file>