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81" r:id="rId29"/>
    <p:sldId id="278" r:id="rId30"/>
    <p:sldId id="279" r:id="rId31"/>
    <p:sldId id="288" r:id="rId32"/>
    <p:sldId id="280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CFAA5-2F4C-4738-9AC2-2CB2F9DC0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B97ED4-2E4D-4379-B779-4B207309A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0C5818-8EFA-4A41-9CD3-107BCF9E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14A246-5A82-4A43-A65B-E67944F42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566FD8-990C-418D-8C41-2105366B1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F318CE-8667-4530-A680-2789789C5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DA20EBA-F582-4014-B02B-1C3F60A73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53FC19-0BDA-4B52-A7E2-79FAE222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313D89-5508-42DB-BCF0-4F3C2A3E9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236537-0217-417B-BDC8-9E034EA5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601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EB19EA-0C2D-4E67-B9C4-6B9C3602AB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17D9E3-2454-4F32-B865-2B01AB8D5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03CECD-4AD4-40C0-96AB-B7E3739C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342E37-0C7C-4B62-ADD2-351EB85BD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F37475-E950-4408-B338-81E704F0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60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1183C3-2ADD-4BE9-9AC7-342D83B3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B46F44-2783-4C55-80D3-597963D89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45DF99-3062-4C47-B124-5BEAD429C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9D4518-572A-4EE8-9B93-4826B718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758E87-F905-450F-85FA-371B7FDC0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561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A323E-0F76-403B-B1AD-124309499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BA1588-E8BB-426C-9284-431058832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668E5B-6FF0-4171-8804-81A973FD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D35379-7BE4-4DC8-92F2-69492DAA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58C266-122E-4C26-A539-E7AAEE215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0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92849-7CAE-4B80-942F-1F58F41D8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21BF85-1B7B-4C01-ACEF-E73A999252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F02BB1-D691-4DB5-AD23-027617C16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493689-72A7-4E90-B323-D53AC9FC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99A60A-07DA-4E85-A466-536E1AD6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3FCA2CA-080A-4F58-B988-9A7984D9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16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95532-67BD-47C3-9D33-B13661017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7A38FD-FD40-4C1B-A061-589C789FA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13342E-F360-4CF1-9A46-8F084B664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0E856F-917F-4007-91D0-CA83545D47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CFC074-AF01-4B9D-A301-C36FA1B82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57A4E7E-E9D1-4F35-ABAE-01C1796E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4792D01-983C-41A0-9DF5-646494041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E9E4BD6-8BAE-4AF4-B988-22F58C2D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1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F47F09-D574-401E-8A2F-53AB35EB7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963B42A-A767-4DBB-94F0-AAFF37A8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AF497A-301A-4224-85A0-93C34014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F36075E-FD25-4CAF-A38E-495FD265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17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2355308-BBE9-463A-A0FB-360D2A76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954D9D-2829-494F-8EFF-0965508C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2D57934-786D-43C8-ACC5-DAAA59C52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734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14C981-BC45-46F9-8C10-80B62F1F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427807-074E-46BD-9962-9AF0F1BEE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A4AF64-A8C6-4F8D-9CF2-A36120F05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694122-9E86-4298-B7BD-34E992E7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CA7075-67B9-4B4A-9AD2-E18CCB51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5FE74C-BF76-4665-8590-B3EE4F384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175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3803CC-7225-4830-8EAE-DDF5DDDE6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746008B-4DCA-49CD-974D-8D0D4ADDE2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4D4C28-2650-4E30-8F0C-E2720ACD8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C17038-E246-4EA3-82C7-E2B75403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79CF70-2502-4369-BBB6-B27294E8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1F0DA8-CB25-4BAA-8F5E-8761D485F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9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19E3D32-96AF-41BB-8A7E-DD3851F03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F16E55-66BD-4366-B9F6-2BBDD294B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E79BC6-3757-474E-97B8-347B294BDC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7A82A-AC00-47EE-AAE0-C11E3DE23F55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6D8E15-E856-4602-9C6D-E8C8A43EB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5FA11A-B5E5-4121-8F30-BE3BBF50D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A1208-AC06-41CE-8608-C08ABCB2FC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90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19285-43CA-49FD-9DC9-059E4E6211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pt-BR" sz="4800" dirty="0"/>
              <a:t>ROMANTI</a:t>
            </a:r>
            <a:r>
              <a:rPr lang="cs-CZ" sz="4800" dirty="0"/>
              <a:t>S</a:t>
            </a:r>
            <a:r>
              <a:rPr lang="pt-BR" sz="4800" dirty="0"/>
              <a:t>MUS </a:t>
            </a:r>
            <a:r>
              <a:rPr lang="cs-CZ" sz="4800" dirty="0"/>
              <a:t>(1</a:t>
            </a:r>
            <a:r>
              <a:rPr lang="pt-BR" sz="4800" dirty="0"/>
              <a:t>836</a:t>
            </a:r>
            <a:r>
              <a:rPr lang="cs-CZ" sz="4800" dirty="0"/>
              <a:t>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9D765D-BDC0-4676-918F-52FE5C2F4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cs-CZ" sz="2000"/>
          </a:p>
        </p:txBody>
      </p:sp>
      <p:sp>
        <p:nvSpPr>
          <p:cNvPr id="47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" name="Freeform: Shape 50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53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2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1745C5-B669-4563-B826-6F0D50BC1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320FA8-8792-4602-B8CC-BC5F655A7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1818 se princ regent se stává králem Janem VI.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brazilské společnosti to dalo podnět dvěma tendencím: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- směřování k liberálnímu konstitucionalismu (a tím vzdalování se od absolutismu)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- zjitřený koloniální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antilusitanismus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měšťané například odmítají posílat své syny 	studovat do Coimbry nebo do Lisabonu, dříve velice běžné.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Kulturními centry Brazílie se stávají univerzitní města: Rio de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Salvador,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Paulo a Recife.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2232784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2A8DC-4859-48AB-91A0-1F8A9E23C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t-BR" dirty="0" err="1"/>
              <a:t>Poezie</a:t>
            </a:r>
            <a:endParaRPr lang="pt-BR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101D7F-E3B7-44C1-ABA5-D94856859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Brazilský romantismus se zrodil ve Francii, v roce 1836.</a:t>
            </a:r>
            <a:endParaRPr lang="pt-B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DOMINGOS DE JOSÉ GON</a:t>
            </a:r>
            <a:r>
              <a:rPr lang="cs-CZ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ALVES MAGALH</a:t>
            </a:r>
            <a:r>
              <a:rPr lang="cs-CZ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(1811-1882)</a:t>
            </a:r>
            <a:endParaRPr lang="pt-B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Získal doktorát na Lékařské fakultě v Riu.  </a:t>
            </a:r>
            <a:endParaRPr lang="pt-B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1836, při svém pobytu v Evropě, vydává se skupinou mladých brazilských intelektuálů programový manifest romantismu v literární revue  </a:t>
            </a:r>
            <a:r>
              <a:rPr lang="cs-CZ" sz="13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Niterói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vydávané v Paříži.</a:t>
            </a:r>
            <a:endParaRPr lang="pt-B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stejném roce vydává básnickou sbírku, která je považována za první romantické dílo brazilské literatury: </a:t>
            </a:r>
            <a:r>
              <a:rPr lang="cs-CZ" sz="13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Básnické vzdechy a toužení</a:t>
            </a:r>
            <a:r>
              <a:rPr lang="cs-CZ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Suspiros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poéticos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saudades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– je zde všudypřítomná „</a:t>
            </a:r>
            <a:r>
              <a:rPr lang="cs-CZ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saudade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“.</a:t>
            </a:r>
            <a:endParaRPr lang="pt-B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byl brazilský </a:t>
            </a:r>
            <a:r>
              <a:rPr lang="cs-CZ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saudosismus</a:t>
            </a:r>
            <a:r>
              <a:rPr lang="cs-CZ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 vlivem silné evropské portugalské tradice, byl zároveň také vlasteneckým, nativistickým a náboženským – obracel se k národním domácím hodnotám. </a:t>
            </a:r>
            <a:endParaRPr lang="pt-BR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685505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414F54-E8FE-4710-BFB3-4D96E39A3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25D3D4-7246-44C8-AE60-7E38310A7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návratu do Brazílie se stal uznávaným vůdcem nové romantické školy – začal reformu brazilské literatury představením nového divadelního vkusu (stejně jako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Almeida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Garrett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Portugalsku) – napsal např. hry: 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Antonio José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OIgiato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nejvýznamnějším dílem je </a:t>
            </a:r>
            <a:r>
              <a:rPr lang="cs-CZ" sz="1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Spolčení </a:t>
            </a:r>
            <a:r>
              <a:rPr lang="cs-CZ" sz="17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Tamoiů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Confedera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Tamoios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1856) – první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indianistické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dílo brazilské literatury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7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epická báseň o 10 zpěvech – vypráví o indiánské vzpouře v roce 1560, kdy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Tamoiové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vedení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Aimbirém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povstali 	proti Portugalcům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vyprávění je vedené ve dvou liniích:  válečné a milostné – nositeli romantické lásky a ideálů svobody jsou chrabrý 	indián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Airimbiré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jeho družka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Iguaçu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centrální postavou je páter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Anchieta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který je prostředníkem mezi oběma 	bojujícími stranami (portugalskými osadníky a indiány) - indiánský pár se nakonec dobrovolnou hrdinnou smrtí 	vyhne potupnému otroctví.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Přestože dílo samo o sobě nemá zvlášť velký literární význam, zásadní je polemika, kterou vyvolalo – vložili se do ní např. José de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Alencar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spisovatel a malíř Porto-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Alegre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císař Pedro II.</a:t>
            </a:r>
          </a:p>
          <a:p>
            <a:pPr marL="228600">
              <a:spcAft>
                <a:spcPts val="800"/>
              </a:spcAft>
            </a:pPr>
            <a:endParaRPr lang="cs-CZ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návratu do Brazílie se stal uznávaným vůdcem nové romantické školy – začal reformu brazilské literatury představením nového divadelního vkusu (stejně jako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Almeida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Garrett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Portugalsku) – napsal např. hry: 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Antonio José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OIgiato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spcAft>
                <a:spcPts val="800"/>
              </a:spcAft>
            </a:pP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648033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DFC8C5-0DDB-47D7-8E6E-3F9461DAC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C9B069-3830-445B-8DA5-4D182D75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Významným šiřitelem brazilského romantismu ve Francii byl 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ARAÚJO PORTO-ALEGRE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(1806-1879)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malíř, architekt, novinář, dramatik, básník, přítel portugalského romantika 	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Almeidy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Gerrretta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byl významným katalyzátorem brazilského romantického 	hnutí.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lyrickou sbírku </a:t>
            </a:r>
            <a:r>
              <a:rPr lang="cs-CZ" sz="2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Brasiliana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Brasilianas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Vídeň, 1863)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tento termín se stal později oblíbený ve folkloristických kruzích.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Napsal rovněž epickou báseň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Kolumbus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kde věrně zachycuje admirálovu cestu do Ameriky.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dějin ale vstoupil především jako romantický malíř.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431405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D1BBC-FB05-487F-A998-1CE933480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Ô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NIO GON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ALVES DIAS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(1823-1864)</a:t>
            </a:r>
            <a:br>
              <a:rPr lang="pt-BR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2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57E601-3BB6-45A9-945F-4E2D72D25D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Maranh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byl míšencem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kolovala mu v žilách krev bělošská, indiánská i černošská. 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Vystudoval práva v Coimbře – pobýval 9 let v Portugalsku (1835-44). Účastnil se tam aktivit portugalských medievalistických kroužků, kolem časopisů 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Gazeta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Literária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Trovador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návratu se usazuje v Riu, ale často se vydává na sever studovat domorodce, i do Evropy, s jejíž kulturou se snaží udržet kontakt.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Nejslavnější báseň napsal právě při svém pobytu v Portugalsku: „</a:t>
            </a:r>
            <a:r>
              <a:rPr lang="cs-CZ" sz="19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Píseň z vyhnanství“</a:t>
            </a:r>
            <a:endParaRPr lang="pt-BR" sz="19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t-BR" sz="1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sou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</a:t>
            </a:r>
            <a:r>
              <a:rPr lang="pt-BR" sz="1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ástí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básnické </a:t>
            </a:r>
            <a:r>
              <a:rPr lang="pt-BR" sz="19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sbírky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zpěvy</a:t>
            </a:r>
            <a:r>
              <a:rPr lang="cs-CZ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Primeiros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cantos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kterou vydal 	v roce 1847. 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1684703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CE5B6A4-6C17-4B9D-9FF8-FB357135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</a:t>
            </a:r>
            <a:r>
              <a:rPr lang="cs-CZ" sz="4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çã</a:t>
            </a:r>
            <a:r>
              <a:rPr lang="cs-CZ" sz="4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do Exílio</a:t>
            </a:r>
            <a:br>
              <a:rPr lang="pt-B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A5507CCF-D353-499E-8611-147C9AB4CE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Minha terra tem palmeiras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Onde canta o Sabiá,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aves, que aqui gorjeiam,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gorjeiam como lá.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Nosso céu tem mais estrelas,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Nossas várzeas têm mais flores,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Nossos bosques têm mais vida,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Nossa vida mais amores.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cismar, sozinho, à noite,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 prazer encontro eu lá;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Minha terra tem palmeiras,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Onde canta o Sabiá.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6596C15-B3C4-4D31-A0FC-EDE7834F0DC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Minha terra tem primores,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tais não encontro eu cá;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cismar – sozinho, à noite –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 prazer encontro eu lá;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Minha terra tem palmeiras,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Onde canta o Sabiá.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Não permita Deus que eu morra,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 que eu volte para lá;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 que desfrute os primores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não encontro por cá;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 qu’inda aviste as palmeiras,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Onde canta o Sabiá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5183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FF31A-8F00-4ECF-9EFF-ACFC0D36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64425B-A122-469D-9F1C-E0E8EE13A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rok později vyšly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Druhé zpěvy.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této době se podílel i na založení časopisu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Guanabara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spolu s Porto-Alegrem a Joaquimem Manuelem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Macedem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– časopis se soustřeďoval na propagaci romantického stylu. 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Diasův věhlas se šířil doma i po Evropě. V roce 1857 vydává německý vydavatel v Lipsku jeho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Slovník Tupijštiny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první 4 zpěvy básně </a:t>
            </a:r>
            <a:r>
              <a:rPr lang="cs-CZ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Timbirové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(Os Timbiras)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kompletní rukopis </a:t>
            </a:r>
            <a:r>
              <a:rPr lang="cs-CZ" sz="15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Timbirů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ztratil při ztroskotání lodi, při němž básník zemřel 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šlo o jakousi pohanskou Iliadu, která se odehrává v jeho rodném Maranhão a v Amazonii, kam se uchýlily kmeny domorodců rozprášené Portugalci.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Jedna z jeho nejproslulejších a nejlepších básnických skladeb je </a:t>
            </a:r>
            <a:r>
              <a:rPr lang="cs-CZ" sz="15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I-Juca-Pirama</a:t>
            </a:r>
            <a:endParaRPr lang="pt-BR" sz="15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báseň připomínající balet je rozvržena do obrazů individuálních i sborových, střídají se v ní různě poetické styly – pěti slabičné jamby, deseti slabičné verše, sedmi slabičný verš vycházející z portugalské lyriky, atd.  </a:t>
            </a: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příběh statečného indiánského bojovníka jdoucího na smrt a jeho otce.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7135480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D49F93-0878-41D7-AE5C-72AB03D5F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t-BR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DRUHÁ GENERACE ROMANTICKÝCH BÁSNÍKU</a:t>
            </a:r>
            <a:br>
              <a:rPr lang="pt-BR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700"/>
          </a:p>
        </p:txBody>
      </p:sp>
      <p:sp>
        <p:nvSpPr>
          <p:cNvPr id="16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0CC1BF-D5FE-4FF0-956F-159D50BE0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Básníci byronovského typu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Oproti první generaci romantiků, která je extrovertní a projevuje se u ní silné sociální cítění, je druhá generace romantických autorů „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ultraromantická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“, tzn. introvertní a subjektivistická - autoři jsou cyničtí, pesimističtí, trudnomyslní, oddávají se zoufalství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častými tématy jsou omrzelost a smrt, záliba v pohřebním, útěk k opiu.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53698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040A7-0D56-459E-9DC3-CC94D9564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733889-4FC0-45EA-B7D0-6A6F9689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Nejvýznamnějším z těchto básníků byl </a:t>
            </a:r>
            <a:r>
              <a:rPr lang="cs-CZ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ÁLVARES DE AZEVEDO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(1831-1852)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Narodil se v 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Paulu, psal texty se satanistickým vyzněním, jako např. prózu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Noc v krčmě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 drama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Macário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psacím stole měl místo kalamáře kolenní čéšku, v hlavě postele vycpaného supa s rozepjatými křídly a knihy byly položené na náhrobních kamenech.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své básně napsal během čtyř let (1848-1852), už proto, že zemřel v 21 letech.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Lyra dvacetiletého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Báseň o mnichovi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Hrabě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Lopo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nejproslulejším textem je básnický fragment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Idéias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íntimas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978837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E7F8DD-E304-40D1-BADE-690A159FD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0E34B5-1E7E-42FF-895D-2D2688171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Dalším reprezentantem „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ultraromatiků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je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CASIMIRO DE ABREU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(1839-1860)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Literární dráha s předtuchou smrti; má poněkud dětsky omezený horizont věcí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Primaveras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(Jara, 1859) – sbírka básní, ve své době  velice oblíbená u ženského publika.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4497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C694C-8353-45CB-B329-A13F8F63A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OBECNÁ CHARAKTERISTIKA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C7E7B2-83CC-4A5D-A971-8588A9241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širším kontextu odráží společenské změny způsobené industriální revolucí a rostoucím významem městské střední třídy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(definují se společenské třídy – upadající šlechta, vysoká a střední třída, tradiční rolníci, 	zvětšující se třída dělníků)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Romantismus je vyjádřením nespokojenosti a rozčarování s novou strukturou společnosti – odtud stesk po starých časech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společenské změny se nejvíce projevují v Anglii a ve Francii;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 koloniích přežívá vláda agrární šlechty, založená na latifundiích, otrokářství a vývozu 	zboží a surovin – zažitý systém se pokouší narušit měšťané ovlivnění osvícenstvím.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9889515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A26D8A-EDD9-4B3E-9DED-63F5C93C7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br>
              <a:rPr lang="pt-BR" sz="1400" dirty="0"/>
            </a:br>
            <a:br>
              <a:rPr lang="pt-BR" sz="1400" dirty="0"/>
            </a:br>
            <a:r>
              <a:rPr lang="pt-BR" sz="3200" b="1" dirty="0">
                <a:latin typeface="+mn-lt"/>
              </a:rPr>
              <a:t>KONDORSKÁ </a:t>
            </a:r>
            <a:r>
              <a:rPr lang="cs-CZ" sz="3200" b="1" dirty="0">
                <a:latin typeface="+mn-lt"/>
              </a:rPr>
              <a:t>Š</a:t>
            </a:r>
            <a:r>
              <a:rPr lang="pt-BR" sz="3200" b="1" dirty="0">
                <a:latin typeface="+mn-lt"/>
              </a:rPr>
              <a:t>KOLA </a:t>
            </a:r>
            <a:r>
              <a:rPr lang="cs-CZ" sz="32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(Condorerismo, 1850-1870) </a:t>
            </a:r>
            <a:br>
              <a:rPr lang="pt-B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4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t-BR" sz="14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5E2C6D-2C4E-4A46-A6B2-382F3084B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Její představitelé se vrací k tématu sociálních problémů.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Tato básnická škola měla sklon k antitezím, hyperbolám a řečnictví. Její spasitelský tón jí dává do služeb společensko-politických námětů.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Název jí dal literární kritik Capistrano de Abreu, který pro ni vymyslel i symbol andského kondora.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Jejím nejdůležitějším reprezentantem byl Castro Alves, k těm dalším patří např. José Bonifácio, Franklin Dória, Tobias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Barreto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2400" dirty="0"/>
          </a:p>
          <a:p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92691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2D9B6A-4FA6-42F2-B224-0C9F10369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TOBIAS BARRETO (1836-1906)</a:t>
            </a:r>
            <a:br>
              <a:rPr lang="pt-B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40DAEB-C857-4C78-89FD-5AFA591B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Profesorem práv na recifské univerzitě, advokát, novinář, pamfletista, buřič.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součástí tzv. recifské školy formované inteligencí brazilského severovýchodu – vzešli z ní např. také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Sílvio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Romero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Aranha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Barreto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vnesl do brazilské literatury myšlenky, které v rovině literární vyústily 	v realisticko-naturalistickou vzpouru proti romantismu, v rovině politické pak v První 	republiku.</a:t>
            </a:r>
          </a:p>
          <a:p>
            <a:pPr marL="0" lvl="0" indent="0">
              <a:spcAft>
                <a:spcPts val="800"/>
              </a:spcAft>
              <a:buNone/>
            </a:pP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Velká sociální vnímavost především co se týče zrušení otroctví a založení republiky je obecně velice typická pro brazilské kulturní prostředí 2. poloviny 19. století.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1330636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91CFA-978D-4E28-BBAF-D73BEA2EF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CASTRO ALVES</a:t>
            </a: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(1847-1871)</a:t>
            </a:r>
            <a:br>
              <a:rPr lang="pt-B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6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8450300-4EB6-4650-B9BC-75DA42F35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Největší postava kondorské školy.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Pochází z Bahie; ve třinácti letech již recitoval své verše a když mu bylo patnáct, byla vydána jeho první báseň „Zkáza Jeruzaléma“ v recifském deníku </a:t>
            </a:r>
            <a:r>
              <a:rPr lang="cs-CZ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Jornal do Recife.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Společenským fiaskem pro něj bylo nepřijetí na právnickou fakultu v Recife.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 osudovou vnímá romantickou lásku k herečce Eugénii da C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1864 je hluboce zasažen bratrovou sebevraždou, aby vzápětí zjistil, že on sám má tuberkulózu.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Umírá ve 24 letech v pokoji zalitém sluncem.</a:t>
            </a: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t-BR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7226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EB03C4-9696-44FA-9FD8-768804AB8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58EFA9-7D22-48B6-B5F4-E49F0F05E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Básně: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tísico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(Souchotinář)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Mocidade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morte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(Mládí a smrt)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800"/>
              </a:spcAft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povo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poder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(Moc budiž lidu – osvobozenecké verše)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Drama: 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Gonzaga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aneb revoluce v </a:t>
            </a:r>
            <a:r>
              <a:rPr lang="cs-CZ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Jeho nejvýznamnějším dílem je básnická sbírka 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Otroci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z ní báseň „Loď otrokářů“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69077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159C61C8-C5E6-4E4F-8A3F-F34DB6B1C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navio negreiro - </a:t>
            </a:r>
            <a:r>
              <a:rPr lang="pt-BR" dirty="0" err="1"/>
              <a:t>ukázka</a:t>
            </a:r>
            <a:endParaRPr lang="pt-BR" dirty="0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16F51DD9-33DB-49E2-9B69-C06F8BEA48C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Senhor Deus dos desgraçados!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Dizei-me vós, Senhor Deus,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eu deliro... ou se é verdade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Tanto horror perante os céus?!...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 mar, por que não apagas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Co'a esponja de tuas vagas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teu manto este borrão?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Astros! noites! tempestades!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Rolai das imensidades!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Varrei os mares, tufão! ...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350464D-7F99-4E4E-BF22-97C5633B32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Auriverde pendão de minha terra,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a brisa do Brasil beija e balança,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Estandarte que a luz do sol encerra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as promessas divinas da esperança...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que, da liberdade após a guerra,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 hasteado dos heróis na lança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Antes te houvessem roto na batalha,</a:t>
            </a:r>
            <a:b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 servires a um povo de mortalha!...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0731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5FE15AC7-BBEF-4D6A-B289-A9D5954EF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ADE1629-E86F-4E27-9653-BE6F0CAB9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Dokázal strhnout svým ušlechtilým romantismem a ohlašoval vášně a nepokoje, které na konci 19. poznamenají všechny evropské i americké země.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Celé jeho dílo je společensko-politické, protože i jeho autobiografické či intimní verše prostupuje tento duch – vědomí příslušnosti k bolestem lidstva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Castro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Alves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přenesl poezii na náměstí, mezi obyčejné lidi 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romantický konflikt, který představuje, již není v jedinci, ale v kontrastu tříd a ras, ve střetu bělocha s černochem, měšťáka s buřičem – nadějí do budoucna se stává touha po svobodě  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dobru a zlu dává nový význam – jeho poezie je prosycena symboly pocházející z dějin a mýtů i z fyzické přirozenosti člověka (kondor, vlaštovka, Titán, Prometheus, bludný Žid </a:t>
            </a:r>
            <a:r>
              <a:rPr lang="cs-CZ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Ahasvér</a:t>
            </a:r>
            <a:r>
              <a:rPr lang="cs-CZ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symbol věčného boje lidstva za vykoupení…)</a:t>
            </a:r>
            <a:endParaRPr lang="pt-BR" sz="19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3804359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12AF0-1138-44C9-A0BF-F3845C72E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00D5F73-1B13-4223-8C79-D62FB7655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Zatímco pro první romantiky byl ideálem utlačovaného indián, Castro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vnesl do brazilské literatury černocha, násilně vsazeného do cizího prostředí. Ukázal jej jako člověka, který nemůže utéct zpět do pralesa svých předků a je dosouzen k marnému snažení vytvořit znovu svůj africký svět v novém a nepřátelském prostředí.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Přináší pocit společného nasazení ve světě bezpráví a krutosti, vnáší do literatury podvratně revoluční náboj, který již známé od spiklenců z 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Minas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členů dalších povstání.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Píše i milostné básně své lásce Eugénii da 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cs-CZ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61981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9AD89-B12F-4C38-8D70-3EBB6A192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Autofit/>
          </a:bodyPr>
          <a:lstStyle/>
          <a:p>
            <a:b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SOUS</a:t>
            </a: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Â</a:t>
            </a: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NDRADE </a:t>
            </a: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(1833-1902)</a:t>
            </a:r>
            <a:br>
              <a:rPr lang="pt-BR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sz="36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0192A62-C441-4787-A0A5-1EAC4E66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Vlastním jménem JOAQUIM DE SOUSA ANDRADE.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na svou dobu velice atypickým básníkem. Přestože obdobím své tvorby stál na pomezí mezi první a druhou romantickou generací, jeho dílo vykazuje silné prvky modernismu – byl objeven a oceněn teprve v 60. letech 20.století básníky brazilského konkretismu.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velice kosmopolitní – narodil se v Maranh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o, studoval v Paříži (1853-1857) – měl doktorát z filozofie ze Sorbony, studoval na škole báňského inženýrství.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návratu do Brazílie napsal básnickou sbírku, která vyšla v Riu –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Divošské harfy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(Harpas selvagens, 1857) – existenciální metafyzika.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8862035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88F51-19F3-43D7-8FA0-AB757FA6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22092B-E7B2-4D98-A522-1DAC0413E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1870 jej opustila žena a on se vydává na cesty po středoamerických a jihoamerických zemích. Nakonec se usadí v USA. 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V roce 1874 jsou vydány jeho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Básnické skladby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Obras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poéticas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v New Yorku.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roce 1877, také v New Yorku, vyšla jeho nejslavnější básnická skladba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Bludný </a:t>
            </a:r>
            <a:r>
              <a:rPr lang="cs-CZ" sz="20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Guesa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stáří se vrací do vlasti, kde učí řečtinu na lyceu v 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Maranh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vášnivých republikánem – po vyhlášení republiky zašle maršálu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Dedoru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Fonsecovi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telegram „Trubače kvetou (Paus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d´arco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flor). 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Umírá chudý a osamělý.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9565779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6D0BD-B6F4-4B1E-B3A4-472CFE9C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532AA3-535F-4ED3-A277-1060A7B02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Bludný </a:t>
            </a:r>
            <a:r>
              <a:rPr lang="cs-CZ" sz="22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Guesa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errante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1877)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postavou epické básně je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indián básník – dílo zachycuje jeho putování po americkém kontinentu: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První zpěv se odehrává v Andách, kde se slaví svátek slunce. Druhý zpěv – smyslný tanec dekadentních indiánů v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Amazoni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Třetí zpěv – návrat do rodného domu v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Maranh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v jeho troskách se rozhodne stát básníkem. Putování s mu stane osudem – putuje po Africe, Evropě, Haiti, Mexiku a skončí v USA na newyorské burze. Následující ukázka popisuje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Guesovo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procházení newyorskými ulicemi: 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15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2CF7D-C37B-4142-9C0D-CC9B0B53B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F234A-03A6-47CE-BDE5-EA24BDD6E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Brazilští autoři jsou zásadně ovlivněni evropskými vzory</a:t>
            </a:r>
          </a:p>
          <a:p>
            <a:pPr marL="0" indent="0">
              <a:buNone/>
            </a:pPr>
            <a:r>
              <a:rPr lang="cs-CZ" sz="2400" dirty="0"/>
              <a:t>	- například </a:t>
            </a:r>
            <a:r>
              <a:rPr lang="cs-CZ" sz="2400" dirty="0" err="1"/>
              <a:t>Alencarovy</a:t>
            </a:r>
            <a:r>
              <a:rPr lang="cs-CZ" sz="2400" dirty="0"/>
              <a:t> </a:t>
            </a:r>
            <a:r>
              <a:rPr lang="cs-CZ" sz="2400" dirty="0" err="1"/>
              <a:t>indianistické</a:t>
            </a:r>
            <a:r>
              <a:rPr lang="cs-CZ" sz="2400" dirty="0"/>
              <a:t> romány a </a:t>
            </a:r>
            <a:r>
              <a:rPr lang="cs-CZ" sz="2400" dirty="0" err="1"/>
              <a:t>Gonçalvesova</a:t>
            </a:r>
            <a:r>
              <a:rPr lang="cs-CZ" sz="2400" dirty="0"/>
              <a:t> 	</a:t>
            </a:r>
            <a:r>
              <a:rPr lang="cs-CZ" sz="2400" dirty="0" err="1"/>
              <a:t>indianistická</a:t>
            </a:r>
            <a:r>
              <a:rPr lang="cs-CZ" sz="2400" dirty="0"/>
              <a:t> poezie jsou výsledkem snahy vytvořit nově se 	formující brazilské šlechtě mýtickou minulost po vzoru rytířských 	románů W. </a:t>
            </a:r>
            <a:r>
              <a:rPr lang="cs-CZ" sz="2400" dirty="0" err="1"/>
              <a:t>Scotta</a:t>
            </a:r>
            <a:r>
              <a:rPr lang="cs-CZ" sz="2400" dirty="0"/>
              <a:t> a Chateaubrianda,  dějem umístěným do 	středověku;</a:t>
            </a:r>
          </a:p>
          <a:p>
            <a:pPr marL="0" indent="0">
              <a:buNone/>
            </a:pPr>
            <a:r>
              <a:rPr lang="cs-CZ" sz="2400" dirty="0"/>
              <a:t>	- </a:t>
            </a:r>
            <a:r>
              <a:rPr lang="cs-CZ" sz="2400" dirty="0" err="1"/>
              <a:t>Alencar</a:t>
            </a:r>
            <a:r>
              <a:rPr lang="cs-CZ" sz="2400" dirty="0"/>
              <a:t> v městském románu vytváří opozici mezi morálkou 	dřívějších lidí a hrubostí nových zbohatlíků; v regionálním románu 	potom odvahu venkovského člověka 	v kontrastu k vypočítavému 	člověku městskému.</a:t>
            </a:r>
          </a:p>
        </p:txBody>
      </p:sp>
    </p:spTree>
    <p:extLst>
      <p:ext uri="{BB962C8B-B14F-4D97-AF65-F5344CB8AC3E}">
        <p14:creationId xmlns:p14="http://schemas.microsoft.com/office/powerpoint/2010/main" val="14091597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C6F2735-904E-4543-AE3B-B6A7611A908B}"/>
              </a:ext>
            </a:extLst>
          </p:cNvPr>
          <p:cNvSpPr txBox="1"/>
          <p:nvPr/>
        </p:nvSpPr>
        <p:spPr>
          <a:xfrm>
            <a:off x="3048000" y="1582544"/>
            <a:ext cx="6096000" cy="3699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“– Tende, Lottie!...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Aqui... prende-te à lajem!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Forte!.. sai da corrente!.. o braço... a mão!.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Oh! Lá vão-se co’as águas arrastados!..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Afundam-se no abismo! Deus! Socorro!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– Contra os vórtices lutam... esforçados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Tomam-na os ombros d’Ethelberto... Salvos!..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Alcançaram o rochedo... – Ao sorvedouro!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Desgraça! Horror! Lá foram-se e sumiram!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Lottie!.. Lottie!.. – Uns braços finos, alvos,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Crispos os dedos, hirtos... giram, giram,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cs-CZ" sz="18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Giram... Oh! Cristo! – Desapareceram...” </a:t>
            </a:r>
            <a:endParaRPr lang="pt-B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0900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7D29220D-FD5B-4B89-959C-705643DE5C74}"/>
              </a:ext>
            </a:extLst>
          </p:cNvPr>
          <p:cNvSpPr txBox="1"/>
          <p:nvPr/>
        </p:nvSpPr>
        <p:spPr>
          <a:xfrm>
            <a:off x="3047301" y="849589"/>
            <a:ext cx="6094602" cy="51630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Venus-Pandemos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Picnic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 !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Christãos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Paleontologia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Heresia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Preadã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Gábaa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protobestial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—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Ciclones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Typhons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sossobrem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aldeias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ruge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Simoun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!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Rev’lução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hedionda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estronda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Figaro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 . 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noces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bum, bum ! </a:t>
            </a:r>
          </a:p>
        </p:txBody>
      </p:sp>
    </p:spTree>
    <p:extLst>
      <p:ext uri="{BB962C8B-B14F-4D97-AF65-F5344CB8AC3E}">
        <p14:creationId xmlns:p14="http://schemas.microsoft.com/office/powerpoint/2010/main" val="302188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7A2F1C-0D43-44B5-8970-5AC695EFC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14E113-C7C0-4CBB-8CA7-6EAAD807F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této básnické skladbě se setkáváme s protikoloniální amerikanismem, který ctí model společenství, v němž žily původní indiánské kmeny, především Inkové.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básni se radikálně střídají styly – romantický volný verš – pohyblivá syntaxe, zámlky, výkřiky…), moderní epizoda na Wall Street, kam se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Guesa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uchýlil aby nebyl obětován šejky (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xeques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také šeky!), kteří ztělesňují kněze. 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 působí schizofrenně a futuristicky, v textu je spousta dobových narážek – jména železničních společností, amerických magnátů, nativistických společností, Pedro II., který v roce 1876 navštívil Stoletou výstavu ve Philadelphii, atd.</a:t>
            </a: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Pravděpodobně inspirace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Waltem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Whitmanem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43227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435511-0877-4C6D-A9F6-87B4BF01C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EBBBDF-0598-4FD1-BAB7-F64C62CA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V poezii se brazilští bohémští studenti odevzdávají melancholii, stejně jako Byron v Anglii na počátku 19. století </a:t>
            </a:r>
          </a:p>
          <a:p>
            <a:pPr marL="0" indent="0">
              <a:buNone/>
            </a:pPr>
            <a:r>
              <a:rPr lang="cs-CZ" sz="2400" dirty="0"/>
              <a:t>	hledání ochrany a úniku</a:t>
            </a:r>
          </a:p>
          <a:p>
            <a:pPr marL="0" indent="0">
              <a:buNone/>
            </a:pPr>
            <a:r>
              <a:rPr lang="cs-CZ" sz="2400" dirty="0"/>
              <a:t>	– ve vztahu ke světu: návrat k přírodě a k historii, idea dobrého 		divocha, exotismus </a:t>
            </a:r>
          </a:p>
          <a:p>
            <a:pPr marL="0" indent="0">
              <a:buNone/>
            </a:pPr>
            <a:r>
              <a:rPr lang="cs-CZ" sz="2400" dirty="0"/>
              <a:t>	 – ve vztahu k sobě – únik k samotě, ke snům, chimérám, 	přehánění v obrazotvornosti i citovosti. </a:t>
            </a:r>
          </a:p>
        </p:txBody>
      </p:sp>
    </p:spTree>
    <p:extLst>
      <p:ext uri="{BB962C8B-B14F-4D97-AF65-F5344CB8AC3E}">
        <p14:creationId xmlns:p14="http://schemas.microsoft.com/office/powerpoint/2010/main" val="169153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416A5-F48C-4DAB-A788-554FFED56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FCED02-BC42-4A8B-812F-7C8B09679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Literární forma se transformuje ve jménu svobody tvůrce</a:t>
            </a:r>
          </a:p>
          <a:p>
            <a:pPr marL="0" indent="0">
              <a:buNone/>
            </a:pPr>
            <a:r>
              <a:rPr lang="cs-CZ" sz="2400" dirty="0"/>
              <a:t>	- od renesance byly v platnosti tři velké poetické žánry: epika, 	lyrika, drama a v jejich rámci další menší: epopej, óda, sonet, 	tragédie, komedie atd.; </a:t>
            </a:r>
          </a:p>
          <a:p>
            <a:pPr marL="0" indent="0">
              <a:buNone/>
            </a:pPr>
            <a:r>
              <a:rPr lang="cs-CZ" sz="2400" dirty="0"/>
              <a:t>	- v Anglii, Německu a ve Francii již od konce 18. století (Francie po 	roce 1820) nahrazují klasické styly nové: řecká mytologie je 	nahrazena středověkem, arkadická bukolická krajina je místním 	pitoreskním koloritem; </a:t>
            </a:r>
          </a:p>
          <a:p>
            <a:pPr marL="0" indent="0">
              <a:buNone/>
            </a:pPr>
            <a:r>
              <a:rPr lang="cs-CZ" sz="2400" dirty="0"/>
              <a:t>	- v poezii se rodí balada a píseň, které nahrazují ódy a sonety;</a:t>
            </a:r>
          </a:p>
          <a:p>
            <a:pPr marL="0" indent="0">
              <a:buNone/>
            </a:pPr>
            <a:r>
              <a:rPr lang="cs-CZ" sz="2400" dirty="0"/>
              <a:t>	 - epopej nahrazují politické básně a historické romány.</a:t>
            </a:r>
          </a:p>
        </p:txBody>
      </p:sp>
    </p:spTree>
    <p:extLst>
      <p:ext uri="{BB962C8B-B14F-4D97-AF65-F5344CB8AC3E}">
        <p14:creationId xmlns:p14="http://schemas.microsoft.com/office/powerpoint/2010/main" val="3837582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71103-4396-4EEE-A219-34155446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B616C-EA8B-4454-9E7D-CAFCD672A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2400" dirty="0"/>
              <a:t>V divadle se stírá hranice mezi tragédií a komedií.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V poezii se klade důraz na zvukovou stránku – rytmus se přizpůsobuje melodii.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Romantické próze dominuje román – především historický a milostný</a:t>
            </a:r>
          </a:p>
          <a:p>
            <a:pPr marL="0" indent="0">
              <a:buNone/>
            </a:pPr>
            <a:r>
              <a:rPr lang="cs-CZ" sz="2400" dirty="0"/>
              <a:t>	- jednalo se o formu přístupnou novému publiku – především 	mládež a ženy.</a:t>
            </a:r>
          </a:p>
        </p:txBody>
      </p:sp>
    </p:spTree>
    <p:extLst>
      <p:ext uri="{BB962C8B-B14F-4D97-AF65-F5344CB8AC3E}">
        <p14:creationId xmlns:p14="http://schemas.microsoft.com/office/powerpoint/2010/main" val="281871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A9EC51-5F40-459F-ADF6-3D8C0FCF3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pt-BR" dirty="0" err="1"/>
              <a:t>Historický</a:t>
            </a:r>
            <a:r>
              <a:rPr lang="pt-BR" dirty="0"/>
              <a:t> </a:t>
            </a:r>
            <a:r>
              <a:rPr lang="pt-BR" dirty="0" err="1"/>
              <a:t>kontext</a:t>
            </a:r>
            <a:r>
              <a:rPr lang="cs-CZ" dirty="0"/>
              <a:t> - Brazílie</a:t>
            </a:r>
            <a:endParaRPr lang="pt-BR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0D922E-F549-4AA4-A53F-5167ADFD3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 století se v Brazílii nese ve znamení národního uvědomování a úsilí získat nezávislost na Portugalsku. Klíčovým momentem bylo přesídlením portugalského dvora do Brazílie (22.1.1808), kvůli napoleonským válkám v Evropě – tím se radikálně mění její postavení a přestává být pouhou zámořskou kolonií. 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 regent Jan, vydává dekrety, které transformují společenské, kulturní, hospodářské i politické klima země.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Povoluje vysoké školy – vznikají právnické fakulty v Recife a v 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ã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Paulu a lékařské fakulty v Riu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Janeiru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Salvadoru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098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Riu de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Janeiru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je od roku 1763 hlavním městem Brazílie, je založena první tiskárna, která mezi lety 1808-1822 vydá 1154 knižních a periodických titulů; později v Salvadoru vznikají knihkupectví, kde je k sehnání i zahraniční literatura; veřejnost má přístup do královské knihovny, která byla převezena z Lisabonu do Ria.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 Riu je postaveno královské divadlo svatého Jana, první stálá brazilská scéna.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2726053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7FDC0-0EBA-4836-BF4C-E2C045779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cs-CZ" dirty="0"/>
              <a:t>Časopisy a další periodika</a:t>
            </a:r>
            <a:endParaRPr lang="pt-BR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2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4BA9AE-6695-4E38-BB83-1233CF705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 lnSpcReduction="10000"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zmírněna cenzura – vznikají časopisy a jiná periodika, která se zabývají kromě politiky, ekonomie a vědeckého pokroku i literaturou.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Vydávají se první noviny, </a:t>
            </a:r>
            <a:r>
              <a:rPr lang="cs-CZ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Gazeta do Rio de </a:t>
            </a:r>
            <a:r>
              <a:rPr lang="cs-CZ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Janeiro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byly založeny hned v roce příjezdu královské rodiny, 1808, a 	byly podřízeny zájmům dvora.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Vzniká první literární časopis: </a:t>
            </a:r>
            <a:r>
              <a:rPr lang="cs-CZ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</a:t>
            </a:r>
            <a:r>
              <a:rPr lang="cs-CZ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Variedades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cs-CZ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Ensaios</a:t>
            </a:r>
            <a:r>
              <a:rPr lang="cs-CZ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Literatura</a:t>
            </a:r>
            <a:r>
              <a:rPr lang="cs-CZ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(1812, Salvador)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jeho program se dosud inspiruje Arkádií, přestože jsou v něm patrné již osvícenecké myšlenky (vyšly jen 3 čísla).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Déle vycházel časopis </a:t>
            </a:r>
            <a:r>
              <a:rPr lang="cs-CZ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Patriota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také literárně zaměřený.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Vychází v Riu téměř dva roky (leden 1813 – prosinec 1814) – 18 čísel o 80 -100 stranách – texty nejvýznamnějších 	intelektuálů a literátů, básníků, vědecké studie, atd.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Nejdůležitější brazilský časopis ovšem vycházel v zahraničí, zcela mimo dosah cenzury: </a:t>
            </a:r>
            <a:r>
              <a:rPr lang="cs-CZ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Correio</a:t>
            </a:r>
            <a:r>
              <a:rPr lang="cs-CZ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Brasiliense</a:t>
            </a:r>
            <a:r>
              <a:rPr lang="cs-CZ" sz="1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(Londýn 1808-1822) řízený významným brazilským novinářem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Hipólitem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cs-CZ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Costou</a:t>
            </a: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jeho programem byla autonomní a nezávislá Brazílie podle liberálních vzorů založených na ideálu zaměřeném proti 	absolutismu.</a:t>
            </a:r>
            <a:r>
              <a:rPr lang="cs-CZ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Aft>
                <a:spcPts val="800"/>
              </a:spcAft>
              <a:buNone/>
            </a:pP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800"/>
              </a:spcAft>
              <a:buNone/>
            </a:pP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endParaRPr lang="pt-B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300" dirty="0"/>
          </a:p>
        </p:txBody>
      </p:sp>
    </p:spTree>
    <p:extLst>
      <p:ext uri="{BB962C8B-B14F-4D97-AF65-F5344CB8AC3E}">
        <p14:creationId xmlns:p14="http://schemas.microsoft.com/office/powerpoint/2010/main" val="325174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259D9-4549-4FE5-A3D0-F141A59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7F9073-A9BB-4C5E-8CDE-380489C14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367204" cy="4041648"/>
          </a:xfrm>
        </p:spPr>
        <p:txBody>
          <a:bodyPr anchor="t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 regent kolem sebe shromažďoval kazatele, kteří byli výborní řečníci – hlavně františkány (jezuité byli vyhnáni v roce 1759)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Jeden z nich,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Januário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 Cunha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Barbosa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(1780-1846), založil Brazilský historicko-geografický ústav (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Instiuto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	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Histórico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Geográfico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5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Brasileiro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1838).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800"/>
              </a:spcAft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Nejslavnější kazatel, který byl vzorem jak pro brazilské řečníky, tak i herce 19. století, byl 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Francisco de Monte-</a:t>
            </a:r>
            <a:r>
              <a:rPr lang="cs-CZ" sz="15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Alverne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(1784-1859) – byl považován za mistra stylu i prvními romantiky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předjímá výmluvnost romantiků – v jeho stylu je patrné překotné básnické hromadění slov, otázky, vsuvky, zámlky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sdílí romantický ideál individualismu hrdinů a bojovníků za svobodu (vychvaluje silné osobnosti, které se v dějinách i v současnosti stavějí proti tyranům)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romantici od něj přejali smyslový vztah k jazyku  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 vzorem politické i duchovní emancipace.</a:t>
            </a:r>
            <a:endParaRPr lang="pt-BR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41272031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3346</Words>
  <Application>Microsoft Office PowerPoint</Application>
  <PresentationFormat>Širokoúhlá obrazovka</PresentationFormat>
  <Paragraphs>203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Motiv Office</vt:lpstr>
      <vt:lpstr>ROMANTISMUS (1836)</vt:lpstr>
      <vt:lpstr>OBECNÁ CHARAKTERISTIKA</vt:lpstr>
      <vt:lpstr>Prezentace aplikace PowerPoint</vt:lpstr>
      <vt:lpstr>Prezentace aplikace PowerPoint</vt:lpstr>
      <vt:lpstr>Prezentace aplikace PowerPoint</vt:lpstr>
      <vt:lpstr>Prezentace aplikace PowerPoint</vt:lpstr>
      <vt:lpstr>Historický kontext - Brazílie</vt:lpstr>
      <vt:lpstr>Časopisy a další periodika</vt:lpstr>
      <vt:lpstr>Prezentace aplikace PowerPoint</vt:lpstr>
      <vt:lpstr>Prezentace aplikace PowerPoint</vt:lpstr>
      <vt:lpstr>Poezie</vt:lpstr>
      <vt:lpstr>Prezentace aplikace PowerPoint</vt:lpstr>
      <vt:lpstr>Prezentace aplikace PowerPoint</vt:lpstr>
      <vt:lpstr>ANTÔNIO GONÇALVES DIAS (1823-1864) </vt:lpstr>
      <vt:lpstr>Canção do Exílio </vt:lpstr>
      <vt:lpstr>Prezentace aplikace PowerPoint</vt:lpstr>
      <vt:lpstr>DRUHÁ GENERACE ROMANTICKÝCH BÁSNÍKU </vt:lpstr>
      <vt:lpstr>Prezentace aplikace PowerPoint</vt:lpstr>
      <vt:lpstr>Prezentace aplikace PowerPoint</vt:lpstr>
      <vt:lpstr>  KONDORSKÁ ŠKOLA (Condorerismo, 1850-1870)   </vt:lpstr>
      <vt:lpstr>TOBIAS BARRETO (1836-1906) </vt:lpstr>
      <vt:lpstr>CASTRO ALVES (1847-1871) </vt:lpstr>
      <vt:lpstr>Prezentace aplikace PowerPoint</vt:lpstr>
      <vt:lpstr>O navio negreiro - ukázka</vt:lpstr>
      <vt:lpstr>Prezentace aplikace PowerPoint</vt:lpstr>
      <vt:lpstr>Prezentace aplikace PowerPoint</vt:lpstr>
      <vt:lpstr> SOUSÂNDRADE (1833-1902)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ARKADISMUS</dc:title>
  <dc:creator>Eva Batlickova</dc:creator>
  <cp:lastModifiedBy>Eva Batličková</cp:lastModifiedBy>
  <cp:revision>24</cp:revision>
  <dcterms:created xsi:type="dcterms:W3CDTF">2020-10-20T18:11:24Z</dcterms:created>
  <dcterms:modified xsi:type="dcterms:W3CDTF">2021-10-22T11:25:32Z</dcterms:modified>
</cp:coreProperties>
</file>