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7" r:id="rId7"/>
    <p:sldId id="266" r:id="rId8"/>
    <p:sldId id="269" r:id="rId9"/>
    <p:sldId id="273" r:id="rId10"/>
    <p:sldId id="268" r:id="rId11"/>
    <p:sldId id="274" r:id="rId12"/>
    <p:sldId id="262" r:id="rId13"/>
    <p:sldId id="263" r:id="rId14"/>
    <p:sldId id="265" r:id="rId15"/>
    <p:sldId id="270" r:id="rId16"/>
    <p:sldId id="275" r:id="rId17"/>
    <p:sldId id="271" r:id="rId18"/>
    <p:sldId id="279" r:id="rId19"/>
    <p:sldId id="276" r:id="rId20"/>
    <p:sldId id="272" r:id="rId21"/>
    <p:sldId id="277" r:id="rId22"/>
    <p:sldId id="278"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F5D43F-CCA9-4C2D-81CA-4ED713ED067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8026F0D-FAA6-49BA-9220-6D501A827E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463A0E9-56B4-4A4C-B39B-FD91891984BB}"/>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5" name="Zástupný symbol pro zápatí 4">
            <a:extLst>
              <a:ext uri="{FF2B5EF4-FFF2-40B4-BE49-F238E27FC236}">
                <a16:creationId xmlns:a16="http://schemas.microsoft.com/office/drawing/2014/main" id="{C59C9B59-9470-4483-BD14-CCFE44C1D62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8614D7-EA1F-4C19-8F23-E30B665F3203}"/>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550334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69D550-3B80-4C1D-B56A-A514A922E30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3D84BFB-3AEE-40D2-95E9-9868E076823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631543C-F646-40C8-8E86-F32E5678645A}"/>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5" name="Zástupný symbol pro zápatí 4">
            <a:extLst>
              <a:ext uri="{FF2B5EF4-FFF2-40B4-BE49-F238E27FC236}">
                <a16:creationId xmlns:a16="http://schemas.microsoft.com/office/drawing/2014/main" id="{B266594E-51E6-48E3-AAEE-1839E0C0311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EA65A08-16D1-477D-9D36-0283111303F9}"/>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169641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2DB70FE-7449-43C5-BDF9-15D83E05F77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3BF115B-7AF7-4C58-A50F-5F43AAF8806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001813F-DD6F-4B60-9D57-F2DF8DEEFF65}"/>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5" name="Zástupný symbol pro zápatí 4">
            <a:extLst>
              <a:ext uri="{FF2B5EF4-FFF2-40B4-BE49-F238E27FC236}">
                <a16:creationId xmlns:a16="http://schemas.microsoft.com/office/drawing/2014/main" id="{6635F1FA-F8FA-48A2-8EF4-3AD863008D8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E01CDBC-A286-4427-878B-67C638A2D85E}"/>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162718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CBE599-DC37-4835-AA5D-2D782745338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A4C1203-057D-4E45-B8DE-BE810FF5564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1CB3F50-D267-4303-B64A-C60A3F3F2CBE}"/>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5" name="Zástupný symbol pro zápatí 4">
            <a:extLst>
              <a:ext uri="{FF2B5EF4-FFF2-40B4-BE49-F238E27FC236}">
                <a16:creationId xmlns:a16="http://schemas.microsoft.com/office/drawing/2014/main" id="{8D7EA0B9-FC0F-4AA6-BA63-0B6DE5A2E30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E23B5C2-5E72-40C5-AD4F-221A4072F23B}"/>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133500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CDD277-6548-42A1-979B-F6CEEE59768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4032A86-E97F-41A7-A8AB-3161F5FCAC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E6404D8-F2B2-49EB-992C-19D0582E3881}"/>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5" name="Zástupný symbol pro zápatí 4">
            <a:extLst>
              <a:ext uri="{FF2B5EF4-FFF2-40B4-BE49-F238E27FC236}">
                <a16:creationId xmlns:a16="http://schemas.microsoft.com/office/drawing/2014/main" id="{6478873D-6461-4CDF-B0B6-F0CCEADFC0E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409AE55-EF97-413C-A61E-FE4E85E7B4E1}"/>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2099549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F6DA9A-3071-4B1D-B6FB-34F9731FFCF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EF9C73E-2792-454C-A6C3-6D8C190098F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62F15B4-2935-44BF-B1E4-333912FD02D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A0D6533-84E5-446B-B0A5-5A550102F0BB}"/>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6" name="Zástupný symbol pro zápatí 5">
            <a:extLst>
              <a:ext uri="{FF2B5EF4-FFF2-40B4-BE49-F238E27FC236}">
                <a16:creationId xmlns:a16="http://schemas.microsoft.com/office/drawing/2014/main" id="{C5152183-F8CA-4B85-9923-74C8DEAB93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B2C1A1B-6A11-4037-B458-24B77D71C5B8}"/>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32543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155FCF-2ADD-416A-8A59-0BE813E3188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1066D15-1950-422F-B9C8-39F94E47BF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3D003A0-8C6B-4511-9E6D-94BF3ADD599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46CD400-99D6-48EA-8D30-B237231A3D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FE11CC2-4552-47A3-AFE4-4BC5C3F12E8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93F0236-D937-4C5F-9BCE-F2581BDF99B1}"/>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8" name="Zástupný symbol pro zápatí 7">
            <a:extLst>
              <a:ext uri="{FF2B5EF4-FFF2-40B4-BE49-F238E27FC236}">
                <a16:creationId xmlns:a16="http://schemas.microsoft.com/office/drawing/2014/main" id="{5AE82F63-5677-4496-974E-9E14D7D01A0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2669F1C-92D2-4BE9-87EE-2B9AD3AB783E}"/>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369378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9F39C-859A-402C-81BF-D5B590A1244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74D2FC0-5306-4646-A7F1-028E2C7DFB49}"/>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4" name="Zástupný symbol pro zápatí 3">
            <a:extLst>
              <a:ext uri="{FF2B5EF4-FFF2-40B4-BE49-F238E27FC236}">
                <a16:creationId xmlns:a16="http://schemas.microsoft.com/office/drawing/2014/main" id="{A7B8F0F3-A8F5-4C7C-8F7C-B72AD3F5B5A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BD696CB-F19D-4194-8E71-5D0F56D19824}"/>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81048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A817DD4-31B7-4D2E-8BBC-8B9F31484F1B}"/>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3" name="Zástupný symbol pro zápatí 2">
            <a:extLst>
              <a:ext uri="{FF2B5EF4-FFF2-40B4-BE49-F238E27FC236}">
                <a16:creationId xmlns:a16="http://schemas.microsoft.com/office/drawing/2014/main" id="{57EC09A3-581B-43F7-971B-3558D4318B3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2B19B0D-CFE5-4941-94DE-71CC7FDA0AB2}"/>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353090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092674-C20D-40D8-9543-E3CC81855D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54EAFFB0-BB70-443E-B789-13C541DC5A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D4C5103-77E2-4A59-9EB2-55A83E1E0B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FFB9057-0C84-462A-BF05-C6A6E96B88E6}"/>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6" name="Zástupný symbol pro zápatí 5">
            <a:extLst>
              <a:ext uri="{FF2B5EF4-FFF2-40B4-BE49-F238E27FC236}">
                <a16:creationId xmlns:a16="http://schemas.microsoft.com/office/drawing/2014/main" id="{614063F2-4016-43D8-A08D-C46D59BC403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22946F2-9287-402B-B2C8-9D401904D016}"/>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148722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6AE392-F26A-4673-9062-1898B08B59E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B8CE446-98DC-429D-924D-3E194A8F9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278A649-660A-4055-BECC-EF6CC6151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C3E6399-73F8-4C03-8D59-247539F97185}"/>
              </a:ext>
            </a:extLst>
          </p:cNvPr>
          <p:cNvSpPr>
            <a:spLocks noGrp="1"/>
          </p:cNvSpPr>
          <p:nvPr>
            <p:ph type="dt" sz="half" idx="10"/>
          </p:nvPr>
        </p:nvSpPr>
        <p:spPr/>
        <p:txBody>
          <a:bodyPr/>
          <a:lstStyle/>
          <a:p>
            <a:fld id="{4BF5CAC0-70AF-400A-87A2-FB6A9485B0CE}" type="datetimeFigureOut">
              <a:rPr lang="cs-CZ" smtClean="0"/>
              <a:t>26.11.2021</a:t>
            </a:fld>
            <a:endParaRPr lang="cs-CZ"/>
          </a:p>
        </p:txBody>
      </p:sp>
      <p:sp>
        <p:nvSpPr>
          <p:cNvPr id="6" name="Zástupný symbol pro zápatí 5">
            <a:extLst>
              <a:ext uri="{FF2B5EF4-FFF2-40B4-BE49-F238E27FC236}">
                <a16:creationId xmlns:a16="http://schemas.microsoft.com/office/drawing/2014/main" id="{3AF59048-FE71-41B9-8139-47A4E7B18B1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710A199-2E5B-4EAE-A8AB-571E8BEC5BAA}"/>
              </a:ext>
            </a:extLst>
          </p:cNvPr>
          <p:cNvSpPr>
            <a:spLocks noGrp="1"/>
          </p:cNvSpPr>
          <p:nvPr>
            <p:ph type="sldNum" sz="quarter" idx="12"/>
          </p:nvPr>
        </p:nvSpPr>
        <p:spPr/>
        <p:txBody>
          <a:bodyPr/>
          <a:lstStyle/>
          <a:p>
            <a:fld id="{6AA2302E-F34F-4B68-BFA0-D9E49AE6B5D5}" type="slidenum">
              <a:rPr lang="cs-CZ" smtClean="0"/>
              <a:t>‹#›</a:t>
            </a:fld>
            <a:endParaRPr lang="cs-CZ"/>
          </a:p>
        </p:txBody>
      </p:sp>
    </p:spTree>
    <p:extLst>
      <p:ext uri="{BB962C8B-B14F-4D97-AF65-F5344CB8AC3E}">
        <p14:creationId xmlns:p14="http://schemas.microsoft.com/office/powerpoint/2010/main" val="2049571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C7FE69F-5F23-4BF9-8F0D-47C36ED277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E70696A-6DB8-4B5F-9638-3C7A8C634B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AF7E28E-AAE6-4706-9866-13847F165E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5CAC0-70AF-400A-87A2-FB6A9485B0CE}" type="datetimeFigureOut">
              <a:rPr lang="cs-CZ" smtClean="0"/>
              <a:t>26.11.2021</a:t>
            </a:fld>
            <a:endParaRPr lang="cs-CZ"/>
          </a:p>
        </p:txBody>
      </p:sp>
      <p:sp>
        <p:nvSpPr>
          <p:cNvPr id="5" name="Zástupný symbol pro zápatí 4">
            <a:extLst>
              <a:ext uri="{FF2B5EF4-FFF2-40B4-BE49-F238E27FC236}">
                <a16:creationId xmlns:a16="http://schemas.microsoft.com/office/drawing/2014/main" id="{784B15B4-37EE-4C34-90CE-31B80B9E3F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441E661-E904-4716-BD0B-A76D3F536A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2302E-F34F-4B68-BFA0-D9E49AE6B5D5}" type="slidenum">
              <a:rPr lang="cs-CZ" smtClean="0"/>
              <a:t>‹#›</a:t>
            </a:fld>
            <a:endParaRPr lang="cs-CZ"/>
          </a:p>
        </p:txBody>
      </p:sp>
    </p:spTree>
    <p:extLst>
      <p:ext uri="{BB962C8B-B14F-4D97-AF65-F5344CB8AC3E}">
        <p14:creationId xmlns:p14="http://schemas.microsoft.com/office/powerpoint/2010/main" val="419173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JIIlVP543Cw?feature=oembed"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t.wikipedia.org/wiki/Faculdade_de_Letras_de_Lisboa" TargetMode="External"/><Relationship Id="rId2" Type="http://schemas.openxmlformats.org/officeDocument/2006/relationships/hyperlink" Target="https://pt.wikipedia.org/wiki/Universidade_T%C3%A9cnica_de_Berlim" TargetMode="External"/><Relationship Id="rId1" Type="http://schemas.openxmlformats.org/officeDocument/2006/relationships/slideLayout" Target="../slideLayouts/slideLayout2.xml"/><Relationship Id="rId5" Type="http://schemas.openxmlformats.org/officeDocument/2006/relationships/hyperlink" Target="https://pt.wikipedia.org/wiki/Universidade_da_Calif%C3%B3rnia_em_Berkeley" TargetMode="External"/><Relationship Id="rId4" Type="http://schemas.openxmlformats.org/officeDocument/2006/relationships/hyperlink" Target="https://pt.wikipedia.org/wiki/Universidade_Nova_de_Lisbo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t.wikipedia.org/wiki/Mo%C3%A7ambique" TargetMode="External"/><Relationship Id="rId2" Type="http://schemas.openxmlformats.org/officeDocument/2006/relationships/hyperlink" Target="https://pt.wikipedia.org/wiki/S%C3%A3o_Paulo_(estado)" TargetMode="External"/><Relationship Id="rId1" Type="http://schemas.openxmlformats.org/officeDocument/2006/relationships/slideLayout" Target="../slideLayouts/slideLayout2.xml"/><Relationship Id="rId4" Type="http://schemas.openxmlformats.org/officeDocument/2006/relationships/hyperlink" Target="https://pt.wikipedia.org/wiki/Teolinda_Gers%C3%A3o#cite_note-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6.xml"/><Relationship Id="rId1" Type="http://schemas.openxmlformats.org/officeDocument/2006/relationships/video" Target="https://www.youtube.com/embed/RpfVPdwZdXg?feature=oembe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ED47545-5FB0-48B8-B16C-727ACDC8F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5725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473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0098259-DD2D-427C-9D30-5D62D07CBE23}"/>
              </a:ext>
            </a:extLst>
          </p:cNvPr>
          <p:cNvSpPr>
            <a:spLocks noGrp="1"/>
          </p:cNvSpPr>
          <p:nvPr>
            <p:ph idx="1"/>
          </p:nvPr>
        </p:nvSpPr>
        <p:spPr>
          <a:xfrm>
            <a:off x="211014" y="356838"/>
            <a:ext cx="11844998" cy="6501161"/>
          </a:xfrm>
        </p:spPr>
        <p:txBody>
          <a:bodyPr>
            <a:normAutofit/>
          </a:bodyPr>
          <a:lstStyle/>
          <a:p>
            <a:r>
              <a:rPr lang="pt-BR" dirty="0"/>
              <a:t>A mãe minha gostava muito de histórias, de me </a:t>
            </a:r>
            <a:r>
              <a:rPr lang="pt-BR" b="1" dirty="0"/>
              <a:t>contar histórias, ler histórias </a:t>
            </a:r>
            <a:r>
              <a:rPr lang="pt-BR" dirty="0"/>
              <a:t>come</a:t>
            </a:r>
            <a:r>
              <a:rPr lang="cs-CZ" dirty="0" err="1"/>
              <a:t>cei</a:t>
            </a:r>
            <a:r>
              <a:rPr lang="pt-BR" dirty="0"/>
              <a:t> a </a:t>
            </a:r>
            <a:r>
              <a:rPr lang="pt-BR" b="1" dirty="0"/>
              <a:t>aprender as letras </a:t>
            </a:r>
            <a:r>
              <a:rPr lang="pt-BR" dirty="0"/>
              <a:t>cedo, e come</a:t>
            </a:r>
            <a:r>
              <a:rPr lang="cs-CZ" dirty="0" err="1"/>
              <a:t>cei</a:t>
            </a:r>
            <a:r>
              <a:rPr lang="pt-BR" dirty="0"/>
              <a:t> a </a:t>
            </a:r>
            <a:r>
              <a:rPr lang="pt-BR" b="1" dirty="0"/>
              <a:t>escrever cedo</a:t>
            </a:r>
            <a:r>
              <a:rPr lang="pt-BR" dirty="0"/>
              <a:t>, portanto,  desde a escola que eu ia escrevendo histórias e foi sempre que eu gostei de fazer e sempre achei que ia ser escritora.</a:t>
            </a:r>
          </a:p>
          <a:p>
            <a:r>
              <a:rPr lang="pt-BR" b="1" dirty="0"/>
              <a:t>Hoje a vida é tão diferente e os pais são tão  ocupados e passam  infelizmente  tão pouco tempo com os filhos que é muito diferente </a:t>
            </a:r>
            <a:r>
              <a:rPr lang="pt-BR" dirty="0"/>
              <a:t>do que </a:t>
            </a:r>
            <a:r>
              <a:rPr lang="pt-BR" b="1" dirty="0"/>
              <a:t>era</a:t>
            </a:r>
            <a:r>
              <a:rPr lang="pt-BR" dirty="0"/>
              <a:t> na minha época em que não havia televisão. Eu lembro-me que a televisão começou -  já andava ano liceu.  Portanto eu tive uma </a:t>
            </a:r>
            <a:r>
              <a:rPr lang="pt-BR" b="1" dirty="0"/>
              <a:t>infância muito mais privilegiada</a:t>
            </a:r>
            <a:r>
              <a:rPr lang="pt-BR" dirty="0"/>
              <a:t> no sentido em que  t</a:t>
            </a:r>
            <a:r>
              <a:rPr lang="cs-CZ" dirty="0"/>
              <a:t>í</a:t>
            </a:r>
            <a:r>
              <a:rPr lang="pt-BR" dirty="0"/>
              <a:t>nhamos uma imaginação ao  trabalhar não nos serviam as </a:t>
            </a:r>
            <a:r>
              <a:rPr lang="pt-BR" b="1" dirty="0"/>
              <a:t>coisas numa bandeja </a:t>
            </a:r>
            <a:r>
              <a:rPr lang="pt-BR" dirty="0"/>
              <a:t>como acontece com </a:t>
            </a:r>
            <a:r>
              <a:rPr lang="pt-BR" b="1" dirty="0"/>
              <a:t>as crianças de agora</a:t>
            </a:r>
            <a:r>
              <a:rPr lang="pt-BR" dirty="0"/>
              <a:t>. </a:t>
            </a:r>
            <a:r>
              <a:rPr lang="pt-BR" b="1" dirty="0"/>
              <a:t>E eu compreendo que </a:t>
            </a:r>
            <a:r>
              <a:rPr lang="cs-CZ" b="1" dirty="0"/>
              <a:t>o</a:t>
            </a:r>
            <a:r>
              <a:rPr lang="pt-BR" b="1" dirty="0"/>
              <a:t> cinema e a televisão têm um impacto muito mais forte numa criança do que um livro, não é porque lhe apresenta as imagens com uma força irresistível.      </a:t>
            </a:r>
          </a:p>
          <a:p>
            <a:endParaRPr lang="pt-BR" dirty="0"/>
          </a:p>
          <a:p>
            <a:endParaRPr lang="cs-CZ" dirty="0"/>
          </a:p>
        </p:txBody>
      </p:sp>
    </p:spTree>
    <p:extLst>
      <p:ext uri="{BB962C8B-B14F-4D97-AF65-F5344CB8AC3E}">
        <p14:creationId xmlns:p14="http://schemas.microsoft.com/office/powerpoint/2010/main" val="2159303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0098259-DD2D-427C-9D30-5D62D07CBE23}"/>
              </a:ext>
            </a:extLst>
          </p:cNvPr>
          <p:cNvSpPr>
            <a:spLocks noGrp="1"/>
          </p:cNvSpPr>
          <p:nvPr>
            <p:ph idx="1"/>
          </p:nvPr>
        </p:nvSpPr>
        <p:spPr>
          <a:xfrm>
            <a:off x="211014" y="356838"/>
            <a:ext cx="11844998" cy="6501161"/>
          </a:xfrm>
        </p:spPr>
        <p:txBody>
          <a:bodyPr>
            <a:normAutofit lnSpcReduction="10000"/>
          </a:bodyPr>
          <a:lstStyle/>
          <a:p>
            <a:pPr algn="just"/>
            <a:r>
              <a:rPr lang="pt-BR" b="1" dirty="0"/>
              <a:t>Que eu sou muito cuidados com o meu tempo. Até porque eu penso que a vida é curta</a:t>
            </a:r>
            <a:r>
              <a:rPr lang="pt-BR" dirty="0"/>
              <a:t>, não dá para  nem </a:t>
            </a:r>
            <a:r>
              <a:rPr lang="pt-BR" b="1" dirty="0"/>
              <a:t>metade</a:t>
            </a:r>
            <a:r>
              <a:rPr lang="pt-BR" dirty="0"/>
              <a:t> daquilo que  gostaria mas </a:t>
            </a:r>
            <a:r>
              <a:rPr lang="pt-BR" b="1" dirty="0"/>
              <a:t>eu tenho imensos projetos </a:t>
            </a:r>
            <a:r>
              <a:rPr lang="pt-BR" dirty="0"/>
              <a:t>que ainda de gostaria de realizar e sou muito seletiva nas coisas. </a:t>
            </a:r>
            <a:r>
              <a:rPr lang="pt-BR" b="1" dirty="0"/>
              <a:t>Só faço mesmo aquilo que acho que é interessante, que tem algum sentido, </a:t>
            </a:r>
            <a:r>
              <a:rPr lang="pt-BR" dirty="0"/>
              <a:t>pode ter não só do ponto de vista egoísta , pode ser do ponto de vista dos outra mas não deixo perder tempo. </a:t>
            </a:r>
            <a:r>
              <a:rPr lang="pt-BR" b="1" dirty="0"/>
              <a:t>Sou muito ciosa de facto dos dias que correm. </a:t>
            </a:r>
            <a:r>
              <a:rPr lang="pt-BR" dirty="0"/>
              <a:t>Não voltam mais. </a:t>
            </a:r>
            <a:r>
              <a:rPr lang="pt-BR" b="1" dirty="0"/>
              <a:t>Eu acho que gosto de vida</a:t>
            </a:r>
            <a:r>
              <a:rPr lang="pt-BR" dirty="0"/>
              <a:t>. </a:t>
            </a:r>
            <a:r>
              <a:rPr lang="pt-BR" b="1" dirty="0"/>
              <a:t>Sou uma pessoa optimista. Sou uma pessoa, eu reconheço que sou uma pessoa forte, que gosta de estar com os outros, que tem muita facilidade em fazer amigos, gosto de cultivar asamizades qee aliás</a:t>
            </a:r>
            <a:r>
              <a:rPr lang="pt-BR" dirty="0"/>
              <a:t>- Tenho amigos desde tempo  da escola, e mantenho-as  -  estas  amizades  para mim    duram a vida toda. </a:t>
            </a:r>
          </a:p>
          <a:p>
            <a:pPr algn="just"/>
            <a:r>
              <a:rPr lang="pt-BR" b="1" dirty="0"/>
              <a:t>E acho que tudo isto é muito imp</a:t>
            </a:r>
            <a:r>
              <a:rPr lang="cs-CZ" b="1" dirty="0"/>
              <a:t>o</a:t>
            </a:r>
            <a:r>
              <a:rPr lang="pt-BR" b="1" dirty="0"/>
              <a:t>rtante. A vida é cheia de coisas</a:t>
            </a:r>
            <a:r>
              <a:rPr lang="pt-BR" dirty="0"/>
              <a:t>. E penso que, olhando para trás, penso que houve um momento de </a:t>
            </a:r>
            <a:r>
              <a:rPr lang="pt-BR" b="1" dirty="0"/>
              <a:t>zás e bás</a:t>
            </a:r>
            <a:r>
              <a:rPr lang="pt-BR" dirty="0"/>
              <a:t>. Que valeu a pena, e que </a:t>
            </a:r>
            <a:r>
              <a:rPr lang="pt-BR" b="1" dirty="0"/>
              <a:t>vale a pena continuar a trabalhar</a:t>
            </a:r>
            <a:r>
              <a:rPr lang="cs-CZ" b="1" dirty="0"/>
              <a:t> </a:t>
            </a:r>
            <a:r>
              <a:rPr lang="cs-CZ" dirty="0"/>
              <a:t>na</a:t>
            </a:r>
            <a:r>
              <a:rPr lang="pt-BR" dirty="0"/>
              <a:t>quilo que nós gostamos.  Sem nos preocuparmos se </a:t>
            </a:r>
            <a:r>
              <a:rPr lang="pt-BR" b="1" dirty="0"/>
              <a:t>temos êxito </a:t>
            </a:r>
            <a:r>
              <a:rPr lang="pt-BR" dirty="0"/>
              <a:t>ou se </a:t>
            </a:r>
            <a:r>
              <a:rPr lang="pt-BR" b="1" dirty="0"/>
              <a:t>não temos </a:t>
            </a:r>
            <a:r>
              <a:rPr lang="cs-CZ" b="1" dirty="0"/>
              <a:t>, </a:t>
            </a:r>
            <a:r>
              <a:rPr lang="pt-BR" dirty="0"/>
              <a:t>se aquilo que  nós fazemos nos dá </a:t>
            </a:r>
            <a:r>
              <a:rPr lang="pt-BR" b="1" dirty="0"/>
              <a:t>satisfação interior</a:t>
            </a:r>
            <a:r>
              <a:rPr lang="cs-CZ" dirty="0"/>
              <a:t>.</a:t>
            </a:r>
            <a:r>
              <a:rPr lang="pt-BR" dirty="0"/>
              <a:t> Acho que essa é</a:t>
            </a:r>
            <a:r>
              <a:rPr lang="cs-CZ" dirty="0"/>
              <a:t> </a:t>
            </a:r>
            <a:r>
              <a:rPr lang="pt-BR" b="1" dirty="0"/>
              <a:t>a melhor das recompensas. </a:t>
            </a:r>
          </a:p>
          <a:p>
            <a:endParaRPr lang="pt-BR" dirty="0"/>
          </a:p>
          <a:p>
            <a:endParaRPr lang="cs-CZ" dirty="0"/>
          </a:p>
        </p:txBody>
      </p:sp>
    </p:spTree>
    <p:extLst>
      <p:ext uri="{BB962C8B-B14F-4D97-AF65-F5344CB8AC3E}">
        <p14:creationId xmlns:p14="http://schemas.microsoft.com/office/powerpoint/2010/main" val="1769246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A5610A-DEF3-4AB7-9F04-C78D7D2FDB3A}"/>
              </a:ext>
            </a:extLst>
          </p:cNvPr>
          <p:cNvSpPr>
            <a:spLocks noGrp="1"/>
          </p:cNvSpPr>
          <p:nvPr>
            <p:ph type="title"/>
          </p:nvPr>
        </p:nvSpPr>
        <p:spPr>
          <a:xfrm>
            <a:off x="839788" y="365125"/>
            <a:ext cx="10515600" cy="888439"/>
          </a:xfrm>
        </p:spPr>
        <p:txBody>
          <a:bodyPr/>
          <a:lstStyle/>
          <a:p>
            <a:pPr algn="ctr"/>
            <a:r>
              <a:rPr lang="pt-PT" b="1" i="1" dirty="0"/>
              <a:t>Silêncio</a:t>
            </a:r>
            <a:endParaRPr lang="cs-CZ" b="1" i="1" dirty="0"/>
          </a:p>
        </p:txBody>
      </p:sp>
      <p:sp>
        <p:nvSpPr>
          <p:cNvPr id="4" name="Zástupný text 3">
            <a:extLst>
              <a:ext uri="{FF2B5EF4-FFF2-40B4-BE49-F238E27FC236}">
                <a16:creationId xmlns:a16="http://schemas.microsoft.com/office/drawing/2014/main" id="{40CD7E5D-F4AF-4654-96D2-00A4884F8355}"/>
              </a:ext>
            </a:extLst>
          </p:cNvPr>
          <p:cNvSpPr>
            <a:spLocks noGrp="1"/>
          </p:cNvSpPr>
          <p:nvPr>
            <p:ph type="body" idx="1"/>
          </p:nvPr>
        </p:nvSpPr>
        <p:spPr>
          <a:xfrm>
            <a:off x="567361" y="1454029"/>
            <a:ext cx="5157787" cy="823912"/>
          </a:xfrm>
        </p:spPr>
        <p:txBody>
          <a:bodyPr>
            <a:normAutofit fontScale="92500" lnSpcReduction="10000"/>
          </a:bodyPr>
          <a:lstStyle/>
          <a:p>
            <a:r>
              <a:rPr lang="pt-PT" dirty="0"/>
              <a:t>PORTUGUÊS</a:t>
            </a:r>
            <a:endParaRPr lang="cs-CZ" dirty="0"/>
          </a:p>
        </p:txBody>
      </p:sp>
      <p:sp>
        <p:nvSpPr>
          <p:cNvPr id="5" name="Zástupný obsah 4">
            <a:extLst>
              <a:ext uri="{FF2B5EF4-FFF2-40B4-BE49-F238E27FC236}">
                <a16:creationId xmlns:a16="http://schemas.microsoft.com/office/drawing/2014/main" id="{D907100D-AC19-49A2-81AF-56FB742B0F74}"/>
              </a:ext>
            </a:extLst>
          </p:cNvPr>
          <p:cNvSpPr>
            <a:spLocks noGrp="1"/>
          </p:cNvSpPr>
          <p:nvPr>
            <p:ph sz="half" idx="2"/>
          </p:nvPr>
        </p:nvSpPr>
        <p:spPr>
          <a:xfrm>
            <a:off x="605291" y="2343494"/>
            <a:ext cx="3690009" cy="3798155"/>
          </a:xfrm>
        </p:spPr>
        <p:txBody>
          <a:bodyPr>
            <a:normAutofit fontScale="62500" lnSpcReduction="20000"/>
          </a:bodyPr>
          <a:lstStyle/>
          <a:p>
            <a:pPr marL="0" indent="0" algn="just">
              <a:buNone/>
            </a:pPr>
            <a:r>
              <a:rPr lang="pt-BR" dirty="0"/>
              <a:t>O Silêncio é uma história de amor. Um diálogo entre Afonso, um cirurgião famoso de meia-idade, e a jovem Lídia, que se torna sua amante e o liberta de um casamento convencional e frustrado.</a:t>
            </a:r>
          </a:p>
          <a:p>
            <a:pPr marL="0" indent="0" algn="just">
              <a:buNone/>
            </a:pPr>
            <a:r>
              <a:rPr lang="pt-BR" dirty="0"/>
              <a:t>Lídia fala de si, de sua mãe, Lavínia, do seu modo inquieto de olhar o mundo. Mas o que Lídia conta é exactamente o que Afonso não quer ouvir.</a:t>
            </a:r>
            <a:endParaRPr lang="cs-CZ" dirty="0"/>
          </a:p>
        </p:txBody>
      </p:sp>
      <p:sp>
        <p:nvSpPr>
          <p:cNvPr id="6" name="Zástupný text 5">
            <a:extLst>
              <a:ext uri="{FF2B5EF4-FFF2-40B4-BE49-F238E27FC236}">
                <a16:creationId xmlns:a16="http://schemas.microsoft.com/office/drawing/2014/main" id="{BA1CD1E2-3E9A-45DC-9866-1043D6ACB2D3}"/>
              </a:ext>
            </a:extLst>
          </p:cNvPr>
          <p:cNvSpPr>
            <a:spLocks noGrp="1"/>
          </p:cNvSpPr>
          <p:nvPr>
            <p:ph type="body" sz="quarter" idx="3"/>
          </p:nvPr>
        </p:nvSpPr>
        <p:spPr>
          <a:xfrm>
            <a:off x="4668648" y="1690688"/>
            <a:ext cx="1466557" cy="386788"/>
          </a:xfrm>
        </p:spPr>
        <p:txBody>
          <a:bodyPr>
            <a:normAutofit fontScale="92500" lnSpcReduction="10000"/>
          </a:bodyPr>
          <a:lstStyle/>
          <a:p>
            <a:r>
              <a:rPr lang="pt-PT" dirty="0"/>
              <a:t>CHECO </a:t>
            </a:r>
            <a:endParaRPr lang="cs-CZ" dirty="0"/>
          </a:p>
        </p:txBody>
      </p:sp>
      <p:sp>
        <p:nvSpPr>
          <p:cNvPr id="7" name="Zástupný obsah 6">
            <a:extLst>
              <a:ext uri="{FF2B5EF4-FFF2-40B4-BE49-F238E27FC236}">
                <a16:creationId xmlns:a16="http://schemas.microsoft.com/office/drawing/2014/main" id="{2D93B1E1-24E1-4B36-B34E-866F586A0FBA}"/>
              </a:ext>
            </a:extLst>
          </p:cNvPr>
          <p:cNvSpPr>
            <a:spLocks noGrp="1"/>
          </p:cNvSpPr>
          <p:nvPr>
            <p:ph sz="quarter" idx="4"/>
          </p:nvPr>
        </p:nvSpPr>
        <p:spPr>
          <a:xfrm>
            <a:off x="4668648" y="2277941"/>
            <a:ext cx="3871619" cy="3798155"/>
          </a:xfrm>
        </p:spPr>
        <p:txBody>
          <a:bodyPr>
            <a:normAutofit fontScale="62500" lnSpcReduction="20000"/>
          </a:bodyPr>
          <a:lstStyle/>
          <a:p>
            <a:pPr marL="0" indent="0" algn="just">
              <a:buNone/>
            </a:pPr>
            <a:r>
              <a:rPr lang="cs-CZ" dirty="0"/>
              <a:t>Prvotina portugalské autorky (*1940), dnes patřící k veličinám moderní portugalské literatury, zkoumá možné podoby ženství v dnešním světě a vypovídá o nepotlačitelné lidské touze po osobní i společenské svobodě. Na základě peripetií milostného vztahu mezi mladičkou malířkou Lídií a úspěšným lékařem </a:t>
            </a:r>
            <a:r>
              <a:rPr lang="cs-CZ" dirty="0" err="1"/>
              <a:t>Afonsem</a:t>
            </a:r>
            <a:r>
              <a:rPr lang="cs-CZ" dirty="0"/>
              <a:t> se formálně křehká, vnitřně silná próza pokouší hledat možnosti dorozumění mezi mužským a ženským světem, které jsou do jisté míry také možnostmi soužití řádu a fantazie, zmapovaných jistot života a jeho neprobádaných končin, jednoduchého provozu a složité touhy po pravdě.</a:t>
            </a:r>
          </a:p>
        </p:txBody>
      </p:sp>
      <p:pic>
        <p:nvPicPr>
          <p:cNvPr id="3074" name="Picture 2" descr="Mlčení - obálka knihy">
            <a:extLst>
              <a:ext uri="{FF2B5EF4-FFF2-40B4-BE49-F238E27FC236}">
                <a16:creationId xmlns:a16="http://schemas.microsoft.com/office/drawing/2014/main" id="{BFEA56E3-CAB8-414C-B9C6-5B517C02EE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3615" y="274908"/>
            <a:ext cx="3019425"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71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AFE5ED-9804-4350-9FC6-AF97FC9ADF64}"/>
              </a:ext>
            </a:extLst>
          </p:cNvPr>
          <p:cNvSpPr>
            <a:spLocks noGrp="1"/>
          </p:cNvSpPr>
          <p:nvPr>
            <p:ph type="title"/>
          </p:nvPr>
        </p:nvSpPr>
        <p:spPr>
          <a:xfrm>
            <a:off x="841247" y="1655286"/>
            <a:ext cx="4609057" cy="2610042"/>
          </a:xfrm>
        </p:spPr>
        <p:txBody>
          <a:bodyPr vert="horz" lIns="91440" tIns="45720" rIns="91440" bIns="45720" rtlCol="0" anchor="b">
            <a:normAutofit/>
          </a:bodyPr>
          <a:lstStyle/>
          <a:p>
            <a:r>
              <a:rPr lang="en-US" sz="3400" kern="1200" dirty="0">
                <a:solidFill>
                  <a:schemeClr val="tx1"/>
                </a:solidFill>
                <a:latin typeface="+mj-lt"/>
                <a:ea typeface="+mj-ea"/>
                <a:cs typeface="+mj-cs"/>
              </a:rPr>
              <a:t>Conversa com </a:t>
            </a:r>
            <a:r>
              <a:rPr lang="en-US" sz="3400" kern="1200" dirty="0" err="1">
                <a:solidFill>
                  <a:schemeClr val="tx1"/>
                </a:solidFill>
                <a:latin typeface="+mj-lt"/>
                <a:ea typeface="+mj-ea"/>
                <a:cs typeface="+mj-cs"/>
              </a:rPr>
              <a:t>Teolinda</a:t>
            </a:r>
            <a:r>
              <a:rPr lang="en-US" sz="3400" kern="1200" dirty="0">
                <a:solidFill>
                  <a:schemeClr val="tx1"/>
                </a:solidFill>
                <a:latin typeface="+mj-lt"/>
                <a:ea typeface="+mj-ea"/>
                <a:cs typeface="+mj-cs"/>
              </a:rPr>
              <a:t> </a:t>
            </a:r>
            <a:r>
              <a:rPr lang="en-US" sz="3400" kern="1200" dirty="0" err="1">
                <a:solidFill>
                  <a:schemeClr val="tx1"/>
                </a:solidFill>
                <a:latin typeface="+mj-lt"/>
                <a:ea typeface="+mj-ea"/>
                <a:cs typeface="+mj-cs"/>
              </a:rPr>
              <a:t>Gersão</a:t>
            </a:r>
            <a:r>
              <a:rPr lang="en-US" sz="3400" kern="1200" dirty="0">
                <a:solidFill>
                  <a:schemeClr val="tx1"/>
                </a:solidFill>
                <a:latin typeface="+mj-lt"/>
                <a:ea typeface="+mj-ea"/>
                <a:cs typeface="+mj-cs"/>
              </a:rPr>
              <a:t> (</a:t>
            </a:r>
            <a:r>
              <a:rPr lang="en-US" sz="3400" kern="1200" dirty="0" err="1">
                <a:solidFill>
                  <a:schemeClr val="tx1"/>
                </a:solidFill>
                <a:latin typeface="+mj-lt"/>
                <a:ea typeface="+mj-ea"/>
                <a:cs typeface="+mj-cs"/>
              </a:rPr>
              <a:t>sobre</a:t>
            </a:r>
            <a:r>
              <a:rPr lang="en-US" sz="3400" kern="1200" dirty="0">
                <a:solidFill>
                  <a:schemeClr val="tx1"/>
                </a:solidFill>
                <a:latin typeface="+mj-lt"/>
                <a:ea typeface="+mj-ea"/>
                <a:cs typeface="+mj-cs"/>
              </a:rPr>
              <a:t> o </a:t>
            </a:r>
            <a:r>
              <a:rPr lang="en-US" sz="3400" b="1" i="1" kern="1200" dirty="0" err="1">
                <a:solidFill>
                  <a:schemeClr val="tx1"/>
                </a:solidFill>
                <a:latin typeface="+mj-lt"/>
                <a:ea typeface="+mj-ea"/>
                <a:cs typeface="+mj-cs"/>
              </a:rPr>
              <a:t>Regresso</a:t>
            </a:r>
            <a:r>
              <a:rPr lang="en-US" sz="3400" b="1" i="1" kern="1200" dirty="0">
                <a:solidFill>
                  <a:schemeClr val="tx1"/>
                </a:solidFill>
                <a:latin typeface="+mj-lt"/>
                <a:ea typeface="+mj-ea"/>
                <a:cs typeface="+mj-cs"/>
              </a:rPr>
              <a:t> de </a:t>
            </a:r>
            <a:r>
              <a:rPr lang="en-US" sz="3400" b="1" i="1" kern="1200" dirty="0" err="1">
                <a:solidFill>
                  <a:schemeClr val="tx1"/>
                </a:solidFill>
                <a:latin typeface="+mj-lt"/>
                <a:ea typeface="+mj-ea"/>
                <a:cs typeface="+mj-cs"/>
              </a:rPr>
              <a:t>Júlia</a:t>
            </a:r>
            <a:r>
              <a:rPr lang="en-US" sz="3400" b="1" i="1" kern="1200" dirty="0">
                <a:solidFill>
                  <a:schemeClr val="tx1"/>
                </a:solidFill>
                <a:latin typeface="+mj-lt"/>
                <a:ea typeface="+mj-ea"/>
                <a:cs typeface="+mj-cs"/>
              </a:rPr>
              <a:t> Mann a </a:t>
            </a:r>
            <a:r>
              <a:rPr lang="en-US" sz="3400" b="1" i="1" kern="1200" dirty="0" err="1">
                <a:solidFill>
                  <a:schemeClr val="tx1"/>
                </a:solidFill>
                <a:latin typeface="+mj-lt"/>
                <a:ea typeface="+mj-ea"/>
                <a:cs typeface="+mj-cs"/>
              </a:rPr>
              <a:t>Paraty</a:t>
            </a:r>
            <a:r>
              <a:rPr lang="en-US" sz="3400" b="1" i="1" kern="1200" dirty="0">
                <a:solidFill>
                  <a:schemeClr val="tx1"/>
                </a:solidFill>
                <a:latin typeface="+mj-lt"/>
                <a:ea typeface="+mj-ea"/>
                <a:cs typeface="+mj-cs"/>
              </a:rPr>
              <a:t> </a:t>
            </a:r>
            <a:r>
              <a:rPr lang="en-US" sz="3400" kern="1200" dirty="0">
                <a:solidFill>
                  <a:schemeClr val="tx1"/>
                </a:solidFill>
                <a:latin typeface="+mj-lt"/>
                <a:ea typeface="+mj-ea"/>
                <a:cs typeface="+mj-cs"/>
              </a:rPr>
              <a:t>- 2021)</a:t>
            </a:r>
          </a:p>
        </p:txBody>
      </p:sp>
      <p:sp>
        <p:nvSpPr>
          <p:cNvPr id="9" name="Freeform: Shape 8">
            <a:extLst>
              <a:ext uri="{FF2B5EF4-FFF2-40B4-BE49-F238E27FC236}">
                <a16:creationId xmlns:a16="http://schemas.microsoft.com/office/drawing/2014/main" id="{F6EF57EF-D042-41D3-83E8-41A1FE6C11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D00A59BB-A268-4F3E-9D41-CA265AF16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Online médium 3" title="Conversa com a escritora Teolinda Gersão">
            <a:hlinkClick r:id="" action="ppaction://media"/>
            <a:extLst>
              <a:ext uri="{FF2B5EF4-FFF2-40B4-BE49-F238E27FC236}">
                <a16:creationId xmlns:a16="http://schemas.microsoft.com/office/drawing/2014/main" id="{BA16838B-E5D6-4910-9E72-6CD052A456D9}"/>
              </a:ext>
            </a:extLst>
          </p:cNvPr>
          <p:cNvPicPr>
            <a:picLocks noGrp="1" noRot="1" noChangeAspect="1"/>
          </p:cNvPicPr>
          <p:nvPr>
            <p:ph idx="1"/>
            <a:videoFile r:link="rId1"/>
          </p:nvPr>
        </p:nvPicPr>
        <p:blipFill>
          <a:blip r:embed="rId3"/>
          <a:stretch>
            <a:fillRect/>
          </a:stretch>
        </p:blipFill>
        <p:spPr>
          <a:xfrm>
            <a:off x="6507579" y="1962570"/>
            <a:ext cx="5079371" cy="2869844"/>
          </a:xfrm>
          <a:prstGeom prst="rect">
            <a:avLst/>
          </a:prstGeom>
        </p:spPr>
      </p:pic>
      <p:sp>
        <p:nvSpPr>
          <p:cNvPr id="13" name="Freeform: Shape 12">
            <a:extLst>
              <a:ext uri="{FF2B5EF4-FFF2-40B4-BE49-F238E27FC236}">
                <a16:creationId xmlns:a16="http://schemas.microsoft.com/office/drawing/2014/main" id="{63794DCE-9D34-40DF-AB3F-06DA8ACCD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45006452-918C-4282-A72C-C9692B669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580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A5610A-DEF3-4AB7-9F04-C78D7D2FDB3A}"/>
              </a:ext>
            </a:extLst>
          </p:cNvPr>
          <p:cNvSpPr>
            <a:spLocks noGrp="1"/>
          </p:cNvSpPr>
          <p:nvPr>
            <p:ph type="title"/>
          </p:nvPr>
        </p:nvSpPr>
        <p:spPr>
          <a:xfrm>
            <a:off x="839788" y="365126"/>
            <a:ext cx="7811843" cy="823912"/>
          </a:xfrm>
        </p:spPr>
        <p:txBody>
          <a:bodyPr>
            <a:normAutofit fontScale="90000"/>
          </a:bodyPr>
          <a:lstStyle/>
          <a:p>
            <a:pPr algn="ctr"/>
            <a:r>
              <a:rPr lang="pt-BR" b="0" i="0" dirty="0">
                <a:solidFill>
                  <a:srgbClr val="000000"/>
                </a:solidFill>
                <a:effectLst/>
                <a:latin typeface="inherit"/>
              </a:rPr>
              <a:t>O</a:t>
            </a:r>
            <a:r>
              <a:rPr lang="pt-BR" b="0" i="1" dirty="0">
                <a:solidFill>
                  <a:srgbClr val="000000"/>
                </a:solidFill>
                <a:effectLst/>
                <a:latin typeface="inherit"/>
              </a:rPr>
              <a:t> regresso de Júlia Mann a Paraty</a:t>
            </a:r>
            <a:r>
              <a:rPr lang="pt-BR" b="0" i="0" dirty="0">
                <a:solidFill>
                  <a:srgbClr val="000000"/>
                </a:solidFill>
                <a:effectLst/>
                <a:latin typeface="inherit"/>
              </a:rPr>
              <a:t> </a:t>
            </a:r>
            <a:endParaRPr lang="cs-CZ" b="1" i="1" dirty="0"/>
          </a:p>
        </p:txBody>
      </p:sp>
      <p:sp>
        <p:nvSpPr>
          <p:cNvPr id="6" name="Zástupný text 5">
            <a:extLst>
              <a:ext uri="{FF2B5EF4-FFF2-40B4-BE49-F238E27FC236}">
                <a16:creationId xmlns:a16="http://schemas.microsoft.com/office/drawing/2014/main" id="{BA1CD1E2-3E9A-45DC-9866-1043D6ACB2D3}"/>
              </a:ext>
            </a:extLst>
          </p:cNvPr>
          <p:cNvSpPr>
            <a:spLocks noGrp="1"/>
          </p:cNvSpPr>
          <p:nvPr>
            <p:ph type="body" sz="quarter" idx="3"/>
          </p:nvPr>
        </p:nvSpPr>
        <p:spPr>
          <a:xfrm>
            <a:off x="4668648" y="1690688"/>
            <a:ext cx="1466557" cy="386788"/>
          </a:xfrm>
        </p:spPr>
        <p:txBody>
          <a:bodyPr>
            <a:normAutofit fontScale="92500" lnSpcReduction="10000"/>
          </a:bodyPr>
          <a:lstStyle/>
          <a:p>
            <a:r>
              <a:rPr lang="pt-PT" dirty="0"/>
              <a:t>CHECO </a:t>
            </a:r>
            <a:endParaRPr lang="cs-CZ" dirty="0"/>
          </a:p>
        </p:txBody>
      </p:sp>
      <p:sp>
        <p:nvSpPr>
          <p:cNvPr id="4" name="Zástupný text 3">
            <a:extLst>
              <a:ext uri="{FF2B5EF4-FFF2-40B4-BE49-F238E27FC236}">
                <a16:creationId xmlns:a16="http://schemas.microsoft.com/office/drawing/2014/main" id="{40CD7E5D-F4AF-4654-96D2-00A4884F8355}"/>
              </a:ext>
            </a:extLst>
          </p:cNvPr>
          <p:cNvSpPr>
            <a:spLocks noGrp="1"/>
          </p:cNvSpPr>
          <p:nvPr>
            <p:ph type="body" idx="1"/>
          </p:nvPr>
        </p:nvSpPr>
        <p:spPr>
          <a:xfrm>
            <a:off x="567361" y="1454029"/>
            <a:ext cx="5157787" cy="823912"/>
          </a:xfrm>
        </p:spPr>
        <p:txBody>
          <a:bodyPr>
            <a:normAutofit fontScale="92500" lnSpcReduction="10000"/>
          </a:bodyPr>
          <a:lstStyle/>
          <a:p>
            <a:r>
              <a:rPr lang="pt-PT" dirty="0"/>
              <a:t>PORTUGUÊS</a:t>
            </a:r>
            <a:endParaRPr lang="cs-CZ" dirty="0"/>
          </a:p>
        </p:txBody>
      </p:sp>
      <p:sp>
        <p:nvSpPr>
          <p:cNvPr id="5" name="Zástupný obsah 4">
            <a:extLst>
              <a:ext uri="{FF2B5EF4-FFF2-40B4-BE49-F238E27FC236}">
                <a16:creationId xmlns:a16="http://schemas.microsoft.com/office/drawing/2014/main" id="{D907100D-AC19-49A2-81AF-56FB742B0F74}"/>
              </a:ext>
            </a:extLst>
          </p:cNvPr>
          <p:cNvSpPr>
            <a:spLocks noGrp="1"/>
          </p:cNvSpPr>
          <p:nvPr>
            <p:ph sz="half" idx="2"/>
          </p:nvPr>
        </p:nvSpPr>
        <p:spPr>
          <a:xfrm>
            <a:off x="567361" y="2277941"/>
            <a:ext cx="3690009" cy="3798155"/>
          </a:xfrm>
        </p:spPr>
        <p:txBody>
          <a:bodyPr>
            <a:normAutofit fontScale="77500" lnSpcReduction="20000"/>
          </a:bodyPr>
          <a:lstStyle/>
          <a:p>
            <a:pPr algn="just">
              <a:buFontTx/>
              <a:buChar char="-"/>
            </a:pPr>
            <a:r>
              <a:rPr lang="pt-BR" dirty="0"/>
              <a:t>são três novelas que se entrecruzam, de modo surpreendente. </a:t>
            </a:r>
          </a:p>
          <a:p>
            <a:pPr algn="just">
              <a:buFontTx/>
              <a:buChar char="-"/>
            </a:pPr>
            <a:r>
              <a:rPr lang="pt-BR" dirty="0"/>
              <a:t>Através de um conhecimento profundo da vida e da obra de personagens históricas, e respeitando a veracidade dos factos, a autora desvenda o mundo interior de todas elas, vívida e credivelmente ficcionado, numa narrativa fascinante que prende o leitor da primeira à última página.</a:t>
            </a:r>
          </a:p>
        </p:txBody>
      </p:sp>
      <p:sp>
        <p:nvSpPr>
          <p:cNvPr id="7" name="Zástupný obsah 6">
            <a:extLst>
              <a:ext uri="{FF2B5EF4-FFF2-40B4-BE49-F238E27FC236}">
                <a16:creationId xmlns:a16="http://schemas.microsoft.com/office/drawing/2014/main" id="{2D93B1E1-24E1-4B36-B34E-866F586A0FBA}"/>
              </a:ext>
            </a:extLst>
          </p:cNvPr>
          <p:cNvSpPr>
            <a:spLocks noGrp="1"/>
          </p:cNvSpPr>
          <p:nvPr>
            <p:ph sz="quarter" idx="4"/>
          </p:nvPr>
        </p:nvSpPr>
        <p:spPr>
          <a:xfrm>
            <a:off x="4668648" y="2277941"/>
            <a:ext cx="3871619" cy="3798155"/>
          </a:xfrm>
        </p:spPr>
        <p:txBody>
          <a:bodyPr>
            <a:normAutofit fontScale="77500" lnSpcReduction="20000"/>
          </a:bodyPr>
          <a:lstStyle/>
          <a:p>
            <a:pPr marL="0" indent="0" algn="just">
              <a:buNone/>
            </a:pPr>
            <a:r>
              <a:rPr lang="pt-PT" dirty="0" err="1"/>
              <a:t>Jde</a:t>
            </a:r>
            <a:r>
              <a:rPr lang="pt-PT" dirty="0"/>
              <a:t> o to </a:t>
            </a:r>
            <a:r>
              <a:rPr lang="pt-PT" dirty="0" err="1"/>
              <a:t>tři</a:t>
            </a:r>
            <a:r>
              <a:rPr lang="pt-PT" dirty="0"/>
              <a:t> </a:t>
            </a:r>
            <a:r>
              <a:rPr lang="pt-PT" dirty="0" err="1"/>
              <a:t>romány</a:t>
            </a:r>
            <a:r>
              <a:rPr lang="pt-PT" dirty="0"/>
              <a:t>, </a:t>
            </a:r>
            <a:r>
              <a:rPr lang="pt-PT" dirty="0" err="1"/>
              <a:t>které</a:t>
            </a:r>
            <a:r>
              <a:rPr lang="pt-PT" dirty="0"/>
              <a:t> se </a:t>
            </a:r>
            <a:r>
              <a:rPr lang="pt-PT" dirty="0" err="1"/>
              <a:t>překvapivým</a:t>
            </a:r>
            <a:r>
              <a:rPr lang="pt-PT" dirty="0"/>
              <a:t> </a:t>
            </a:r>
            <a:r>
              <a:rPr lang="pt-PT" dirty="0" err="1"/>
              <a:t>způsobem</a:t>
            </a:r>
            <a:r>
              <a:rPr lang="pt-PT" dirty="0"/>
              <a:t> </a:t>
            </a:r>
            <a:r>
              <a:rPr lang="pt-PT" dirty="0" err="1"/>
              <a:t>prolínají</a:t>
            </a:r>
            <a:r>
              <a:rPr lang="pt-PT" dirty="0"/>
              <a:t>.</a:t>
            </a:r>
          </a:p>
          <a:p>
            <a:pPr marL="0" indent="0" algn="just">
              <a:buNone/>
            </a:pPr>
            <a:r>
              <a:rPr lang="pt-PT" dirty="0" err="1"/>
              <a:t>Prostřednictvím</a:t>
            </a:r>
            <a:r>
              <a:rPr lang="pt-PT" dirty="0"/>
              <a:t> </a:t>
            </a:r>
            <a:r>
              <a:rPr lang="pt-PT" dirty="0" err="1"/>
              <a:t>hluboké</a:t>
            </a:r>
            <a:r>
              <a:rPr lang="pt-PT" dirty="0"/>
              <a:t> </a:t>
            </a:r>
            <a:r>
              <a:rPr lang="pt-PT" dirty="0" err="1"/>
              <a:t>znalosti</a:t>
            </a:r>
            <a:r>
              <a:rPr lang="pt-PT" dirty="0"/>
              <a:t> </a:t>
            </a:r>
            <a:r>
              <a:rPr lang="pt-PT" dirty="0" err="1"/>
              <a:t>života</a:t>
            </a:r>
            <a:r>
              <a:rPr lang="pt-PT" dirty="0"/>
              <a:t> a </a:t>
            </a:r>
            <a:r>
              <a:rPr lang="pt-PT" dirty="0" err="1"/>
              <a:t>díla</a:t>
            </a:r>
            <a:r>
              <a:rPr lang="pt-PT" dirty="0"/>
              <a:t> </a:t>
            </a:r>
            <a:r>
              <a:rPr lang="pt-PT" dirty="0" err="1"/>
              <a:t>historických</a:t>
            </a:r>
            <a:r>
              <a:rPr lang="pt-PT" dirty="0"/>
              <a:t> </a:t>
            </a:r>
            <a:r>
              <a:rPr lang="pt-PT" dirty="0" err="1"/>
              <a:t>postav</a:t>
            </a:r>
            <a:r>
              <a:rPr lang="pt-PT" dirty="0"/>
              <a:t>, s </a:t>
            </a:r>
            <a:r>
              <a:rPr lang="pt-PT" dirty="0" err="1"/>
              <a:t>ohledem</a:t>
            </a:r>
            <a:r>
              <a:rPr lang="pt-PT" dirty="0"/>
              <a:t> na </a:t>
            </a:r>
            <a:r>
              <a:rPr lang="pt-PT" dirty="0" err="1"/>
              <a:t>pravdivost</a:t>
            </a:r>
            <a:r>
              <a:rPr lang="pt-PT" dirty="0"/>
              <a:t> </a:t>
            </a:r>
            <a:r>
              <a:rPr lang="pt-PT" dirty="0" err="1"/>
              <a:t>faktů</a:t>
            </a:r>
            <a:r>
              <a:rPr lang="pt-PT" dirty="0"/>
              <a:t>, </a:t>
            </a:r>
            <a:r>
              <a:rPr lang="pt-PT" dirty="0" err="1"/>
              <a:t>odkrývá</a:t>
            </a:r>
            <a:r>
              <a:rPr lang="pt-PT" dirty="0"/>
              <a:t> </a:t>
            </a:r>
            <a:r>
              <a:rPr lang="pt-PT" dirty="0" err="1"/>
              <a:t>autorka</a:t>
            </a:r>
            <a:r>
              <a:rPr lang="pt-PT" dirty="0"/>
              <a:t> </a:t>
            </a:r>
            <a:r>
              <a:rPr lang="pt-PT" dirty="0" err="1"/>
              <a:t>jejich</a:t>
            </a:r>
            <a:r>
              <a:rPr lang="pt-PT" dirty="0"/>
              <a:t> </a:t>
            </a:r>
            <a:r>
              <a:rPr lang="pt-PT" dirty="0" err="1"/>
              <a:t>vnitřní</a:t>
            </a:r>
            <a:r>
              <a:rPr lang="pt-PT" dirty="0"/>
              <a:t> </a:t>
            </a:r>
            <a:r>
              <a:rPr lang="pt-PT" dirty="0" err="1"/>
              <a:t>svět</a:t>
            </a:r>
            <a:r>
              <a:rPr lang="pt-PT" dirty="0"/>
              <a:t>, </a:t>
            </a:r>
            <a:r>
              <a:rPr lang="pt-PT" dirty="0" err="1"/>
              <a:t>živě</a:t>
            </a:r>
            <a:r>
              <a:rPr lang="pt-PT" dirty="0"/>
              <a:t> a </a:t>
            </a:r>
            <a:r>
              <a:rPr lang="pt-PT" dirty="0" err="1"/>
              <a:t>věrohodně</a:t>
            </a:r>
            <a:r>
              <a:rPr lang="pt-PT" dirty="0"/>
              <a:t> </a:t>
            </a:r>
            <a:r>
              <a:rPr lang="pt-PT" dirty="0" err="1"/>
              <a:t>beletrizovaný</a:t>
            </a:r>
            <a:r>
              <a:rPr lang="pt-PT" dirty="0"/>
              <a:t>, </a:t>
            </a:r>
            <a:r>
              <a:rPr lang="pt-PT" dirty="0" err="1"/>
              <a:t>ve</a:t>
            </a:r>
            <a:r>
              <a:rPr lang="pt-PT" dirty="0"/>
              <a:t> </a:t>
            </a:r>
            <a:r>
              <a:rPr lang="pt-PT" dirty="0" err="1"/>
              <a:t>fascinujícím</a:t>
            </a:r>
            <a:r>
              <a:rPr lang="pt-PT" dirty="0"/>
              <a:t> </a:t>
            </a:r>
            <a:r>
              <a:rPr lang="pt-PT" dirty="0" err="1"/>
              <a:t>vyprávění</a:t>
            </a:r>
            <a:r>
              <a:rPr lang="pt-PT" dirty="0"/>
              <a:t>, </a:t>
            </a:r>
            <a:r>
              <a:rPr lang="pt-PT" dirty="0" err="1"/>
              <a:t>které</a:t>
            </a:r>
            <a:r>
              <a:rPr lang="pt-PT" dirty="0"/>
              <a:t> </a:t>
            </a:r>
            <a:r>
              <a:rPr lang="pt-PT" dirty="0" err="1"/>
              <a:t>zaujme</a:t>
            </a:r>
            <a:r>
              <a:rPr lang="pt-PT" dirty="0"/>
              <a:t> </a:t>
            </a:r>
            <a:r>
              <a:rPr lang="pt-PT" dirty="0" err="1"/>
              <a:t>čtenáře</a:t>
            </a:r>
            <a:r>
              <a:rPr lang="pt-PT" dirty="0"/>
              <a:t> </a:t>
            </a:r>
            <a:r>
              <a:rPr lang="pt-PT" dirty="0" err="1"/>
              <a:t>od</a:t>
            </a:r>
            <a:r>
              <a:rPr lang="pt-PT" dirty="0"/>
              <a:t> </a:t>
            </a:r>
            <a:r>
              <a:rPr lang="pt-PT" dirty="0" err="1"/>
              <a:t>první</a:t>
            </a:r>
            <a:r>
              <a:rPr lang="pt-PT" dirty="0"/>
              <a:t> a</a:t>
            </a:r>
            <a:r>
              <a:rPr lang="cs-CZ" dirty="0"/>
              <a:t>ž</a:t>
            </a:r>
            <a:r>
              <a:rPr lang="pt-PT" dirty="0"/>
              <a:t> do </a:t>
            </a:r>
            <a:r>
              <a:rPr lang="pt-PT" dirty="0" err="1"/>
              <a:t>poslední</a:t>
            </a:r>
            <a:r>
              <a:rPr lang="pt-PT" dirty="0"/>
              <a:t> </a:t>
            </a:r>
            <a:r>
              <a:rPr lang="pt-PT" dirty="0" err="1"/>
              <a:t>stran</a:t>
            </a:r>
            <a:r>
              <a:rPr lang="cs-CZ" dirty="0"/>
              <a:t>y.</a:t>
            </a:r>
          </a:p>
        </p:txBody>
      </p:sp>
      <p:pic>
        <p:nvPicPr>
          <p:cNvPr id="4098" name="Picture 2" descr="O Regresso de Júlia Mann a Paraty">
            <a:extLst>
              <a:ext uri="{FF2B5EF4-FFF2-40B4-BE49-F238E27FC236}">
                <a16:creationId xmlns:a16="http://schemas.microsoft.com/office/drawing/2014/main" id="{88054A25-2CF6-4BEB-AD70-309C42C1AC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4979" y="365126"/>
            <a:ext cx="285750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8479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normAutofit fontScale="90000"/>
          </a:bodyPr>
          <a:lstStyle/>
          <a:p>
            <a:r>
              <a:rPr lang="cs-CZ" dirty="0" err="1"/>
              <a:t>Entrevista</a:t>
            </a:r>
            <a:r>
              <a:rPr lang="cs-CZ" dirty="0"/>
              <a:t> - </a:t>
            </a:r>
            <a:r>
              <a:rPr lang="pt-BR" dirty="0"/>
              <a:t>CONVERSA COM TEOLINDA GERSÃO</a:t>
            </a:r>
            <a:br>
              <a:rPr lang="pt-BR" dirty="0"/>
            </a:b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478302" y="1308295"/>
            <a:ext cx="10875498" cy="4868668"/>
          </a:xfrm>
        </p:spPr>
        <p:txBody>
          <a:bodyPr>
            <a:normAutofit/>
          </a:bodyPr>
          <a:lstStyle/>
          <a:p>
            <a:r>
              <a:rPr lang="pt-BR" b="1" dirty="0"/>
              <a:t>28:00 – 33:00 SOBRE AS MULHERES</a:t>
            </a:r>
          </a:p>
          <a:p>
            <a:pPr algn="just"/>
            <a:r>
              <a:rPr lang="pt-BR" b="1" dirty="0"/>
              <a:t>Todas elas se sentem culpadas. Todas são personagens infelizes, sem dúvida nenhuma</a:t>
            </a:r>
            <a:r>
              <a:rPr lang="pt-BR" dirty="0"/>
              <a:t>.  Júlia como </a:t>
            </a:r>
            <a:r>
              <a:rPr lang="pt-BR" b="1" dirty="0"/>
              <a:t>era</a:t>
            </a:r>
            <a:r>
              <a:rPr lang="pt-BR" dirty="0"/>
              <a:t> mulher, culpava-se talvez mais do que Thomas e do que Freud. </a:t>
            </a:r>
            <a:r>
              <a:rPr lang="pt-BR" b="1" dirty="0"/>
              <a:t>As mulheres têm uma certa tendência para se culpabilizar sobretudo em relação aos filhos porque há um peso da mentalidade social  e da educação sobretudo no século 19 </a:t>
            </a:r>
            <a:r>
              <a:rPr lang="pt-BR" dirty="0"/>
              <a:t>que as mulheres recebiam em que o tempo</a:t>
            </a:r>
            <a:r>
              <a:rPr lang="cs-CZ" dirty="0"/>
              <a:t>,</a:t>
            </a:r>
            <a:r>
              <a:rPr lang="pt-BR" dirty="0"/>
              <a:t> por exemplo</a:t>
            </a:r>
            <a:r>
              <a:rPr lang="cs-CZ" dirty="0"/>
              <a:t>,</a:t>
            </a:r>
            <a:r>
              <a:rPr lang="pt-BR" dirty="0"/>
              <a:t> que Júlia dedicava ao piano, a tocar piano e a cantar -ela tinha uma bela voz - não era apreciado quanto os alemães são tão musicais  e apreciam tantas </a:t>
            </a:r>
            <a:r>
              <a:rPr lang="pt-BR" b="1" dirty="0"/>
              <a:t>pessoas que têm dotes musicais</a:t>
            </a:r>
            <a:r>
              <a:rPr lang="pt-BR" dirty="0"/>
              <a:t>.</a:t>
            </a:r>
          </a:p>
          <a:p>
            <a:endParaRPr lang="cs-CZ" dirty="0"/>
          </a:p>
        </p:txBody>
      </p:sp>
    </p:spTree>
    <p:extLst>
      <p:ext uri="{BB962C8B-B14F-4D97-AF65-F5344CB8AC3E}">
        <p14:creationId xmlns:p14="http://schemas.microsoft.com/office/powerpoint/2010/main" val="4202914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normAutofit fontScale="90000"/>
          </a:bodyPr>
          <a:lstStyle/>
          <a:p>
            <a:r>
              <a:rPr lang="cs-CZ" dirty="0" err="1"/>
              <a:t>Entrevista</a:t>
            </a:r>
            <a:r>
              <a:rPr lang="cs-CZ" dirty="0"/>
              <a:t> - </a:t>
            </a:r>
            <a:r>
              <a:rPr lang="pt-BR" dirty="0"/>
              <a:t>CONVERSA COM TEOLINDA GERSÃO</a:t>
            </a:r>
            <a:br>
              <a:rPr lang="pt-BR" dirty="0"/>
            </a:b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478302" y="1308295"/>
            <a:ext cx="10875498" cy="4868668"/>
          </a:xfrm>
        </p:spPr>
        <p:txBody>
          <a:bodyPr>
            <a:normAutofit/>
          </a:bodyPr>
          <a:lstStyle/>
          <a:p>
            <a:r>
              <a:rPr lang="pt-BR" b="1" dirty="0"/>
              <a:t>28:00 – 33:00 SOBRE AS MULHERES</a:t>
            </a:r>
          </a:p>
          <a:p>
            <a:pPr algn="just"/>
            <a:r>
              <a:rPr lang="pt-BR" dirty="0"/>
              <a:t>Mas no caso das mulheres eles achavam que era tempo </a:t>
            </a:r>
            <a:r>
              <a:rPr lang="pt-BR" b="1" dirty="0"/>
              <a:t>tempo roubado às funções </a:t>
            </a:r>
            <a:r>
              <a:rPr lang="pt-BR" dirty="0"/>
              <a:t>para as quais elas deviam viver</a:t>
            </a:r>
            <a:r>
              <a:rPr lang="pt-BR" b="1" dirty="0"/>
              <a:t> em exclusivo </a:t>
            </a:r>
            <a:r>
              <a:rPr lang="pt-BR" dirty="0"/>
              <a:t>que era a </a:t>
            </a:r>
            <a:r>
              <a:rPr lang="pt-BR" b="1" dirty="0"/>
              <a:t>educação dos filhos e o cuidado da casa </a:t>
            </a:r>
            <a:r>
              <a:rPr lang="pt-BR" dirty="0"/>
              <a:t>e o facto de serem boas anfitriãs  e, enfim, elas,    digamos que os maridos de certo modo as “compravam” ( entre aspas) porque eles tinham bom dote como foi no caso da Júlia que era apesar de tudo vista como um um ser inferior --------- porque  ela </a:t>
            </a:r>
            <a:r>
              <a:rPr lang="pt-BR" b="1" dirty="0"/>
              <a:t>era mestiça </a:t>
            </a:r>
            <a:r>
              <a:rPr lang="pt-BR" dirty="0"/>
              <a:t>portanto tinha </a:t>
            </a:r>
            <a:r>
              <a:rPr lang="pt-BR" b="1" dirty="0"/>
              <a:t>sangue índio e sangue português </a:t>
            </a:r>
            <a:r>
              <a:rPr lang="pt-BR" dirty="0"/>
              <a:t>que também era considerado inferior. </a:t>
            </a:r>
            <a:r>
              <a:rPr lang="pt-BR" b="1" dirty="0"/>
              <a:t>Os povos do sul </a:t>
            </a:r>
            <a:r>
              <a:rPr lang="pt-BR" dirty="0"/>
              <a:t>eram vistos como </a:t>
            </a:r>
            <a:r>
              <a:rPr lang="pt-BR" b="1" dirty="0"/>
              <a:t>inferiores culturalmente e civilizacionalmente </a:t>
            </a:r>
            <a:r>
              <a:rPr lang="pt-BR" dirty="0"/>
              <a:t>aos povos do norte. </a:t>
            </a:r>
          </a:p>
          <a:p>
            <a:endParaRPr lang="pt-BR" dirty="0"/>
          </a:p>
          <a:p>
            <a:endParaRPr lang="cs-CZ" dirty="0"/>
          </a:p>
        </p:txBody>
      </p:sp>
    </p:spTree>
    <p:extLst>
      <p:ext uri="{BB962C8B-B14F-4D97-AF65-F5344CB8AC3E}">
        <p14:creationId xmlns:p14="http://schemas.microsoft.com/office/powerpoint/2010/main" val="2343031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lstStyle/>
          <a:p>
            <a:r>
              <a:rPr lang="cs-CZ" dirty="0" err="1"/>
              <a:t>Entrevista</a:t>
            </a: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717452" y="1825625"/>
            <a:ext cx="10636348" cy="4667250"/>
          </a:xfrm>
        </p:spPr>
        <p:txBody>
          <a:bodyPr>
            <a:normAutofit/>
          </a:bodyPr>
          <a:lstStyle/>
          <a:p>
            <a:pPr algn="just"/>
            <a:r>
              <a:rPr lang="pt-BR" dirty="0"/>
              <a:t>O que ainda não foi ultrapassado. Nós vemos a arrogância com que por vezes os povos da Europa do Norte olham para os povos da Europa do Sul. E a Europa que entretanto deixou de ser </a:t>
            </a:r>
            <a:r>
              <a:rPr lang="pt-BR" b="1" dirty="0"/>
              <a:t>o centro do mundo </a:t>
            </a:r>
            <a:r>
              <a:rPr lang="pt-BR" dirty="0"/>
              <a:t>durante muitos séculos, de facto, foi o centro do mundo até porque grande parte do mundo nem sequer ainda estava descoberto, não é? Mas a Europa, também, se sentia como </a:t>
            </a:r>
            <a:r>
              <a:rPr lang="pt-BR" b="1" dirty="0"/>
              <a:t>uma cultura superior à cultura, por exemplo, africana ou americana </a:t>
            </a:r>
            <a:r>
              <a:rPr lang="pt-BR" dirty="0"/>
              <a:t>que eram, enfim, </a:t>
            </a:r>
            <a:r>
              <a:rPr lang="pt-BR" b="1" dirty="0"/>
              <a:t>países completamente diferentes de outros continentes e </a:t>
            </a:r>
            <a:r>
              <a:rPr lang="pt-BR" dirty="0"/>
              <a:t>os asiáticos, não é?</a:t>
            </a:r>
          </a:p>
          <a:p>
            <a:pPr algn="just"/>
            <a:r>
              <a:rPr lang="pt-BR" b="1" dirty="0"/>
              <a:t>Hoje felizmente as coisas são diferentes, mas não ultrapassamos por completo os preconceitos raciais.. </a:t>
            </a:r>
          </a:p>
        </p:txBody>
      </p:sp>
    </p:spTree>
    <p:extLst>
      <p:ext uri="{BB962C8B-B14F-4D97-AF65-F5344CB8AC3E}">
        <p14:creationId xmlns:p14="http://schemas.microsoft.com/office/powerpoint/2010/main" val="260124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lstStyle/>
          <a:p>
            <a:r>
              <a:rPr lang="cs-CZ" dirty="0" err="1"/>
              <a:t>Entrevista</a:t>
            </a: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337625" y="1463040"/>
            <a:ext cx="11016175" cy="5029835"/>
          </a:xfrm>
        </p:spPr>
        <p:txBody>
          <a:bodyPr>
            <a:normAutofit/>
          </a:bodyPr>
          <a:lstStyle/>
          <a:p>
            <a:pPr algn="just"/>
            <a:r>
              <a:rPr lang="pt-BR" dirty="0"/>
              <a:t>Estamos longe disso. Nós vemos, por exemplo, que,  </a:t>
            </a:r>
            <a:r>
              <a:rPr lang="pt-BR" b="1" dirty="0"/>
              <a:t>sei -lá</a:t>
            </a:r>
            <a:r>
              <a:rPr lang="pt-BR" dirty="0"/>
              <a:t>,  a América do Norte olha para a América do Sul também com uma certa arrogância e considera que os latinos são os porto-riquenhos e dos de língua espanhola que vão viver e procurar </a:t>
            </a:r>
            <a:r>
              <a:rPr lang="pt-BR" b="1" dirty="0"/>
              <a:t>melhores condições de trabalho nos Estados Unidos</a:t>
            </a:r>
            <a:r>
              <a:rPr lang="pt-BR" dirty="0"/>
              <a:t>. São os latinos não os consideram realmente como iguais. O que também é </a:t>
            </a:r>
            <a:r>
              <a:rPr lang="pt-BR" b="1" dirty="0"/>
              <a:t>uma mentalidade que tem que mudar</a:t>
            </a:r>
            <a:r>
              <a:rPr lang="pt-BR" dirty="0"/>
              <a:t>. A Júlia sente isso na pele. Além de que o século 19 era o século em que o </a:t>
            </a:r>
            <a:r>
              <a:rPr lang="pt-BR" b="1" dirty="0"/>
              <a:t>adultério feminino </a:t>
            </a:r>
            <a:r>
              <a:rPr lang="pt-BR" dirty="0"/>
              <a:t>começou a ganhar essa ideia, começou a ganhar um grande relevo mesmo na literatura que </a:t>
            </a:r>
            <a:r>
              <a:rPr lang="pt-BR" b="1" dirty="0"/>
              <a:t>era</a:t>
            </a:r>
            <a:r>
              <a:rPr lang="pt-BR" dirty="0"/>
              <a:t> obviamente escrita por homens, a grande literatura do </a:t>
            </a:r>
            <a:r>
              <a:rPr lang="pt-BR" b="1" dirty="0"/>
              <a:t>século 19 está cheia de exemplos </a:t>
            </a:r>
            <a:r>
              <a:rPr lang="pt-BR" dirty="0"/>
              <a:t>Madame Bovary, de Flaubert, com Anna Karenina de Tolstoj </a:t>
            </a:r>
            <a:r>
              <a:rPr lang="pt-BR" b="1" i="1" dirty="0"/>
              <a:t>não é</a:t>
            </a:r>
            <a:r>
              <a:rPr lang="cs-CZ" dirty="0"/>
              <a:t>?</a:t>
            </a:r>
            <a:endParaRPr lang="pt-BR" dirty="0"/>
          </a:p>
        </p:txBody>
      </p:sp>
    </p:spTree>
    <p:extLst>
      <p:ext uri="{BB962C8B-B14F-4D97-AF65-F5344CB8AC3E}">
        <p14:creationId xmlns:p14="http://schemas.microsoft.com/office/powerpoint/2010/main" val="3841020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lstStyle/>
          <a:p>
            <a:r>
              <a:rPr lang="cs-CZ" dirty="0" err="1"/>
              <a:t>Entrevista</a:t>
            </a: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337625" y="1463040"/>
            <a:ext cx="11016175" cy="5029835"/>
          </a:xfrm>
        </p:spPr>
        <p:txBody>
          <a:bodyPr>
            <a:normAutofit/>
          </a:bodyPr>
          <a:lstStyle/>
          <a:p>
            <a:pPr algn="just"/>
            <a:r>
              <a:rPr lang="pt-BR" b="1" dirty="0"/>
              <a:t>são grandes casos de mulheres</a:t>
            </a:r>
            <a:r>
              <a:rPr lang="pt-BR" dirty="0"/>
              <a:t> que se sentiam </a:t>
            </a:r>
            <a:r>
              <a:rPr lang="pt-BR" b="1" dirty="0"/>
              <a:t>infelizes na sua condição de donas de casa, de mulheres de família e com determinado tipo de obrigações </a:t>
            </a:r>
            <a:r>
              <a:rPr lang="pt-BR" dirty="0"/>
              <a:t>que se esperava delas mas que nunca eram donas de si próprias, nem tinham a liberdade sexual  que os homens tinham porque os homens também  </a:t>
            </a:r>
            <a:r>
              <a:rPr lang="pt-BR" b="1" dirty="0"/>
              <a:t>eram</a:t>
            </a:r>
            <a:r>
              <a:rPr lang="pt-BR" dirty="0"/>
              <a:t> infelizes, casavam por interesse porque se esperava que eles fossem o </a:t>
            </a:r>
            <a:r>
              <a:rPr lang="pt-BR" b="1" dirty="0"/>
              <a:t>sustento de casa e dos filhos </a:t>
            </a:r>
            <a:r>
              <a:rPr lang="pt-BR" dirty="0"/>
              <a:t>etc. mas depois poderiam ter outras </a:t>
            </a:r>
            <a:r>
              <a:rPr lang="pt-BR" b="1" dirty="0"/>
              <a:t>relações extraconjugais </a:t>
            </a:r>
            <a:r>
              <a:rPr lang="pt-BR" dirty="0"/>
              <a:t>que </a:t>
            </a:r>
            <a:r>
              <a:rPr lang="pt-BR" b="1" dirty="0"/>
              <a:t>eram</a:t>
            </a:r>
            <a:r>
              <a:rPr lang="pt-BR" dirty="0"/>
              <a:t> bem vistas pela sociedade até, na maior parte dos casos </a:t>
            </a:r>
            <a:r>
              <a:rPr lang="pt-BR" b="1" dirty="0"/>
              <a:t>era sinónimo de poder, riqueza, poder ter uma amante de casa posta</a:t>
            </a:r>
            <a:r>
              <a:rPr lang="pt-BR" dirty="0"/>
              <a:t>, </a:t>
            </a:r>
            <a:r>
              <a:rPr lang="pt-BR" b="1" dirty="0"/>
              <a:t>muitas vezes com conhecimento da mulher, nem sequer às escondidas</a:t>
            </a:r>
            <a:r>
              <a:rPr lang="pt-BR" dirty="0"/>
              <a:t>, mas quando a mulher era ou fingia que não </a:t>
            </a:r>
            <a:r>
              <a:rPr lang="cs-CZ" dirty="0" err="1"/>
              <a:t>sabia</a:t>
            </a:r>
            <a:r>
              <a:rPr lang="pt-BR" dirty="0"/>
              <a:t> ou não sabia mesmo a sociedade sabia mas tolerava perfeitamente. </a:t>
            </a:r>
          </a:p>
        </p:txBody>
      </p:sp>
    </p:spTree>
    <p:extLst>
      <p:ext uri="{BB962C8B-B14F-4D97-AF65-F5344CB8AC3E}">
        <p14:creationId xmlns:p14="http://schemas.microsoft.com/office/powerpoint/2010/main" val="3486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9CF8E3-97A8-48F5-B214-C41FC246813B}"/>
              </a:ext>
            </a:extLst>
          </p:cNvPr>
          <p:cNvSpPr>
            <a:spLocks noGrp="1"/>
          </p:cNvSpPr>
          <p:nvPr>
            <p:ph type="title"/>
          </p:nvPr>
        </p:nvSpPr>
        <p:spPr/>
        <p:txBody>
          <a:bodyPr/>
          <a:lstStyle/>
          <a:p>
            <a:pPr algn="ctr"/>
            <a:r>
              <a:rPr lang="pt-PT" b="1" i="1" dirty="0"/>
              <a:t>QUEM É?</a:t>
            </a:r>
            <a:endParaRPr lang="cs-CZ" b="1" i="1" dirty="0"/>
          </a:p>
        </p:txBody>
      </p:sp>
      <p:sp>
        <p:nvSpPr>
          <p:cNvPr id="3" name="Zástupný obsah 2">
            <a:extLst>
              <a:ext uri="{FF2B5EF4-FFF2-40B4-BE49-F238E27FC236}">
                <a16:creationId xmlns:a16="http://schemas.microsoft.com/office/drawing/2014/main" id="{E5A4A69F-42C6-44E9-A1EB-1B944FAB53A2}"/>
              </a:ext>
            </a:extLst>
          </p:cNvPr>
          <p:cNvSpPr>
            <a:spLocks noGrp="1"/>
          </p:cNvSpPr>
          <p:nvPr>
            <p:ph idx="1"/>
          </p:nvPr>
        </p:nvSpPr>
        <p:spPr/>
        <p:txBody>
          <a:bodyPr/>
          <a:lstStyle/>
          <a:p>
            <a:r>
              <a:rPr lang="pt-BR" b="1" dirty="0"/>
              <a:t>Teolinda Maria Sanches de Castilho Gersão Gomes Moreno </a:t>
            </a:r>
          </a:p>
          <a:p>
            <a:r>
              <a:rPr lang="pt-BR" dirty="0"/>
              <a:t>(Coimbra, Cernache, 30 de janeiro de 1940) </a:t>
            </a:r>
          </a:p>
          <a:p>
            <a:r>
              <a:rPr lang="pt-BR" dirty="0"/>
              <a:t>é uma escritora e professora universitária portuguesa, também muito conhecida no Brasil</a:t>
            </a:r>
          </a:p>
          <a:p>
            <a:r>
              <a:rPr lang="pt-BR" dirty="0"/>
              <a:t>É contista e romancista de renomado prestígio em Portugal</a:t>
            </a:r>
          </a:p>
          <a:p>
            <a:endParaRPr lang="cs-CZ" dirty="0"/>
          </a:p>
        </p:txBody>
      </p:sp>
    </p:spTree>
    <p:extLst>
      <p:ext uri="{BB962C8B-B14F-4D97-AF65-F5344CB8AC3E}">
        <p14:creationId xmlns:p14="http://schemas.microsoft.com/office/powerpoint/2010/main" val="705795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lstStyle/>
          <a:p>
            <a:r>
              <a:rPr lang="cs-CZ" dirty="0" err="1"/>
              <a:t>Entrevista</a:t>
            </a: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458373" y="1575580"/>
            <a:ext cx="10515599" cy="4811152"/>
          </a:xfrm>
        </p:spPr>
        <p:txBody>
          <a:bodyPr>
            <a:noAutofit/>
          </a:bodyPr>
          <a:lstStyle/>
          <a:p>
            <a:pPr marL="0" indent="0" algn="just">
              <a:lnSpc>
                <a:spcPct val="150000"/>
              </a:lnSpc>
              <a:spcAft>
                <a:spcPts val="800"/>
              </a:spcAft>
              <a:buNone/>
            </a:pPr>
            <a:r>
              <a:rPr lang="cs-CZ" sz="2400" dirty="0"/>
              <a:t> </a:t>
            </a:r>
            <a:r>
              <a:rPr lang="pt-PT" sz="2400" b="1" dirty="0">
                <a:effectLst/>
                <a:ea typeface="Calibri" panose="020F0502020204030204" pitchFamily="34" charset="0"/>
                <a:cs typeface="Times New Roman" panose="02020603050405020304" pitchFamily="18" charset="0"/>
              </a:rPr>
              <a:t>No caso das mulheres não</a:t>
            </a:r>
            <a:r>
              <a:rPr lang="pt-PT" sz="2400" dirty="0">
                <a:effectLst/>
                <a:ea typeface="Calibri" panose="020F0502020204030204" pitchFamily="34" charset="0"/>
                <a:cs typeface="Times New Roman" panose="02020603050405020304" pitchFamily="18" charset="0"/>
              </a:rPr>
              <a:t>. Elas eram tão ostracizadas, que nos romances do século 19 </a:t>
            </a:r>
            <a:r>
              <a:rPr lang="pt-PT" sz="2400" b="1" dirty="0">
                <a:effectLst/>
                <a:ea typeface="Calibri" panose="020F0502020204030204" pitchFamily="34" charset="0"/>
                <a:cs typeface="Times New Roman" panose="02020603050405020304" pitchFamily="18" charset="0"/>
              </a:rPr>
              <a:t>elas acabam por suicidar ou morrer de culpa</a:t>
            </a:r>
            <a:r>
              <a:rPr lang="pt-PT" sz="2400" dirty="0">
                <a:effectLst/>
                <a:ea typeface="Calibri" panose="020F0502020204030204" pitchFamily="34" charset="0"/>
                <a:cs typeface="Times New Roman" panose="02020603050405020304" pitchFamily="18" charset="0"/>
              </a:rPr>
              <a:t> como era Luiza do Primo Basílio ou  na Alemanha o grande exemplo é FPS de Fontainebleau e que morre de culpa como Luzia </a:t>
            </a:r>
            <a:r>
              <a:rPr lang="pt-PT" sz="2400" b="1" dirty="0">
                <a:effectLst/>
                <a:ea typeface="Calibri" panose="020F0502020204030204" pitchFamily="34" charset="0"/>
                <a:cs typeface="Times New Roman" panose="02020603050405020304" pitchFamily="18" charset="0"/>
              </a:rPr>
              <a:t>começam a sentir-se de tal maneira infelizes, abandonadas e sozinhas e mal vistas que a sua vida perde interesse e morrer de culpa</a:t>
            </a:r>
            <a:r>
              <a:rPr lang="pt-PT" sz="2400" dirty="0">
                <a:effectLst/>
                <a:ea typeface="Calibri" panose="020F0502020204030204" pitchFamily="34" charset="0"/>
                <a:cs typeface="Times New Roman" panose="02020603050405020304" pitchFamily="18" charset="0"/>
              </a:rPr>
              <a:t>. Entre as mulheres </a:t>
            </a:r>
            <a:r>
              <a:rPr lang="pt-PT" sz="2400" b="1" dirty="0">
                <a:effectLst/>
                <a:ea typeface="Calibri" panose="020F0502020204030204" pitchFamily="34" charset="0"/>
                <a:cs typeface="Times New Roman" panose="02020603050405020304" pitchFamily="18" charset="0"/>
              </a:rPr>
              <a:t>têm uma tendência para se culpabilizar porque há séculos que são culpabilizadas.</a:t>
            </a:r>
            <a:r>
              <a:rPr lang="pt-PT" sz="2400" dirty="0">
                <a:effectLst/>
                <a:ea typeface="Calibri" panose="020F0502020204030204" pitchFamily="34" charset="0"/>
                <a:cs typeface="Times New Roman" panose="02020603050405020304" pitchFamily="18" charset="0"/>
              </a:rPr>
              <a:t> </a:t>
            </a:r>
            <a:r>
              <a:rPr lang="pt-PT" sz="2400" b="1" dirty="0">
                <a:effectLst/>
                <a:ea typeface="Calibri" panose="020F0502020204030204" pitchFamily="34" charset="0"/>
                <a:cs typeface="Times New Roman" panose="02020603050405020304" pitchFamily="18" charset="0"/>
              </a:rPr>
              <a:t>Mas ainda hoje as mães pensam sempre muito mais que os pais. </a:t>
            </a:r>
            <a:r>
              <a:rPr lang="cs-CZ" sz="2400" b="1" dirty="0">
                <a:effectLst/>
                <a:ea typeface="Calibri" panose="020F0502020204030204" pitchFamily="34" charset="0"/>
                <a:cs typeface="Times New Roman" panose="02020603050405020304" pitchFamily="18" charset="0"/>
              </a:rPr>
              <a:t> </a:t>
            </a:r>
            <a:endParaRPr lang="pt-BR" sz="2400" dirty="0"/>
          </a:p>
          <a:p>
            <a:endParaRPr lang="cs-CZ" sz="2400" dirty="0"/>
          </a:p>
        </p:txBody>
      </p:sp>
    </p:spTree>
    <p:extLst>
      <p:ext uri="{BB962C8B-B14F-4D97-AF65-F5344CB8AC3E}">
        <p14:creationId xmlns:p14="http://schemas.microsoft.com/office/powerpoint/2010/main" val="1919196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lstStyle/>
          <a:p>
            <a:r>
              <a:rPr lang="cs-CZ" dirty="0" err="1"/>
              <a:t>Entrevista</a:t>
            </a: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576775" y="1690688"/>
            <a:ext cx="10664483" cy="4802187"/>
          </a:xfrm>
        </p:spPr>
        <p:txBody>
          <a:bodyPr>
            <a:noAutofit/>
          </a:bodyPr>
          <a:lstStyle/>
          <a:p>
            <a:pPr marL="0" indent="0" algn="just">
              <a:lnSpc>
                <a:spcPct val="100000"/>
              </a:lnSpc>
              <a:spcAft>
                <a:spcPts val="800"/>
              </a:spcAft>
              <a:buNone/>
            </a:pPr>
            <a:r>
              <a:rPr lang="pt-PT" sz="2400" b="1" dirty="0">
                <a:effectLst/>
                <a:ea typeface="Calibri" panose="020F0502020204030204" pitchFamily="34" charset="0"/>
                <a:cs typeface="Times New Roman" panose="02020603050405020304" pitchFamily="18" charset="0"/>
              </a:rPr>
              <a:t>Mas ainda hoje as mães pensam sempre muito mais que os pais. Os pais delegam ainda muito nas mães a educação dos filhos</a:t>
            </a:r>
            <a:r>
              <a:rPr lang="pt-PT" sz="2400" dirty="0">
                <a:effectLst/>
                <a:ea typeface="Calibri" panose="020F0502020204030204" pitchFamily="34" charset="0"/>
                <a:cs typeface="Times New Roman" panose="02020603050405020304" pitchFamily="18" charset="0"/>
              </a:rPr>
              <a:t> e refugiam-se no trabalho e eu acho que qualquer mulher que tem a </a:t>
            </a:r>
            <a:r>
              <a:rPr lang="pt-PT" sz="2400" b="1" dirty="0">
                <a:effectLst/>
                <a:ea typeface="Calibri" panose="020F0502020204030204" pitchFamily="34" charset="0"/>
                <a:cs typeface="Times New Roman" panose="02020603050405020304" pitchFamily="18" charset="0"/>
              </a:rPr>
              <a:t>experiência de ser mãe</a:t>
            </a:r>
            <a:r>
              <a:rPr lang="pt-PT" sz="2400" dirty="0">
                <a:effectLst/>
                <a:ea typeface="Calibri" panose="020F0502020204030204" pitchFamily="34" charset="0"/>
                <a:cs typeface="Times New Roman" panose="02020603050405020304" pitchFamily="18" charset="0"/>
              </a:rPr>
              <a:t> e de </a:t>
            </a:r>
            <a:r>
              <a:rPr lang="pt-PT" sz="2400" b="1" dirty="0">
                <a:effectLst/>
                <a:ea typeface="Calibri" panose="020F0502020204030204" pitchFamily="34" charset="0"/>
                <a:cs typeface="Times New Roman" panose="02020603050405020304" pitchFamily="18" charset="0"/>
              </a:rPr>
              <a:t>ter família e de ter uma profissão, mesmo de ter profissão muito exigente como por exemplo ser político ou empresário</a:t>
            </a:r>
            <a:r>
              <a:rPr lang="pt-PT" sz="2400" dirty="0">
                <a:effectLst/>
                <a:ea typeface="Calibri" panose="020F0502020204030204" pitchFamily="34" charset="0"/>
                <a:cs typeface="Times New Roman" panose="02020603050405020304" pitchFamily="18" charset="0"/>
              </a:rPr>
              <a:t>, será com certeza – estou convencida disso e eu também partilho dessa posição – que é muito mais difícil educar crianças, fazer delas adultos felizes do que triunfar numa profissão muito exigente. </a:t>
            </a:r>
            <a:r>
              <a:rPr lang="pt-PT" sz="2400" b="1" dirty="0">
                <a:effectLst/>
                <a:ea typeface="Calibri" panose="020F0502020204030204" pitchFamily="34" charset="0"/>
                <a:cs typeface="Times New Roman" panose="02020603050405020304" pitchFamily="18" charset="0"/>
              </a:rPr>
              <a:t>É muito mais fácil a profissão do que as relações humanas</a:t>
            </a:r>
            <a:r>
              <a:rPr lang="pt-PT" sz="2400" dirty="0">
                <a:effectLst/>
                <a:ea typeface="Calibri" panose="020F0502020204030204" pitchFamily="34" charset="0"/>
                <a:cs typeface="Times New Roman" panose="02020603050405020304" pitchFamily="18" charset="0"/>
              </a:rPr>
              <a:t>. Que são o que há de mais difícil e de mais complicado. </a:t>
            </a:r>
            <a:r>
              <a:rPr lang="pt-PT" sz="2400" b="1" dirty="0">
                <a:effectLst/>
                <a:ea typeface="Calibri" panose="020F0502020204030204" pitchFamily="34" charset="0"/>
                <a:cs typeface="Times New Roman" panose="02020603050405020304" pitchFamily="18" charset="0"/>
              </a:rPr>
              <a:t>E quando as coisas correm bem, ótimo. Quando as coisas correm mal, por exemplo, se tem um filho deficiente, muitos homens acham que não aguentam o sofrimento e divorciam-se e vão-se embora e vão para um outra vida e a mulher fica sozinha numa sociedade que pouco ou nada a apoia:</a:t>
            </a:r>
            <a:r>
              <a:rPr lang="pt-PT" sz="2400" dirty="0">
                <a:effectLst/>
                <a:ea typeface="Calibri" panose="020F0502020204030204" pitchFamily="34" charset="0"/>
                <a:cs typeface="Times New Roman" panose="02020603050405020304" pitchFamily="18" charset="0"/>
              </a:rPr>
              <a:t> é cuidar de crianças portadoras de deficiência que vai ser um encargo para a vida inteira. </a:t>
            </a:r>
            <a:r>
              <a:rPr lang="cs-CZ" sz="2400" dirty="0">
                <a:effectLst/>
                <a:ea typeface="Calibri" panose="020F0502020204030204" pitchFamily="34" charset="0"/>
                <a:cs typeface="Times New Roman" panose="02020603050405020304" pitchFamily="18" charset="0"/>
              </a:rPr>
              <a:t> </a:t>
            </a:r>
            <a:endParaRPr lang="pt-BR" sz="2400" dirty="0"/>
          </a:p>
          <a:p>
            <a:endParaRPr lang="cs-CZ" sz="2400" dirty="0"/>
          </a:p>
        </p:txBody>
      </p:sp>
    </p:spTree>
    <p:extLst>
      <p:ext uri="{BB962C8B-B14F-4D97-AF65-F5344CB8AC3E}">
        <p14:creationId xmlns:p14="http://schemas.microsoft.com/office/powerpoint/2010/main" val="3660866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ABE1F-656D-41B1-BF40-70955BAFF2E3}"/>
              </a:ext>
            </a:extLst>
          </p:cNvPr>
          <p:cNvSpPr>
            <a:spLocks noGrp="1"/>
          </p:cNvSpPr>
          <p:nvPr>
            <p:ph type="title"/>
          </p:nvPr>
        </p:nvSpPr>
        <p:spPr/>
        <p:txBody>
          <a:bodyPr/>
          <a:lstStyle/>
          <a:p>
            <a:r>
              <a:rPr lang="cs-CZ" dirty="0" err="1"/>
              <a:t>Entrevista</a:t>
            </a:r>
            <a:endParaRPr lang="cs-CZ" dirty="0"/>
          </a:p>
        </p:txBody>
      </p:sp>
      <p:sp>
        <p:nvSpPr>
          <p:cNvPr id="3" name="Zástupný obsah 2">
            <a:extLst>
              <a:ext uri="{FF2B5EF4-FFF2-40B4-BE49-F238E27FC236}">
                <a16:creationId xmlns:a16="http://schemas.microsoft.com/office/drawing/2014/main" id="{68892E6D-9539-4218-A3B0-266CDB3D19DF}"/>
              </a:ext>
            </a:extLst>
          </p:cNvPr>
          <p:cNvSpPr>
            <a:spLocks noGrp="1"/>
          </p:cNvSpPr>
          <p:nvPr>
            <p:ph idx="1"/>
          </p:nvPr>
        </p:nvSpPr>
        <p:spPr>
          <a:xfrm>
            <a:off x="351692" y="1589649"/>
            <a:ext cx="11002107" cy="4587313"/>
          </a:xfrm>
        </p:spPr>
        <p:txBody>
          <a:bodyPr>
            <a:noAutofit/>
          </a:bodyPr>
          <a:lstStyle/>
          <a:p>
            <a:pPr marL="0" indent="0" algn="just">
              <a:lnSpc>
                <a:spcPct val="100000"/>
              </a:lnSpc>
              <a:spcAft>
                <a:spcPts val="800"/>
              </a:spcAft>
              <a:buNone/>
            </a:pPr>
            <a:r>
              <a:rPr lang="cs-CZ" sz="2400" b="1" dirty="0">
                <a:effectLst/>
                <a:ea typeface="Calibri" panose="020F0502020204030204" pitchFamily="34" charset="0"/>
                <a:cs typeface="Times New Roman" panose="02020603050405020304" pitchFamily="18" charset="0"/>
              </a:rPr>
              <a:t> </a:t>
            </a:r>
            <a:r>
              <a:rPr lang="pt-PT" sz="2400" dirty="0">
                <a:effectLst/>
                <a:ea typeface="Calibri" panose="020F0502020204030204" pitchFamily="34" charset="0"/>
                <a:cs typeface="Times New Roman" panose="02020603050405020304" pitchFamily="18" charset="0"/>
              </a:rPr>
              <a:t>OU se </a:t>
            </a:r>
            <a:r>
              <a:rPr lang="pt-PT" sz="2400" b="1" dirty="0">
                <a:effectLst/>
                <a:ea typeface="Calibri" panose="020F0502020204030204" pitchFamily="34" charset="0"/>
                <a:cs typeface="Times New Roman" panose="02020603050405020304" pitchFamily="18" charset="0"/>
              </a:rPr>
              <a:t>sei lá</a:t>
            </a:r>
            <a:r>
              <a:rPr lang="pt-PT" sz="2400" dirty="0">
                <a:effectLst/>
                <a:ea typeface="Calibri" panose="020F0502020204030204" pitchFamily="34" charset="0"/>
                <a:cs typeface="Times New Roman" panose="02020603050405020304" pitchFamily="18" charset="0"/>
              </a:rPr>
              <a:t> se os filhos não encontram na vida ou, enfim, todo o tipo de problemas que pode haver, </a:t>
            </a:r>
            <a:r>
              <a:rPr lang="pt-PT" sz="2400" b="1" dirty="0">
                <a:effectLst/>
                <a:ea typeface="Calibri" panose="020F0502020204030204" pitchFamily="34" charset="0"/>
                <a:cs typeface="Times New Roman" panose="02020603050405020304" pitchFamily="18" charset="0"/>
              </a:rPr>
              <a:t>as mães têm sempre tendência a pensar </a:t>
            </a:r>
            <a:r>
              <a:rPr lang="pt-PT" sz="2400" dirty="0">
                <a:effectLst/>
                <a:ea typeface="Calibri" panose="020F0502020204030204" pitchFamily="34" charset="0"/>
                <a:cs typeface="Times New Roman" panose="02020603050405020304" pitchFamily="18" charset="0"/>
              </a:rPr>
              <a:t>o que podia ter feito mais, se tivesse feito isto, se tivesse feito aquilo – sentem – têm a tendência que eu acho que realmente a se mães  não são culpadas, são até menos culpadas do que os pais que fizeram de certeza muito mais pelos filhos do que os homens fizeram até agora. Acho que uma conquista dos nossos tempos é que </a:t>
            </a:r>
            <a:r>
              <a:rPr lang="pt-PT" sz="2400" b="1" dirty="0">
                <a:effectLst/>
                <a:ea typeface="Calibri" panose="020F0502020204030204" pitchFamily="34" charset="0"/>
                <a:cs typeface="Times New Roman" panose="02020603050405020304" pitchFamily="18" charset="0"/>
              </a:rPr>
              <a:t>as mulheres partilham mais o trabalho doméstico e a educação dos filhos com os pais, que também são enriquecidos pela experiência de ser país e começam a compreender como o papel deles é tão importante como o das mães</a:t>
            </a:r>
            <a:r>
              <a:rPr lang="pt-PT" sz="2400" dirty="0">
                <a:effectLst/>
                <a:ea typeface="Calibri" panose="020F0502020204030204" pitchFamily="34" charset="0"/>
                <a:cs typeface="Times New Roman" panose="02020603050405020304" pitchFamily="18" charset="0"/>
              </a:rPr>
              <a:t>. Se o pai não está lá, é um pai ausente, não quer saber, só cuida do seu trabalho e de ganhar dinheiro. Há um vazio na vida dos filhos que nada mais pode preencher. Embora procurem outras figuras paternais na família, etc. mas o pai é figura do pai é absolutamente fundamental. </a:t>
            </a:r>
            <a:endParaRPr lang="pt-BR" sz="2400" dirty="0"/>
          </a:p>
          <a:p>
            <a:endParaRPr lang="cs-CZ" sz="2400" dirty="0"/>
          </a:p>
        </p:txBody>
      </p:sp>
    </p:spTree>
    <p:extLst>
      <p:ext uri="{BB962C8B-B14F-4D97-AF65-F5344CB8AC3E}">
        <p14:creationId xmlns:p14="http://schemas.microsoft.com/office/powerpoint/2010/main" val="877985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F89DD0-BF53-4735-9989-B068B2FFAB39}"/>
              </a:ext>
            </a:extLst>
          </p:cNvPr>
          <p:cNvSpPr>
            <a:spLocks noGrp="1"/>
          </p:cNvSpPr>
          <p:nvPr>
            <p:ph type="title"/>
          </p:nvPr>
        </p:nvSpPr>
        <p:spPr/>
        <p:txBody>
          <a:bodyPr/>
          <a:lstStyle/>
          <a:p>
            <a:pPr algn="ctr"/>
            <a:r>
              <a:rPr lang="pt-PT" b="1" dirty="0"/>
              <a:t>Experiências de trabalho (ensino)</a:t>
            </a:r>
            <a:endParaRPr lang="cs-CZ" b="1" dirty="0"/>
          </a:p>
        </p:txBody>
      </p:sp>
      <p:sp>
        <p:nvSpPr>
          <p:cNvPr id="3" name="Zástupný obsah 2">
            <a:extLst>
              <a:ext uri="{FF2B5EF4-FFF2-40B4-BE49-F238E27FC236}">
                <a16:creationId xmlns:a16="http://schemas.microsoft.com/office/drawing/2014/main" id="{A3A86682-735A-4C85-9361-D1BC1E658B3C}"/>
              </a:ext>
            </a:extLst>
          </p:cNvPr>
          <p:cNvSpPr>
            <a:spLocks noGrp="1"/>
          </p:cNvSpPr>
          <p:nvPr>
            <p:ph idx="1"/>
          </p:nvPr>
        </p:nvSpPr>
        <p:spPr/>
        <p:txBody>
          <a:bodyPr/>
          <a:lstStyle/>
          <a:p>
            <a:pPr>
              <a:lnSpc>
                <a:spcPct val="107000"/>
              </a:lnSpc>
              <a:spcBef>
                <a:spcPts val="600"/>
              </a:spcBef>
              <a:spcAft>
                <a:spcPts val="600"/>
              </a:spcAft>
            </a:pPr>
            <a:r>
              <a:rPr lang="pt-PT" sz="18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L</a:t>
            </a:r>
            <a:r>
              <a:rPr lang="cs-CZ"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eitora</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português</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na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tooltip="Universidade Técnica de Berlim">
                  <a:extLst>
                    <a:ext uri="{A12FA001-AC4F-418D-AE19-62706E023703}">
                      <ahyp:hlinkClr xmlns:ahyp="http://schemas.microsoft.com/office/drawing/2018/hyperlinkcolor" val="tx"/>
                    </a:ext>
                  </a:extLst>
                </a:hlinkClick>
              </a:rPr>
              <a:t>Universidade</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tooltip="Universidade Técnica de Berlim">
                  <a:extLst>
                    <a:ext uri="{A12FA001-AC4F-418D-AE19-62706E023703}">
                      <ahyp:hlinkClr xmlns:ahyp="http://schemas.microsoft.com/office/drawing/2018/hyperlinkcolor" val="tx"/>
                    </a:ext>
                  </a:extLst>
                </a:hlinkClick>
              </a:rPr>
              <a:t>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tooltip="Universidade Técnica de Berlim">
                  <a:extLst>
                    <a:ext uri="{A12FA001-AC4F-418D-AE19-62706E023703}">
                      <ahyp:hlinkClr xmlns:ahyp="http://schemas.microsoft.com/office/drawing/2018/hyperlinkcolor" val="tx"/>
                    </a:ext>
                  </a:extLst>
                </a:hlinkClick>
              </a:rPr>
              <a:t>Técnica</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tooltip="Universidade Técnica de Berlim">
                  <a:extLst>
                    <a:ext uri="{A12FA001-AC4F-418D-AE19-62706E023703}">
                      <ahyp:hlinkClr xmlns:ahyp="http://schemas.microsoft.com/office/drawing/2018/hyperlinkcolor" val="tx"/>
                    </a:ext>
                  </a:extLst>
                </a:hlinkClick>
              </a:rPr>
              <a:t> de </a:t>
            </a:r>
            <a:r>
              <a:rPr lang="cs-CZ" sz="1800" strike="noStrike" dirty="0" err="1">
                <a:effectLst/>
                <a:latin typeface="Arial" panose="020B0604020202020204" pitchFamily="34" charset="0"/>
                <a:ea typeface="Calibri" panose="020F0502020204030204" pitchFamily="34" charset="0"/>
                <a:cs typeface="Times New Roman" panose="02020603050405020304" pitchFamily="18" charset="0"/>
                <a:hlinkClick r:id="rId2" tooltip="Universidade Técnica de Berlim">
                  <a:extLst>
                    <a:ext uri="{A12FA001-AC4F-418D-AE19-62706E023703}">
                      <ahyp:hlinkClr xmlns:ahyp="http://schemas.microsoft.com/office/drawing/2018/hyperlinkcolor" val="tx"/>
                    </a:ext>
                  </a:extLst>
                </a:hlinkClick>
              </a:rPr>
              <a:t>Berlim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pt-PT" sz="1800" b="1" dirty="0">
                <a:latin typeface="Arial" panose="020B0604020202020204" pitchFamily="34" charset="0"/>
                <a:ea typeface="Calibri" panose="020F0502020204030204" pitchFamily="34" charset="0"/>
                <a:cs typeface="Times New Roman" panose="02020603050405020304" pitchFamily="18" charset="0"/>
              </a:rPr>
              <a:t>D</a:t>
            </a:r>
            <a:r>
              <a:rPr lang="cs-CZ" sz="1800" b="1" dirty="0" err="1">
                <a:effectLst/>
                <a:latin typeface="Arial" panose="020B0604020202020204" pitchFamily="34" charset="0"/>
                <a:ea typeface="Calibri" panose="020F0502020204030204" pitchFamily="34" charset="0"/>
                <a:cs typeface="Times New Roman" panose="02020603050405020304" pitchFamily="18" charset="0"/>
              </a:rPr>
              <a:t>ocente</a:t>
            </a:r>
            <a:r>
              <a:rPr lang="cs-CZ" sz="1800" dirty="0">
                <a:effectLst/>
                <a:latin typeface="Arial" panose="020B0604020202020204" pitchFamily="34" charset="0"/>
                <a:ea typeface="Calibri" panose="020F0502020204030204" pitchFamily="34" charset="0"/>
                <a:cs typeface="Times New Roman" panose="02020603050405020304" pitchFamily="18" charset="0"/>
              </a:rPr>
              <a:t> na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tooltip="Faculdade de Letras de Lisboa">
                  <a:extLst>
                    <a:ext uri="{A12FA001-AC4F-418D-AE19-62706E023703}">
                      <ahyp:hlinkClr xmlns:ahyp="http://schemas.microsoft.com/office/drawing/2018/hyperlinkcolor" val="tx"/>
                    </a:ext>
                  </a:extLst>
                </a:hlinkClick>
              </a:rPr>
              <a:t>Faculdade</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tooltip="Faculdade de Letras de Lisboa">
                  <a:extLst>
                    <a:ext uri="{A12FA001-AC4F-418D-AE19-62706E023703}">
                      <ahyp:hlinkClr xmlns:ahyp="http://schemas.microsoft.com/office/drawing/2018/hyperlinkcolor" val="tx"/>
                    </a:ext>
                  </a:extLst>
                </a:hlinkClick>
              </a:rPr>
              <a:t> de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tooltip="Faculdade de Letras de Lisboa">
                  <a:extLst>
                    <a:ext uri="{A12FA001-AC4F-418D-AE19-62706E023703}">
                      <ahyp:hlinkClr xmlns:ahyp="http://schemas.microsoft.com/office/drawing/2018/hyperlinkcolor" val="tx"/>
                    </a:ext>
                  </a:extLst>
                </a:hlinkClick>
              </a:rPr>
              <a:t>Letras</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tooltip="Faculdade de Letras de Lisboa">
                  <a:extLst>
                    <a:ext uri="{A12FA001-AC4F-418D-AE19-62706E023703}">
                      <ahyp:hlinkClr xmlns:ahyp="http://schemas.microsoft.com/office/drawing/2018/hyperlinkcolor" val="tx"/>
                    </a:ext>
                  </a:extLst>
                </a:hlinkClick>
              </a:rPr>
              <a:t> de </a:t>
            </a:r>
            <a:r>
              <a:rPr lang="cs-CZ" sz="1800" strike="noStrike" dirty="0" err="1">
                <a:effectLst/>
                <a:latin typeface="Arial" panose="020B0604020202020204" pitchFamily="34" charset="0"/>
                <a:ea typeface="Calibri" panose="020F0502020204030204" pitchFamily="34" charset="0"/>
                <a:cs typeface="Times New Roman" panose="02020603050405020304" pitchFamily="18" charset="0"/>
                <a:hlinkClick r:id="rId3" tooltip="Faculdade de Letras de Lisboa">
                  <a:extLst>
                    <a:ext uri="{A12FA001-AC4F-418D-AE19-62706E023703}">
                      <ahyp:hlinkClr xmlns:ahyp="http://schemas.microsoft.com/office/drawing/2018/hyperlinkcolor" val="tx"/>
                    </a:ext>
                  </a:extLst>
                </a:hlinkClick>
              </a:rPr>
              <a:t>Lisboa</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pt-PT" sz="1800" b="1" dirty="0">
                <a:latin typeface="Arial" panose="020B0604020202020204" pitchFamily="34" charset="0"/>
                <a:ea typeface="Calibri" panose="020F0502020204030204" pitchFamily="34" charset="0"/>
                <a:cs typeface="Times New Roman" panose="02020603050405020304" pitchFamily="18" charset="0"/>
              </a:rPr>
              <a:t>P</a:t>
            </a:r>
            <a:r>
              <a:rPr lang="cs-CZ" sz="1800" b="1" dirty="0" err="1">
                <a:effectLst/>
                <a:latin typeface="Arial" panose="020B0604020202020204" pitchFamily="34" charset="0"/>
                <a:ea typeface="Calibri" panose="020F0502020204030204" pitchFamily="34" charset="0"/>
                <a:cs typeface="Times New Roman" panose="02020603050405020304" pitchFamily="18" charset="0"/>
              </a:rPr>
              <a:t>rofessora</a:t>
            </a:r>
            <a:r>
              <a:rPr lang="cs-CZ" sz="1800" b="1" dirty="0">
                <a:effectLst/>
                <a:latin typeface="Arial" panose="020B0604020202020204" pitchFamily="34" charset="0"/>
                <a:ea typeface="Calibri" panose="020F0502020204030204" pitchFamily="34" charset="0"/>
                <a:cs typeface="Times New Roman" panose="02020603050405020304" pitchFamily="18" charset="0"/>
              </a:rPr>
              <a:t> </a:t>
            </a:r>
            <a:r>
              <a:rPr lang="cs-CZ" sz="1800" b="1" dirty="0" err="1">
                <a:effectLst/>
                <a:latin typeface="Arial" panose="020B0604020202020204" pitchFamily="34" charset="0"/>
                <a:ea typeface="Calibri" panose="020F0502020204030204" pitchFamily="34" charset="0"/>
                <a:cs typeface="Times New Roman" panose="02020603050405020304" pitchFamily="18" charset="0"/>
              </a:rPr>
              <a:t>catedrática</a:t>
            </a:r>
            <a:r>
              <a:rPr lang="cs-CZ" sz="1800" dirty="0">
                <a:effectLst/>
                <a:latin typeface="Arial" panose="020B0604020202020204" pitchFamily="34" charset="0"/>
                <a:ea typeface="Calibri" panose="020F0502020204030204" pitchFamily="34" charset="0"/>
                <a:cs typeface="Times New Roman" panose="02020603050405020304" pitchFamily="18" charset="0"/>
              </a:rPr>
              <a:t> da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tooltip="Universidade Nova de Lisboa">
                  <a:extLst>
                    <a:ext uri="{A12FA001-AC4F-418D-AE19-62706E023703}">
                      <ahyp:hlinkClr xmlns:ahyp="http://schemas.microsoft.com/office/drawing/2018/hyperlinkcolor" val="tx"/>
                    </a:ext>
                  </a:extLst>
                </a:hlinkClick>
              </a:rPr>
              <a:t>Universidade</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tooltip="Universidade Nova de Lisboa">
                  <a:extLst>
                    <a:ext uri="{A12FA001-AC4F-418D-AE19-62706E023703}">
                      <ahyp:hlinkClr xmlns:ahyp="http://schemas.microsoft.com/office/drawing/2018/hyperlinkcolor" val="tx"/>
                    </a:ext>
                  </a:extLst>
                </a:hlinkClick>
              </a:rPr>
              <a:t> Nova de </a:t>
            </a:r>
            <a:r>
              <a:rPr lang="cs-CZ" sz="1800" strike="noStrike" dirty="0" err="1">
                <a:effectLst/>
                <a:latin typeface="Arial" panose="020B0604020202020204" pitchFamily="34" charset="0"/>
                <a:ea typeface="Calibri" panose="020F0502020204030204" pitchFamily="34" charset="0"/>
                <a:cs typeface="Times New Roman" panose="02020603050405020304" pitchFamily="18" charset="0"/>
                <a:hlinkClick r:id="rId4" tooltip="Universidade Nova de Lisboa">
                  <a:extLst>
                    <a:ext uri="{A12FA001-AC4F-418D-AE19-62706E023703}">
                      <ahyp:hlinkClr xmlns:ahyp="http://schemas.microsoft.com/office/drawing/2018/hyperlinkcolor" val="tx"/>
                    </a:ext>
                  </a:extLst>
                </a:hlinkClick>
              </a:rPr>
              <a:t>Lisboa</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pt-PT" sz="1800" dirty="0">
                <a:effectLst/>
                <a:latin typeface="Arial" panose="020B0604020202020204" pitchFamily="34" charset="0"/>
                <a:ea typeface="Calibri" panose="020F0502020204030204" pitchFamily="34" charset="0"/>
                <a:cs typeface="Times New Roman" panose="02020603050405020304" pitchFamily="18" charset="0"/>
              </a:rPr>
              <a:t> professora </a:t>
            </a:r>
            <a:r>
              <a:rPr lang="cs-CZ" sz="1800" dirty="0">
                <a:effectLst/>
                <a:latin typeface="Arial" panose="020B0604020202020204" pitchFamily="34" charset="0"/>
                <a:ea typeface="Calibri" panose="020F0502020204030204" pitchFamily="34" charset="0"/>
                <a:cs typeface="Times New Roman" panose="02020603050405020304" pitchFamily="18" charset="0"/>
              </a:rPr>
              <a:t>de literatura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alemã</a:t>
            </a:r>
            <a:r>
              <a:rPr lang="cs-CZ" sz="1800" dirty="0">
                <a:effectLst/>
                <a:latin typeface="Arial" panose="020B0604020202020204" pitchFamily="34" charset="0"/>
                <a:ea typeface="Calibri" panose="020F0502020204030204" pitchFamily="34" charset="0"/>
                <a:cs typeface="Times New Roman" panose="02020603050405020304" pitchFamily="18" charset="0"/>
              </a:rPr>
              <a:t> e literatura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comparada</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até</a:t>
            </a:r>
            <a:r>
              <a:rPr lang="cs-CZ" sz="1800" dirty="0">
                <a:effectLst/>
                <a:latin typeface="Arial" panose="020B0604020202020204" pitchFamily="34" charset="0"/>
                <a:ea typeface="Calibri" panose="020F0502020204030204" pitchFamily="34" charset="0"/>
                <a:cs typeface="Times New Roman" panose="02020603050405020304" pitchFamily="18" charset="0"/>
              </a:rPr>
              <a:t> 1995)</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cs-CZ" sz="1800" b="1" dirty="0" err="1">
                <a:effectLst/>
                <a:latin typeface="Arial" panose="020B0604020202020204" pitchFamily="34" charset="0"/>
                <a:ea typeface="Calibri" panose="020F0502020204030204" pitchFamily="34" charset="0"/>
                <a:cs typeface="Times New Roman" panose="02020603050405020304" pitchFamily="18" charset="0"/>
              </a:rPr>
              <a:t>Escritora</a:t>
            </a:r>
            <a:r>
              <a:rPr lang="cs-CZ" sz="1800" b="1" dirty="0">
                <a:effectLst/>
                <a:latin typeface="Arial" panose="020B0604020202020204" pitchFamily="34" charset="0"/>
                <a:ea typeface="Calibri" panose="020F0502020204030204" pitchFamily="34" charset="0"/>
                <a:cs typeface="Times New Roman" panose="02020603050405020304" pitchFamily="18" charset="0"/>
              </a:rPr>
              <a:t> residente</a:t>
            </a:r>
            <a:r>
              <a:rPr lang="cs-CZ" sz="1800" dirty="0">
                <a:effectLst/>
                <a:latin typeface="Arial" panose="020B0604020202020204" pitchFamily="34" charset="0"/>
                <a:ea typeface="Calibri" panose="020F0502020204030204" pitchFamily="34" charset="0"/>
                <a:cs typeface="Times New Roman" panose="02020603050405020304" pitchFamily="18" charset="0"/>
              </a:rPr>
              <a:t> na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tooltip="Universidade da Califórnia em Berkeley">
                  <a:extLst>
                    <a:ext uri="{A12FA001-AC4F-418D-AE19-62706E023703}">
                      <ahyp:hlinkClr xmlns:ahyp="http://schemas.microsoft.com/office/drawing/2018/hyperlinkcolor" val="tx"/>
                    </a:ext>
                  </a:extLst>
                </a:hlinkClick>
              </a:rPr>
              <a:t>Universidade</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tooltip="Universidade da Califórnia em Berkeley">
                  <a:extLst>
                    <a:ext uri="{A12FA001-AC4F-418D-AE19-62706E023703}">
                      <ahyp:hlinkClr xmlns:ahyp="http://schemas.microsoft.com/office/drawing/2018/hyperlinkcolor" val="tx"/>
                    </a:ext>
                  </a:extLst>
                </a:hlinkClick>
              </a:rPr>
              <a:t> da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tooltip="Universidade da Califórnia em Berkeley">
                  <a:extLst>
                    <a:ext uri="{A12FA001-AC4F-418D-AE19-62706E023703}">
                      <ahyp:hlinkClr xmlns:ahyp="http://schemas.microsoft.com/office/drawing/2018/hyperlinkcolor" val="tx"/>
                    </a:ext>
                  </a:extLst>
                </a:hlinkClick>
              </a:rPr>
              <a:t>Califórnia</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tooltip="Universidade da Califórnia em Berkeley">
                  <a:extLst>
                    <a:ext uri="{A12FA001-AC4F-418D-AE19-62706E023703}">
                      <ahyp:hlinkClr xmlns:ahyp="http://schemas.microsoft.com/office/drawing/2018/hyperlinkcolor" val="tx"/>
                    </a:ext>
                  </a:extLst>
                </a:hlinkClick>
              </a:rPr>
              <a:t> </a:t>
            </a:r>
            <a:r>
              <a:rPr lang="cs-CZ" sz="1800" strike="noStrike"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tooltip="Universidade da Califórnia em Berkeley">
                  <a:extLst>
                    <a:ext uri="{A12FA001-AC4F-418D-AE19-62706E023703}">
                      <ahyp:hlinkClr xmlns:ahyp="http://schemas.microsoft.com/office/drawing/2018/hyperlinkcolor" val="tx"/>
                    </a:ext>
                  </a:extLst>
                </a:hlinkClick>
              </a:rPr>
              <a:t>em</a:t>
            </a:r>
            <a:r>
              <a:rPr lang="cs-CZ" sz="1800" strike="noStrike"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tooltip="Universidade da Califórnia em Berkeley">
                  <a:extLst>
                    <a:ext uri="{A12FA001-AC4F-418D-AE19-62706E023703}">
                      <ahyp:hlinkClr xmlns:ahyp="http://schemas.microsoft.com/office/drawing/2018/hyperlinkcolor" val="tx"/>
                    </a:ext>
                  </a:extLst>
                </a:hlinkClick>
              </a:rPr>
              <a:t> </a:t>
            </a:r>
            <a:r>
              <a:rPr lang="cs-CZ" sz="1800" strike="noStrike" dirty="0" err="1">
                <a:effectLst/>
                <a:latin typeface="Arial" panose="020B0604020202020204" pitchFamily="34" charset="0"/>
                <a:ea typeface="Calibri" panose="020F0502020204030204" pitchFamily="34" charset="0"/>
                <a:cs typeface="Times New Roman" panose="02020603050405020304" pitchFamily="18" charset="0"/>
                <a:hlinkClick r:id="rId5" tooltip="Universidade da Califórnia em Berkeley">
                  <a:extLst>
                    <a:ext uri="{A12FA001-AC4F-418D-AE19-62706E023703}">
                      <ahyp:hlinkClr xmlns:ahyp="http://schemas.microsoft.com/office/drawing/2018/hyperlinkcolor" val="tx"/>
                    </a:ext>
                  </a:extLst>
                </a:hlinkClick>
              </a:rPr>
              <a:t>Berkeley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973059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B8FBD7-634A-47B6-89B5-3580DC72BAFF}"/>
              </a:ext>
            </a:extLst>
          </p:cNvPr>
          <p:cNvSpPr>
            <a:spLocks noGrp="1"/>
          </p:cNvSpPr>
          <p:nvPr>
            <p:ph type="title"/>
          </p:nvPr>
        </p:nvSpPr>
        <p:spPr/>
        <p:txBody>
          <a:bodyPr/>
          <a:lstStyle/>
          <a:p>
            <a:pPr algn="ctr"/>
            <a:r>
              <a:rPr lang="pt-PT" b="1" dirty="0"/>
              <a:t>Viagens</a:t>
            </a:r>
            <a:endParaRPr lang="cs-CZ" b="1" dirty="0"/>
          </a:p>
        </p:txBody>
      </p:sp>
      <p:sp>
        <p:nvSpPr>
          <p:cNvPr id="3" name="Zástupný obsah 2">
            <a:extLst>
              <a:ext uri="{FF2B5EF4-FFF2-40B4-BE49-F238E27FC236}">
                <a16:creationId xmlns:a16="http://schemas.microsoft.com/office/drawing/2014/main" id="{A9619407-116D-48D6-A14C-06CEA76B828A}"/>
              </a:ext>
            </a:extLst>
          </p:cNvPr>
          <p:cNvSpPr>
            <a:spLocks noGrp="1"/>
          </p:cNvSpPr>
          <p:nvPr>
            <p:ph idx="1"/>
          </p:nvPr>
        </p:nvSpPr>
        <p:spPr/>
        <p:txBody>
          <a:bodyPr/>
          <a:lstStyle/>
          <a:p>
            <a:pPr>
              <a:lnSpc>
                <a:spcPct val="107000"/>
              </a:lnSpc>
              <a:spcBef>
                <a:spcPts val="600"/>
              </a:spcBef>
              <a:spcAft>
                <a:spcPts val="600"/>
              </a:spcAft>
            </a:pP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permanece</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três</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anos</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na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Alemanha</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pt-PT"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Vive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dois</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anos</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em</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u="none" strike="no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2" tooltip="São Paulo (estado)"/>
              </a:rPr>
              <a:t>São</a:t>
            </a:r>
            <a:r>
              <a:rPr lang="cs-CZ" sz="180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2" tooltip="São Paulo (estado)"/>
              </a:rPr>
              <a:t> Paulo</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pt-PT" sz="1800" dirty="0">
                <a:solidFill>
                  <a:srgbClr val="000000"/>
                </a:solidFill>
                <a:latin typeface="Arial" panose="020B0604020202020204" pitchFamily="34" charset="0"/>
                <a:ea typeface="Calibri" panose="020F0502020204030204" pitchFamily="34" charset="0"/>
                <a:cs typeface="Times New Roman" panose="02020603050405020304" pitchFamily="18" charset="0"/>
              </a:rPr>
              <a:t>C</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onhece</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u="none" strike="no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3" tooltip="Moçambique"/>
              </a:rPr>
              <a:t>Moçambique</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cuja</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capital</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então</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Lourenço</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Marques</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é o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lugar</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onde </a:t>
            </a:r>
            <a:r>
              <a:rPr lang="cs-CZ"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decorre</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 romance de 1997 </a:t>
            </a:r>
            <a:r>
              <a:rPr lang="cs-CZ"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a:t>
            </a:r>
            <a:r>
              <a:rPr lang="cs-CZ" sz="18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Árvore</a:t>
            </a:r>
            <a:r>
              <a:rPr lang="cs-CZ"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das</a:t>
            </a:r>
            <a:r>
              <a:rPr lang="cs-CZ"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Palavras</a:t>
            </a:r>
            <a:r>
              <a:rPr lang="cs-CZ"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cs-CZ" sz="1800" u="none" strike="noStrike" baseline="30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4"/>
              </a:rPr>
              <a:t>[4]</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spcBef>
                <a:spcPts val="600"/>
              </a:spcBef>
              <a:spcAft>
                <a:spcPts val="600"/>
              </a:spcAft>
              <a:buFont typeface="Arial" panose="020B0604020202020204" pitchFamily="34" charset="0"/>
              <a:buChar char="-"/>
            </a:pPr>
            <a:r>
              <a:rPr lang="pt-P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92766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B378C1-3BA6-48EF-9695-381FBFE50270}"/>
              </a:ext>
            </a:extLst>
          </p:cNvPr>
          <p:cNvSpPr>
            <a:spLocks noGrp="1"/>
          </p:cNvSpPr>
          <p:nvPr>
            <p:ph type="title"/>
          </p:nvPr>
        </p:nvSpPr>
        <p:spPr/>
        <p:txBody>
          <a:bodyPr/>
          <a:lstStyle/>
          <a:p>
            <a:r>
              <a:rPr lang="cs-CZ" b="1" dirty="0" err="1">
                <a:solidFill>
                  <a:srgbClr val="202122"/>
                </a:solidFill>
                <a:latin typeface="Arial" panose="020B0604020202020204" pitchFamily="34" charset="0"/>
                <a:ea typeface="Calibri" panose="020F0502020204030204" pitchFamily="34" charset="0"/>
                <a:cs typeface="Times New Roman" panose="02020603050405020304" pitchFamily="18" charset="0"/>
              </a:rPr>
              <a:t>Prémios</a:t>
            </a:r>
            <a:r>
              <a:rPr lang="cs-CZ" b="1" dirty="0">
                <a:solidFill>
                  <a:srgbClr val="202122"/>
                </a:solidFill>
                <a:latin typeface="Arial" panose="020B0604020202020204" pitchFamily="34" charset="0"/>
                <a:ea typeface="Calibri" panose="020F0502020204030204" pitchFamily="34" charset="0"/>
                <a:cs typeface="Times New Roman" panose="02020603050405020304" pitchFamily="18" charset="0"/>
              </a:rPr>
              <a:t> </a:t>
            </a:r>
            <a:r>
              <a:rPr lang="cs-CZ" b="1" dirty="0" err="1">
                <a:solidFill>
                  <a:srgbClr val="202122"/>
                </a:solidFill>
                <a:latin typeface="Arial" panose="020B0604020202020204" pitchFamily="34" charset="0"/>
                <a:ea typeface="Calibri" panose="020F0502020204030204" pitchFamily="34" charset="0"/>
                <a:cs typeface="Times New Roman" panose="02020603050405020304" pitchFamily="18" charset="0"/>
              </a:rPr>
              <a:t>literários</a:t>
            </a:r>
            <a:br>
              <a:rPr lang="cs-CZ" dirty="0">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831DC8E0-3408-4E8C-A563-50B3CF47E713}"/>
              </a:ext>
            </a:extLst>
          </p:cNvPr>
          <p:cNvSpPr>
            <a:spLocks noGrp="1"/>
          </p:cNvSpPr>
          <p:nvPr>
            <p:ph idx="1"/>
          </p:nvPr>
        </p:nvSpPr>
        <p:spPr/>
        <p:txBody>
          <a:bodyPr/>
          <a:lstStyle/>
          <a:p>
            <a:pPr marL="342900" lvl="0" indent="-342900">
              <a:lnSpc>
                <a:spcPct val="107000"/>
              </a:lnSpc>
              <a:spcBef>
                <a:spcPts val="600"/>
              </a:spcBef>
              <a:spcAft>
                <a:spcPts val="600"/>
              </a:spcAft>
              <a:buFont typeface="Arial" panose="020B0604020202020204" pitchFamily="34" charset="0"/>
              <a:buChar char="-"/>
            </a:pPr>
            <a:r>
              <a:rPr lang="pt-P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Em 1995 r</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ecebe</a:t>
            </a:r>
            <a:r>
              <a:rPr lang="pt-P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o </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Grande </a:t>
            </a:r>
            <a:r>
              <a:rPr lang="cs-CZ" sz="1800" b="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Prémio</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de Romance e Novela</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da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Associação</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Portuguesa</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de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Escritores</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pelo</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seu</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romance </a:t>
            </a:r>
            <a:r>
              <a:rPr lang="cs-CZ"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A </a:t>
            </a:r>
            <a:r>
              <a:rPr lang="cs-CZ" sz="1800" i="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Casa</a:t>
            </a:r>
            <a:r>
              <a:rPr lang="cs-CZ"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da </a:t>
            </a:r>
            <a:r>
              <a:rPr lang="cs-CZ" sz="1800" i="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Cabeça</a:t>
            </a:r>
            <a:r>
              <a:rPr lang="cs-CZ"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de </a:t>
            </a:r>
            <a:r>
              <a:rPr lang="cs-CZ" sz="1800" i="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Cavalo</a:t>
            </a:r>
            <a:r>
              <a:rPr lang="pt-P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spcBef>
                <a:spcPts val="600"/>
              </a:spcBef>
              <a:spcAft>
                <a:spcPts val="600"/>
              </a:spcAft>
              <a:buFont typeface="Arial" panose="020B0604020202020204" pitchFamily="34" charset="0"/>
              <a:buChar char="-"/>
            </a:pPr>
            <a:r>
              <a:rPr lang="pt-PT"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1981 recebeu os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Prémios</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de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Ficção</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do </a:t>
            </a:r>
            <a:r>
              <a:rPr lang="cs-CZ" sz="1800" b="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Pen</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Clube</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pelos</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livros</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b="1"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O </a:t>
            </a:r>
            <a:r>
              <a:rPr lang="cs-CZ" sz="1800" b="1" i="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Silêncio</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e </a:t>
            </a:r>
            <a:r>
              <a:rPr lang="cs-CZ"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O </a:t>
            </a:r>
            <a:r>
              <a:rPr lang="cs-CZ" sz="1800" i="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Cavalo</a:t>
            </a:r>
            <a:r>
              <a:rPr lang="cs-CZ"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de Sol</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spcBef>
                <a:spcPts val="600"/>
              </a:spcBef>
              <a:spcAft>
                <a:spcPts val="600"/>
              </a:spcAft>
              <a:buFont typeface="Arial" panose="020B0604020202020204" pitchFamily="34" charset="0"/>
              <a:buChar char="-"/>
            </a:pPr>
            <a:r>
              <a:rPr lang="pt-PT"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2002 – recebe o </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Grande </a:t>
            </a:r>
            <a:r>
              <a:rPr lang="cs-CZ" sz="1800" b="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Prémio</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de </a:t>
            </a:r>
            <a:r>
              <a:rPr lang="cs-CZ" sz="1800" b="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Conto</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b="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Camilo</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b="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Castelo</a:t>
            </a:r>
            <a:r>
              <a:rPr lang="cs-CZ" sz="1800" b="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b="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Branco</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por</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i="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Histórias</a:t>
            </a:r>
            <a:r>
              <a:rPr lang="cs-CZ" sz="1800" i="1"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de Ver e </a:t>
            </a:r>
            <a:r>
              <a:rPr lang="cs-CZ" sz="1800" i="1"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Andar</a:t>
            </a:r>
            <a:r>
              <a:rPr lang="cs-CZ" sz="18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30219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FECB3A-90AA-45C2-AD8C-53ECD1DFC6BC}"/>
              </a:ext>
            </a:extLst>
          </p:cNvPr>
          <p:cNvSpPr>
            <a:spLocks noGrp="1"/>
          </p:cNvSpPr>
          <p:nvPr>
            <p:ph type="title"/>
          </p:nvPr>
        </p:nvSpPr>
        <p:spPr/>
        <p:txBody>
          <a:bodyPr/>
          <a:lstStyle/>
          <a:p>
            <a:r>
              <a:rPr lang="pt-PT" b="1" i="1" dirty="0"/>
              <a:t>Obra</a:t>
            </a:r>
            <a:r>
              <a:rPr lang="pt-PT" dirty="0"/>
              <a:t> </a:t>
            </a:r>
            <a:endParaRPr lang="cs-CZ" dirty="0"/>
          </a:p>
        </p:txBody>
      </p:sp>
      <p:sp>
        <p:nvSpPr>
          <p:cNvPr id="3" name="Zástupný obsah 2">
            <a:extLst>
              <a:ext uri="{FF2B5EF4-FFF2-40B4-BE49-F238E27FC236}">
                <a16:creationId xmlns:a16="http://schemas.microsoft.com/office/drawing/2014/main" id="{2EA8BBDF-EE4A-44D6-BCFD-9D5062E306BE}"/>
              </a:ext>
            </a:extLst>
          </p:cNvPr>
          <p:cNvSpPr>
            <a:spLocks noGrp="1"/>
          </p:cNvSpPr>
          <p:nvPr>
            <p:ph idx="1"/>
          </p:nvPr>
        </p:nvSpPr>
        <p:spPr>
          <a:xfrm>
            <a:off x="838200" y="1825625"/>
            <a:ext cx="7630551" cy="4351338"/>
          </a:xfrm>
        </p:spPr>
        <p:txBody>
          <a:bodyPr/>
          <a:lstStyle/>
          <a:p>
            <a:r>
              <a:rPr lang="pt-BR" dirty="0"/>
              <a:t>O Silêncio</a:t>
            </a:r>
          </a:p>
          <a:p>
            <a:r>
              <a:rPr lang="pt-BR" dirty="0"/>
              <a:t>Paisagem com mulher e mar ao fundo</a:t>
            </a:r>
          </a:p>
          <a:p>
            <a:r>
              <a:rPr lang="pt-BR" dirty="0"/>
              <a:t> A Casa da Cabeça de Cavalo</a:t>
            </a:r>
          </a:p>
          <a:p>
            <a:r>
              <a:rPr lang="pt-BR" dirty="0"/>
              <a:t> Árvore das palavras</a:t>
            </a:r>
          </a:p>
          <a:p>
            <a:r>
              <a:rPr lang="pt-BR" dirty="0"/>
              <a:t>A Mulher que prendeu a chuva  </a:t>
            </a:r>
            <a:endParaRPr lang="cs-CZ" dirty="0"/>
          </a:p>
        </p:txBody>
      </p:sp>
      <p:pic>
        <p:nvPicPr>
          <p:cNvPr id="5122" name="Picture 2" descr="Teolinda Gersão - Bertrand Livreiros - livraria Online">
            <a:extLst>
              <a:ext uri="{FF2B5EF4-FFF2-40B4-BE49-F238E27FC236}">
                <a16:creationId xmlns:a16="http://schemas.microsoft.com/office/drawing/2014/main" id="{C30A050F-8207-4949-9812-62496ACE55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6819" y="549275"/>
            <a:ext cx="1666875" cy="25527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Teolinda Gersão">
            <a:extLst>
              <a:ext uri="{FF2B5EF4-FFF2-40B4-BE49-F238E27FC236}">
                <a16:creationId xmlns:a16="http://schemas.microsoft.com/office/drawing/2014/main" id="{478039B8-A9E2-4268-BD0F-35A11EAEAB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2189" y="737053"/>
            <a:ext cx="1706350" cy="255270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a:extLst>
              <a:ext uri="{FF2B5EF4-FFF2-40B4-BE49-F238E27FC236}">
                <a16:creationId xmlns:a16="http://schemas.microsoft.com/office/drawing/2014/main" id="{874C911C-0084-46C9-A648-F692AE07F0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422" y="3824060"/>
            <a:ext cx="1501698" cy="2250292"/>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A mulher que prendeu a chuva (Portuguese Edition)">
            <a:extLst>
              <a:ext uri="{FF2B5EF4-FFF2-40B4-BE49-F238E27FC236}">
                <a16:creationId xmlns:a16="http://schemas.microsoft.com/office/drawing/2014/main" id="{68DE235E-3103-4417-81DB-D8F41FE40F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9816" y="3910981"/>
            <a:ext cx="134302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081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6FD7672-78BE-4D6F-A711-2CDB79B52D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A62647B-1222-407C-8740-5A497612B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E094D64-0ECA-47AB-B097-BB9247437E2C}"/>
              </a:ext>
            </a:extLst>
          </p:cNvPr>
          <p:cNvSpPr>
            <a:spLocks noGrp="1"/>
          </p:cNvSpPr>
          <p:nvPr>
            <p:ph type="title"/>
          </p:nvPr>
        </p:nvSpPr>
        <p:spPr>
          <a:xfrm>
            <a:off x="8029293" y="806364"/>
            <a:ext cx="3354636" cy="2847413"/>
          </a:xfrm>
        </p:spPr>
        <p:txBody>
          <a:bodyPr vert="horz" lIns="91440" tIns="45720" rIns="91440" bIns="45720" rtlCol="0" anchor="b">
            <a:normAutofit/>
          </a:bodyPr>
          <a:lstStyle/>
          <a:p>
            <a:r>
              <a:rPr lang="en-US" sz="6000" b="1" kern="1200">
                <a:solidFill>
                  <a:schemeClr val="tx1"/>
                </a:solidFill>
                <a:latin typeface="+mj-lt"/>
                <a:ea typeface="+mj-ea"/>
                <a:cs typeface="+mj-cs"/>
              </a:rPr>
              <a:t>Sobre Teolinda Gersão</a:t>
            </a:r>
          </a:p>
        </p:txBody>
      </p:sp>
      <p:pic>
        <p:nvPicPr>
          <p:cNvPr id="3" name="Online médium 2" title="Ler + Ler Melhor - Teolinda Gersão">
            <a:hlinkClick r:id="" action="ppaction://media"/>
            <a:extLst>
              <a:ext uri="{FF2B5EF4-FFF2-40B4-BE49-F238E27FC236}">
                <a16:creationId xmlns:a16="http://schemas.microsoft.com/office/drawing/2014/main" id="{19EB7EE6-3F14-45EA-9E9D-2A5C43E3B3E1}"/>
              </a:ext>
            </a:extLst>
          </p:cNvPr>
          <p:cNvPicPr>
            <a:picLocks noRot="1" noChangeAspect="1"/>
          </p:cNvPicPr>
          <p:nvPr>
            <a:videoFile r:link="rId1"/>
          </p:nvPr>
        </p:nvPicPr>
        <p:blipFill>
          <a:blip r:embed="rId3"/>
          <a:stretch>
            <a:fillRect/>
          </a:stretch>
        </p:blipFill>
        <p:spPr>
          <a:xfrm>
            <a:off x="1296558" y="1318502"/>
            <a:ext cx="5604636" cy="4203477"/>
          </a:xfrm>
          <a:prstGeom prst="rect">
            <a:avLst/>
          </a:prstGeom>
        </p:spPr>
      </p:pic>
    </p:spTree>
    <p:extLst>
      <p:ext uri="{BB962C8B-B14F-4D97-AF65-F5344CB8AC3E}">
        <p14:creationId xmlns:p14="http://schemas.microsoft.com/office/powerpoint/2010/main" val="187819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0098259-DD2D-427C-9D30-5D62D07CBE23}"/>
              </a:ext>
            </a:extLst>
          </p:cNvPr>
          <p:cNvSpPr>
            <a:spLocks noGrp="1"/>
          </p:cNvSpPr>
          <p:nvPr>
            <p:ph idx="1"/>
          </p:nvPr>
        </p:nvSpPr>
        <p:spPr>
          <a:xfrm>
            <a:off x="126609" y="356839"/>
            <a:ext cx="11929403" cy="6142436"/>
          </a:xfrm>
        </p:spPr>
        <p:txBody>
          <a:bodyPr>
            <a:normAutofit/>
          </a:bodyPr>
          <a:lstStyle/>
          <a:p>
            <a:pPr algn="just"/>
            <a:r>
              <a:rPr lang="pt-BR" dirty="0"/>
              <a:t>O </a:t>
            </a:r>
            <a:r>
              <a:rPr lang="pt-BR" b="1" dirty="0"/>
              <a:t>programa de hoje é dedicado </a:t>
            </a:r>
            <a:r>
              <a:rPr lang="pt-BR" dirty="0"/>
              <a:t>à escritora Teolinda Gersão. Nascida </a:t>
            </a:r>
            <a:r>
              <a:rPr lang="pt-BR" b="1" dirty="0"/>
              <a:t>em</a:t>
            </a:r>
            <a:r>
              <a:rPr lang="pt-BR" dirty="0"/>
              <a:t> </a:t>
            </a:r>
            <a:r>
              <a:rPr lang="pt-BR" b="1" dirty="0"/>
              <a:t>Coimbra</a:t>
            </a:r>
            <a:r>
              <a:rPr lang="pt-BR" dirty="0"/>
              <a:t> em 1940,  é </a:t>
            </a:r>
            <a:r>
              <a:rPr lang="pt-BR" b="1" dirty="0"/>
              <a:t>aqui</a:t>
            </a:r>
            <a:r>
              <a:rPr lang="pt-BR" dirty="0"/>
              <a:t> que </a:t>
            </a:r>
            <a:r>
              <a:rPr lang="pt-BR" b="1" dirty="0"/>
              <a:t>passa toda a infância e  onde faz também o liceu e a unviersidade</a:t>
            </a:r>
            <a:r>
              <a:rPr lang="pt-BR" dirty="0"/>
              <a:t>, ela se forma em 1963. </a:t>
            </a:r>
            <a:r>
              <a:rPr lang="pt-BR" b="1" dirty="0"/>
              <a:t>Com vinte e um anos parte para a Alemanha e aí permanece durante três anos</a:t>
            </a:r>
            <a:r>
              <a:rPr lang="pt-BR" dirty="0"/>
              <a:t>, estudando </a:t>
            </a:r>
            <a:r>
              <a:rPr lang="pt-BR" b="1" dirty="0"/>
              <a:t>germanística e anglística, </a:t>
            </a:r>
            <a:r>
              <a:rPr lang="pt-BR" dirty="0"/>
              <a:t>tendo sido, também, </a:t>
            </a:r>
            <a:r>
              <a:rPr lang="pt-BR" b="1" dirty="0"/>
              <a:t>leitora na Universidade Técnica de Berlim</a:t>
            </a:r>
            <a:r>
              <a:rPr lang="pt-BR" dirty="0"/>
              <a:t>. Regressada a Portugal </a:t>
            </a:r>
            <a:r>
              <a:rPr lang="pt-BR" b="1" dirty="0"/>
              <a:t>leciona na Faculdade de Letras de  Lisboa</a:t>
            </a:r>
            <a:r>
              <a:rPr lang="pt-BR" dirty="0"/>
              <a:t>, tornando-se ser posteriormente </a:t>
            </a:r>
            <a:r>
              <a:rPr lang="pt-BR" b="1" dirty="0"/>
              <a:t>professora catedrática da Universidade Nova de Lisboa </a:t>
            </a:r>
            <a:r>
              <a:rPr lang="pt-BR" dirty="0"/>
              <a:t>onde ensina </a:t>
            </a:r>
            <a:r>
              <a:rPr lang="pt-BR" b="1" dirty="0"/>
              <a:t>literatura alemã e literatura comparada até 1995</a:t>
            </a:r>
            <a:r>
              <a:rPr lang="pt-BR" dirty="0"/>
              <a:t>. A partir desta data </a:t>
            </a:r>
            <a:r>
              <a:rPr lang="pt-BR" b="1" dirty="0"/>
              <a:t>dedica-se</a:t>
            </a:r>
            <a:r>
              <a:rPr lang="cs-CZ" b="1" dirty="0"/>
              <a:t>,</a:t>
            </a:r>
            <a:r>
              <a:rPr lang="pt-BR" b="1" dirty="0"/>
              <a:t> exlusivamente</a:t>
            </a:r>
            <a:r>
              <a:rPr lang="cs-CZ" b="1" dirty="0"/>
              <a:t>,</a:t>
            </a:r>
            <a:r>
              <a:rPr lang="pt-BR" b="1" dirty="0"/>
              <a:t> à literatura</a:t>
            </a:r>
            <a:r>
              <a:rPr lang="pt-BR" dirty="0"/>
              <a:t>. </a:t>
            </a:r>
            <a:endParaRPr lang="cs-CZ" dirty="0"/>
          </a:p>
          <a:p>
            <a:pPr algn="just"/>
            <a:r>
              <a:rPr lang="pt-BR" i="1" dirty="0"/>
              <a:t>O Silêncio,  Paisagem com mulher e mar ao fundo</a:t>
            </a:r>
            <a:r>
              <a:rPr lang="cs-CZ" i="1" dirty="0"/>
              <a:t>,</a:t>
            </a:r>
            <a:r>
              <a:rPr lang="pt-BR" i="1" dirty="0"/>
              <a:t> A Casa da Cabeça de Cavalo, Árvore das palavras, A Mulher que prendeu a chuva</a:t>
            </a:r>
            <a:r>
              <a:rPr lang="pt-BR" dirty="0"/>
              <a:t> são algumas das obras de Teolinda Gersão. </a:t>
            </a:r>
          </a:p>
          <a:p>
            <a:endParaRPr lang="cs-CZ" dirty="0"/>
          </a:p>
        </p:txBody>
      </p:sp>
    </p:spTree>
    <p:extLst>
      <p:ext uri="{BB962C8B-B14F-4D97-AF65-F5344CB8AC3E}">
        <p14:creationId xmlns:p14="http://schemas.microsoft.com/office/powerpoint/2010/main" val="1325660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0098259-DD2D-427C-9D30-5D62D07CBE23}"/>
              </a:ext>
            </a:extLst>
          </p:cNvPr>
          <p:cNvSpPr>
            <a:spLocks noGrp="1"/>
          </p:cNvSpPr>
          <p:nvPr>
            <p:ph idx="1"/>
          </p:nvPr>
        </p:nvSpPr>
        <p:spPr>
          <a:xfrm>
            <a:off x="393894" y="356839"/>
            <a:ext cx="11662117" cy="5678202"/>
          </a:xfrm>
        </p:spPr>
        <p:txBody>
          <a:bodyPr>
            <a:normAutofit/>
          </a:bodyPr>
          <a:lstStyle/>
          <a:p>
            <a:pPr algn="just"/>
            <a:r>
              <a:rPr lang="pt-BR" dirty="0"/>
              <a:t>Coimbra é </a:t>
            </a:r>
            <a:r>
              <a:rPr lang="pt-BR" b="1" dirty="0"/>
              <a:t>uma cidade universitária </a:t>
            </a:r>
            <a:r>
              <a:rPr lang="pt-BR" dirty="0"/>
              <a:t>por tradição, não é? Mas eu confesso como nasci lá e vivi sempre lá, quando foi a minha altura de chegar à Universidade já </a:t>
            </a:r>
            <a:r>
              <a:rPr lang="pt-BR" b="1" dirty="0"/>
              <a:t>todos os primos e a família </a:t>
            </a:r>
            <a:r>
              <a:rPr lang="pt-BR" dirty="0"/>
              <a:t>toda tinha passado por lá - já não era novidade. Quem vem de fora acho que é, por si, mais aquela parte da </a:t>
            </a:r>
            <a:r>
              <a:rPr lang="pt-BR" b="1" dirty="0"/>
              <a:t>vida académica.</a:t>
            </a:r>
            <a:r>
              <a:rPr lang="pt-BR" dirty="0"/>
              <a:t> Para mim já é tão conhecido que quando foi a minha vez não senti  </a:t>
            </a:r>
            <a:r>
              <a:rPr lang="pt-BR" b="1" dirty="0"/>
              <a:t>emoção nenhuma especial</a:t>
            </a:r>
            <a:r>
              <a:rPr lang="pt-BR" dirty="0"/>
              <a:t>. </a:t>
            </a:r>
            <a:r>
              <a:rPr lang="pt-BR" b="1" dirty="0"/>
              <a:t>Mas claro que são as minhas raízes e eu volto lá. O meu avó era professor primário numa aldeia muito perto de Coimbra - entre Coimbra e Condeixa. Chama-se Cernache</a:t>
            </a:r>
            <a:r>
              <a:rPr lang="pt-BR" dirty="0"/>
              <a:t>. </a:t>
            </a:r>
            <a:r>
              <a:rPr lang="pt-BR" b="1" dirty="0"/>
              <a:t>E  </a:t>
            </a:r>
            <a:r>
              <a:rPr lang="cs-CZ" b="1" dirty="0"/>
              <a:t>t</a:t>
            </a:r>
            <a:r>
              <a:rPr lang="pt-BR" b="1" dirty="0"/>
              <a:t>emos ligação com aquela casa.</a:t>
            </a:r>
            <a:r>
              <a:rPr lang="pt-BR" dirty="0"/>
              <a:t> Foi nessa casa e nas histórias em volta dela  que eu pensei quando escrevia a </a:t>
            </a:r>
            <a:r>
              <a:rPr lang="pt-BR" b="1" i="1" dirty="0"/>
              <a:t>Casa da Cabeça de Cavalo</a:t>
            </a:r>
            <a:r>
              <a:rPr lang="pt-BR" dirty="0"/>
              <a:t>. </a:t>
            </a:r>
            <a:r>
              <a:rPr lang="pt-BR" b="1" dirty="0"/>
              <a:t>Portanto é o lugar das minhas raízes. </a:t>
            </a:r>
          </a:p>
          <a:p>
            <a:endParaRPr lang="cs-CZ" dirty="0"/>
          </a:p>
        </p:txBody>
      </p:sp>
    </p:spTree>
    <p:extLst>
      <p:ext uri="{BB962C8B-B14F-4D97-AF65-F5344CB8AC3E}">
        <p14:creationId xmlns:p14="http://schemas.microsoft.com/office/powerpoint/2010/main" val="152603915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TotalTime>
  <Words>2431</Words>
  <Application>Microsoft Office PowerPoint</Application>
  <PresentationFormat>Širokoúhlá obrazovka</PresentationFormat>
  <Paragraphs>66</Paragraphs>
  <Slides>22</Slides>
  <Notes>0</Notes>
  <HiddenSlides>0</HiddenSlides>
  <MMClips>2</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Calibri Light</vt:lpstr>
      <vt:lpstr>inherit</vt:lpstr>
      <vt:lpstr>Motiv Office</vt:lpstr>
      <vt:lpstr>Prezentace aplikace PowerPoint</vt:lpstr>
      <vt:lpstr>QUEM É?</vt:lpstr>
      <vt:lpstr>Experiências de trabalho (ensino)</vt:lpstr>
      <vt:lpstr>Viagens</vt:lpstr>
      <vt:lpstr>Prémios literários </vt:lpstr>
      <vt:lpstr>Obra </vt:lpstr>
      <vt:lpstr>Sobre Teolinda Gersão</vt:lpstr>
      <vt:lpstr>Prezentace aplikace PowerPoint</vt:lpstr>
      <vt:lpstr>Prezentace aplikace PowerPoint</vt:lpstr>
      <vt:lpstr>Prezentace aplikace PowerPoint</vt:lpstr>
      <vt:lpstr>Prezentace aplikace PowerPoint</vt:lpstr>
      <vt:lpstr>Silêncio</vt:lpstr>
      <vt:lpstr>Conversa com Teolinda Gersão (sobre o Regresso de Júlia Mann a Paraty - 2021)</vt:lpstr>
      <vt:lpstr>O regresso de Júlia Mann a Paraty </vt:lpstr>
      <vt:lpstr>Entrevista - CONVERSA COM TEOLINDA GERSÃO </vt:lpstr>
      <vt:lpstr>Entrevista - CONVERSA COM TEOLINDA GERSÃO </vt:lpstr>
      <vt:lpstr>Entrevista</vt:lpstr>
      <vt:lpstr>Entrevista</vt:lpstr>
      <vt:lpstr>Entrevista</vt:lpstr>
      <vt:lpstr>Entrevista</vt:lpstr>
      <vt:lpstr>Entrevista</vt:lpstr>
      <vt:lpstr>Entrevista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 Svobodová</dc:creator>
  <cp:lastModifiedBy>Iva Svobodová</cp:lastModifiedBy>
  <cp:revision>5</cp:revision>
  <dcterms:created xsi:type="dcterms:W3CDTF">2021-11-26T07:59:35Z</dcterms:created>
  <dcterms:modified xsi:type="dcterms:W3CDTF">2021-11-26T19:31:24Z</dcterms:modified>
</cp:coreProperties>
</file>