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6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3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8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0355-2AD2-47F4-A94B-4F8A544BD4A1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5632-4C1E-4DF7-BE19-0E023B6FD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SINTAXE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1.10.2018 (druhá hodina)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TÉMA:</a:t>
            </a:r>
          </a:p>
          <a:p>
            <a:r>
              <a:rPr lang="cs-CZ" dirty="0" err="1" smtClean="0"/>
              <a:t>PERÍODO</a:t>
            </a:r>
            <a:r>
              <a:rPr lang="cs-CZ" dirty="0" smtClean="0"/>
              <a:t> </a:t>
            </a:r>
            <a:r>
              <a:rPr lang="cs-CZ" dirty="0" err="1" smtClean="0"/>
              <a:t>SIMPLES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1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PERÍODO</a:t>
            </a:r>
            <a:r>
              <a:rPr lang="cs-CZ" dirty="0" smtClean="0"/>
              <a:t> </a:t>
            </a:r>
            <a:r>
              <a:rPr lang="cs-CZ" dirty="0" err="1" smtClean="0"/>
              <a:t>SIMPLES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JEDNODUCHÉ SOUVĚTÍ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NELES</a:t>
            </a:r>
            <a:r>
              <a:rPr lang="cs-CZ" dirty="0" smtClean="0"/>
              <a:t> </a:t>
            </a:r>
            <a:r>
              <a:rPr lang="cs-CZ" dirty="0" err="1" smtClean="0"/>
              <a:t>OBSERVAR</a:t>
            </a:r>
            <a:r>
              <a:rPr lang="cs-CZ" dirty="0" smtClean="0"/>
              <a:t>-SE-Á A </a:t>
            </a:r>
            <a:r>
              <a:rPr lang="cs-CZ" dirty="0" err="1" smtClean="0"/>
              <a:t>FUN</a:t>
            </a:r>
            <a:r>
              <a:rPr lang="pt-PT" dirty="0" smtClean="0"/>
              <a:t>ÇÃO DOS TERMOS, ELEMENTOS OU CONSTITUINTES DA ORAÇÃO</a:t>
            </a:r>
          </a:p>
          <a:p>
            <a:endParaRPr lang="pt-PT" dirty="0"/>
          </a:p>
          <a:p>
            <a:r>
              <a:rPr lang="pt-PT" dirty="0" smtClean="0"/>
              <a:t>Budeme v souv</a:t>
            </a:r>
            <a:r>
              <a:rPr lang="cs-CZ" dirty="0" err="1" smtClean="0"/>
              <a:t>ětích</a:t>
            </a:r>
            <a:r>
              <a:rPr lang="cs-CZ" dirty="0" smtClean="0"/>
              <a:t> sledovat funkci větných členů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3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</a:t>
            </a:r>
            <a:r>
              <a:rPr lang="cs-CZ" dirty="0" err="1" smtClean="0"/>
              <a:t>GRUPOS</a:t>
            </a:r>
            <a:r>
              <a:rPr lang="cs-CZ" dirty="0" smtClean="0"/>
              <a:t> DE </a:t>
            </a:r>
            <a:r>
              <a:rPr lang="cs-CZ" dirty="0" err="1" smtClean="0"/>
              <a:t>CONSTITUINTES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ESSENCIAIS</a:t>
            </a:r>
            <a:r>
              <a:rPr lang="cs-CZ" b="1" dirty="0" smtClean="0"/>
              <a:t>   - ZÁKLADNÍ VĚTNÉ ČLENY</a:t>
            </a:r>
          </a:p>
          <a:p>
            <a:pPr lvl="1"/>
            <a:r>
              <a:rPr lang="cs-CZ" dirty="0" err="1" smtClean="0"/>
              <a:t>SUJEITO</a:t>
            </a:r>
            <a:r>
              <a:rPr lang="cs-CZ" dirty="0" smtClean="0"/>
              <a:t>  - PODMĚT</a:t>
            </a:r>
            <a:endParaRPr lang="cs-CZ" dirty="0"/>
          </a:p>
          <a:p>
            <a:pPr lvl="1"/>
            <a:r>
              <a:rPr lang="cs-CZ" dirty="0" err="1" smtClean="0"/>
              <a:t>PREDICADO</a:t>
            </a:r>
            <a:r>
              <a:rPr lang="cs-CZ" dirty="0" smtClean="0"/>
              <a:t> - PŘÍSUDEK</a:t>
            </a:r>
          </a:p>
          <a:p>
            <a:r>
              <a:rPr lang="cs-CZ" b="1" dirty="0" err="1" smtClean="0"/>
              <a:t>INTEGRANTES</a:t>
            </a:r>
            <a:r>
              <a:rPr lang="cs-CZ" b="1" dirty="0" smtClean="0"/>
              <a:t> / </a:t>
            </a:r>
            <a:r>
              <a:rPr lang="cs-CZ" b="1" dirty="0" err="1" smtClean="0"/>
              <a:t>SELECIONADOS</a:t>
            </a:r>
            <a:r>
              <a:rPr lang="cs-CZ" b="1" dirty="0" smtClean="0"/>
              <a:t>  - POVINNÉ INTEGRUJÍCÍ </a:t>
            </a:r>
          </a:p>
          <a:p>
            <a:pPr lvl="1"/>
            <a:r>
              <a:rPr lang="cs-CZ" dirty="0" err="1" smtClean="0"/>
              <a:t>PREDICATIVO</a:t>
            </a:r>
            <a:r>
              <a:rPr lang="cs-CZ" dirty="0" smtClean="0"/>
              <a:t>  - PREDIKATIV (SOUČÁST PŘ. JMENNÉHO)</a:t>
            </a:r>
          </a:p>
          <a:p>
            <a:pPr lvl="1"/>
            <a:r>
              <a:rPr lang="cs-CZ" dirty="0" err="1" smtClean="0"/>
              <a:t>COMPLEMENTO</a:t>
            </a:r>
            <a:r>
              <a:rPr lang="cs-CZ" dirty="0" smtClean="0"/>
              <a:t> </a:t>
            </a:r>
            <a:r>
              <a:rPr lang="cs-CZ" dirty="0" err="1" smtClean="0"/>
              <a:t>DIRETO</a:t>
            </a:r>
            <a:r>
              <a:rPr lang="cs-CZ" dirty="0" smtClean="0"/>
              <a:t> – PŘEDMĚT PŘÍMÝ</a:t>
            </a:r>
          </a:p>
          <a:p>
            <a:pPr lvl="1"/>
            <a:r>
              <a:rPr lang="cs-CZ" dirty="0" err="1" smtClean="0"/>
              <a:t>COMPLEMENTO</a:t>
            </a:r>
            <a:r>
              <a:rPr lang="cs-CZ" dirty="0" smtClean="0"/>
              <a:t> </a:t>
            </a:r>
            <a:r>
              <a:rPr lang="cs-CZ" dirty="0" err="1" smtClean="0"/>
              <a:t>INDIRETO</a:t>
            </a:r>
            <a:r>
              <a:rPr lang="cs-CZ" dirty="0" smtClean="0"/>
              <a:t> – PŘEDMĚT NEPŘÍMÝ</a:t>
            </a:r>
          </a:p>
          <a:p>
            <a:pPr lvl="1"/>
            <a:r>
              <a:rPr lang="cs-CZ" dirty="0" err="1" smtClean="0"/>
              <a:t>COMPEMENTO</a:t>
            </a:r>
            <a:r>
              <a:rPr lang="cs-CZ" dirty="0" smtClean="0"/>
              <a:t> </a:t>
            </a:r>
            <a:r>
              <a:rPr lang="cs-CZ" dirty="0" err="1" smtClean="0"/>
              <a:t>OBLÍQUO</a:t>
            </a:r>
            <a:r>
              <a:rPr lang="cs-CZ" dirty="0" smtClean="0"/>
              <a:t> – OSTATNÍ PŘEDMĚTY</a:t>
            </a:r>
          </a:p>
          <a:p>
            <a:pPr lvl="1"/>
            <a:r>
              <a:rPr lang="cs-CZ" dirty="0" smtClean="0"/>
              <a:t>AGENTE DA </a:t>
            </a:r>
            <a:r>
              <a:rPr lang="cs-CZ" dirty="0" err="1" smtClean="0"/>
              <a:t>PASSIVA</a:t>
            </a:r>
            <a:r>
              <a:rPr lang="cs-CZ" dirty="0" smtClean="0"/>
              <a:t> – ČINITEL TRPNÉHO RODU</a:t>
            </a:r>
          </a:p>
          <a:p>
            <a:r>
              <a:rPr lang="cs-CZ" b="1" dirty="0" err="1" smtClean="0"/>
              <a:t>ACESSÓRIOS</a:t>
            </a:r>
            <a:r>
              <a:rPr lang="cs-CZ" b="1" dirty="0" smtClean="0"/>
              <a:t>  - AKCESORNÍ</a:t>
            </a:r>
          </a:p>
          <a:p>
            <a:pPr lvl="1"/>
            <a:r>
              <a:rPr lang="cs-CZ" dirty="0" err="1" smtClean="0"/>
              <a:t>ADJUNTO</a:t>
            </a:r>
            <a:r>
              <a:rPr lang="cs-CZ" dirty="0" smtClean="0"/>
              <a:t> </a:t>
            </a:r>
            <a:r>
              <a:rPr lang="cs-CZ" dirty="0" err="1" smtClean="0"/>
              <a:t>ADNOMINAL</a:t>
            </a:r>
            <a:r>
              <a:rPr lang="cs-CZ" dirty="0" smtClean="0"/>
              <a:t> – PŘÍVLASTEK SHODNÝ A NESHODNÝ</a:t>
            </a:r>
          </a:p>
          <a:p>
            <a:pPr lvl="1"/>
            <a:r>
              <a:rPr lang="cs-CZ" dirty="0" err="1" smtClean="0"/>
              <a:t>ADJUNTO</a:t>
            </a:r>
            <a:r>
              <a:rPr lang="cs-CZ" dirty="0" smtClean="0"/>
              <a:t> </a:t>
            </a:r>
            <a:r>
              <a:rPr lang="cs-CZ" dirty="0" err="1" smtClean="0"/>
              <a:t>ADVERBIAL</a:t>
            </a:r>
            <a:r>
              <a:rPr lang="cs-CZ" dirty="0" smtClean="0"/>
              <a:t>  - PŘÍSLOVEČNÍ URČENÍ</a:t>
            </a:r>
          </a:p>
          <a:p>
            <a:pPr lvl="1"/>
            <a:r>
              <a:rPr lang="cs-CZ" dirty="0" err="1" smtClean="0"/>
              <a:t>APOSTO</a:t>
            </a:r>
            <a:r>
              <a:rPr lang="cs-CZ" dirty="0" smtClean="0"/>
              <a:t> - VSUVKA</a:t>
            </a:r>
          </a:p>
        </p:txBody>
      </p:sp>
    </p:spTree>
    <p:extLst>
      <p:ext uri="{BB962C8B-B14F-4D97-AF65-F5344CB8AC3E}">
        <p14:creationId xmlns:p14="http://schemas.microsoft.com/office/powerpoint/2010/main" val="191453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50304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TERMOS </a:t>
            </a:r>
            <a:r>
              <a:rPr lang="cs-CZ" b="1" dirty="0" err="1" smtClean="0"/>
              <a:t>ESSENCIAIS</a:t>
            </a:r>
            <a:r>
              <a:rPr lang="cs-CZ" b="1" dirty="0" smtClean="0"/>
              <a:t>   </a:t>
            </a:r>
            <a:br>
              <a:rPr lang="cs-CZ" b="1" dirty="0" smtClean="0"/>
            </a:br>
            <a:r>
              <a:rPr lang="cs-CZ" b="1" dirty="0" smtClean="0"/>
              <a:t>ZÁKLADNÍ VĚTNÉ ČLENY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ZÁKLADNÍ VĚTNÉ SYNTAGMA</a:t>
            </a:r>
          </a:p>
          <a:p>
            <a:pPr marL="457200" lvl="1" indent="0">
              <a:buNone/>
            </a:pPr>
            <a:r>
              <a:rPr lang="cs-CZ" dirty="0" err="1" smtClean="0"/>
              <a:t>SUJEITO</a:t>
            </a:r>
            <a:r>
              <a:rPr lang="cs-CZ" dirty="0" smtClean="0"/>
              <a:t>  - PODMĚT +  </a:t>
            </a:r>
            <a:r>
              <a:rPr lang="cs-CZ" dirty="0" err="1" smtClean="0"/>
              <a:t>PREDICADO</a:t>
            </a:r>
            <a:r>
              <a:rPr lang="cs-CZ" dirty="0" smtClean="0"/>
              <a:t> - PŘÍSUDEK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A JOANA </a:t>
            </a:r>
            <a:r>
              <a:rPr lang="cs-CZ" b="1" i="1" dirty="0" err="1" smtClean="0"/>
              <a:t>FALA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O MARCELO </a:t>
            </a:r>
            <a:r>
              <a:rPr lang="cs-CZ" b="1" i="1" dirty="0" smtClean="0"/>
              <a:t>CANTA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43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err="1" smtClean="0"/>
              <a:t>INTEGRANTES</a:t>
            </a:r>
            <a:r>
              <a:rPr lang="cs-CZ" sz="3600" b="1" dirty="0" smtClean="0"/>
              <a:t> / </a:t>
            </a:r>
            <a:r>
              <a:rPr lang="cs-CZ" sz="3600" b="1" dirty="0" err="1" smtClean="0"/>
              <a:t>SELECIONADOS</a:t>
            </a:r>
            <a:r>
              <a:rPr lang="cs-CZ" sz="3600" b="1" dirty="0" smtClean="0"/>
              <a:t>  - POVINNÉ INTEGRUJÍCÍ </a:t>
            </a:r>
            <a:br>
              <a:rPr lang="cs-CZ" sz="3600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dirty="0" smtClean="0"/>
              <a:t>-</a:t>
            </a:r>
            <a:r>
              <a:rPr lang="cs-CZ" b="1" dirty="0" err="1" smtClean="0"/>
              <a:t>PREDICATIVO</a:t>
            </a:r>
            <a:r>
              <a:rPr lang="cs-CZ" dirty="0" smtClean="0"/>
              <a:t>  - PREDIKATIV (SOUČÁST PŘ. JMENNÉHO)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i="1" dirty="0" smtClean="0"/>
              <a:t>ELE É </a:t>
            </a:r>
            <a:r>
              <a:rPr lang="cs-CZ" b="1" i="1" dirty="0" err="1" smtClean="0"/>
              <a:t>PROFESSOR</a:t>
            </a:r>
            <a:r>
              <a:rPr lang="cs-CZ" dirty="0" smtClean="0"/>
              <a:t>.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COMPLEMENTO</a:t>
            </a:r>
            <a:r>
              <a:rPr lang="cs-CZ" b="1" dirty="0" smtClean="0"/>
              <a:t> </a:t>
            </a:r>
            <a:r>
              <a:rPr lang="cs-CZ" b="1" dirty="0" err="1" smtClean="0"/>
              <a:t>DIRETO</a:t>
            </a:r>
            <a:r>
              <a:rPr lang="cs-CZ" b="1" dirty="0" smtClean="0"/>
              <a:t> </a:t>
            </a:r>
            <a:r>
              <a:rPr lang="cs-CZ" dirty="0" smtClean="0"/>
              <a:t>– PŘEDMĚT PŘÍMÝ (</a:t>
            </a:r>
            <a:r>
              <a:rPr lang="cs-CZ" b="1" dirty="0" err="1" smtClean="0"/>
              <a:t>4.P</a:t>
            </a:r>
            <a:r>
              <a:rPr lang="cs-CZ" b="1" dirty="0" smtClean="0"/>
              <a:t>. – V </a:t>
            </a:r>
            <a:r>
              <a:rPr lang="cs-CZ" b="1" dirty="0" err="1" smtClean="0"/>
              <a:t>PT</a:t>
            </a:r>
            <a:r>
              <a:rPr lang="cs-CZ" b="1" dirty="0" smtClean="0"/>
              <a:t> VAZBY BEZ PŘEDLOŽEK)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i="1" dirty="0" smtClean="0"/>
              <a:t>- ELE PINTOU </a:t>
            </a:r>
            <a:r>
              <a:rPr lang="cs-CZ" b="1" i="1" dirty="0" smtClean="0"/>
              <a:t>UM </a:t>
            </a:r>
            <a:r>
              <a:rPr lang="cs-CZ" b="1" i="1" dirty="0" err="1" smtClean="0"/>
              <a:t>QUADRO</a:t>
            </a:r>
            <a:r>
              <a:rPr lang="cs-CZ" i="1" dirty="0" smtClean="0"/>
              <a:t>. </a:t>
            </a:r>
          </a:p>
          <a:p>
            <a:pPr lvl="2"/>
            <a:endParaRPr lang="cs-CZ" dirty="0" smtClean="0"/>
          </a:p>
          <a:p>
            <a:pPr lvl="1"/>
            <a:r>
              <a:rPr lang="cs-CZ" b="1" dirty="0" err="1" smtClean="0"/>
              <a:t>COMPLEMENTO</a:t>
            </a:r>
            <a:r>
              <a:rPr lang="cs-CZ" b="1" dirty="0" smtClean="0"/>
              <a:t> </a:t>
            </a:r>
            <a:r>
              <a:rPr lang="cs-CZ" b="1" dirty="0" err="1" smtClean="0"/>
              <a:t>INDIRETO</a:t>
            </a:r>
            <a:r>
              <a:rPr lang="cs-CZ" b="1" dirty="0" smtClean="0"/>
              <a:t> </a:t>
            </a:r>
            <a:r>
              <a:rPr lang="cs-CZ" dirty="0" smtClean="0"/>
              <a:t>– PŘEDMĚT NEPŘÍMÝ (</a:t>
            </a:r>
            <a:r>
              <a:rPr lang="cs-CZ" b="1" dirty="0" err="1" smtClean="0"/>
              <a:t>3.P</a:t>
            </a:r>
            <a:r>
              <a:rPr lang="cs-CZ" b="1" dirty="0" smtClean="0"/>
              <a:t>. CÍL, ZDROJ), PŘEDLOŽKA A, PARA</a:t>
            </a:r>
            <a:r>
              <a:rPr lang="cs-CZ" dirty="0" smtClean="0"/>
              <a:t>)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	- </a:t>
            </a:r>
            <a:r>
              <a:rPr lang="cs-CZ" i="1" dirty="0" smtClean="0"/>
              <a:t>A MINHA </a:t>
            </a:r>
            <a:r>
              <a:rPr lang="cs-CZ" i="1" dirty="0" err="1" smtClean="0"/>
              <a:t>AMIGA</a:t>
            </a:r>
            <a:r>
              <a:rPr lang="cs-CZ" i="1" dirty="0" smtClean="0"/>
              <a:t> </a:t>
            </a:r>
            <a:r>
              <a:rPr lang="cs-CZ" i="1" dirty="0" err="1" smtClean="0"/>
              <a:t>TELEFONOU</a:t>
            </a:r>
            <a:r>
              <a:rPr lang="cs-CZ" i="1" dirty="0" smtClean="0"/>
              <a:t> </a:t>
            </a:r>
            <a:r>
              <a:rPr lang="cs-CZ" b="1" i="1" dirty="0" err="1" smtClean="0"/>
              <a:t>AO</a:t>
            </a:r>
            <a:r>
              <a:rPr lang="cs-CZ" b="1" i="1" dirty="0" smtClean="0"/>
              <a:t> </a:t>
            </a:r>
            <a:r>
              <a:rPr lang="cs-CZ" b="1" i="1" dirty="0" err="1" smtClean="0"/>
              <a:t>PROFESSOR</a:t>
            </a:r>
            <a:r>
              <a:rPr lang="cs-CZ" dirty="0" smtClean="0"/>
              <a:t>. </a:t>
            </a:r>
          </a:p>
          <a:p>
            <a:pPr lvl="2"/>
            <a:endParaRPr lang="cs-CZ" dirty="0" smtClean="0"/>
          </a:p>
          <a:p>
            <a:pPr lvl="1"/>
            <a:r>
              <a:rPr lang="cs-CZ" b="1" dirty="0" err="1" smtClean="0"/>
              <a:t>COMPEMENTO</a:t>
            </a:r>
            <a:r>
              <a:rPr lang="cs-CZ" b="1" dirty="0" smtClean="0"/>
              <a:t> </a:t>
            </a:r>
            <a:r>
              <a:rPr lang="cs-CZ" b="1" dirty="0" err="1" smtClean="0"/>
              <a:t>OBLÍQUO</a:t>
            </a:r>
            <a:r>
              <a:rPr lang="cs-CZ" b="1" dirty="0" smtClean="0"/>
              <a:t> </a:t>
            </a:r>
            <a:r>
              <a:rPr lang="cs-CZ" dirty="0" smtClean="0"/>
              <a:t>– OSTATNÍ PŘEDMĚTY  (OSTATNÍ PÁDY A PŘEDLOŽKY)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O </a:t>
            </a:r>
            <a:r>
              <a:rPr lang="cs-CZ" dirty="0" err="1" smtClean="0"/>
              <a:t>PROFESSOR</a:t>
            </a:r>
            <a:r>
              <a:rPr lang="cs-CZ" dirty="0" smtClean="0"/>
              <a:t> </a:t>
            </a:r>
            <a:r>
              <a:rPr lang="cs-CZ" dirty="0" err="1" smtClean="0"/>
              <a:t>FALOU</a:t>
            </a:r>
            <a:r>
              <a:rPr lang="cs-CZ" dirty="0" smtClean="0"/>
              <a:t> </a:t>
            </a:r>
            <a:r>
              <a:rPr lang="cs-CZ" b="1" i="1" dirty="0" err="1" smtClean="0"/>
              <a:t>COM</a:t>
            </a:r>
            <a:r>
              <a:rPr lang="cs-CZ" b="1" i="1" dirty="0" smtClean="0"/>
              <a:t> OS </a:t>
            </a:r>
            <a:r>
              <a:rPr lang="cs-CZ" b="1" i="1" dirty="0" err="1" smtClean="0"/>
              <a:t>ALUNOS</a:t>
            </a:r>
            <a:r>
              <a:rPr lang="cs-CZ" dirty="0" smtClean="0"/>
              <a:t>. 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b="1" dirty="0" smtClean="0"/>
              <a:t>AGENTE DA </a:t>
            </a:r>
            <a:r>
              <a:rPr lang="cs-CZ" b="1" dirty="0" err="1" smtClean="0"/>
              <a:t>PASSIVA</a:t>
            </a:r>
            <a:r>
              <a:rPr lang="cs-CZ" b="1" dirty="0" smtClean="0"/>
              <a:t> </a:t>
            </a:r>
            <a:r>
              <a:rPr lang="cs-CZ" dirty="0" smtClean="0"/>
              <a:t>– ČINITEL TRPNÉHO RODU (7. P. , </a:t>
            </a:r>
            <a:r>
              <a:rPr lang="cs-CZ" dirty="0" err="1" smtClean="0"/>
              <a:t>PŘEDLOŽKAPOR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i="1" dirty="0" smtClean="0"/>
              <a:t>O LIVRO </a:t>
            </a:r>
            <a:r>
              <a:rPr lang="cs-CZ" i="1" dirty="0" err="1" smtClean="0"/>
              <a:t>FOI</a:t>
            </a:r>
            <a:r>
              <a:rPr lang="cs-CZ" i="1" dirty="0" smtClean="0"/>
              <a:t> </a:t>
            </a:r>
            <a:r>
              <a:rPr lang="cs-CZ" i="1" dirty="0" err="1" smtClean="0"/>
              <a:t>ESCRITO</a:t>
            </a:r>
            <a:r>
              <a:rPr lang="cs-CZ" i="1" dirty="0" smtClean="0"/>
              <a:t> </a:t>
            </a:r>
            <a:r>
              <a:rPr lang="cs-CZ" b="1" i="1" dirty="0" err="1" smtClean="0"/>
              <a:t>POR</a:t>
            </a:r>
            <a:r>
              <a:rPr lang="cs-CZ" b="1" i="1" dirty="0" smtClean="0"/>
              <a:t> </a:t>
            </a:r>
            <a:r>
              <a:rPr lang="cs-CZ" b="1" i="1" dirty="0" err="1" smtClean="0"/>
              <a:t>MILTON</a:t>
            </a:r>
            <a:r>
              <a:rPr lang="cs-CZ" b="1" i="1" dirty="0" smtClean="0"/>
              <a:t> </a:t>
            </a:r>
            <a:r>
              <a:rPr lang="cs-CZ" b="1" i="1" dirty="0" err="1" smtClean="0"/>
              <a:t>HATOUM</a:t>
            </a:r>
            <a:r>
              <a:rPr lang="cs-CZ" i="1" dirty="0" smtClean="0"/>
              <a:t>.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2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TERMOS </a:t>
            </a:r>
            <a:r>
              <a:rPr lang="cs-CZ" b="1" dirty="0" err="1" smtClean="0"/>
              <a:t>ACESSÓRIOS</a:t>
            </a:r>
            <a:r>
              <a:rPr lang="cs-CZ" b="1" dirty="0" smtClean="0"/>
              <a:t>  - AKCESORNÍ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b="1" dirty="0" err="1" smtClean="0"/>
              <a:t>ADJUNTO</a:t>
            </a:r>
            <a:r>
              <a:rPr lang="cs-CZ" b="1" dirty="0" smtClean="0"/>
              <a:t> </a:t>
            </a:r>
            <a:r>
              <a:rPr lang="cs-CZ" b="1" dirty="0" err="1" smtClean="0"/>
              <a:t>ADNOMINAL</a:t>
            </a:r>
            <a:r>
              <a:rPr lang="cs-CZ" dirty="0" smtClean="0"/>
              <a:t> – </a:t>
            </a:r>
          </a:p>
          <a:p>
            <a:pPr marL="457200" lvl="1" indent="0">
              <a:buNone/>
            </a:pPr>
            <a:r>
              <a:rPr lang="cs-CZ" dirty="0" smtClean="0"/>
              <a:t>	PŘÍVLASTEK </a:t>
            </a:r>
            <a:r>
              <a:rPr lang="cs-CZ" b="1" dirty="0" smtClean="0"/>
              <a:t>SHODNÝ</a:t>
            </a:r>
            <a:r>
              <a:rPr lang="cs-CZ" dirty="0" smtClean="0"/>
              <a:t> A - </a:t>
            </a:r>
            <a:r>
              <a:rPr lang="cs-CZ" i="1" dirty="0" smtClean="0"/>
              <a:t>bola </a:t>
            </a:r>
            <a:r>
              <a:rPr lang="cs-CZ" b="1" i="1" dirty="0" err="1" smtClean="0"/>
              <a:t>vermelha</a:t>
            </a:r>
            <a:r>
              <a:rPr lang="cs-CZ" dirty="0" smtClean="0"/>
              <a:t>		</a:t>
            </a:r>
            <a:r>
              <a:rPr lang="cs-CZ" b="1" dirty="0" smtClean="0"/>
              <a:t>NESHODNÝ</a:t>
            </a:r>
            <a:r>
              <a:rPr lang="cs-CZ" dirty="0" smtClean="0"/>
              <a:t> </a:t>
            </a:r>
            <a:r>
              <a:rPr lang="cs-CZ" i="1" dirty="0" smtClean="0"/>
              <a:t>Bola </a:t>
            </a:r>
            <a:r>
              <a:rPr lang="cs-CZ" b="1" i="1" dirty="0" smtClean="0"/>
              <a:t>de </a:t>
            </a:r>
            <a:r>
              <a:rPr lang="cs-CZ" b="1" i="1" dirty="0" err="1" smtClean="0"/>
              <a:t>Berlim</a:t>
            </a:r>
            <a:r>
              <a:rPr lang="cs-CZ" b="1" i="1" dirty="0"/>
              <a:t>,</a:t>
            </a:r>
            <a:r>
              <a:rPr lang="cs-CZ" b="1" i="1" dirty="0" smtClean="0"/>
              <a:t> </a:t>
            </a:r>
            <a:r>
              <a:rPr lang="cs-CZ" i="1" dirty="0" smtClean="0"/>
              <a:t>bola </a:t>
            </a:r>
            <a:r>
              <a:rPr lang="cs-CZ" b="1" i="1" dirty="0" smtClean="0"/>
              <a:t>de </a:t>
            </a:r>
            <a:r>
              <a:rPr lang="cs-CZ" b="1" i="1" dirty="0" err="1" smtClean="0"/>
              <a:t>cristal</a:t>
            </a:r>
            <a:r>
              <a:rPr lang="cs-CZ" b="1" i="1" dirty="0" smtClean="0"/>
              <a:t>, </a:t>
            </a:r>
            <a:r>
              <a:rPr lang="cs-CZ" i="1" dirty="0"/>
              <a:t> </a:t>
            </a:r>
            <a:endParaRPr lang="cs-CZ" b="1" i="1" dirty="0"/>
          </a:p>
          <a:p>
            <a:pPr lvl="1"/>
            <a:endParaRPr lang="cs-CZ" dirty="0" smtClean="0"/>
          </a:p>
          <a:p>
            <a:pPr lvl="1"/>
            <a:r>
              <a:rPr lang="cs-CZ" b="1" dirty="0" err="1" smtClean="0"/>
              <a:t>ADJUNTO</a:t>
            </a:r>
            <a:r>
              <a:rPr lang="cs-CZ" b="1" dirty="0" smtClean="0"/>
              <a:t> </a:t>
            </a:r>
            <a:r>
              <a:rPr lang="cs-CZ" b="1" dirty="0" err="1" smtClean="0"/>
              <a:t>ADVERBIAL</a:t>
            </a:r>
            <a:r>
              <a:rPr lang="cs-CZ" b="1" dirty="0" smtClean="0"/>
              <a:t>  </a:t>
            </a:r>
            <a:r>
              <a:rPr lang="cs-CZ" dirty="0" smtClean="0"/>
              <a:t>- PŘÍSLOVEČNÍ URČENÍ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 smtClean="0"/>
              <a:t>Času, místa, způsobu, příčiny, následku, atd</a:t>
            </a:r>
            <a:r>
              <a:rPr lang="cs-CZ" dirty="0" smtClean="0"/>
              <a:t>. </a:t>
            </a:r>
          </a:p>
          <a:p>
            <a:pPr marL="457200" lvl="1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Encontrámos</a:t>
            </a:r>
            <a:r>
              <a:rPr lang="cs-CZ" i="1" dirty="0" smtClean="0"/>
              <a:t> </a:t>
            </a:r>
            <a:r>
              <a:rPr lang="cs-CZ" i="1" dirty="0" err="1" smtClean="0"/>
              <a:t>ontem</a:t>
            </a:r>
            <a:r>
              <a:rPr lang="cs-CZ" i="1" dirty="0" smtClean="0"/>
              <a:t> </a:t>
            </a:r>
            <a:r>
              <a:rPr lang="cs-CZ" b="1" i="1" dirty="0" smtClean="0"/>
              <a:t>na </a:t>
            </a:r>
            <a:r>
              <a:rPr lang="cs-CZ" b="1" i="1" dirty="0" err="1" smtClean="0"/>
              <a:t>rua</a:t>
            </a:r>
            <a:r>
              <a:rPr lang="cs-CZ" b="1" i="1" dirty="0" smtClean="0"/>
              <a:t> </a:t>
            </a:r>
            <a:r>
              <a:rPr lang="cs-CZ" b="1" i="1" dirty="0" err="1" smtClean="0"/>
              <a:t>durante</a:t>
            </a:r>
            <a:r>
              <a:rPr lang="cs-CZ" b="1" i="1" dirty="0" smtClean="0"/>
              <a:t> a hora do	jantar</a:t>
            </a:r>
            <a:r>
              <a:rPr lang="cs-CZ" b="1" dirty="0" smtClean="0"/>
              <a:t>.</a:t>
            </a:r>
          </a:p>
          <a:p>
            <a:pPr lvl="2"/>
            <a:endParaRPr lang="cs-CZ" dirty="0" smtClean="0"/>
          </a:p>
          <a:p>
            <a:pPr lvl="1"/>
            <a:r>
              <a:rPr lang="cs-CZ" b="1" dirty="0" err="1" smtClean="0"/>
              <a:t>APOSTO</a:t>
            </a:r>
            <a:r>
              <a:rPr lang="cs-CZ" b="1" dirty="0" smtClean="0"/>
              <a:t> – VSUVKA</a:t>
            </a:r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Rafael, </a:t>
            </a:r>
            <a:r>
              <a:rPr lang="cs-CZ" b="1" i="1" dirty="0" smtClean="0"/>
              <a:t>o </a:t>
            </a:r>
            <a:r>
              <a:rPr lang="cs-CZ" b="1" i="1" dirty="0" err="1" smtClean="0"/>
              <a:t>meu</a:t>
            </a:r>
            <a:r>
              <a:rPr lang="cs-CZ" b="1" i="1" dirty="0" smtClean="0"/>
              <a:t> </a:t>
            </a:r>
            <a:r>
              <a:rPr lang="cs-CZ" b="1" i="1" dirty="0" err="1" smtClean="0"/>
              <a:t>amigo</a:t>
            </a:r>
            <a:r>
              <a:rPr lang="cs-CZ" b="1" i="1" dirty="0" smtClean="0"/>
              <a:t> </a:t>
            </a:r>
            <a:r>
              <a:rPr lang="cs-CZ" b="1" i="1" dirty="0" err="1" smtClean="0"/>
              <a:t>espanhol</a:t>
            </a:r>
            <a:r>
              <a:rPr lang="cs-CZ" i="1" dirty="0" smtClean="0"/>
              <a:t>, </a:t>
            </a:r>
            <a:r>
              <a:rPr lang="cs-CZ" i="1" dirty="0" err="1" smtClean="0"/>
              <a:t>ofereceu-me</a:t>
            </a:r>
            <a:r>
              <a:rPr lang="cs-CZ" i="1" dirty="0" smtClean="0"/>
              <a:t> </a:t>
            </a:r>
            <a:r>
              <a:rPr lang="cs-CZ" i="1" dirty="0" err="1" smtClean="0"/>
              <a:t>este</a:t>
            </a:r>
            <a:r>
              <a:rPr lang="cs-CZ" i="1" dirty="0" smtClean="0"/>
              <a:t> 	livro.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RELAÇÕES ENTRE OS TERMOS</a:t>
            </a:r>
            <a:br>
              <a:rPr lang="pt-PT" dirty="0" smtClean="0"/>
            </a:br>
            <a:r>
              <a:rPr lang="pt-PT" dirty="0" smtClean="0"/>
              <a:t>vztahy mezi </a:t>
            </a:r>
            <a:r>
              <a:rPr lang="cs-CZ" dirty="0" smtClean="0"/>
              <a:t>větnými členy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Souřadné – </a:t>
            </a:r>
            <a:r>
              <a:rPr lang="cs-CZ" b="1" dirty="0" smtClean="0"/>
              <a:t>PARATAKTICKÉ</a:t>
            </a:r>
            <a:r>
              <a:rPr lang="cs-CZ" dirty="0" smtClean="0"/>
              <a:t> (</a:t>
            </a:r>
            <a:r>
              <a:rPr lang="cs-CZ" dirty="0" err="1" smtClean="0"/>
              <a:t>sequencia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- když plní stejnou funkci</a:t>
            </a:r>
          </a:p>
          <a:p>
            <a:pPr marL="0" indent="0">
              <a:buNone/>
            </a:pPr>
            <a:r>
              <a:rPr lang="cs-CZ" i="1" dirty="0" smtClean="0"/>
              <a:t>		Ele </a:t>
            </a:r>
            <a:r>
              <a:rPr lang="cs-CZ" i="1" dirty="0" err="1" smtClean="0"/>
              <a:t>falou</a:t>
            </a:r>
            <a:r>
              <a:rPr lang="cs-CZ" i="1" dirty="0" smtClean="0"/>
              <a:t> </a:t>
            </a:r>
            <a:r>
              <a:rPr lang="cs-CZ" i="1" dirty="0" err="1" smtClean="0"/>
              <a:t>comigo</a:t>
            </a:r>
            <a:r>
              <a:rPr lang="cs-CZ" i="1" dirty="0" smtClean="0"/>
              <a:t> e </a:t>
            </a:r>
            <a:r>
              <a:rPr lang="cs-CZ" i="1" dirty="0" err="1" smtClean="0"/>
              <a:t>contigo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		Ele </a:t>
            </a:r>
            <a:r>
              <a:rPr lang="cs-CZ" i="1" dirty="0" err="1" smtClean="0"/>
              <a:t>falou</a:t>
            </a:r>
            <a:r>
              <a:rPr lang="cs-CZ" i="1" dirty="0" smtClean="0"/>
              <a:t> </a:t>
            </a:r>
            <a:r>
              <a:rPr lang="cs-CZ" i="1" dirty="0" err="1" smtClean="0"/>
              <a:t>rapida</a:t>
            </a:r>
            <a:r>
              <a:rPr lang="cs-CZ" i="1" dirty="0" smtClean="0"/>
              <a:t> e </a:t>
            </a:r>
            <a:r>
              <a:rPr lang="cs-CZ" i="1" dirty="0" err="1" smtClean="0"/>
              <a:t>claramente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Podřadné – </a:t>
            </a:r>
            <a:r>
              <a:rPr lang="cs-CZ" b="1" dirty="0" smtClean="0"/>
              <a:t>HYPOTAKTICKÉ</a:t>
            </a:r>
            <a:r>
              <a:rPr lang="cs-CZ" dirty="0" smtClean="0"/>
              <a:t>  (</a:t>
            </a:r>
            <a:r>
              <a:rPr lang="cs-CZ" dirty="0" err="1" smtClean="0"/>
              <a:t>sintagma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		</a:t>
            </a:r>
            <a:r>
              <a:rPr lang="cs-CZ" i="1" dirty="0" smtClean="0"/>
              <a:t>ELE </a:t>
            </a:r>
            <a:r>
              <a:rPr lang="cs-CZ" i="1" dirty="0" err="1" smtClean="0"/>
              <a:t>FALOU</a:t>
            </a:r>
            <a:r>
              <a:rPr lang="cs-CZ" i="1" dirty="0" smtClean="0"/>
              <a:t>, </a:t>
            </a:r>
            <a:r>
              <a:rPr lang="cs-CZ" i="1" dirty="0" err="1" smtClean="0"/>
              <a:t>FALOU</a:t>
            </a:r>
            <a:r>
              <a:rPr lang="cs-CZ" i="1" dirty="0" smtClean="0"/>
              <a:t> </a:t>
            </a:r>
            <a:r>
              <a:rPr lang="cs-CZ" i="1" dirty="0" err="1" smtClean="0"/>
              <a:t>COMIGO</a:t>
            </a:r>
            <a:r>
              <a:rPr lang="cs-CZ" i="1" dirty="0" smtClean="0"/>
              <a:t>, </a:t>
            </a:r>
            <a:r>
              <a:rPr lang="cs-CZ" i="1" dirty="0" err="1" smtClean="0"/>
              <a:t>FALOU</a:t>
            </a:r>
            <a:r>
              <a:rPr lang="cs-CZ" i="1" dirty="0" smtClean="0"/>
              <a:t> 		</a:t>
            </a:r>
            <a:r>
              <a:rPr lang="cs-CZ" i="1" dirty="0" err="1" smtClean="0"/>
              <a:t>RAPIDAMENTE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48210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137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SINTAXE  1.10.2018 (druhá hodina)</vt:lpstr>
      <vt:lpstr>PERÍODO SIMPLES  JEDNODUCHÉ SOUVĚTÍ</vt:lpstr>
      <vt:lpstr>3 GRUPOS DE CONSTITUINTES</vt:lpstr>
      <vt:lpstr>TERMOS ESSENCIAIS    ZÁKLADNÍ VĚTNÉ ČLENY </vt:lpstr>
      <vt:lpstr> INTEGRANTES / SELECIONADOS  - POVINNÉ INTEGRUJÍCÍ  </vt:lpstr>
      <vt:lpstr>TERMOS ACESSÓRIOS  - AKCESORNÍ </vt:lpstr>
      <vt:lpstr>RELAÇÕES ENTRE OS TERMOS vztahy mezi větnými členy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  1.10.2018 (druhá hodina)</dc:title>
  <dc:creator>win</dc:creator>
  <cp:lastModifiedBy>win</cp:lastModifiedBy>
  <cp:revision>3</cp:revision>
  <dcterms:created xsi:type="dcterms:W3CDTF">2018-09-26T10:11:40Z</dcterms:created>
  <dcterms:modified xsi:type="dcterms:W3CDTF">2018-09-26T10:41:49Z</dcterms:modified>
</cp:coreProperties>
</file>