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84" r:id="rId3"/>
    <p:sldId id="280" r:id="rId4"/>
    <p:sldId id="279" r:id="rId5"/>
    <p:sldId id="286" r:id="rId6"/>
    <p:sldId id="287" r:id="rId7"/>
    <p:sldId id="288" r:id="rId8"/>
    <p:sldId id="289" r:id="rId9"/>
    <p:sldId id="290" r:id="rId10"/>
    <p:sldId id="292" r:id="rId11"/>
    <p:sldId id="291" r:id="rId12"/>
    <p:sldId id="293" r:id="rId13"/>
    <p:sldId id="294" r:id="rId14"/>
    <p:sldId id="295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69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65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59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40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62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54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57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85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18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8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88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30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53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73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71B-8CA1-4D68-9F42-C1A78FFA441F}" type="datetimeFigureOut">
              <a:rPr lang="pt-BR" smtClean="0"/>
              <a:t>16/09/2021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5CC933-6F28-461D-BCE1-11C224EBDDF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6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EAC26-93E0-4A54-8252-9B98E4D3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475" y="1371599"/>
            <a:ext cx="8911687" cy="160175"/>
          </a:xfrm>
        </p:spPr>
        <p:txBody>
          <a:bodyPr anchor="ctr">
            <a:noAutofit/>
          </a:bodyPr>
          <a:lstStyle/>
          <a:p>
            <a:pPr algn="ctr"/>
            <a:r>
              <a:rPr lang="cs-CZ" sz="4000" b="1" dirty="0">
                <a:solidFill>
                  <a:srgbClr val="002060"/>
                </a:solidFill>
              </a:rPr>
              <a:t>MÚLTIPLAS REALIDADES DA AMAZÔNIA BRASILEIRA</a:t>
            </a:r>
            <a:endParaRPr lang="pt-B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8"/>
    </mc:Choice>
    <mc:Fallback xmlns="">
      <p:transition spd="slow" advTm="109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78082-3408-4E62-B2D4-B22E74D6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Michel de Montaigne</a:t>
            </a:r>
            <a:br>
              <a:rPr lang="cs-CZ" dirty="0"/>
            </a:br>
            <a:r>
              <a:rPr lang="cs-CZ" dirty="0" err="1"/>
              <a:t>Dos</a:t>
            </a:r>
            <a:r>
              <a:rPr lang="cs-CZ" dirty="0"/>
              <a:t> </a:t>
            </a:r>
            <a:r>
              <a:rPr lang="cs-CZ" dirty="0" err="1"/>
              <a:t>Canibais</a:t>
            </a:r>
            <a:r>
              <a:rPr lang="cs-CZ" dirty="0"/>
              <a:t> (1580)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DC358F-4FC0-4284-A63F-B5D903690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Ora, para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contaram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bárbaro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selvagem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nação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barbárie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costume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fato,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critério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da forma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opiniões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sempre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perfeita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perfeito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perfeito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coisas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selvagens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selvagens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avanço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habitual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desviamos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deveríamos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selvagens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Naqueles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vigorosas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úteis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naturais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virtudes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propriedades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verdadeiras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abastardamos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adaptando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prazer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corrompido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conseguinte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próprio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delicadeza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daquelas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paragens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cultivados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excelentes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próprio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comparados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artifício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reverenciado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grande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poderosa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Sobrecarregamos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beleza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riqueza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invenções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sufocamos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qualquer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onde sua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pureza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reluz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envergonha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esplendidamente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vãos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frívolos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empreendimentos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00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9EDBB-AC38-4367-BA7C-AD94DAB4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Orientalismo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79C27-B8C6-4FD3-9A51-50C4BAE36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„Portanto assim como o próprio Ocidente, o Oriente é uma ideia que tem uma história e uma tradição de pensamento, imagística e vocabulário que lhe deram realidade e presença no e para o Ocidente. As duas entidades geográficas, desse modo, apoiam e, em certa medida, refletem uma à outra.“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orientalismo pode, desse modo, ser visto como um modo de escrita, visão e estudo regularizado (ou orientalizado), dominado por imperativos, perspectivas e preconceitos ideológicos, ostensivamente adequados ao Oriente. O Oriente é ensinado, pesquisado, administrado e pronunciado em certos modos discretos.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Oriente que aparece no orientalismo, portanto, é um sistema de representação enquadrado por todo um conjunto de forças que introduziram o Oriente na cultura ocidental, na consciência ocidental e, mais tarde, no império ocidental.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Edward W. Said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Orientalismo: o Oriente como invenção do Ocidente</a:t>
            </a: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05D2FAC-7BE3-4067-BBF6-58AA9E28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</a:t>
            </a:r>
            <a:r>
              <a:rPr lang="cs-CZ" dirty="0" err="1"/>
              <a:t>brasileira</a:t>
            </a:r>
            <a:r>
              <a:rPr lang="cs-CZ" dirty="0"/>
              <a:t> de </a:t>
            </a:r>
            <a:r>
              <a:rPr lang="cs-CZ" dirty="0" err="1"/>
              <a:t>expressão</a:t>
            </a:r>
            <a:r>
              <a:rPr lang="cs-CZ" dirty="0"/>
              <a:t> </a:t>
            </a:r>
            <a:r>
              <a:rPr lang="cs-CZ" dirty="0" err="1"/>
              <a:t>amazônica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A14D11-3232-418A-8EC3-ED7C1D70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Inglês</a:t>
            </a:r>
            <a:r>
              <a:rPr lang="cs-CZ" b="1" dirty="0"/>
              <a:t> de </a:t>
            </a:r>
            <a:r>
              <a:rPr lang="cs-CZ" b="1" dirty="0" err="1"/>
              <a:t>Sousa</a:t>
            </a:r>
            <a:r>
              <a:rPr lang="cs-CZ" b="1" dirty="0"/>
              <a:t> </a:t>
            </a:r>
            <a:r>
              <a:rPr lang="cs-CZ" dirty="0"/>
              <a:t>(1853-1918) – </a:t>
            </a:r>
            <a:r>
              <a:rPr lang="cs-CZ" dirty="0" err="1"/>
              <a:t>nasceu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Óbidos</a:t>
            </a:r>
            <a:r>
              <a:rPr lang="cs-CZ" dirty="0"/>
              <a:t> no </a:t>
            </a:r>
            <a:r>
              <a:rPr lang="cs-CZ" dirty="0" err="1"/>
              <a:t>estado</a:t>
            </a:r>
            <a:r>
              <a:rPr lang="cs-CZ" dirty="0"/>
              <a:t> de </a:t>
            </a:r>
            <a:r>
              <a:rPr lang="cs-CZ" dirty="0" err="1"/>
              <a:t>Paraná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i="1" dirty="0" err="1"/>
              <a:t>Contos</a:t>
            </a:r>
            <a:r>
              <a:rPr lang="cs-CZ" i="1" dirty="0"/>
              <a:t> </a:t>
            </a:r>
            <a:r>
              <a:rPr lang="cs-CZ" i="1" dirty="0" err="1"/>
              <a:t>amazônicos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r>
              <a:rPr lang="cs-CZ" b="1" dirty="0" err="1"/>
              <a:t>Dalcídio</a:t>
            </a:r>
            <a:r>
              <a:rPr lang="cs-CZ" b="1" dirty="0"/>
              <a:t> </a:t>
            </a:r>
            <a:r>
              <a:rPr lang="cs-CZ" b="1" dirty="0" err="1"/>
              <a:t>Jurandir</a:t>
            </a:r>
            <a:r>
              <a:rPr lang="cs-CZ" b="1" dirty="0"/>
              <a:t> </a:t>
            </a:r>
            <a:r>
              <a:rPr lang="cs-CZ" dirty="0"/>
              <a:t>(1909-1979) - </a:t>
            </a:r>
            <a:r>
              <a:rPr lang="cs-CZ" dirty="0" err="1"/>
              <a:t>Paraná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i="1" dirty="0"/>
              <a:t>Chove nos campos de </a:t>
            </a:r>
            <a:r>
              <a:rPr lang="cs-CZ" i="1" dirty="0" err="1"/>
              <a:t>cachoeira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r>
              <a:rPr lang="cs-CZ" b="1" dirty="0" err="1"/>
              <a:t>Márcio</a:t>
            </a:r>
            <a:r>
              <a:rPr lang="cs-CZ" b="1" dirty="0"/>
              <a:t> </a:t>
            </a:r>
            <a:r>
              <a:rPr lang="cs-CZ" b="1" dirty="0" err="1"/>
              <a:t>Souza</a:t>
            </a:r>
            <a:r>
              <a:rPr lang="cs-CZ" b="1" dirty="0"/>
              <a:t> </a:t>
            </a:r>
            <a:r>
              <a:rPr lang="cs-CZ" dirty="0"/>
              <a:t>(1946) – </a:t>
            </a:r>
            <a:r>
              <a:rPr lang="cs-CZ" dirty="0" err="1"/>
              <a:t>Manaus</a:t>
            </a:r>
            <a:r>
              <a:rPr lang="cs-CZ" dirty="0"/>
              <a:t>, AM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Milton</a:t>
            </a:r>
            <a:r>
              <a:rPr lang="cs-CZ" b="1" dirty="0"/>
              <a:t> </a:t>
            </a:r>
            <a:r>
              <a:rPr lang="cs-CZ" b="1" dirty="0" err="1"/>
              <a:t>Hatoum</a:t>
            </a:r>
            <a:r>
              <a:rPr lang="cs-CZ" b="1" dirty="0"/>
              <a:t> </a:t>
            </a:r>
            <a:r>
              <a:rPr lang="cs-CZ" dirty="0"/>
              <a:t>(1952) – </a:t>
            </a:r>
            <a:r>
              <a:rPr lang="cs-CZ" dirty="0" err="1"/>
              <a:t>Manaus</a:t>
            </a:r>
            <a:r>
              <a:rPr lang="cs-CZ" dirty="0"/>
              <a:t>, AM</a:t>
            </a:r>
          </a:p>
        </p:txBody>
      </p:sp>
    </p:spTree>
    <p:extLst>
      <p:ext uri="{BB962C8B-B14F-4D97-AF65-F5344CB8AC3E}">
        <p14:creationId xmlns:p14="http://schemas.microsoft.com/office/powerpoint/2010/main" val="405064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1FF38D-BBAF-492E-8231-9834101D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2500" dirty="0" err="1"/>
              <a:t>Construção</a:t>
            </a:r>
            <a:r>
              <a:rPr lang="cs-CZ" sz="2500" dirty="0"/>
              <a:t> da </a:t>
            </a:r>
            <a:r>
              <a:rPr lang="cs-CZ" sz="2500" dirty="0" err="1"/>
              <a:t>ferrovia</a:t>
            </a:r>
            <a:r>
              <a:rPr lang="cs-CZ" sz="2500" dirty="0"/>
              <a:t> </a:t>
            </a:r>
            <a:br>
              <a:rPr lang="cs-CZ" sz="2500" dirty="0"/>
            </a:br>
            <a:r>
              <a:rPr lang="cs-CZ" sz="2500" dirty="0"/>
              <a:t>Madeira-</a:t>
            </a:r>
            <a:r>
              <a:rPr lang="cs-CZ" sz="2500" dirty="0" err="1"/>
              <a:t>Mamoré</a:t>
            </a:r>
            <a:r>
              <a:rPr lang="cs-CZ" sz="2500" dirty="0"/>
              <a:t> </a:t>
            </a:r>
            <a:br>
              <a:rPr lang="cs-CZ" sz="2500" dirty="0"/>
            </a:br>
            <a:r>
              <a:rPr lang="cs-CZ" sz="2500" dirty="0"/>
              <a:t>(1907-1912)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1D5C4A-33CE-473C-877C-0F78595D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cs-CZ" dirty="0" err="1"/>
              <a:t>Trajeto</a:t>
            </a:r>
            <a:r>
              <a:rPr lang="cs-CZ" dirty="0"/>
              <a:t> de 364 </a:t>
            </a:r>
            <a:r>
              <a:rPr lang="cs-CZ" dirty="0" err="1"/>
              <a:t>quilômetros</a:t>
            </a:r>
            <a:endParaRPr lang="cs-CZ" dirty="0"/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cataratas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227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pântanos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desfiladeiros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Cobras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escorpiões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malária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Trabalhadores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25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Espanha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Barbados,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Jamaica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Alemanha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Panamá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3,6 mil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homens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30 mil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hospitalizados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B7EC878-0687-4F7C-9B77-FAE7DED2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27" y="640080"/>
            <a:ext cx="6712808" cy="5252773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7E0F0-40D5-4E17-ABE9-EFA128C1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51D32-03DE-43A4-8C3D-4AFDA5CB9F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Candelária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(1908)</a:t>
            </a:r>
          </a:p>
          <a:p>
            <a:endParaRPr lang="cs-CZ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“…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infectada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noção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	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hígido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para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	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condição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ser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	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normalidade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Oswaldo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Cruz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infectologista</a:t>
            </a:r>
            <a:endParaRPr lang="cs-CZ" dirty="0"/>
          </a:p>
        </p:txBody>
      </p:sp>
      <p:pic>
        <p:nvPicPr>
          <p:cNvPr id="6" name="Zástupný obsah 5" descr="Obsah obrázku exteriér, obloha, strom&#10;&#10;Popis byl vytvořen automaticky">
            <a:extLst>
              <a:ext uri="{FF2B5EF4-FFF2-40B4-BE49-F238E27FC236}">
                <a16:creationId xmlns:a16="http://schemas.microsoft.com/office/drawing/2014/main" id="{4B773240-BA51-405F-9A06-6DF1B5D90D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515264"/>
            <a:ext cx="4313238" cy="2999048"/>
          </a:xfrm>
        </p:spPr>
      </p:pic>
    </p:spTree>
    <p:extLst>
      <p:ext uri="{BB962C8B-B14F-4D97-AF65-F5344CB8AC3E}">
        <p14:creationId xmlns:p14="http://schemas.microsoft.com/office/powerpoint/2010/main" val="399876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0C1FEB9-9D6B-47DA-9185-E90FFA29E500}"/>
              </a:ext>
            </a:extLst>
          </p:cNvPr>
          <p:cNvSpPr txBox="1"/>
          <p:nvPr/>
        </p:nvSpPr>
        <p:spPr>
          <a:xfrm>
            <a:off x="1631576" y="215153"/>
            <a:ext cx="93143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Finnegan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horrores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precisavam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comedidos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ganharem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credibilidade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mas para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imaginação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humana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parecia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perigos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ameaças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sinal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mistério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escondido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espécie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cortina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exageros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nenhum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mistério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incompleta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É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Finnegan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cultivara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comedimento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horrores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próprio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encaixava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rigores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presenciando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horror para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Finnegan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tímida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ligeira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calamidade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quase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indolor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suceder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horrores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parecia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inesgotável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escorpiões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tragédias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irrompiam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naqueles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ganhavam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inescrutável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rapaz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abismava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homens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suportarem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deliberada-mente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fingir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morrerem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gritos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permanecerem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indiferentes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taciturnos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desgraça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vizinho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Coisas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vida.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Finnegan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capaz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alcançar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indiferença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taciturna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teimosa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insolência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miséria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espírito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aventura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julgara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móvel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chegavam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 as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tragédias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mesmo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trágicas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casualidades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acidentes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infortúnios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congelados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prosaico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Márcio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Souza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6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50F95EE-52D1-4C5A-8BB6-328F63DD85D4}"/>
              </a:ext>
            </a:extLst>
          </p:cNvPr>
          <p:cNvSpPr txBox="1"/>
          <p:nvPr/>
        </p:nvSpPr>
        <p:spPr>
          <a:xfrm>
            <a:off x="1586753" y="-629168"/>
            <a:ext cx="1020183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Farquhar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Manhã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titulagem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espírito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prestigioso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carioca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líder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imprensa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dizia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OBRA DO SÉCULO OU COLEÇÃO DE ESCÂNDALOS E MORTICÍNIOS?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Assinava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Alberto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fervoroso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nacionalista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realmente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respeitado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artigo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espécie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reportagem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publicada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respeito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Madeira—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Mamoré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replicava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vigorosas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denúncias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Alberto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Farquhar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bastante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preocupado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Contundente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autor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incorruptível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Ali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contestava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vez,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lisura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concorrência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saíra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ganhador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engenheiro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Catambry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posteriormente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intromissão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nome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Farquhar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empreendimento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Alberto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fato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lesa-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pátria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cometidos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corruptos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negócios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Farquhar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polvo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ávido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cujos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tentáculos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estendem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negócios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intrincada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trama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escusos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cuja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vítima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sempre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nação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brasileiro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Oswaldo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Cruz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dizia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índice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mortandade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trabalhadores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construção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ferrovia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agressividade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ambiente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amazônico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inteligência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Oswaldo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Cruz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afirmava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agente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"absurda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cruel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organização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oferecia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condições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desumanas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sobrevivência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onde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sadio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podia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noventa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vida". </a:t>
            </a:r>
          </a:p>
          <a:p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Márcio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Souza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186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98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98F855-2A5F-4DC6-88D1-36ECBBC5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EF73E6B-555D-47CB-AD26-E380E68C2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745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dirty="0" err="1"/>
              <a:t>Neide</a:t>
            </a:r>
            <a:r>
              <a:rPr lang="cs-CZ" dirty="0"/>
              <a:t> GONDIM</a:t>
            </a:r>
          </a:p>
          <a:p>
            <a:pPr marL="0" indent="0">
              <a:buNone/>
            </a:pPr>
            <a:r>
              <a:rPr lang="cs-CZ" dirty="0"/>
              <a:t> 	</a:t>
            </a:r>
            <a:r>
              <a:rPr lang="cs-CZ" i="1" dirty="0"/>
              <a:t>A </a:t>
            </a:r>
            <a:r>
              <a:rPr lang="cs-CZ" i="1" dirty="0" err="1"/>
              <a:t>invenção</a:t>
            </a:r>
            <a:r>
              <a:rPr lang="cs-CZ" i="1" dirty="0"/>
              <a:t> da </a:t>
            </a:r>
            <a:r>
              <a:rPr lang="cs-CZ" i="1" dirty="0" err="1"/>
              <a:t>Amazônia</a:t>
            </a:r>
            <a:r>
              <a:rPr lang="cs-CZ" i="1" dirty="0"/>
              <a:t> </a:t>
            </a:r>
            <a:r>
              <a:rPr lang="cs-CZ" dirty="0"/>
              <a:t>	(1994)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Márcio</a:t>
            </a:r>
            <a:r>
              <a:rPr lang="cs-CZ" dirty="0"/>
              <a:t> SOUZA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err="1"/>
              <a:t>Mad</a:t>
            </a:r>
            <a:r>
              <a:rPr lang="cs-CZ" i="1" dirty="0"/>
              <a:t> Maria </a:t>
            </a:r>
            <a:r>
              <a:rPr lang="cs-CZ" dirty="0"/>
              <a:t>(1980)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65DFD9E8-CD52-46A5-B982-7B09BEB6F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r="1413" b="1"/>
          <a:stretch/>
        </p:blipFill>
        <p:spPr>
          <a:xfrm>
            <a:off x="4619544" y="640080"/>
            <a:ext cx="3380136" cy="5271142"/>
          </a:xfrm>
          <a:prstGeom prst="rect">
            <a:avLst/>
          </a:prstGeom>
        </p:spPr>
      </p:pic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C7B188D7-15D9-481A-835A-6714E1B87C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748"/>
          <a:stretch/>
        </p:blipFill>
        <p:spPr>
          <a:xfrm>
            <a:off x="8163406" y="640080"/>
            <a:ext cx="3395275" cy="5271142"/>
          </a:xfrm>
          <a:prstGeom prst="rect">
            <a:avLst/>
          </a:prstGeom>
        </p:spPr>
      </p:pic>
      <p:sp>
        <p:nvSpPr>
          <p:cNvPr id="51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0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424DB8-A416-48F3-B76F-98912BCD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Floresta</a:t>
            </a:r>
            <a:r>
              <a:rPr lang="cs-CZ" dirty="0"/>
              <a:t> da </a:t>
            </a:r>
            <a:r>
              <a:rPr lang="cs-CZ" dirty="0" err="1"/>
              <a:t>Bacia</a:t>
            </a:r>
            <a:r>
              <a:rPr lang="cs-CZ" dirty="0"/>
              <a:t> </a:t>
            </a:r>
            <a:r>
              <a:rPr lang="cs-CZ" dirty="0" err="1"/>
              <a:t>Amazônica</a:t>
            </a:r>
            <a:endParaRPr lang="cs-C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6FCFC7-FAE0-42BC-891E-4042801D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cs-CZ" dirty="0"/>
              <a:t>Peru</a:t>
            </a:r>
          </a:p>
          <a:p>
            <a:r>
              <a:rPr lang="cs-CZ" dirty="0" err="1"/>
              <a:t>Colombia</a:t>
            </a:r>
            <a:endParaRPr lang="cs-CZ" dirty="0"/>
          </a:p>
          <a:p>
            <a:r>
              <a:rPr lang="cs-CZ" dirty="0" err="1"/>
              <a:t>Equador</a:t>
            </a:r>
            <a:endParaRPr lang="cs-CZ" dirty="0"/>
          </a:p>
          <a:p>
            <a:r>
              <a:rPr lang="cs-CZ" dirty="0"/>
              <a:t>Venezuela, </a:t>
            </a:r>
          </a:p>
          <a:p>
            <a:r>
              <a:rPr lang="cs-CZ" dirty="0" err="1"/>
              <a:t>Guiana</a:t>
            </a:r>
            <a:endParaRPr lang="cs-CZ" dirty="0"/>
          </a:p>
          <a:p>
            <a:r>
              <a:rPr lang="cs-CZ" dirty="0" err="1"/>
              <a:t>Guiana</a:t>
            </a:r>
            <a:r>
              <a:rPr lang="cs-CZ" dirty="0"/>
              <a:t> </a:t>
            </a:r>
            <a:r>
              <a:rPr lang="cs-CZ" dirty="0" err="1"/>
              <a:t>Francesa</a:t>
            </a:r>
            <a:endParaRPr lang="cs-CZ" dirty="0"/>
          </a:p>
          <a:p>
            <a:r>
              <a:rPr lang="cs-CZ" dirty="0"/>
              <a:t>Suriname</a:t>
            </a:r>
          </a:p>
          <a:p>
            <a:r>
              <a:rPr lang="cs-CZ" dirty="0" err="1"/>
              <a:t>Bolívia</a:t>
            </a:r>
            <a:endParaRPr lang="cs-CZ" dirty="0"/>
          </a:p>
          <a:p>
            <a:r>
              <a:rPr lang="cs-CZ" dirty="0" err="1"/>
              <a:t>Brasil</a:t>
            </a:r>
            <a:endParaRPr lang="cs-CZ" dirty="0"/>
          </a:p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2E5DF98-66F1-4E3C-A865-CE0E02277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945" y="1295160"/>
            <a:ext cx="5252773" cy="3942612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1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5D1F2FD8-11FD-4495-9EFA-1D11D791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F07E62E0-C435-4556-B265-2AC622C0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A31AA73F-4D24-48A1-B14B-50392BB2C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B1A912C9-FD8E-4C0D-A7B5-5240BF154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0C687240-9008-4C95-9A83-BAE72BF3D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7E87EBB2-C786-4064-9E78-21C52E76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6AEC0C10-BB8D-4A8E-8160-9B514B5F7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3E2AE5E5-81C4-4817-85A9-6700C135C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0E29C0C2-2A04-4AC1-9181-B811A06BE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13DA17A5-17E1-4B7D-9ABD-C7ED44F1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7C6F6843-161E-4C29-A663-8DBA4D483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516671D-8E1D-4713-BE9D-81B0C35FE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4E04D4C8-7532-4BBD-9AF8-3249324AF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7488CD-16CF-4BC7-BD9F-4F4EB13B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40224168-C932-4F63-8CEA-2465E192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F2291983-5E57-490B-B713-0A78B584F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815C3A19-E287-48A6-9ECB-D0409D37F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196FC81-2B97-4747-859B-2475FFD1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43A76FF0-4A33-44A0-AE53-92146AA8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B94FC67F-70D7-496B-BFA2-B2AACF2ED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761C78BD-A48E-4171-AC10-D066FDF46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8DD13455-5B55-48B7-AA52-981C48B3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8AFF35F4-12AC-44F3-AC19-88F2E3F9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410D4BFE-B9DB-440B-BF78-21B4F317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8F0E6EB0-F23E-4342-9FBD-3178F4B81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3A4E0803-C8CF-4E6B-95EF-BBEBF237E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F6D9986E-2FC4-4377-B163-42766AD82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50807C25-453D-4A47-A22C-3AE0C4E0E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167A02-DE9C-41D3-84F2-0115AA42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cs-CZ" sz="3200" dirty="0" err="1"/>
              <a:t>Delimitação</a:t>
            </a:r>
            <a:r>
              <a:rPr lang="cs-CZ" sz="3200" dirty="0"/>
              <a:t> da </a:t>
            </a:r>
            <a:r>
              <a:rPr lang="cs-CZ" sz="3200" dirty="0" err="1"/>
              <a:t>Amazônia</a:t>
            </a:r>
            <a:r>
              <a:rPr lang="cs-CZ" sz="3200" dirty="0"/>
              <a:t> </a:t>
            </a:r>
            <a:r>
              <a:rPr lang="cs-CZ" sz="3200" dirty="0" err="1"/>
              <a:t>brasileira</a:t>
            </a:r>
            <a:endParaRPr lang="en-US" sz="3200" dirty="0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8207C46A-A788-430A-82F2-AB03D819B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956" y="2133600"/>
            <a:ext cx="4042589" cy="377762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1540 – Os portugueses descobrem a Amazônia, desbravadores lusitanos chegam à região para impedir a invasão de ingleses, franceses e holandeses, que cobiçavam a floresta.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1542</a:t>
            </a:r>
            <a:r>
              <a:rPr lang="cs-CZ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</a:t>
            </a:r>
            <a:r>
              <a:rPr lang="pt-BR" sz="16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xpedição</a:t>
            </a:r>
            <a: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Francisco Orellana</a:t>
            </a:r>
            <a:r>
              <a:rPr lang="cs-CZ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cronista 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Gaspar de Carvajal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1637 – Portugal </a:t>
            </a:r>
            <a:r>
              <a:rPr lang="cs-CZ" sz="16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</a:t>
            </a:r>
            <a: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primeira grande expedição à região, com cerca de 2 mil pessoas. A exploração de frutos como o cacau e a castanha ganham uma forte conotação comercial</a:t>
            </a:r>
            <a:endParaRPr lang="cs-CZ" sz="16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1750 – Os reis de Portugal e Espanha assinam o Tratado de Madrid - por meio deste, quem usava e ocupava a terra teria direito a ela. Com isso, os portugueses conseguem direito sobre a Amazônia. Deu-se início ao estabelecimento da fronteira do território brasileiro na região Amazônica.</a:t>
            </a:r>
            <a:br>
              <a:rPr lang="pt-BR" sz="1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6CD2371-DC8F-42C8-AC1F-ED3982E9C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 b="15141"/>
          <a:stretch/>
        </p:blipFill>
        <p:spPr>
          <a:xfrm>
            <a:off x="5872292" y="3960565"/>
            <a:ext cx="3768466" cy="2627323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6A415CA-0C61-49BC-B808-502C0C1042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8429"/>
          <a:stretch/>
        </p:blipFill>
        <p:spPr>
          <a:xfrm>
            <a:off x="5829877" y="353016"/>
            <a:ext cx="2639503" cy="1840227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7FBCADF2-4E3D-4070-91F6-F09D2895F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1802" y="1683610"/>
            <a:ext cx="3871912" cy="22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DCA8D-8E0B-4691-A576-ED1C6BA8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Diretório</a:t>
            </a:r>
            <a:r>
              <a:rPr lang="cs-CZ" dirty="0"/>
              <a:t> </a:t>
            </a:r>
            <a:r>
              <a:rPr lang="cs-CZ" dirty="0" err="1"/>
              <a:t>dos</a:t>
            </a:r>
            <a:r>
              <a:rPr lang="cs-CZ" dirty="0"/>
              <a:t> </a:t>
            </a:r>
            <a:r>
              <a:rPr lang="cs-CZ" dirty="0" err="1"/>
              <a:t>Índios</a:t>
            </a:r>
            <a:r>
              <a:rPr lang="cs-CZ" dirty="0"/>
              <a:t> (1755)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A0F900-5CAA-4F66-B1A4-05AF14AA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primeiro documento que oficializa a língua portuguesa no Brasil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ublicado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por Mendonça Furtado em 1755, irmão do Primeiro Ministro português Marquês de Pombal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governador geral das províncias brasileiras  Grão-Pará e Maranhão. Em 1758 o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Diretório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 tornou lei 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ficou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vigente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durante 40 anos. Tratava-se de uma imposição da língua da metrópole com fins políticos – gestão dos povos indígenas em função da proteção das fronteiras territoriais portuguesas face a presença espanhola no Vale Amazônico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acordo com o Tratado de Madrid (1750), que sucedeu o Tratado de Tordesilhas, o direito sobre o território seria daquele que o ocupasse de fato. Era então necessário transformar o indígena em vassalo português, impondo a ele a língua da metrópole e o convertendo à cultura portuguesa. Manifestava-se sobretudo pela política educacional.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04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529B4-8310-48E6-813A-1EA9B089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Colonização</a:t>
            </a:r>
            <a:r>
              <a:rPr lang="cs-CZ" dirty="0"/>
              <a:t> </a:t>
            </a:r>
            <a:r>
              <a:rPr lang="cs-CZ" dirty="0" err="1"/>
              <a:t>linguística</a:t>
            </a:r>
            <a:r>
              <a:rPr lang="cs-CZ" dirty="0"/>
              <a:t> e </a:t>
            </a:r>
            <a:r>
              <a:rPr lang="cs-CZ" dirty="0" err="1"/>
              <a:t>cultural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337D0-45CD-456E-BEAA-D07CD143D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„Uma vez que falar é existir absolutamente para o outro. … Falar é estar em condições de empregar um certa sintaxe, possuir a morfologia de tal ou qual língua, mas é sobretudo assumir uma cultura, suportar o peso de uma civilização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„…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negro antilhano será tanto mais branco, isto é, se aproximará mais do homem verdadeiro, na medida em que adotar a língua francesa. Não ignoramos que esta é uma das atitudes do homem diante do Ser. Um homem que possui a linguagem possui, em contrapartida, o mundo que essa linguagem expressa e que lhe é implícito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Frantz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FANON: 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Pele negra, máscaras brancas, 1952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72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45E10-2669-48E2-A6CA-2779F3E1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IMAGINÁRIO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BD444-FC2B-4544-9CDB-F65D28872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invenção da Amazônia se dá a partir da construção da Índia, fabricada pela historiografia greco-romana, pelo relato dos peregrinos, missionários, viajantes e comerciantes. Nesse bojo inclui-se, ainda, a mitologia indiana que, a par de uma natureza variada, delicia e apavora os homens medievais. A tal conjunto de maravilhas anexam-se as monstruosidades animais e corporais, incluídas tão-somente enquanto oposições ao homem considerado como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adamita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 e habitante de um mundo delimitado por fronteiras orientadas por tradições religiosas. A primeira viagem ao Novo Mundo fez-se acompanhar por esse imaginário e influenciou a visão do europeu sobre aquelas terras jamais vistas.“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Neide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Gondim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invenção</a:t>
            </a:r>
            <a:r>
              <a:rPr lang="cs-CZ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Amazônia</a:t>
            </a: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grande sonho foi encontrar o Paraíso e a fonte da eterna juventude – conforme a tradição religiosa, no paraíso nascia o grade rio “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cujas águas encobriam riquezas, e não muito longe, uma fonte convidava para a total supressão dos males sociais (a fome, as doenças e as pestes que dizimavam a população europeia)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 E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este local foi realmente encontrado, em 1542 pela expedição de Francisco de Orellana – a região amazônica.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98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0" name="Group 2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1" name="Rectangle 3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3" name="Rectangle 4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C40D53-3A90-437A-814C-9757A1BC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A crônica de Gaspar CARVAJAL (1542)</a:t>
            </a:r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45E7AC-FA4F-4785-9097-7C77F0177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effectLst/>
              </a:rPr>
              <a:t>10ª </a:t>
            </a:r>
            <a:r>
              <a:rPr lang="en-US" sz="1400" dirty="0" err="1">
                <a:effectLst/>
              </a:rPr>
              <a:t>parte</a:t>
            </a:r>
            <a:r>
              <a:rPr lang="en-US" sz="1400" dirty="0">
                <a:effectLst/>
              </a:rPr>
              <a:t>: </a:t>
            </a:r>
            <a:r>
              <a:rPr lang="en-US" sz="1400" b="1" dirty="0">
                <a:effectLst/>
              </a:rPr>
              <a:t>La </a:t>
            </a:r>
            <a:r>
              <a:rPr lang="en-US" sz="1400" b="1" dirty="0" err="1">
                <a:effectLst/>
              </a:rPr>
              <a:t>buena</a:t>
            </a:r>
            <a:r>
              <a:rPr lang="en-US" sz="1400" b="1" dirty="0">
                <a:effectLst/>
              </a:rPr>
              <a:t> tierra y </a:t>
            </a:r>
            <a:r>
              <a:rPr lang="en-US" sz="1400" b="1" dirty="0" err="1">
                <a:effectLst/>
              </a:rPr>
              <a:t>señorío</a:t>
            </a:r>
            <a:r>
              <a:rPr lang="en-US" sz="1400" b="1" dirty="0">
                <a:effectLst/>
              </a:rPr>
              <a:t> de las Amazonas</a:t>
            </a:r>
            <a:r>
              <a:rPr lang="en-US" sz="1400" dirty="0">
                <a:effectLst/>
              </a:rPr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/>
              <a:t>Nesta </a:t>
            </a:r>
            <a:r>
              <a:rPr lang="en-US" sz="1400" dirty="0" err="1"/>
              <a:t>parte</a:t>
            </a:r>
            <a:r>
              <a:rPr lang="en-US" sz="1400" dirty="0"/>
              <a:t> o </a:t>
            </a:r>
            <a:r>
              <a:rPr lang="en-US" sz="1400" dirty="0" err="1"/>
              <a:t>cronista</a:t>
            </a:r>
            <a:r>
              <a:rPr lang="en-US" sz="1400" dirty="0"/>
              <a:t> </a:t>
            </a:r>
            <a:r>
              <a:rPr lang="en-US" sz="1400" dirty="0" err="1"/>
              <a:t>descreve</a:t>
            </a:r>
            <a:r>
              <a:rPr lang="en-US" sz="1400" dirty="0"/>
              <a:t> </a:t>
            </a:r>
            <a:r>
              <a:rPr lang="en-US" sz="1400" dirty="0" err="1"/>
              <a:t>sua</a:t>
            </a:r>
            <a:r>
              <a:rPr lang="en-US" sz="1400" dirty="0"/>
              <a:t> </a:t>
            </a:r>
            <a:r>
              <a:rPr lang="en-US" sz="1400" dirty="0" err="1"/>
              <a:t>impressao</a:t>
            </a:r>
            <a:r>
              <a:rPr lang="en-US" sz="1400" dirty="0"/>
              <a:t> de </a:t>
            </a:r>
            <a:r>
              <a:rPr lang="en-US" sz="1400" dirty="0">
                <a:effectLst/>
              </a:rPr>
              <a:t>que a </a:t>
            </a:r>
            <a:r>
              <a:rPr lang="en-US" sz="1400" dirty="0" err="1">
                <a:effectLst/>
              </a:rPr>
              <a:t>população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nativa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está</a:t>
            </a:r>
            <a:r>
              <a:rPr lang="en-US" sz="1400" dirty="0">
                <a:effectLst/>
              </a:rPr>
              <a:t> se </a:t>
            </a:r>
            <a:r>
              <a:rPr lang="en-US" sz="1400" dirty="0" err="1">
                <a:effectLst/>
              </a:rPr>
              <a:t>tornando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mais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branca</a:t>
            </a:r>
            <a:r>
              <a:rPr lang="en-US" sz="1400" dirty="0">
                <a:effectLst/>
              </a:rPr>
              <a:t> e que </a:t>
            </a:r>
            <a:r>
              <a:rPr lang="en-US" sz="1400" dirty="0" err="1">
                <a:effectLst/>
              </a:rPr>
              <a:t>novamente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tiveram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notícias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sobre</a:t>
            </a:r>
            <a:r>
              <a:rPr lang="en-US" sz="1400" dirty="0">
                <a:effectLst/>
              </a:rPr>
              <a:t> Amazonas. </a:t>
            </a:r>
            <a:r>
              <a:rPr lang="en-US" sz="1400" dirty="0" err="1">
                <a:effectLst/>
              </a:rPr>
              <a:t>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tribos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já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estavam</a:t>
            </a:r>
            <a:r>
              <a:rPr lang="cs-CZ" sz="1400" dirty="0">
                <a:effectLst/>
              </a:rPr>
              <a:t> </a:t>
            </a:r>
            <a:r>
              <a:rPr lang="en-US" sz="1400" dirty="0" err="1">
                <a:effectLst/>
              </a:rPr>
              <a:t>avisados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sobre</a:t>
            </a:r>
            <a:r>
              <a:rPr lang="en-US" sz="1400" dirty="0">
                <a:effectLst/>
              </a:rPr>
              <a:t> a </a:t>
            </a:r>
            <a:r>
              <a:rPr lang="en-US" sz="1400" dirty="0" err="1">
                <a:effectLst/>
              </a:rPr>
              <a:t>vinda</a:t>
            </a:r>
            <a:r>
              <a:rPr lang="en-US" sz="1400" dirty="0">
                <a:effectLst/>
              </a:rPr>
              <a:t> dos </a:t>
            </a:r>
            <a:r>
              <a:rPr lang="en-US" sz="1400" dirty="0" err="1">
                <a:effectLst/>
              </a:rPr>
              <a:t>viajantes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espanhois</a:t>
            </a:r>
            <a:r>
              <a:rPr lang="en-US" sz="1400" dirty="0">
                <a:effectLst/>
              </a:rPr>
              <a:t> e </a:t>
            </a:r>
            <a:r>
              <a:rPr lang="en-US" sz="1400" dirty="0" err="1">
                <a:effectLst/>
              </a:rPr>
              <a:t>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índios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prometeram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levá</a:t>
            </a:r>
            <a:r>
              <a:rPr lang="en-US" sz="1400" dirty="0">
                <a:effectLst/>
              </a:rPr>
              <a:t>-los </a:t>
            </a:r>
            <a:r>
              <a:rPr lang="en-US" sz="1400" dirty="0" err="1">
                <a:effectLst/>
              </a:rPr>
              <a:t>às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mulheres</a:t>
            </a:r>
            <a:r>
              <a:rPr lang="en-US" sz="1400" dirty="0">
                <a:effectLst/>
              </a:rPr>
              <a:t>. </a:t>
            </a:r>
            <a:r>
              <a:rPr lang="en-US" sz="1400" dirty="0" err="1">
                <a:effectLst/>
              </a:rPr>
              <a:t>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próprios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nativos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estavam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decididos</a:t>
            </a:r>
            <a:r>
              <a:rPr lang="en-US" sz="1400" dirty="0">
                <a:effectLst/>
              </a:rPr>
              <a:t> a defender-se, </a:t>
            </a:r>
            <a:r>
              <a:rPr lang="en-US" sz="1400" dirty="0" err="1">
                <a:effectLst/>
              </a:rPr>
              <a:t>já</a:t>
            </a:r>
            <a:r>
              <a:rPr lang="en-US" sz="1400" dirty="0">
                <a:effectLst/>
              </a:rPr>
              <a:t> que </a:t>
            </a:r>
            <a:r>
              <a:rPr lang="en-US" sz="1400" dirty="0" err="1">
                <a:effectLst/>
              </a:rPr>
              <a:t>eram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subjugados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pelas</a:t>
            </a:r>
            <a:r>
              <a:rPr lang="en-US" sz="1400" dirty="0">
                <a:effectLst/>
              </a:rPr>
              <a:t> Amazonas. No </a:t>
            </a:r>
            <a:r>
              <a:rPr lang="en-US" sz="1400" dirty="0" err="1">
                <a:effectLst/>
              </a:rPr>
              <a:t>decorrer</a:t>
            </a:r>
            <a:r>
              <a:rPr lang="en-US" sz="1400" dirty="0">
                <a:effectLst/>
              </a:rPr>
              <a:t> da </a:t>
            </a:r>
            <a:r>
              <a:rPr lang="en-US" sz="1400" dirty="0" err="1">
                <a:effectLst/>
              </a:rPr>
              <a:t>narrativa</a:t>
            </a:r>
            <a:r>
              <a:rPr lang="en-US" sz="1400" dirty="0">
                <a:effectLst/>
              </a:rPr>
              <a:t>, Carvajal </a:t>
            </a:r>
            <a:r>
              <a:rPr lang="en-US" sz="1400" dirty="0" err="1">
                <a:effectLst/>
              </a:rPr>
              <a:t>conta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sobre</a:t>
            </a:r>
            <a:r>
              <a:rPr lang="en-US" sz="1400" dirty="0">
                <a:effectLst/>
              </a:rPr>
              <a:t> o </a:t>
            </a:r>
            <a:r>
              <a:rPr lang="en-US" sz="1400" dirty="0" err="1">
                <a:effectLst/>
              </a:rPr>
              <a:t>confronto</a:t>
            </a:r>
            <a:r>
              <a:rPr lang="en-US" sz="1400" dirty="0">
                <a:effectLst/>
              </a:rPr>
              <a:t> com as </a:t>
            </a:r>
            <a:r>
              <a:rPr lang="en-US" sz="1400" dirty="0" err="1">
                <a:effectLst/>
              </a:rPr>
              <a:t>mulheres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guerreiras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onde</a:t>
            </a:r>
            <a:r>
              <a:rPr lang="en-US" sz="1400" dirty="0">
                <a:effectLst/>
              </a:rPr>
              <a:t> é </a:t>
            </a:r>
            <a:r>
              <a:rPr lang="en-US" sz="1400" dirty="0" err="1">
                <a:effectLst/>
              </a:rPr>
              <a:t>atingido</a:t>
            </a:r>
            <a:r>
              <a:rPr lang="en-US" sz="1400" dirty="0">
                <a:effectLst/>
              </a:rPr>
              <a:t> por </a:t>
            </a:r>
            <a:r>
              <a:rPr lang="en-US" sz="1400" dirty="0" err="1">
                <a:effectLst/>
              </a:rPr>
              <a:t>uma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flecha</a:t>
            </a:r>
            <a:r>
              <a:rPr lang="en-US" sz="1400" dirty="0">
                <a:effectLst/>
              </a:rPr>
              <a:t> e </a:t>
            </a:r>
            <a:r>
              <a:rPr lang="en-US" sz="1400" dirty="0" err="1">
                <a:effectLst/>
              </a:rPr>
              <a:t>perde</a:t>
            </a:r>
            <a:r>
              <a:rPr lang="en-US" sz="1400" dirty="0">
                <a:effectLst/>
              </a:rPr>
              <a:t> um </a:t>
            </a:r>
            <a:r>
              <a:rPr lang="en-US" sz="1400" dirty="0" err="1">
                <a:effectLst/>
              </a:rPr>
              <a:t>olho</a:t>
            </a:r>
            <a:r>
              <a:rPr lang="en-US" sz="1400" dirty="0">
                <a:effectLst/>
              </a:rPr>
              <a:t>.</a:t>
            </a:r>
            <a:endParaRPr lang="en-US" sz="1400" dirty="0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3B3B58AE-6891-4F29-967B-ADECAA59A3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3" y="1667144"/>
            <a:ext cx="6953577" cy="3198645"/>
          </a:xfrm>
          <a:prstGeom prst="rect">
            <a:avLst/>
          </a:prstGeom>
        </p:spPr>
      </p:pic>
      <p:sp>
        <p:nvSpPr>
          <p:cNvPr id="55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3C1F6F-B3BF-4438-B49B-F465EF11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cs-CZ" dirty="0" err="1"/>
              <a:t>Imaginário</a:t>
            </a:r>
            <a:r>
              <a:rPr lang="cs-CZ" dirty="0"/>
              <a:t> humanista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593700-7803-4A15-B2C4-9B30E4FE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Festa</a:t>
            </a:r>
            <a:r>
              <a:rPr lang="cs-CZ" b="1" dirty="0"/>
              <a:t> </a:t>
            </a:r>
            <a:r>
              <a:rPr lang="cs-CZ" b="1" dirty="0" err="1"/>
              <a:t>brasileira</a:t>
            </a:r>
            <a:r>
              <a:rPr lang="cs-CZ" b="1" dirty="0"/>
              <a:t> </a:t>
            </a:r>
            <a:r>
              <a:rPr lang="cs-CZ" b="1" dirty="0" err="1"/>
              <a:t>em</a:t>
            </a:r>
            <a:r>
              <a:rPr lang="cs-CZ" b="1" dirty="0"/>
              <a:t> Rouen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França</a:t>
            </a:r>
            <a:r>
              <a:rPr lang="cs-CZ" dirty="0"/>
              <a:t>, 1550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Jean de </a:t>
            </a:r>
            <a:r>
              <a:rPr lang="cs-CZ" b="1" dirty="0" err="1"/>
              <a:t>Léry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 	</a:t>
            </a:r>
            <a:r>
              <a:rPr lang="cs-CZ" dirty="0" err="1"/>
              <a:t>História</a:t>
            </a:r>
            <a:r>
              <a:rPr lang="cs-CZ" dirty="0"/>
              <a:t> de </a:t>
            </a:r>
            <a:r>
              <a:rPr lang="cs-CZ" dirty="0" err="1"/>
              <a:t>uma</a:t>
            </a:r>
            <a:r>
              <a:rPr lang="cs-CZ" dirty="0"/>
              <a:t> </a:t>
            </a:r>
            <a:r>
              <a:rPr lang="cs-CZ" dirty="0" err="1"/>
              <a:t>viagem</a:t>
            </a:r>
            <a:r>
              <a:rPr lang="cs-CZ" dirty="0"/>
              <a:t> 	</a:t>
            </a:r>
            <a:r>
              <a:rPr lang="cs-CZ" dirty="0" err="1"/>
              <a:t>pelas</a:t>
            </a:r>
            <a:r>
              <a:rPr lang="cs-CZ" dirty="0"/>
              <a:t> </a:t>
            </a:r>
            <a:r>
              <a:rPr lang="cs-CZ" dirty="0" err="1"/>
              <a:t>terras</a:t>
            </a:r>
            <a:r>
              <a:rPr lang="cs-CZ" dirty="0"/>
              <a:t> </a:t>
            </a:r>
            <a:r>
              <a:rPr lang="cs-CZ" dirty="0" err="1"/>
              <a:t>brasilerias</a:t>
            </a:r>
            <a:r>
              <a:rPr lang="cs-CZ" dirty="0"/>
              <a:t> 	(1578)</a:t>
            </a:r>
            <a:endParaRPr lang="cs-CZ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/>
              <a:t>Michel de Montaigne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err="1"/>
              <a:t>Dos</a:t>
            </a:r>
            <a:r>
              <a:rPr lang="cs-CZ" i="1" dirty="0"/>
              <a:t> </a:t>
            </a:r>
            <a:r>
              <a:rPr lang="cs-CZ" i="1" dirty="0" err="1"/>
              <a:t>Canibais</a:t>
            </a:r>
            <a:r>
              <a:rPr lang="cs-CZ" i="1" dirty="0"/>
              <a:t> </a:t>
            </a:r>
            <a:r>
              <a:rPr lang="cs-CZ" dirty="0"/>
              <a:t>(1580)</a:t>
            </a:r>
          </a:p>
        </p:txBody>
      </p:sp>
      <p:pic>
        <p:nvPicPr>
          <p:cNvPr id="5" name="Zástupný obsah 4" descr="Obsah obrázku text, svatyně&#10;&#10;Popis byl vytvořen automaticky">
            <a:extLst>
              <a:ext uri="{FF2B5EF4-FFF2-40B4-BE49-F238E27FC236}">
                <a16:creationId xmlns:a16="http://schemas.microsoft.com/office/drawing/2014/main" id="{C6AECC6C-00FD-489C-822F-A28772867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3" y="1145626"/>
            <a:ext cx="6953577" cy="4241681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8419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2044</Words>
  <Application>Microsoft Office PowerPoint</Application>
  <PresentationFormat>Širokoúhlá obrazovka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Liberation Serif</vt:lpstr>
      <vt:lpstr>Times New Roman</vt:lpstr>
      <vt:lpstr>Wingdings 3</vt:lpstr>
      <vt:lpstr>Cacho</vt:lpstr>
      <vt:lpstr>MÚLTIPLAS REALIDADES DA AMAZÔNIA BRASILEIRA</vt:lpstr>
      <vt:lpstr>Prezentace aplikace PowerPoint</vt:lpstr>
      <vt:lpstr>Floresta da Bacia Amazônica</vt:lpstr>
      <vt:lpstr>Delimitação da Amazônia brasileira</vt:lpstr>
      <vt:lpstr>Diretório dos Índios (1755)</vt:lpstr>
      <vt:lpstr>Colonização linguística e cultural</vt:lpstr>
      <vt:lpstr>IMAGINÁRIO</vt:lpstr>
      <vt:lpstr>A crônica de Gaspar CARVAJAL (1542)</vt:lpstr>
      <vt:lpstr>Imaginário humanista</vt:lpstr>
      <vt:lpstr>Michel de Montaigne Dos Canibais (1580)</vt:lpstr>
      <vt:lpstr>Orientalismo</vt:lpstr>
      <vt:lpstr>Literatura brasileira de expressão amazônica</vt:lpstr>
      <vt:lpstr>Construção da ferrovia  Madeira-Mamoré  (1907-1912)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ÍNDIO NA LITERATURA BRASILEIRA</dc:title>
  <dc:creator>evaba_000</dc:creator>
  <cp:lastModifiedBy>Eva Batličková</cp:lastModifiedBy>
  <cp:revision>42</cp:revision>
  <dcterms:created xsi:type="dcterms:W3CDTF">2020-10-10T18:20:04Z</dcterms:created>
  <dcterms:modified xsi:type="dcterms:W3CDTF">2021-09-16T12:26:44Z</dcterms:modified>
</cp:coreProperties>
</file>