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85" r:id="rId2"/>
    <p:sldId id="257" r:id="rId3"/>
    <p:sldId id="258" r:id="rId4"/>
    <p:sldId id="315" r:id="rId5"/>
    <p:sldId id="321" r:id="rId6"/>
    <p:sldId id="322" r:id="rId7"/>
    <p:sldId id="320" r:id="rId8"/>
    <p:sldId id="264" r:id="rId9"/>
    <p:sldId id="265" r:id="rId10"/>
    <p:sldId id="259" r:id="rId11"/>
    <p:sldId id="266" r:id="rId12"/>
    <p:sldId id="323" r:id="rId13"/>
    <p:sldId id="261" r:id="rId14"/>
    <p:sldId id="260" r:id="rId15"/>
    <p:sldId id="268" r:id="rId16"/>
    <p:sldId id="324" r:id="rId17"/>
    <p:sldId id="325" r:id="rId18"/>
    <p:sldId id="270" r:id="rId19"/>
    <p:sldId id="271" r:id="rId20"/>
    <p:sldId id="274" r:id="rId21"/>
    <p:sldId id="326" r:id="rId22"/>
    <p:sldId id="272" r:id="rId23"/>
    <p:sldId id="275" r:id="rId24"/>
    <p:sldId id="278" r:id="rId25"/>
    <p:sldId id="327" r:id="rId26"/>
    <p:sldId id="279" r:id="rId27"/>
    <p:sldId id="283" r:id="rId28"/>
    <p:sldId id="284" r:id="rId29"/>
    <p:sldId id="318" r:id="rId30"/>
    <p:sldId id="282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16" r:id="rId50"/>
    <p:sldId id="317" r:id="rId51"/>
    <p:sldId id="306" r:id="rId52"/>
    <p:sldId id="307" r:id="rId53"/>
    <p:sldId id="308" r:id="rId54"/>
    <p:sldId id="311" r:id="rId55"/>
    <p:sldId id="309" r:id="rId56"/>
    <p:sldId id="310" r:id="rId57"/>
    <p:sldId id="319" r:id="rId58"/>
    <p:sldId id="313" r:id="rId5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6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BA55"/>
    <a:srgbClr val="FFD291"/>
    <a:srgbClr val="33CC33"/>
    <a:srgbClr val="EBEBFF"/>
    <a:srgbClr val="CCCCFF"/>
    <a:srgbClr val="CCFF99"/>
    <a:srgbClr val="FF9999"/>
    <a:srgbClr val="66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4" autoAdjust="0"/>
    <p:restoredTop sz="93548" autoAdjust="0"/>
  </p:normalViewPr>
  <p:slideViewPr>
    <p:cSldViewPr>
      <p:cViewPr varScale="1">
        <p:scale>
          <a:sx n="110" d="100"/>
          <a:sy n="110" d="100"/>
        </p:scale>
        <p:origin x="929" y="58"/>
      </p:cViewPr>
      <p:guideLst>
        <p:guide orient="horz" pos="2160"/>
        <p:guide pos="165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0D861-A7C7-4AB4-AB05-5B058D4F5200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15A85-F39B-4AFC-BB24-927584E7351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32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Úvod 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</a:t>
            </a:r>
            <a:r>
              <a:rPr lang="cs-CZ" sz="1200" b="1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nity</a:t>
            </a:r>
            <a:r>
              <a:rPr lang="cs-CZ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types</a:t>
            </a:r>
            <a:endParaRPr lang="cs-CZ" sz="12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Abbas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Cellular and Molecular Immunology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Innate</a:t>
            </a:r>
            <a:r>
              <a:rPr lang="cs-CZ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cell </a:t>
            </a:r>
            <a:r>
              <a:rPr lang="cs-CZ" sz="1200" b="1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immunity</a:t>
            </a:r>
            <a:endParaRPr lang="cs-CZ" sz="12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PHAGOCATES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Phagocytosis</a:t>
            </a:r>
            <a:r>
              <a:rPr lang="cs-CZ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Phagocytosis</a:t>
            </a:r>
            <a:r>
              <a:rPr lang="cs-CZ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Phagocytosis</a:t>
            </a:r>
            <a:r>
              <a:rPr lang="cs-CZ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Complement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8544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Úvod 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Hematopoiesis1:</a:t>
            </a:r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MHC </a:t>
            </a:r>
            <a:r>
              <a:rPr lang="cs-CZ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Úvod 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MHC</a:t>
            </a:r>
            <a:r>
              <a:rPr lang="cs-CZ" baseline="0" dirty="0" smtClean="0"/>
              <a:t> 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MHC</a:t>
            </a:r>
            <a:r>
              <a:rPr lang="cs-CZ" baseline="0" dirty="0" smtClean="0"/>
              <a:t> 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Hematopoiesis1:</a:t>
            </a:r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29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Hematopoiesis</a:t>
            </a:r>
            <a:r>
              <a:rPr lang="cs-CZ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Hematopoiesis1:</a:t>
            </a:r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MHC 1</a:t>
            </a:r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MHC </a:t>
            </a:r>
            <a:r>
              <a:rPr lang="cs-CZ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MHC</a:t>
            </a:r>
            <a:r>
              <a:rPr lang="cs-CZ" baseline="0" dirty="0" smtClean="0"/>
              <a:t> 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MHC 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C4D29-D5E8-4E35-A27C-89C41546481C}" type="datetimeFigureOut">
              <a:rPr lang="cs-CZ" smtClean="0"/>
              <a:pPr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A400-5380-4768-9D98-FF019206EBC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 descr="mk:@MSITStore:C:\Users\DELL\Desktop\Moje%20e-knihy\W.E.Paul_Fundamental%20Imunology.chm::/HTML/Color%20Plates_files/RE1A1C34FF3.png"/>
          <p:cNvSpPr>
            <a:spLocks noChangeAspect="1" noChangeArrowheads="1"/>
          </p:cNvSpPr>
          <p:nvPr/>
        </p:nvSpPr>
        <p:spPr bwMode="auto">
          <a:xfrm>
            <a:off x="0" y="0"/>
            <a:ext cx="3810000" cy="3362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4374" y="332656"/>
            <a:ext cx="5816060" cy="132343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8000" b="1" dirty="0" smtClean="0"/>
              <a:t>IMUNITA</a:t>
            </a:r>
            <a:endParaRPr lang="cs-CZ" sz="8000" b="1" dirty="0"/>
          </a:p>
        </p:txBody>
      </p:sp>
      <p:pic>
        <p:nvPicPr>
          <p:cNvPr id="10" name="Obrázek 9" descr="antib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 flipH="1">
            <a:off x="-570924" y="2507164"/>
            <a:ext cx="4921760" cy="3779912"/>
          </a:xfrm>
          <a:prstGeom prst="rect">
            <a:avLst/>
          </a:prstGeom>
        </p:spPr>
      </p:pic>
      <p:pic>
        <p:nvPicPr>
          <p:cNvPr id="11" name="Obrázek 10" descr="dendritic ce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2052" y="3789040"/>
            <a:ext cx="4091947" cy="3068960"/>
          </a:xfrm>
          <a:prstGeom prst="rect">
            <a:avLst/>
          </a:prstGeom>
        </p:spPr>
      </p:pic>
      <p:pic>
        <p:nvPicPr>
          <p:cNvPr id="12" name="Obrázek 11" descr="opsoniz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3621" y="1916832"/>
            <a:ext cx="1800225" cy="2543175"/>
          </a:xfrm>
          <a:prstGeom prst="rect">
            <a:avLst/>
          </a:prstGeom>
        </p:spPr>
      </p:pic>
      <p:pic>
        <p:nvPicPr>
          <p:cNvPr id="13" name="Obrázek 12" descr="plasma cell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8688" y="0"/>
            <a:ext cx="3315312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bitv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284984"/>
          </a:xfrm>
          <a:prstGeom prst="rect">
            <a:avLst/>
          </a:prstGeom>
        </p:spPr>
      </p:pic>
      <p:pic>
        <p:nvPicPr>
          <p:cNvPr id="17" name="Obrázek 16" descr="bitv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284984"/>
          </a:xfrm>
          <a:prstGeom prst="rect">
            <a:avLst/>
          </a:prstGeom>
        </p:spPr>
      </p:pic>
      <p:pic>
        <p:nvPicPr>
          <p:cNvPr id="20" name="Obrázek 19" descr="bitva 5.jpg"/>
          <p:cNvPicPr>
            <a:picLocks noChangeAspect="1"/>
          </p:cNvPicPr>
          <p:nvPr/>
        </p:nvPicPr>
        <p:blipFill>
          <a:blip r:embed="rId5" cstate="print"/>
          <a:srcRect r="6286"/>
          <a:stretch>
            <a:fillRect/>
          </a:stretch>
        </p:blipFill>
        <p:spPr>
          <a:xfrm>
            <a:off x="4320811" y="3284983"/>
            <a:ext cx="4823189" cy="3573017"/>
          </a:xfrm>
          <a:prstGeom prst="rect">
            <a:avLst/>
          </a:prstGeom>
        </p:spPr>
      </p:pic>
      <p:pic>
        <p:nvPicPr>
          <p:cNvPr id="19" name="Obrázek 18" descr="bitva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284985"/>
            <a:ext cx="4427984" cy="3588006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0" y="3212976"/>
            <a:ext cx="9144000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 rot="5400000">
            <a:off x="1077016" y="3363016"/>
            <a:ext cx="6858000" cy="13196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6968" y="260648"/>
            <a:ext cx="9020760" cy="63094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 HISTCOMPATIBILITY  COMPLEX  (MHC)</a:t>
            </a:r>
            <a:endParaRPr lang="cs-CZ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052736"/>
            <a:ext cx="849694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i="1" dirty="0" smtClean="0"/>
              <a:t>=  HUMAN  LEUKOCYTE  ANTIGENS  (HLA)</a:t>
            </a:r>
            <a:endParaRPr lang="en-US" sz="2400" b="1" i="1" dirty="0"/>
          </a:p>
        </p:txBody>
      </p:sp>
      <p:pic>
        <p:nvPicPr>
          <p:cNvPr id="7" name="Obrázek 6" descr="myš4.jpg"/>
          <p:cNvPicPr>
            <a:picLocks noChangeAspect="1"/>
          </p:cNvPicPr>
          <p:nvPr/>
        </p:nvPicPr>
        <p:blipFill>
          <a:blip r:embed="rId3" cstate="print"/>
          <a:srcRect t="3680" r="7864" b="19043"/>
          <a:stretch>
            <a:fillRect/>
          </a:stretch>
        </p:blipFill>
        <p:spPr>
          <a:xfrm>
            <a:off x="323528" y="1628800"/>
            <a:ext cx="2364894" cy="1273404"/>
          </a:xfrm>
          <a:prstGeom prst="rect">
            <a:avLst/>
          </a:prstGeom>
        </p:spPr>
      </p:pic>
      <p:pic>
        <p:nvPicPr>
          <p:cNvPr id="8" name="Obrázek 7" descr="kráva 4.gif"/>
          <p:cNvPicPr>
            <a:picLocks noChangeAspect="1"/>
          </p:cNvPicPr>
          <p:nvPr/>
        </p:nvPicPr>
        <p:blipFill>
          <a:blip r:embed="rId4" cstate="print"/>
          <a:srcRect b="11560"/>
          <a:stretch>
            <a:fillRect/>
          </a:stretch>
        </p:blipFill>
        <p:spPr>
          <a:xfrm>
            <a:off x="6876256" y="2492896"/>
            <a:ext cx="1788481" cy="1728192"/>
          </a:xfrm>
          <a:prstGeom prst="rect">
            <a:avLst/>
          </a:prstGeom>
        </p:spPr>
      </p:pic>
      <p:pic>
        <p:nvPicPr>
          <p:cNvPr id="9" name="Obrázek 8" descr="pig3.jpg"/>
          <p:cNvPicPr>
            <a:picLocks noChangeAspect="1"/>
          </p:cNvPicPr>
          <p:nvPr/>
        </p:nvPicPr>
        <p:blipFill>
          <a:blip r:embed="rId5" cstate="print"/>
          <a:srcRect l="28276" t="39653" r="27190" b="21118"/>
          <a:stretch>
            <a:fillRect/>
          </a:stretch>
        </p:blipFill>
        <p:spPr>
          <a:xfrm>
            <a:off x="467544" y="3933056"/>
            <a:ext cx="2304256" cy="166522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915816" y="4437112"/>
            <a:ext cx="4513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Prasečí </a:t>
            </a:r>
            <a:r>
              <a:rPr lang="cs-CZ" sz="2400" dirty="0" err="1" smtClean="0"/>
              <a:t>leukocytární</a:t>
            </a:r>
            <a:r>
              <a:rPr lang="cs-CZ" sz="2400" dirty="0" smtClean="0"/>
              <a:t> antigeny (SLA)</a:t>
            </a:r>
            <a:endParaRPr lang="cs-CZ" sz="2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915816" y="1916832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smtClean="0"/>
              <a:t>Myš </a:t>
            </a:r>
            <a:r>
              <a:rPr lang="cs-CZ" sz="2400" dirty="0" smtClean="0"/>
              <a:t>(H2)</a:t>
            </a:r>
            <a:endParaRPr lang="cs-CZ" sz="2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83768" y="3212976"/>
            <a:ext cx="4519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Bovinní </a:t>
            </a:r>
            <a:r>
              <a:rPr lang="cs-CZ" sz="2400" dirty="0" err="1" smtClean="0"/>
              <a:t>leukocytární</a:t>
            </a:r>
            <a:r>
              <a:rPr lang="cs-CZ" sz="2400" dirty="0" smtClean="0"/>
              <a:t> antigeny(BLA)</a:t>
            </a:r>
            <a:endParaRPr lang="cs-CZ" sz="2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851920" y="6021288"/>
            <a:ext cx="2164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Sasanka mořská</a:t>
            </a:r>
            <a:endParaRPr lang="cs-CZ" sz="2400" dirty="0"/>
          </a:p>
        </p:txBody>
      </p:sp>
      <p:pic>
        <p:nvPicPr>
          <p:cNvPr id="15" name="Obrázek 14" descr="sasanka a klau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7880" y="5085183"/>
            <a:ext cx="2570584" cy="1713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8839200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85000"/>
              </a:lnSpc>
            </a:pPr>
            <a:r>
              <a:rPr lang="cs-CZ" altLang="cs-CZ" sz="2600">
                <a:solidFill>
                  <a:srgbClr val="000099"/>
                </a:solidFill>
              </a:rPr>
              <a:t>K úspěšné činnosti imunitního systému musí být tento systém schopný odlišit „</a:t>
            </a:r>
            <a:r>
              <a:rPr lang="cs-CZ" altLang="cs-CZ" sz="2600" b="1" i="1">
                <a:solidFill>
                  <a:srgbClr val="000099"/>
                </a:solidFill>
              </a:rPr>
              <a:t>cizí</a:t>
            </a:r>
            <a:r>
              <a:rPr lang="cs-CZ" altLang="cs-CZ" sz="2600">
                <a:solidFill>
                  <a:srgbClr val="000099"/>
                </a:solidFill>
              </a:rPr>
              <a:t>“ od „</a:t>
            </a:r>
            <a:r>
              <a:rPr lang="cs-CZ" altLang="cs-CZ" sz="2600" b="1" i="1">
                <a:solidFill>
                  <a:srgbClr val="000099"/>
                </a:solidFill>
              </a:rPr>
              <a:t>vlastního</a:t>
            </a:r>
            <a:r>
              <a:rPr lang="cs-CZ" altLang="cs-CZ" sz="2600">
                <a:solidFill>
                  <a:srgbClr val="000099"/>
                </a:solidFill>
              </a:rPr>
              <a:t>“. Toto rozlišení je dosáhnuto prostřednictvím  molekul MHC v membráně buněk.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38125" y="2505075"/>
            <a:ext cx="867727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577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577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577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577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577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5778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5778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5778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5778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85000"/>
              </a:lnSpc>
              <a:defRPr/>
            </a:pPr>
            <a:r>
              <a:rPr lang="cs-CZ" altLang="cs-CZ" sz="2800" b="1" smtClean="0">
                <a:solidFill>
                  <a:srgbClr val="CC0000"/>
                </a:solidFill>
              </a:rPr>
              <a:t>I. třída</a:t>
            </a:r>
            <a:r>
              <a:rPr lang="cs-CZ" altLang="cs-CZ" sz="2600" smtClean="0"/>
              <a:t> - přítomný na všech jaderných buňkách</a:t>
            </a:r>
          </a:p>
          <a:p>
            <a:pPr algn="just" eaLnBrk="1" hangingPunct="1">
              <a:lnSpc>
                <a:spcPct val="85000"/>
              </a:lnSpc>
              <a:defRPr/>
            </a:pPr>
            <a:r>
              <a:rPr lang="cs-CZ" altLang="cs-CZ" sz="2600" smtClean="0"/>
              <a:t>	- předkládá „cizí“ molekulu (virovou, nádorovou) 		    	</a:t>
            </a:r>
            <a:r>
              <a:rPr lang="cs-CZ" altLang="cs-CZ" sz="2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cytotoxickým T lymfocytům</a:t>
            </a:r>
            <a:endParaRPr lang="cs-CZ" altLang="cs-CZ" sz="2600" smtClean="0"/>
          </a:p>
          <a:p>
            <a:pPr algn="just" eaLnBrk="1" hangingPunct="1">
              <a:lnSpc>
                <a:spcPct val="85000"/>
              </a:lnSpc>
              <a:defRPr/>
            </a:pPr>
            <a:r>
              <a:rPr lang="cs-CZ" altLang="cs-CZ" sz="2600" smtClean="0"/>
              <a:t>	- při transplantaci je molekula I.třídy na buňkách 			darovaných orgánů přímo rozpoznána leukocyty 			příjemce </a:t>
            </a:r>
            <a:r>
              <a:rPr lang="cs-CZ" altLang="cs-CZ" sz="2600" smtClean="0">
                <a:sym typeface="Symbol" panose="05050102010706020507" pitchFamily="18" charset="2"/>
              </a:rPr>
              <a:t></a:t>
            </a:r>
            <a:r>
              <a:rPr lang="cs-CZ" altLang="cs-CZ" sz="2600" smtClean="0"/>
              <a:t> </a:t>
            </a:r>
            <a:r>
              <a:rPr lang="cs-CZ" altLang="cs-CZ" sz="2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odhojení štěpu</a:t>
            </a:r>
          </a:p>
          <a:p>
            <a:pPr algn="just" eaLnBrk="1" hangingPunct="1">
              <a:lnSpc>
                <a:spcPct val="85000"/>
              </a:lnSpc>
              <a:defRPr/>
            </a:pPr>
            <a:r>
              <a:rPr lang="cs-CZ" altLang="cs-CZ" sz="2800" b="1" smtClean="0">
                <a:solidFill>
                  <a:srgbClr val="CC0000"/>
                </a:solidFill>
              </a:rPr>
              <a:t>II. třída</a:t>
            </a:r>
            <a:r>
              <a:rPr lang="cs-CZ" altLang="cs-CZ" sz="2600" smtClean="0"/>
              <a:t> - prezentují pouze lymfocyty B, makrofágy; po 		aktivaci buňky T, buňky štítné žlázy, endotelové buňky </a:t>
            </a:r>
          </a:p>
          <a:p>
            <a:pPr algn="just" eaLnBrk="1" hangingPunct="1">
              <a:lnSpc>
                <a:spcPct val="85000"/>
              </a:lnSpc>
              <a:defRPr/>
            </a:pPr>
            <a:r>
              <a:rPr lang="cs-CZ" altLang="cs-CZ" sz="2600" smtClean="0"/>
              <a:t>	- předkládá cizí molekuly </a:t>
            </a:r>
            <a:r>
              <a:rPr lang="cs-CZ" altLang="cs-CZ" sz="2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pomocným buňkám T</a:t>
            </a:r>
          </a:p>
          <a:p>
            <a:pPr algn="just" eaLnBrk="1" hangingPunct="1">
              <a:lnSpc>
                <a:spcPct val="85000"/>
              </a:lnSpc>
              <a:defRPr/>
            </a:pPr>
            <a:r>
              <a:rPr lang="cs-CZ" altLang="cs-CZ" sz="2600" smtClean="0"/>
              <a:t>	- při transplantaci kostní dřeně vyvolají molekuly II.třídy s 	navázanými neznámými bílkovinami na buňkách příjemce 	odpověď leukocytů dárce </a:t>
            </a:r>
            <a:r>
              <a:rPr lang="cs-CZ" altLang="cs-CZ" sz="2600" smtClean="0">
                <a:sym typeface="Symbol" panose="05050102010706020507" pitchFamily="18" charset="2"/>
              </a:rPr>
              <a:t> </a:t>
            </a:r>
            <a:r>
              <a:rPr lang="cs-CZ" altLang="cs-CZ" sz="2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reakce štěpu proti hostiteli</a:t>
            </a:r>
            <a:endParaRPr lang="cs-CZ" altLang="cs-CZ" sz="2600" smtClean="0">
              <a:sym typeface="Symbol" panose="05050102010706020507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6968" y="260648"/>
            <a:ext cx="902076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HLAVNÍ  </a:t>
            </a:r>
            <a:r>
              <a:rPr lang="cs-CZ" sz="3600" b="1" dirty="0"/>
              <a:t>HISTOKOMPATIBILNÍ  KOMPLEX  (HLA</a:t>
            </a:r>
            <a:r>
              <a:rPr lang="cs-CZ" sz="3600" b="1" dirty="0" smtClean="0"/>
              <a:t>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1715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délník 39"/>
          <p:cNvSpPr/>
          <p:nvPr/>
        </p:nvSpPr>
        <p:spPr>
          <a:xfrm>
            <a:off x="6444208" y="1052736"/>
            <a:ext cx="2520280" cy="93610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66968" y="260648"/>
            <a:ext cx="902076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LIDSKÉ  LEUKOCYTÁRNÍ  ANTIGENY  (HLA)</a:t>
            </a:r>
            <a:endParaRPr lang="en-US" sz="3600" b="1" dirty="0"/>
          </a:p>
        </p:txBody>
      </p:sp>
      <p:sp>
        <p:nvSpPr>
          <p:cNvPr id="5" name="Obdélník 4"/>
          <p:cNvSpPr/>
          <p:nvPr/>
        </p:nvSpPr>
        <p:spPr>
          <a:xfrm>
            <a:off x="223384" y="4654617"/>
            <a:ext cx="504056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79512" y="2420888"/>
            <a:ext cx="792088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paměť s přímým přístupem 11"/>
          <p:cNvSpPr/>
          <p:nvPr/>
        </p:nvSpPr>
        <p:spPr>
          <a:xfrm>
            <a:off x="539552" y="2132856"/>
            <a:ext cx="1152128" cy="648072"/>
          </a:xfrm>
          <a:prstGeom prst="flowChartMagneticDrum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800" b="1" dirty="0" smtClean="0"/>
              <a:t>B </a:t>
            </a:r>
            <a:r>
              <a:rPr lang="cs-CZ" b="1" dirty="0" smtClean="0"/>
              <a:t>395</a:t>
            </a:r>
            <a:r>
              <a:rPr lang="el-GR" b="1" dirty="0" smtClean="0"/>
              <a:t> α</a:t>
            </a:r>
            <a:endParaRPr lang="cs-CZ" b="1" dirty="0"/>
          </a:p>
        </p:txBody>
      </p:sp>
      <p:sp>
        <p:nvSpPr>
          <p:cNvPr id="14" name="Obdélník 13"/>
          <p:cNvSpPr/>
          <p:nvPr/>
        </p:nvSpPr>
        <p:spPr>
          <a:xfrm>
            <a:off x="1475656" y="2420888"/>
            <a:ext cx="792088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paměť s přímým přístupem 10"/>
          <p:cNvSpPr/>
          <p:nvPr/>
        </p:nvSpPr>
        <p:spPr>
          <a:xfrm>
            <a:off x="1979712" y="2132856"/>
            <a:ext cx="1152128" cy="648072"/>
          </a:xfrm>
          <a:prstGeom prst="flowChartMagneticDrum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800" b="1" dirty="0" smtClean="0"/>
              <a:t>C</a:t>
            </a:r>
          </a:p>
          <a:p>
            <a:pPr algn="ctr">
              <a:lnSpc>
                <a:spcPts val="2000"/>
              </a:lnSpc>
            </a:pPr>
            <a:r>
              <a:rPr lang="cs-CZ" b="1" dirty="0" smtClean="0"/>
              <a:t>93</a:t>
            </a:r>
            <a:r>
              <a:rPr lang="el-GR" b="1" dirty="0" smtClean="0"/>
              <a:t> α</a:t>
            </a:r>
            <a:endParaRPr lang="cs-CZ" b="1" dirty="0"/>
          </a:p>
        </p:txBody>
      </p:sp>
      <p:sp>
        <p:nvSpPr>
          <p:cNvPr id="15" name="Obdélník 14"/>
          <p:cNvSpPr/>
          <p:nvPr/>
        </p:nvSpPr>
        <p:spPr>
          <a:xfrm>
            <a:off x="2915816" y="2420888"/>
            <a:ext cx="792088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paměť s přímým přístupem 15"/>
          <p:cNvSpPr/>
          <p:nvPr/>
        </p:nvSpPr>
        <p:spPr>
          <a:xfrm>
            <a:off x="3275856" y="2204864"/>
            <a:ext cx="936104" cy="504056"/>
          </a:xfrm>
          <a:prstGeom prst="flowChartMagneticDrum">
            <a:avLst/>
          </a:prstGeom>
          <a:solidFill>
            <a:schemeClr val="bg1"/>
          </a:solidFill>
          <a:ln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000" i="1" dirty="0" smtClean="0"/>
              <a:t>E</a:t>
            </a:r>
          </a:p>
          <a:p>
            <a:pPr algn="ctr">
              <a:lnSpc>
                <a:spcPts val="2000"/>
              </a:lnSpc>
            </a:pPr>
            <a:r>
              <a:rPr lang="cs-CZ" dirty="0" smtClean="0"/>
              <a:t>2</a:t>
            </a:r>
            <a:r>
              <a:rPr lang="el-GR" dirty="0" smtClean="0"/>
              <a:t> α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4067944" y="2420888"/>
            <a:ext cx="792088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paměť s přímým přístupem 7"/>
          <p:cNvSpPr/>
          <p:nvPr/>
        </p:nvSpPr>
        <p:spPr>
          <a:xfrm>
            <a:off x="4644008" y="2132856"/>
            <a:ext cx="1152128" cy="648072"/>
          </a:xfrm>
          <a:prstGeom prst="flowChartMagneticDrum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800" b="1" dirty="0" smtClean="0"/>
              <a:t>A </a:t>
            </a:r>
            <a:r>
              <a:rPr lang="cs-CZ" b="1" dirty="0" smtClean="0"/>
              <a:t>195</a:t>
            </a:r>
            <a:r>
              <a:rPr lang="el-GR" b="1" dirty="0" smtClean="0"/>
              <a:t> α</a:t>
            </a:r>
            <a:endParaRPr lang="cs-CZ" b="1" dirty="0"/>
          </a:p>
        </p:txBody>
      </p:sp>
      <p:sp>
        <p:nvSpPr>
          <p:cNvPr id="9" name="Obdélník 8"/>
          <p:cNvSpPr/>
          <p:nvPr/>
        </p:nvSpPr>
        <p:spPr>
          <a:xfrm>
            <a:off x="5580112" y="2420888"/>
            <a:ext cx="720080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paměť s přímým přístupem 17"/>
          <p:cNvSpPr/>
          <p:nvPr/>
        </p:nvSpPr>
        <p:spPr>
          <a:xfrm>
            <a:off x="6084168" y="2204864"/>
            <a:ext cx="936104" cy="504056"/>
          </a:xfrm>
          <a:prstGeom prst="flowChartMagneticDrum">
            <a:avLst/>
          </a:prstGeom>
          <a:solidFill>
            <a:schemeClr val="bg1"/>
          </a:solidFill>
          <a:ln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000" i="1" dirty="0" smtClean="0"/>
              <a:t>G</a:t>
            </a:r>
          </a:p>
          <a:p>
            <a:pPr algn="ctr">
              <a:lnSpc>
                <a:spcPts val="2000"/>
              </a:lnSpc>
            </a:pPr>
            <a:r>
              <a:rPr lang="cs-CZ" dirty="0" smtClean="0"/>
              <a:t>2</a:t>
            </a:r>
            <a:r>
              <a:rPr lang="el-GR" dirty="0" smtClean="0"/>
              <a:t> α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6876256" y="2420888"/>
            <a:ext cx="720080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paměť s přímým přístupem 19"/>
          <p:cNvSpPr/>
          <p:nvPr/>
        </p:nvSpPr>
        <p:spPr>
          <a:xfrm>
            <a:off x="7236296" y="2204864"/>
            <a:ext cx="936104" cy="504056"/>
          </a:xfrm>
          <a:prstGeom prst="flowChartMagneticDrum">
            <a:avLst/>
          </a:prstGeom>
          <a:solidFill>
            <a:schemeClr val="bg1"/>
          </a:solidFill>
          <a:ln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000" i="1" dirty="0" smtClean="0"/>
              <a:t>F</a:t>
            </a:r>
          </a:p>
          <a:p>
            <a:pPr algn="ctr">
              <a:lnSpc>
                <a:spcPts val="2000"/>
              </a:lnSpc>
            </a:pPr>
            <a:r>
              <a:rPr lang="cs-CZ" dirty="0" smtClean="0"/>
              <a:t>2</a:t>
            </a:r>
            <a:r>
              <a:rPr lang="el-GR" dirty="0" smtClean="0"/>
              <a:t> α</a:t>
            </a:r>
            <a:endParaRPr lang="cs-CZ" dirty="0"/>
          </a:p>
        </p:txBody>
      </p:sp>
      <p:sp>
        <p:nvSpPr>
          <p:cNvPr id="21" name="Obdélník 20"/>
          <p:cNvSpPr/>
          <p:nvPr/>
        </p:nvSpPr>
        <p:spPr>
          <a:xfrm>
            <a:off x="8028384" y="2420888"/>
            <a:ext cx="720080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ývojový diagram: paměť s přímým přístupem 23"/>
          <p:cNvSpPr/>
          <p:nvPr/>
        </p:nvSpPr>
        <p:spPr>
          <a:xfrm>
            <a:off x="583424" y="4366585"/>
            <a:ext cx="1296144" cy="648072"/>
          </a:xfrm>
          <a:prstGeom prst="flowChartMagneticDrum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800" b="1" dirty="0" smtClean="0"/>
              <a:t>DP</a:t>
            </a:r>
          </a:p>
          <a:p>
            <a:pPr algn="r">
              <a:lnSpc>
                <a:spcPts val="2000"/>
              </a:lnSpc>
            </a:pPr>
            <a:r>
              <a:rPr lang="cs-CZ" b="1" dirty="0" smtClean="0"/>
              <a:t>19</a:t>
            </a:r>
            <a:r>
              <a:rPr lang="el-GR" b="1" dirty="0" smtClean="0"/>
              <a:t>α</a:t>
            </a:r>
            <a:r>
              <a:rPr lang="cs-CZ" b="1" dirty="0" smtClean="0"/>
              <a:t>+89</a:t>
            </a:r>
            <a:r>
              <a:rPr lang="el-GR" b="1" dirty="0" smtClean="0"/>
              <a:t>β</a:t>
            </a:r>
            <a:endParaRPr lang="cs-CZ" b="1" dirty="0"/>
          </a:p>
        </p:txBody>
      </p:sp>
      <p:sp>
        <p:nvSpPr>
          <p:cNvPr id="28" name="Obdélník 27"/>
          <p:cNvSpPr/>
          <p:nvPr/>
        </p:nvSpPr>
        <p:spPr>
          <a:xfrm>
            <a:off x="1663544" y="4654617"/>
            <a:ext cx="504056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ývojový diagram: paměť s přímým přístupem 25"/>
          <p:cNvSpPr/>
          <p:nvPr/>
        </p:nvSpPr>
        <p:spPr>
          <a:xfrm>
            <a:off x="2023584" y="4466729"/>
            <a:ext cx="864096" cy="504056"/>
          </a:xfrm>
          <a:prstGeom prst="flowChartMagneticDrum">
            <a:avLst/>
          </a:prstGeom>
          <a:solidFill>
            <a:schemeClr val="bg1"/>
          </a:solidFill>
          <a:ln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000" i="1" dirty="0" smtClean="0"/>
              <a:t>DO</a:t>
            </a:r>
            <a:endParaRPr lang="cs-CZ" sz="2000" i="1" dirty="0"/>
          </a:p>
          <a:p>
            <a:pPr algn="ctr">
              <a:lnSpc>
                <a:spcPts val="2000"/>
              </a:lnSpc>
            </a:pPr>
            <a:r>
              <a:rPr lang="cs-CZ" i="1" dirty="0"/>
              <a:t>2</a:t>
            </a:r>
            <a:r>
              <a:rPr lang="el-GR" i="1" dirty="0"/>
              <a:t> α</a:t>
            </a:r>
            <a:endParaRPr lang="cs-CZ" i="1" dirty="0"/>
          </a:p>
        </p:txBody>
      </p:sp>
      <p:sp>
        <p:nvSpPr>
          <p:cNvPr id="29" name="Obdélník 28"/>
          <p:cNvSpPr/>
          <p:nvPr/>
        </p:nvSpPr>
        <p:spPr>
          <a:xfrm>
            <a:off x="2743664" y="4654617"/>
            <a:ext cx="504056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ývojový diagram: paměť s přímým přístupem 26"/>
          <p:cNvSpPr/>
          <p:nvPr/>
        </p:nvSpPr>
        <p:spPr>
          <a:xfrm>
            <a:off x="3031696" y="4466729"/>
            <a:ext cx="864096" cy="504056"/>
          </a:xfrm>
          <a:prstGeom prst="flowChartMagneticDrum">
            <a:avLst/>
          </a:prstGeom>
          <a:solidFill>
            <a:schemeClr val="bg1"/>
          </a:solidFill>
          <a:ln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000" i="1" dirty="0" smtClean="0"/>
              <a:t>DM</a:t>
            </a:r>
            <a:endParaRPr lang="cs-CZ" sz="2000" i="1" dirty="0"/>
          </a:p>
          <a:p>
            <a:pPr algn="ctr">
              <a:lnSpc>
                <a:spcPts val="2000"/>
              </a:lnSpc>
            </a:pPr>
            <a:r>
              <a:rPr lang="cs-CZ" i="1" dirty="0" smtClean="0"/>
              <a:t>2</a:t>
            </a:r>
            <a:r>
              <a:rPr lang="el-GR" i="1" dirty="0" smtClean="0"/>
              <a:t>α</a:t>
            </a:r>
            <a:r>
              <a:rPr lang="cs-CZ" i="1" dirty="0" smtClean="0"/>
              <a:t>+2</a:t>
            </a:r>
            <a:r>
              <a:rPr lang="el-GR" dirty="0" smtClean="0"/>
              <a:t>β</a:t>
            </a:r>
            <a:endParaRPr lang="cs-CZ" dirty="0" smtClean="0"/>
          </a:p>
        </p:txBody>
      </p:sp>
      <p:sp>
        <p:nvSpPr>
          <p:cNvPr id="30" name="Obdélník 29"/>
          <p:cNvSpPr/>
          <p:nvPr/>
        </p:nvSpPr>
        <p:spPr>
          <a:xfrm>
            <a:off x="3779912" y="4654617"/>
            <a:ext cx="1196000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vojový diagram: paměť s přímým přístupem 24"/>
          <p:cNvSpPr/>
          <p:nvPr/>
        </p:nvSpPr>
        <p:spPr>
          <a:xfrm>
            <a:off x="4831896" y="4454329"/>
            <a:ext cx="792088" cy="504056"/>
          </a:xfrm>
          <a:prstGeom prst="flowChartMagneticDrum">
            <a:avLst/>
          </a:prstGeom>
          <a:solidFill>
            <a:schemeClr val="bg1"/>
          </a:solidFill>
          <a:ln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000" i="1" dirty="0" smtClean="0"/>
              <a:t>DO</a:t>
            </a:r>
            <a:endParaRPr lang="cs-CZ" sz="2000" i="1" dirty="0"/>
          </a:p>
          <a:p>
            <a:pPr algn="ctr">
              <a:lnSpc>
                <a:spcPts val="2000"/>
              </a:lnSpc>
            </a:pPr>
            <a:r>
              <a:rPr lang="cs-CZ" i="1" dirty="0"/>
              <a:t>2</a:t>
            </a:r>
            <a:r>
              <a:rPr lang="el-GR" i="1" dirty="0"/>
              <a:t> </a:t>
            </a:r>
            <a:r>
              <a:rPr lang="el-GR" dirty="0" smtClean="0"/>
              <a:t>β</a:t>
            </a:r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5509772" y="4654617"/>
            <a:ext cx="504056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ývojový diagram: paměť s přímým přístupem 22"/>
          <p:cNvSpPr/>
          <p:nvPr/>
        </p:nvSpPr>
        <p:spPr>
          <a:xfrm>
            <a:off x="5768000" y="4394721"/>
            <a:ext cx="1296144" cy="648072"/>
          </a:xfrm>
          <a:prstGeom prst="flowChartMagneticDrum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800" b="1" dirty="0" smtClean="0"/>
              <a:t>DQ</a:t>
            </a:r>
          </a:p>
          <a:p>
            <a:pPr algn="r">
              <a:lnSpc>
                <a:spcPts val="2000"/>
              </a:lnSpc>
            </a:pPr>
            <a:r>
              <a:rPr lang="cs-CZ" b="1" dirty="0" smtClean="0"/>
              <a:t>20</a:t>
            </a:r>
            <a:r>
              <a:rPr lang="el-GR" b="1" dirty="0" smtClean="0"/>
              <a:t>α</a:t>
            </a:r>
            <a:r>
              <a:rPr lang="cs-CZ" b="1" dirty="0" smtClean="0"/>
              <a:t>+45</a:t>
            </a:r>
            <a:r>
              <a:rPr lang="el-GR" b="1" dirty="0" smtClean="0"/>
              <a:t>β</a:t>
            </a:r>
            <a:endParaRPr lang="cs-CZ" b="1" dirty="0"/>
          </a:p>
        </p:txBody>
      </p:sp>
      <p:sp>
        <p:nvSpPr>
          <p:cNvPr id="32" name="Obdélník 31"/>
          <p:cNvSpPr/>
          <p:nvPr/>
        </p:nvSpPr>
        <p:spPr>
          <a:xfrm>
            <a:off x="6848120" y="4654617"/>
            <a:ext cx="504056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vojový diagram: paměť s přímým přístupem 21"/>
          <p:cNvSpPr/>
          <p:nvPr/>
        </p:nvSpPr>
        <p:spPr>
          <a:xfrm>
            <a:off x="7208160" y="4366585"/>
            <a:ext cx="1296144" cy="648072"/>
          </a:xfrm>
          <a:prstGeom prst="flowChartMagneticDrum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cs-CZ" sz="2800" b="1" dirty="0" smtClean="0"/>
              <a:t>DR</a:t>
            </a:r>
          </a:p>
          <a:p>
            <a:pPr algn="r">
              <a:lnSpc>
                <a:spcPts val="2000"/>
              </a:lnSpc>
            </a:pPr>
            <a:r>
              <a:rPr lang="cs-CZ" b="1" dirty="0" smtClean="0"/>
              <a:t>2</a:t>
            </a:r>
            <a:r>
              <a:rPr lang="el-GR" b="1" dirty="0" smtClean="0"/>
              <a:t>α</a:t>
            </a:r>
            <a:r>
              <a:rPr lang="cs-CZ" b="1" dirty="0" smtClean="0"/>
              <a:t>+323</a:t>
            </a:r>
            <a:r>
              <a:rPr lang="el-GR" b="1" dirty="0" smtClean="0"/>
              <a:t>β</a:t>
            </a:r>
            <a:endParaRPr lang="cs-CZ" b="1" dirty="0"/>
          </a:p>
        </p:txBody>
      </p:sp>
      <p:sp>
        <p:nvSpPr>
          <p:cNvPr id="33" name="Obdélník 32"/>
          <p:cNvSpPr/>
          <p:nvPr/>
        </p:nvSpPr>
        <p:spPr>
          <a:xfrm>
            <a:off x="8288280" y="4654617"/>
            <a:ext cx="504056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/>
          <p:cNvSpPr txBox="1"/>
          <p:nvPr/>
        </p:nvSpPr>
        <p:spPr>
          <a:xfrm>
            <a:off x="251520" y="1455167"/>
            <a:ext cx="1807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  </a:t>
            </a:r>
            <a:r>
              <a:rPr lang="cs-CZ" sz="2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MHC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295392" y="3573016"/>
            <a:ext cx="1888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  II  MHC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Obrázek 38" descr="chromozom.jpg"/>
          <p:cNvPicPr>
            <a:picLocks noChangeAspect="1"/>
          </p:cNvPicPr>
          <p:nvPr/>
        </p:nvPicPr>
        <p:blipFill>
          <a:blip r:embed="rId3" cstate="print"/>
          <a:srcRect l="17110"/>
          <a:stretch>
            <a:fillRect/>
          </a:stretch>
        </p:blipFill>
        <p:spPr>
          <a:xfrm>
            <a:off x="6643820" y="1052736"/>
            <a:ext cx="1273339" cy="864096"/>
          </a:xfrm>
          <a:prstGeom prst="rect">
            <a:avLst/>
          </a:prstGeom>
        </p:spPr>
      </p:pic>
      <p:sp>
        <p:nvSpPr>
          <p:cNvPr id="38" name="TextovéPole 37"/>
          <p:cNvSpPr txBox="1"/>
          <p:nvPr/>
        </p:nvSpPr>
        <p:spPr>
          <a:xfrm>
            <a:off x="7164288" y="1444714"/>
            <a:ext cx="1772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Chromosome 6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755576" y="2996952"/>
            <a:ext cx="3303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- Všechny jaderné buňky</a:t>
            </a:r>
            <a:endParaRPr lang="cs-CZ" sz="2400" b="1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5576" y="5042793"/>
            <a:ext cx="51911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cs-CZ" sz="2400" b="1" dirty="0" smtClean="0"/>
              <a:t>Dendritické buňky</a:t>
            </a:r>
          </a:p>
          <a:p>
            <a:pPr>
              <a:buFontTx/>
              <a:buChar char="-"/>
            </a:pPr>
            <a:r>
              <a:rPr lang="cs-CZ" sz="2400" b="1" dirty="0" smtClean="0"/>
              <a:t> B-lymfocyty</a:t>
            </a:r>
          </a:p>
          <a:p>
            <a:pPr>
              <a:buFontTx/>
              <a:buChar char="-"/>
            </a:pPr>
            <a:r>
              <a:rPr lang="cs-CZ" sz="2400" b="1" dirty="0" smtClean="0"/>
              <a:t> makrofágy</a:t>
            </a:r>
          </a:p>
          <a:p>
            <a:pPr>
              <a:buFontTx/>
              <a:buChar char="-"/>
            </a:pPr>
            <a:r>
              <a:rPr lang="cs-CZ" sz="2400" b="1" dirty="0" smtClean="0"/>
              <a:t> aktivované,</a:t>
            </a:r>
            <a:r>
              <a:rPr lang="en-US" sz="2400" b="1" dirty="0" smtClean="0"/>
              <a:t> </a:t>
            </a:r>
            <a:r>
              <a:rPr lang="cs-CZ" sz="2400" dirty="0" smtClean="0"/>
              <a:t>ale ne klidové</a:t>
            </a:r>
            <a:r>
              <a:rPr lang="en-US" sz="2400" dirty="0" smtClean="0"/>
              <a:t> </a:t>
            </a:r>
            <a:r>
              <a:rPr lang="cs-CZ" sz="2400" b="1" dirty="0" smtClean="0"/>
              <a:t>T-lymfocyty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6968" y="982720"/>
            <a:ext cx="344382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smtClean="0"/>
              <a:t>= </a:t>
            </a:r>
            <a:r>
              <a:rPr lang="cs-CZ" sz="2400" b="1" i="1" dirty="0" smtClean="0"/>
              <a:t>transplantační antigeny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921" r="55742" b="4816"/>
          <a:stretch>
            <a:fillRect/>
          </a:stretch>
        </p:blipFill>
        <p:spPr bwMode="auto">
          <a:xfrm>
            <a:off x="2411760" y="2276872"/>
            <a:ext cx="151216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8891" r="56346"/>
          <a:stretch>
            <a:fillRect/>
          </a:stretch>
        </p:blipFill>
        <p:spPr bwMode="auto">
          <a:xfrm>
            <a:off x="5076056" y="2276871"/>
            <a:ext cx="1712926" cy="31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1331640" y="1196752"/>
            <a:ext cx="1807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  </a:t>
            </a:r>
            <a:r>
              <a:rPr lang="cs-CZ" sz="2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MHC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652120" y="1196752"/>
            <a:ext cx="1888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  II  MHC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339752" y="1772816"/>
            <a:ext cx="459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Extracelulární polymorfní vazebný rozštěp</a:t>
            </a:r>
            <a:endParaRPr lang="cs-CZ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2281812" y="2204864"/>
            <a:ext cx="1584176" cy="1008112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44046" t="4482" b="26509"/>
          <a:stretch>
            <a:fillRect/>
          </a:stretch>
        </p:blipFill>
        <p:spPr bwMode="auto">
          <a:xfrm>
            <a:off x="60676" y="1700808"/>
            <a:ext cx="22070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 l="43441" t="20357" b="16140"/>
          <a:stretch>
            <a:fillRect/>
          </a:stretch>
        </p:blipFill>
        <p:spPr bwMode="auto">
          <a:xfrm>
            <a:off x="6817189" y="1700808"/>
            <a:ext cx="221930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aoblený obdélník 20"/>
          <p:cNvSpPr/>
          <p:nvPr/>
        </p:nvSpPr>
        <p:spPr>
          <a:xfrm>
            <a:off x="5148064" y="2204864"/>
            <a:ext cx="1584176" cy="1008112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560088" y="3801234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Vazebné místo pro CD4</a:t>
            </a:r>
            <a:endParaRPr lang="cs-CZ" sz="2000" i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Elipsa 22"/>
          <p:cNvSpPr/>
          <p:nvPr/>
        </p:nvSpPr>
        <p:spPr>
          <a:xfrm>
            <a:off x="5940152" y="3429000"/>
            <a:ext cx="1080120" cy="1008112"/>
          </a:xfrm>
          <a:prstGeom prst="ellipse">
            <a:avLst/>
          </a:prstGeom>
          <a:noFill/>
          <a:ln w="19050">
            <a:solidFill>
              <a:srgbClr val="0099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dk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563888" y="3801234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Vazebné místo pro CD8</a:t>
            </a:r>
            <a:endParaRPr lang="cs-CZ" sz="2000" i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Elipsa 24"/>
          <p:cNvSpPr/>
          <p:nvPr/>
        </p:nvSpPr>
        <p:spPr>
          <a:xfrm>
            <a:off x="3131840" y="3429000"/>
            <a:ext cx="1080120" cy="1008112"/>
          </a:xfrm>
          <a:prstGeom prst="ellipse">
            <a:avLst/>
          </a:prstGeom>
          <a:noFill/>
          <a:ln w="19050">
            <a:solidFill>
              <a:srgbClr val="0099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dk1"/>
              </a:solidFill>
            </a:endParaRPr>
          </a:p>
        </p:txBody>
      </p:sp>
      <p:sp>
        <p:nvSpPr>
          <p:cNvPr id="26" name="Zaoblený obdélník 25"/>
          <p:cNvSpPr/>
          <p:nvPr/>
        </p:nvSpPr>
        <p:spPr>
          <a:xfrm>
            <a:off x="2713860" y="4695340"/>
            <a:ext cx="1080120" cy="893900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26"/>
          <p:cNvSpPr/>
          <p:nvPr/>
        </p:nvSpPr>
        <p:spPr>
          <a:xfrm>
            <a:off x="5364088" y="4695340"/>
            <a:ext cx="1080120" cy="893900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>
            <a:off x="2411760" y="55892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Transmembránová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cytoplazmatická doména</a:t>
            </a:r>
            <a:endParaRPr lang="cs-CZ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282" t="55718"/>
          <a:stretch>
            <a:fillRect/>
          </a:stretch>
        </p:blipFill>
        <p:spPr bwMode="auto">
          <a:xfrm>
            <a:off x="174856" y="3861048"/>
            <a:ext cx="2092888" cy="179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bdélník 19"/>
          <p:cNvSpPr/>
          <p:nvPr/>
        </p:nvSpPr>
        <p:spPr>
          <a:xfrm>
            <a:off x="2351800" y="4335124"/>
            <a:ext cx="64807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66968" y="260648"/>
            <a:ext cx="902076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LIDSKÉ  LEUKOCYTÁRNÍ  ANTIGENY  (HLA)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IMUNITA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44017" y="908720"/>
          <a:ext cx="8820471" cy="5850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40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0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0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9619">
                <a:tc>
                  <a:txBody>
                    <a:bodyPr/>
                    <a:lstStyle/>
                    <a:p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VROZENÁ</a:t>
                      </a:r>
                      <a:endParaRPr lang="en-US" sz="2600" noProof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ZÍSKANÁ</a:t>
                      </a:r>
                      <a:endParaRPr lang="en-US" sz="2600" noProof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619">
                <a:tc gridSpan="3">
                  <a:txBody>
                    <a:bodyPr/>
                    <a:lstStyle/>
                    <a:p>
                      <a:r>
                        <a:rPr lang="cs-CZ" sz="2400" b="1" noProof="0" dirty="0" smtClean="0"/>
                        <a:t>Charakteristiky</a:t>
                      </a:r>
                      <a:endParaRPr lang="en-US" sz="2400" b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432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smtClean="0"/>
                        <a:t>Specificita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Struktury sdílené  spřízněnými skupinami mikrobů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Pro antigeny mikrobů a</a:t>
                      </a:r>
                      <a:r>
                        <a:rPr lang="en-US" sz="2000" i="1" noProof="0" dirty="0" smtClean="0"/>
                        <a:t> </a:t>
                      </a:r>
                      <a:r>
                        <a:rPr lang="cs-CZ" sz="2000" i="1" noProof="0" dirty="0" smtClean="0"/>
                        <a:t>pro</a:t>
                      </a:r>
                      <a:r>
                        <a:rPr lang="en-US" sz="2000" i="1" noProof="0" dirty="0" smtClean="0"/>
                        <a:t> </a:t>
                      </a:r>
                      <a:r>
                        <a:rPr lang="cs-CZ" sz="2000" i="1" noProof="0" dirty="0" smtClean="0"/>
                        <a:t>nemikrobiální</a:t>
                      </a:r>
                      <a:r>
                        <a:rPr lang="en-US" sz="2000" i="1" noProof="0" dirty="0" smtClean="0"/>
                        <a:t> antigen</a:t>
                      </a:r>
                      <a:r>
                        <a:rPr lang="cs-CZ" sz="2000" i="1" noProof="0" dirty="0" smtClean="0"/>
                        <a:t>y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0805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smtClean="0"/>
                        <a:t>Různorodost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Omezená</a:t>
                      </a:r>
                      <a:r>
                        <a:rPr lang="en-US" sz="2000" i="1" noProof="0" dirty="0" smtClean="0"/>
                        <a:t>;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baseline="0" noProof="0" dirty="0" err="1" smtClean="0"/>
                        <a:t>Kodována</a:t>
                      </a:r>
                      <a:r>
                        <a:rPr lang="cs-CZ" sz="2000" i="1" baseline="0" noProof="0" dirty="0" smtClean="0"/>
                        <a:t> v zárodku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obrovská</a:t>
                      </a:r>
                      <a:r>
                        <a:rPr lang="en-US" sz="2000" i="1" noProof="0" dirty="0" smtClean="0"/>
                        <a:t>; </a:t>
                      </a:r>
                      <a:r>
                        <a:rPr lang="cs-CZ" sz="2000" i="1" noProof="0" dirty="0" smtClean="0"/>
                        <a:t>receptory jsou tvořeny</a:t>
                      </a:r>
                      <a:r>
                        <a:rPr lang="en-US" sz="2000" i="1" baseline="0" noProof="0" dirty="0" smtClean="0"/>
                        <a:t> somatic</a:t>
                      </a:r>
                      <a:r>
                        <a:rPr lang="cs-CZ" sz="2000" i="1" baseline="0" noProof="0" dirty="0" err="1" smtClean="0"/>
                        <a:t>kou</a:t>
                      </a:r>
                      <a:r>
                        <a:rPr lang="en-US" sz="2000" i="1" baseline="0" noProof="0" dirty="0" smtClean="0"/>
                        <a:t> </a:t>
                      </a:r>
                      <a:r>
                        <a:rPr lang="en-US" sz="2000" i="1" baseline="0" noProof="0" dirty="0" err="1" smtClean="0"/>
                        <a:t>recombina</a:t>
                      </a:r>
                      <a:r>
                        <a:rPr lang="cs-CZ" sz="2000" i="1" baseline="0" noProof="0" dirty="0" err="1" smtClean="0"/>
                        <a:t>cí</a:t>
                      </a:r>
                      <a:r>
                        <a:rPr lang="en-US" sz="2000" i="1" baseline="0" noProof="0" dirty="0" smtClean="0"/>
                        <a:t> </a:t>
                      </a:r>
                      <a:r>
                        <a:rPr lang="cs-CZ" sz="2000" i="1" baseline="0" noProof="0" dirty="0" smtClean="0"/>
                        <a:t>genových segmentů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619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smtClean="0"/>
                        <a:t>Paměť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000" i="1" noProof="0" dirty="0" smtClean="0"/>
                        <a:t>Ne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Ano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619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err="1" smtClean="0"/>
                        <a:t>Nereaktivita</a:t>
                      </a:r>
                      <a:r>
                        <a:rPr lang="cs-CZ" sz="2400" noProof="0" dirty="0" smtClean="0"/>
                        <a:t> na</a:t>
                      </a:r>
                      <a:r>
                        <a:rPr lang="cs-CZ" sz="2400" baseline="0" noProof="0" dirty="0" smtClean="0"/>
                        <a:t> sebe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noProof="0" dirty="0" smtClean="0"/>
                        <a:t>Ano</a:t>
                      </a:r>
                      <a:endParaRPr lang="en-US" sz="2000" i="1" noProof="0" dirty="0" smtClean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noProof="0" dirty="0" smtClean="0"/>
                        <a:t>Ano</a:t>
                      </a:r>
                      <a:endParaRPr lang="en-US" sz="2000" i="1" noProof="0" dirty="0" smtClean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619"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4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Komponenty</a:t>
                      </a:r>
                      <a:endParaRPr lang="en-US" sz="24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6432">
                <a:tc>
                  <a:txBody>
                    <a:bodyPr/>
                    <a:lstStyle/>
                    <a:p>
                      <a:r>
                        <a:rPr lang="cs-CZ" sz="2400" noProof="0" dirty="0" smtClean="0"/>
                        <a:t>Fyzikální a chemické bariéry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Kůže, sliznice.</a:t>
                      </a:r>
                      <a:endParaRPr lang="en-US" sz="2000" i="1" noProof="0" dirty="0" smtClean="0"/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err="1" smtClean="0"/>
                        <a:t>Anitmikrobiální</a:t>
                      </a:r>
                      <a:r>
                        <a:rPr lang="cs-CZ" sz="2000" i="1" noProof="0" dirty="0" smtClean="0"/>
                        <a:t> látky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Lymfocyty v </a:t>
                      </a:r>
                      <a:r>
                        <a:rPr lang="cs-CZ" sz="2000" i="1" noProof="0" dirty="0" err="1" smtClean="0"/>
                        <a:t>epiteliích</a:t>
                      </a:r>
                      <a:r>
                        <a:rPr lang="en-US" sz="2000" i="1" noProof="0" dirty="0" smtClean="0"/>
                        <a:t>; </a:t>
                      </a:r>
                      <a:r>
                        <a:rPr lang="cs-CZ" sz="2000" i="1" noProof="0" dirty="0" smtClean="0"/>
                        <a:t>protilátky </a:t>
                      </a:r>
                      <a:r>
                        <a:rPr lang="cs-CZ" sz="2000" i="1" noProof="0" dirty="0" err="1" smtClean="0"/>
                        <a:t>secernované</a:t>
                      </a:r>
                      <a:r>
                        <a:rPr lang="cs-CZ" sz="2000" i="1" noProof="0" dirty="0" smtClean="0"/>
                        <a:t> na povrch sliznic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619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smtClean="0"/>
                        <a:t>Krevní bílkoviny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i="1" noProof="0" dirty="0" smtClean="0"/>
                        <a:t>Komplement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i="1" noProof="0" dirty="0" smtClean="0"/>
                        <a:t>Protilátky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619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smtClean="0"/>
                        <a:t>Buňky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i="1" noProof="0" dirty="0" smtClean="0"/>
                        <a:t>Fagocyty, NK-buňky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i="1" noProof="0" dirty="0" smtClean="0"/>
                        <a:t>Lymfocyty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04800" y="1447800"/>
            <a:ext cx="8839200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KŮŽE</a:t>
            </a:r>
            <a:r>
              <a:rPr lang="cs-CZ" altLang="cs-CZ" sz="2600"/>
              <a:t> - suchá, obsahuje baktericidní látky z potu a mazu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/>
              <a:t>	- osídlení „cizími“ baktériemi je znesnadněno přítomností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/>
              <a:t>	  „vlastních“, symbiotických, baktérií (mikroflóra)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cs-CZ" altLang="cs-CZ" sz="2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TRÁVICÍ TRAKT</a:t>
            </a:r>
            <a:endParaRPr lang="cs-CZ" altLang="cs-CZ" sz="2600"/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defRPr/>
            </a:pPr>
            <a:r>
              <a:rPr lang="cs-CZ" altLang="cs-CZ" sz="2600" i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dutina ústní</a:t>
            </a:r>
            <a:r>
              <a:rPr lang="cs-CZ" altLang="cs-CZ" sz="2600"/>
              <a:t> - odlučování povrchových epiteliálních buněk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/>
              <a:t>	- přítomnost  </a:t>
            </a:r>
            <a:r>
              <a:rPr lang="cs-CZ" altLang="cs-CZ" sz="2600" i="1"/>
              <a:t>baktericidních</a:t>
            </a:r>
            <a:r>
              <a:rPr lang="cs-CZ" altLang="cs-CZ" sz="2600"/>
              <a:t> (baktérie zabíjející) látek ve 	slinách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defRPr/>
            </a:pPr>
            <a:r>
              <a:rPr lang="cs-CZ" altLang="cs-CZ" sz="2600" i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žaludek</a:t>
            </a:r>
            <a:r>
              <a:rPr lang="cs-CZ" altLang="cs-CZ" sz="2600"/>
              <a:t> - přítomnost kyseliny chlorovodíkové (HCl)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defRPr/>
            </a:pPr>
            <a:r>
              <a:rPr lang="cs-CZ" altLang="cs-CZ" sz="2600" i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střevo </a:t>
            </a:r>
            <a:r>
              <a:rPr lang="cs-CZ" altLang="cs-CZ" sz="2600"/>
              <a:t>	- působí žlučové kyseliny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/>
              <a:t>	- hlen na střevní sliznici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/>
              <a:t>	- normální střevní mikroflóra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/>
              <a:t>	- rychle se obnovující střevní sliznice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/>
              <a:t>	- podslizniční fagocyty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defRPr/>
            </a:pPr>
            <a:r>
              <a:rPr lang="cs-CZ" altLang="cs-CZ" sz="2600" i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reflexy</a:t>
            </a:r>
            <a:r>
              <a:rPr lang="cs-CZ" altLang="cs-CZ" sz="2600"/>
              <a:t> - zvracení, průjmy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3" y="92075"/>
            <a:ext cx="8784976" cy="1231106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altLang="cs-CZ" b="0" i="1" dirty="0"/>
              <a:t>VROZENÁ  (NESPECIFICKÁ)   IMUNITA</a:t>
            </a:r>
          </a:p>
          <a:p>
            <a:r>
              <a:rPr lang="cs-CZ" altLang="cs-CZ" dirty="0"/>
              <a:t>KOŽNÍ  A  SLIZNIČNÍ  BARIÉRY</a:t>
            </a:r>
          </a:p>
        </p:txBody>
      </p:sp>
    </p:spTree>
    <p:extLst>
      <p:ext uri="{BB962C8B-B14F-4D97-AF65-F5344CB8AC3E}">
        <p14:creationId xmlns:p14="http://schemas.microsoft.com/office/powerpoint/2010/main" val="316811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04800" y="1447800"/>
            <a:ext cx="88392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DÝCHACÍ SYSTÉM</a:t>
            </a:r>
            <a:r>
              <a:rPr lang="cs-CZ" altLang="cs-CZ" sz="2600"/>
              <a:t> - řasinkový epitel odnáší hlen se 		zachycenými baktériemi a nečistotami do hltanu, 		následuje spolknutí a zničení HCl v žaludku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/>
              <a:t>	- v hlenu jsou přítomny protilátky a inhibitory virů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defRPr/>
            </a:pPr>
            <a:r>
              <a:rPr lang="cs-CZ" altLang="cs-CZ" sz="2600" i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reflexy</a:t>
            </a:r>
            <a:r>
              <a:rPr lang="cs-CZ" altLang="cs-CZ" sz="2600"/>
              <a:t> - kýchání, kašel, bronchokonstrikce (zúžení bronchů)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cs-CZ" altLang="cs-CZ" sz="2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MOČOVÉ  CESTY</a:t>
            </a:r>
            <a:r>
              <a:rPr lang="cs-CZ" altLang="cs-CZ" sz="2600"/>
              <a:t>- rychlý proud moči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/>
              <a:t>			- hleny a lehce kyselé sekrety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defRPr/>
            </a:pPr>
            <a:r>
              <a:rPr lang="cs-CZ" altLang="cs-CZ" sz="2600" i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pochva ženy</a:t>
            </a:r>
            <a:r>
              <a:rPr lang="cs-CZ" altLang="cs-CZ" sz="2600"/>
              <a:t> - </a:t>
            </a:r>
            <a:r>
              <a:rPr lang="cs-CZ" altLang="cs-CZ" sz="2600" i="1"/>
              <a:t>„Döderleinův“ laktobacil </a:t>
            </a:r>
            <a:r>
              <a:rPr lang="cs-CZ" altLang="cs-CZ" sz="2600"/>
              <a:t>- vytváří kyselinu 		mléčnou, která brání množení jiných baktérií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cs-CZ" altLang="cs-CZ" sz="2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OKO</a:t>
            </a:r>
            <a:r>
              <a:rPr lang="cs-CZ" altLang="cs-CZ" sz="2600"/>
              <a:t> - mrkání a omývání slzami (baktericidní látky)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defRPr/>
            </a:pPr>
            <a:r>
              <a:rPr lang="cs-CZ" altLang="cs-CZ" sz="2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ANATOMICKÉ  STRUKTURY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cs-CZ" altLang="cs-CZ" sz="2600"/>
              <a:t>- druhotně vznikající opouzdření ložisek zánětu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/>
              <a:t>	- krevně-orgánové bariéry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3" y="92075"/>
            <a:ext cx="8784976" cy="1231106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altLang="cs-CZ" b="0" i="1" dirty="0"/>
              <a:t>VROZENÁ  (NESPECIFICKÁ)   IMUNITA</a:t>
            </a:r>
          </a:p>
          <a:p>
            <a:r>
              <a:rPr lang="cs-CZ" altLang="cs-CZ" dirty="0"/>
              <a:t>KOŽNÍ  A  SLIZNIČNÍ  BARIÉRY</a:t>
            </a:r>
          </a:p>
        </p:txBody>
      </p:sp>
    </p:spTree>
    <p:extLst>
      <p:ext uri="{BB962C8B-B14F-4D97-AF65-F5344CB8AC3E}">
        <p14:creationId xmlns:p14="http://schemas.microsoft.com/office/powerpoint/2010/main" val="25774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VROZENÁ  buněčná IMUNITA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92514" y="980728"/>
          <a:ext cx="8964488" cy="56166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83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0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3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Specificita</a:t>
                      </a:r>
                      <a:endParaRPr lang="en-US" sz="23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u="sng" kern="1200" noProof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PATHOGEN-ASSOCIATED MOLECULAR PATTERNS (PAMP)</a:t>
                      </a:r>
                    </a:p>
                    <a:p>
                      <a:r>
                        <a:rPr lang="en-US" sz="2300" b="0" u="none" kern="120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cs-CZ" sz="23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sdílené mikrobiálními patogeny</a:t>
                      </a:r>
                      <a:endParaRPr lang="en-US" sz="2300" b="0" u="none" kern="1200" baseline="0" noProof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cs-CZ" sz="23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Nejsou přítomny na savčích buňkách</a:t>
                      </a:r>
                      <a:endParaRPr lang="en-US" sz="2300" b="0" u="none" kern="1200" baseline="0" noProof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cs-CZ" sz="23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Životně důležité pro mikroby</a:t>
                      </a:r>
                      <a:endParaRPr lang="en-US" sz="2300" b="0" u="none" kern="1200" baseline="0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22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3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Receptor</a:t>
                      </a:r>
                      <a:r>
                        <a:rPr lang="cs-CZ" sz="23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en-US" sz="23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u="sng" kern="1200" noProof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PATTERN  RECOGNITION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u="sng" kern="1200" noProof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RECEPTORS (PRR)</a:t>
                      </a:r>
                    </a:p>
                    <a:p>
                      <a:r>
                        <a:rPr lang="en-US" sz="2400" noProof="0" dirty="0" smtClean="0"/>
                        <a:t>-</a:t>
                      </a:r>
                      <a:r>
                        <a:rPr lang="cs-CZ" sz="2400" noProof="0" dirty="0" smtClean="0"/>
                        <a:t>determinované v zárodku</a:t>
                      </a:r>
                      <a:endParaRPr lang="en-US" sz="2400" noProof="0" dirty="0" smtClean="0"/>
                    </a:p>
                    <a:p>
                      <a:r>
                        <a:rPr lang="en-US" sz="2400" noProof="0" dirty="0" smtClean="0"/>
                        <a:t>-</a:t>
                      </a:r>
                      <a:r>
                        <a:rPr lang="cs-CZ" sz="2400" noProof="0" dirty="0" smtClean="0"/>
                        <a:t>omezená různorodost</a:t>
                      </a:r>
                      <a:endParaRPr lang="en-US" sz="2400" noProof="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3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Distribuce </a:t>
                      </a:r>
                      <a:r>
                        <a:rPr lang="en-US" sz="23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receptor</a:t>
                      </a:r>
                      <a:r>
                        <a:rPr lang="cs-CZ" sz="23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ů</a:t>
                      </a:r>
                      <a:endParaRPr lang="en-US" sz="23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noProof="0" dirty="0" smtClean="0"/>
                        <a:t>Identické receptory na všech buňkách té samé vývojové linie; </a:t>
                      </a:r>
                      <a:r>
                        <a:rPr lang="cs-CZ" sz="2400" noProof="0" dirty="0" err="1" smtClean="0"/>
                        <a:t>neklonální</a:t>
                      </a:r>
                      <a:endParaRPr lang="en-US" sz="2400" noProof="0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3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Rozlišení vlastního od cizího</a:t>
                      </a:r>
                      <a:endParaRPr lang="en-US" sz="23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noProof="0" dirty="0" smtClean="0"/>
                        <a:t>ANO</a:t>
                      </a:r>
                      <a:r>
                        <a:rPr lang="en-US" sz="2400" noProof="0" dirty="0" smtClean="0"/>
                        <a:t>; host</a:t>
                      </a:r>
                      <a:r>
                        <a:rPr lang="cs-CZ" sz="2400" noProof="0" dirty="0" err="1" smtClean="0"/>
                        <a:t>itelské</a:t>
                      </a:r>
                      <a:r>
                        <a:rPr lang="cs-CZ" sz="2400" noProof="0" dirty="0" smtClean="0"/>
                        <a:t> buňky nejsou rozpoznávány nebo </a:t>
                      </a:r>
                      <a:r>
                        <a:rPr lang="cs-CZ" sz="2400" noProof="0" dirty="0" err="1" smtClean="0"/>
                        <a:t>exprimují</a:t>
                      </a:r>
                      <a:r>
                        <a:rPr lang="cs-CZ" sz="2400" noProof="0" dirty="0" smtClean="0"/>
                        <a:t> molekuly,</a:t>
                      </a:r>
                      <a:r>
                        <a:rPr lang="cs-CZ" sz="2400" baseline="0" noProof="0" dirty="0" smtClean="0"/>
                        <a:t> které blokují reakce</a:t>
                      </a:r>
                      <a:r>
                        <a:rPr lang="en-US" sz="2400" noProof="0" dirty="0" smtClean="0"/>
                        <a:t> </a:t>
                      </a:r>
                      <a:r>
                        <a:rPr lang="cs-CZ" sz="2400" noProof="0" dirty="0" smtClean="0"/>
                        <a:t>vrozené imunity</a:t>
                      </a:r>
                      <a:endParaRPr lang="en-US" sz="2400" noProof="0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1639" t="18061" r="35841" b="60237"/>
          <a:stretch>
            <a:fillRect/>
          </a:stretch>
        </p:blipFill>
        <p:spPr bwMode="auto">
          <a:xfrm>
            <a:off x="6300192" y="1444593"/>
            <a:ext cx="2592288" cy="114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9777" t="50177" r="35726" b="22410"/>
          <a:stretch>
            <a:fillRect/>
          </a:stretch>
        </p:blipFill>
        <p:spPr bwMode="auto">
          <a:xfrm>
            <a:off x="5652120" y="2708920"/>
            <a:ext cx="32403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FAGOCYTY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 descr="neutrophil hunting bacter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628800"/>
            <a:ext cx="1728192" cy="1768516"/>
          </a:xfrm>
          <a:prstGeom prst="rect">
            <a:avLst/>
          </a:prstGeom>
        </p:spPr>
      </p:pic>
      <p:pic>
        <p:nvPicPr>
          <p:cNvPr id="20" name="Obrázek 19" descr="makrofá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1F2ED"/>
              </a:clrFrom>
              <a:clrTo>
                <a:srgbClr val="F1F2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272" y="1628800"/>
            <a:ext cx="1979712" cy="1745446"/>
          </a:xfrm>
          <a:prstGeom prst="rect">
            <a:avLst/>
          </a:prstGeom>
        </p:spPr>
      </p:pic>
      <p:pic>
        <p:nvPicPr>
          <p:cNvPr id="21" name="Obrázek 20" descr="monocyte a 2 neutrofily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7051" t="26197" r="4813" b="21409"/>
          <a:stretch>
            <a:fillRect/>
          </a:stretch>
        </p:blipFill>
        <p:spPr>
          <a:xfrm flipH="1">
            <a:off x="2555776" y="1628800"/>
            <a:ext cx="3960440" cy="1742593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1565962" y="980728"/>
            <a:ext cx="1333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Neutrofil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076056" y="980728"/>
            <a:ext cx="3067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Monocyty - makrofágy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79512" y="3717032"/>
            <a:ext cx="8964488" cy="2585323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36000"/>
            <a:r>
              <a:rPr lang="cs-CZ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GB" sz="2400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ranule</a:t>
            </a:r>
            <a:r>
              <a:rPr lang="cs-CZ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lysozomy:</a:t>
            </a:r>
          </a:p>
          <a:p>
            <a:pPr marL="36000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en-GB" sz="2300" b="1" dirty="0" smtClean="0"/>
              <a:t>cationic</a:t>
            </a:r>
            <a:r>
              <a:rPr lang="cs-CZ" sz="2300" b="1" dirty="0" err="1" smtClean="0"/>
              <a:t>ké</a:t>
            </a:r>
            <a:r>
              <a:rPr lang="en-GB" sz="2300" b="1" dirty="0" smtClean="0"/>
              <a:t> protein</a:t>
            </a:r>
            <a:r>
              <a:rPr lang="cs-CZ" sz="2300" b="1" dirty="0" smtClean="0"/>
              <a:t>y</a:t>
            </a:r>
            <a:r>
              <a:rPr lang="en-GB" sz="2300" b="1" dirty="0" smtClean="0"/>
              <a:t> </a:t>
            </a:r>
            <a:r>
              <a:rPr lang="en-GB" sz="2300" dirty="0" smtClean="0"/>
              <a:t>a </a:t>
            </a:r>
            <a:r>
              <a:rPr lang="en-GB" sz="2300" b="1" dirty="0" err="1" smtClean="0"/>
              <a:t>defensin</a:t>
            </a:r>
            <a:r>
              <a:rPr lang="cs-CZ" sz="2300" b="1" dirty="0" smtClean="0"/>
              <a:t>y</a:t>
            </a:r>
            <a:r>
              <a:rPr lang="en-GB" sz="2300" dirty="0" smtClean="0"/>
              <a:t> </a:t>
            </a:r>
            <a:r>
              <a:rPr lang="cs-CZ" sz="2300" dirty="0" smtClean="0"/>
              <a:t> - usmrcení baktérií</a:t>
            </a:r>
            <a:r>
              <a:rPr lang="en-GB" sz="2300" dirty="0" smtClean="0"/>
              <a:t>,</a:t>
            </a:r>
            <a:endParaRPr lang="cs-CZ" sz="2300" dirty="0" smtClean="0"/>
          </a:p>
          <a:p>
            <a:pPr marL="36000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en-GB" sz="2300" b="1" dirty="0" err="1" smtClean="0"/>
              <a:t>proteolytic</a:t>
            </a:r>
            <a:r>
              <a:rPr lang="cs-CZ" sz="2300" b="1" dirty="0" err="1" smtClean="0"/>
              <a:t>ké</a:t>
            </a:r>
            <a:r>
              <a:rPr lang="en-GB" sz="2300" b="1" dirty="0" smtClean="0"/>
              <a:t> </a:t>
            </a:r>
            <a:r>
              <a:rPr lang="en-GB" sz="2300" b="1" dirty="0" err="1" smtClean="0"/>
              <a:t>enzym</a:t>
            </a:r>
            <a:r>
              <a:rPr lang="cs-CZ" sz="2300" b="1" dirty="0" smtClean="0"/>
              <a:t>y</a:t>
            </a:r>
            <a:r>
              <a:rPr lang="en-GB" sz="2300" b="1" dirty="0" smtClean="0"/>
              <a:t> </a:t>
            </a:r>
            <a:r>
              <a:rPr lang="cs-CZ" sz="2300" dirty="0" smtClean="0"/>
              <a:t>(</a:t>
            </a:r>
            <a:r>
              <a:rPr lang="en-GB" sz="2300" dirty="0" err="1" smtClean="0"/>
              <a:t>elast</a:t>
            </a:r>
            <a:r>
              <a:rPr lang="cs-CZ" sz="2300" dirty="0" err="1" smtClean="0"/>
              <a:t>áza</a:t>
            </a:r>
            <a:r>
              <a:rPr lang="en-GB" sz="2300" dirty="0" smtClean="0"/>
              <a:t> a </a:t>
            </a:r>
            <a:r>
              <a:rPr lang="en-GB" sz="2300" dirty="0" err="1" smtClean="0"/>
              <a:t>cathepsin</a:t>
            </a:r>
            <a:r>
              <a:rPr lang="en-GB" sz="2300" dirty="0" smtClean="0"/>
              <a:t> G</a:t>
            </a:r>
            <a:r>
              <a:rPr lang="cs-CZ" sz="2300" dirty="0" smtClean="0"/>
              <a:t>) –</a:t>
            </a:r>
            <a:r>
              <a:rPr lang="en-GB" sz="2300" dirty="0" smtClean="0"/>
              <a:t> </a:t>
            </a:r>
            <a:r>
              <a:rPr lang="cs-CZ" sz="2300" dirty="0" smtClean="0"/>
              <a:t>odbourávání bílkovin</a:t>
            </a:r>
            <a:r>
              <a:rPr lang="en-GB" sz="2300" dirty="0" smtClean="0"/>
              <a:t>,</a:t>
            </a:r>
            <a:endParaRPr lang="cs-CZ" sz="2300" dirty="0" smtClean="0"/>
          </a:p>
          <a:p>
            <a:pPr marL="36000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en-GB" sz="2300" b="1" dirty="0" err="1" smtClean="0"/>
              <a:t>lysozym</a:t>
            </a:r>
            <a:r>
              <a:rPr lang="en-GB" sz="2300" dirty="0" smtClean="0"/>
              <a:t> </a:t>
            </a:r>
            <a:r>
              <a:rPr lang="cs-CZ" sz="2300" dirty="0" smtClean="0"/>
              <a:t> - odbourávání stěny baktérií</a:t>
            </a:r>
            <a:r>
              <a:rPr lang="en-GB" sz="2300" dirty="0" smtClean="0"/>
              <a:t>, </a:t>
            </a:r>
            <a:endParaRPr lang="cs-CZ" sz="2300" dirty="0" smtClean="0"/>
          </a:p>
          <a:p>
            <a:pPr marL="36000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en-GB" sz="2300" b="1" dirty="0" err="1" smtClean="0"/>
              <a:t>myeloperoxid</a:t>
            </a:r>
            <a:r>
              <a:rPr lang="cs-CZ" sz="2300" b="1" dirty="0" err="1" smtClean="0"/>
              <a:t>áza</a:t>
            </a:r>
            <a:r>
              <a:rPr lang="cs-CZ" sz="2300" dirty="0" smtClean="0"/>
              <a:t> – tvorba </a:t>
            </a:r>
            <a:r>
              <a:rPr lang="cs-CZ" sz="2300" dirty="0" err="1" smtClean="0"/>
              <a:t>baketriocidních</a:t>
            </a:r>
            <a:r>
              <a:rPr lang="cs-CZ" sz="2300" dirty="0" smtClean="0"/>
              <a:t> sloučenin</a:t>
            </a:r>
            <a:r>
              <a:rPr lang="en-GB" sz="2300" dirty="0" smtClean="0"/>
              <a:t>.</a:t>
            </a:r>
            <a:endParaRPr lang="cs-CZ" sz="2300" dirty="0" smtClean="0"/>
          </a:p>
          <a:p>
            <a:pPr marL="36000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300" dirty="0" smtClean="0"/>
              <a:t>l</a:t>
            </a:r>
            <a:r>
              <a:rPr lang="en-GB" sz="2300" b="1" dirty="0" err="1" smtClean="0"/>
              <a:t>ysozym</a:t>
            </a:r>
            <a:r>
              <a:rPr lang="cs-CZ" sz="2300" dirty="0" smtClean="0"/>
              <a:t> a</a:t>
            </a:r>
            <a:r>
              <a:rPr lang="en-GB" sz="2300" dirty="0" smtClean="0"/>
              <a:t> </a:t>
            </a:r>
            <a:r>
              <a:rPr lang="en-GB" sz="2300" b="1" dirty="0" smtClean="0"/>
              <a:t>NADPH </a:t>
            </a:r>
            <a:r>
              <a:rPr lang="en-GB" sz="2300" b="1" dirty="0" err="1" smtClean="0"/>
              <a:t>oxid</a:t>
            </a:r>
            <a:r>
              <a:rPr lang="cs-CZ" sz="2300" b="1" dirty="0" err="1" smtClean="0"/>
              <a:t>áza</a:t>
            </a:r>
            <a:r>
              <a:rPr lang="en-GB" sz="2300" b="1" dirty="0" smtClean="0"/>
              <a:t> </a:t>
            </a:r>
            <a:r>
              <a:rPr lang="cs-CZ" sz="2300" dirty="0" smtClean="0"/>
              <a:t>– tvorba toxických kyslíkových radikálů</a:t>
            </a:r>
          </a:p>
          <a:p>
            <a:pPr marL="36000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en-GB" sz="2300" b="1" dirty="0" err="1" smtClean="0"/>
              <a:t>lactoferin</a:t>
            </a:r>
            <a:r>
              <a:rPr lang="cs-CZ" sz="2300" dirty="0" smtClean="0"/>
              <a:t> – </a:t>
            </a:r>
            <a:r>
              <a:rPr lang="cs-CZ" sz="2300" dirty="0" err="1" smtClean="0"/>
              <a:t>Fe</a:t>
            </a:r>
            <a:r>
              <a:rPr lang="cs-CZ" sz="2300" dirty="0" smtClean="0"/>
              <a:t>- a B12 – vázající protein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a 11"/>
          <p:cNvSpPr/>
          <p:nvPr/>
        </p:nvSpPr>
        <p:spPr>
          <a:xfrm>
            <a:off x="2915816" y="3068960"/>
            <a:ext cx="3312368" cy="21602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Prstenec 10"/>
          <p:cNvSpPr/>
          <p:nvPr/>
        </p:nvSpPr>
        <p:spPr>
          <a:xfrm>
            <a:off x="107504" y="1556792"/>
            <a:ext cx="8892480" cy="5259180"/>
          </a:xfrm>
          <a:prstGeom prst="donut">
            <a:avLst>
              <a:gd name="adj" fmla="val 174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HOMEOSTÁZA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836712"/>
            <a:ext cx="8496944" cy="633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tIns="18000" bIns="18000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400" b="1" i="1" dirty="0" err="1" smtClean="0"/>
              <a:t>Homeost</a:t>
            </a:r>
            <a:r>
              <a:rPr lang="cs-CZ" sz="2400" b="1" i="1" dirty="0" err="1" smtClean="0"/>
              <a:t>áza</a:t>
            </a:r>
            <a:r>
              <a:rPr lang="cs-CZ" sz="2400" b="1" i="1" dirty="0" smtClean="0"/>
              <a:t> je</a:t>
            </a:r>
            <a:r>
              <a:rPr lang="en-US" sz="2400" b="1" i="1" dirty="0" smtClean="0"/>
              <a:t> </a:t>
            </a:r>
            <a:r>
              <a:rPr lang="cs-CZ" sz="2400" b="1" i="1" dirty="0" smtClean="0"/>
              <a:t>schopnost udržet rovnovážný stav v těle</a:t>
            </a:r>
            <a:endParaRPr lang="en-US" sz="2400" b="1" i="1" dirty="0" smtClean="0"/>
          </a:p>
          <a:p>
            <a:pPr algn="ctr">
              <a:lnSpc>
                <a:spcPts val="2300"/>
              </a:lnSpc>
            </a:pPr>
            <a:r>
              <a:rPr lang="cs-CZ" sz="2400" b="1" i="1" dirty="0" smtClean="0"/>
              <a:t>koordinovanými fyziologickými mechanismy.</a:t>
            </a:r>
            <a:endParaRPr lang="en-US" sz="2400" b="1" i="1" dirty="0"/>
          </a:p>
        </p:txBody>
      </p:sp>
      <p:sp>
        <p:nvSpPr>
          <p:cNvPr id="7" name="Elipsa 6"/>
          <p:cNvSpPr/>
          <p:nvPr/>
        </p:nvSpPr>
        <p:spPr>
          <a:xfrm>
            <a:off x="1691680" y="2529080"/>
            <a:ext cx="1800000" cy="16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Nervo</a:t>
            </a:r>
            <a:r>
              <a:rPr lang="cs-CZ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</a:t>
            </a:r>
            <a:r>
              <a:rPr lang="en-GB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syst</a:t>
            </a:r>
            <a:r>
              <a:rPr lang="cs-CZ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ém</a:t>
            </a:r>
            <a:endParaRPr lang="en-GB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Elipsa 7"/>
          <p:cNvSpPr/>
          <p:nvPr/>
        </p:nvSpPr>
        <p:spPr>
          <a:xfrm>
            <a:off x="5580312" y="2492896"/>
            <a:ext cx="1944016" cy="16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Endo</a:t>
            </a:r>
            <a:r>
              <a:rPr lang="cs-CZ" sz="2400" b="1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krinní</a:t>
            </a:r>
            <a:r>
              <a:rPr lang="en-GB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syst</a:t>
            </a:r>
            <a:r>
              <a:rPr lang="cs-CZ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</a:t>
            </a:r>
            <a:r>
              <a:rPr lang="en-GB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endParaRPr lang="en-GB" sz="2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Elipsa 8"/>
          <p:cNvSpPr/>
          <p:nvPr/>
        </p:nvSpPr>
        <p:spPr>
          <a:xfrm>
            <a:off x="3665876" y="4869160"/>
            <a:ext cx="1800000" cy="16200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Imun</a:t>
            </a:r>
            <a:r>
              <a:rPr lang="cs-CZ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itní</a:t>
            </a:r>
            <a:r>
              <a:rPr lang="en-GB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syst</a:t>
            </a:r>
            <a:r>
              <a:rPr lang="cs-CZ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</a:t>
            </a:r>
            <a:r>
              <a:rPr lang="en-GB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endParaRPr lang="en-GB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555776" y="1772816"/>
            <a:ext cx="396044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cs-CZ" sz="2400" b="1" spc="50" dirty="0" smtClean="0">
                <a:ln w="12700" cmpd="sng">
                  <a:solidFill>
                    <a:srgbClr val="39471D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</a:effectLst>
              </a:rPr>
              <a:t>VNĚJŠÍ PROSTŘEDÍ</a:t>
            </a:r>
            <a:endParaRPr lang="en-GB" sz="2400" b="1" spc="50" dirty="0">
              <a:ln w="12700" cmpd="sng">
                <a:solidFill>
                  <a:srgbClr val="39471D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3">
                    <a:lumMod val="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434862" y="3606115"/>
            <a:ext cx="2289266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VNITŘNÍ</a:t>
            </a:r>
            <a:r>
              <a:rPr lang="en-GB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cs-CZ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PROSTŘEDÍ</a:t>
            </a:r>
            <a:endParaRPr lang="en-GB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Šipka doprava 14"/>
          <p:cNvSpPr/>
          <p:nvPr/>
        </p:nvSpPr>
        <p:spPr>
          <a:xfrm rot="2461481">
            <a:off x="1482408" y="2445186"/>
            <a:ext cx="765452" cy="531809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Šipka doprava 16"/>
          <p:cNvSpPr/>
          <p:nvPr/>
        </p:nvSpPr>
        <p:spPr>
          <a:xfrm rot="9865467">
            <a:off x="7102387" y="2847619"/>
            <a:ext cx="664967" cy="151312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Šipka doprava 17"/>
          <p:cNvSpPr/>
          <p:nvPr/>
        </p:nvSpPr>
        <p:spPr>
          <a:xfrm rot="20518188">
            <a:off x="5422579" y="3516369"/>
            <a:ext cx="644516" cy="504056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Šipka doprava 18"/>
          <p:cNvSpPr/>
          <p:nvPr/>
        </p:nvSpPr>
        <p:spPr>
          <a:xfrm rot="5400000">
            <a:off x="4139952" y="4653136"/>
            <a:ext cx="792088" cy="504056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Šipka doprava 19"/>
          <p:cNvSpPr/>
          <p:nvPr/>
        </p:nvSpPr>
        <p:spPr>
          <a:xfrm rot="13308911">
            <a:off x="3078983" y="3575196"/>
            <a:ext cx="792088" cy="36004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376246" y="2630658"/>
            <a:ext cx="2363372" cy="239151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tailEnd type="arrow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olný tvar 27"/>
          <p:cNvSpPr/>
          <p:nvPr/>
        </p:nvSpPr>
        <p:spPr>
          <a:xfrm>
            <a:off x="3347864" y="2852936"/>
            <a:ext cx="2304256" cy="216024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headEnd type="arrow" w="sm" len="med"/>
            <a:tailEnd type="non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olný tvar 28"/>
          <p:cNvSpPr/>
          <p:nvPr/>
        </p:nvSpPr>
        <p:spPr>
          <a:xfrm rot="13817135">
            <a:off x="2045847" y="4754790"/>
            <a:ext cx="1881887" cy="255326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tailEnd type="arrow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olný tvar 29"/>
          <p:cNvSpPr/>
          <p:nvPr/>
        </p:nvSpPr>
        <p:spPr>
          <a:xfrm rot="13817135">
            <a:off x="2329717" y="4668381"/>
            <a:ext cx="1682421" cy="246202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headEnd type="arrow" w="sm" len="med"/>
            <a:tailEnd type="non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 rot="8214621">
            <a:off x="5142130" y="4681289"/>
            <a:ext cx="2031296" cy="362981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tailEnd type="arrow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olný tvar 31"/>
          <p:cNvSpPr/>
          <p:nvPr/>
        </p:nvSpPr>
        <p:spPr>
          <a:xfrm rot="8214621">
            <a:off x="5151208" y="4643245"/>
            <a:ext cx="1798585" cy="281366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headEnd type="arrow" w="sm" len="med"/>
            <a:tailEnd type="non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23"/>
          <p:cNvSpPr/>
          <p:nvPr/>
        </p:nvSpPr>
        <p:spPr>
          <a:xfrm rot="18945608">
            <a:off x="3208820" y="5924866"/>
            <a:ext cx="765452" cy="531809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agocytóza 5.jpg"/>
          <p:cNvPicPr>
            <a:picLocks noChangeAspect="1"/>
          </p:cNvPicPr>
          <p:nvPr/>
        </p:nvPicPr>
        <p:blipFill>
          <a:blip r:embed="rId3" cstate="print"/>
          <a:srcRect l="4312" t="40371" r="1820" b="6667"/>
          <a:stretch>
            <a:fillRect/>
          </a:stretch>
        </p:blipFill>
        <p:spPr>
          <a:xfrm>
            <a:off x="179512" y="980728"/>
            <a:ext cx="6912768" cy="2018773"/>
          </a:xfrm>
          <a:prstGeom prst="rect">
            <a:avLst/>
          </a:prstGeom>
        </p:spPr>
      </p:pic>
      <p:pic>
        <p:nvPicPr>
          <p:cNvPr id="6" name="Obrázek 5" descr="fagocytóza 7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8074" t="10080" r="9281" b="10635"/>
          <a:stretch>
            <a:fillRect/>
          </a:stretch>
        </p:blipFill>
        <p:spPr>
          <a:xfrm>
            <a:off x="7236296" y="1052736"/>
            <a:ext cx="1771172" cy="1699164"/>
          </a:xfrm>
          <a:prstGeom prst="rect">
            <a:avLst/>
          </a:prstGeom>
        </p:spPr>
      </p:pic>
      <p:pic>
        <p:nvPicPr>
          <p:cNvPr id="7" name="Picture 4" descr="fagocytó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" y="4653136"/>
            <a:ext cx="8134350" cy="1381125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8313" y="3645024"/>
            <a:ext cx="128022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migrace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411413" y="3645024"/>
            <a:ext cx="11691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adheze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235825" y="3645024"/>
            <a:ext cx="1620059" cy="40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degradace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859800" y="3675186"/>
            <a:ext cx="1210203" cy="40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ingesce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FAGOCYTÓZA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73038" y="914400"/>
            <a:ext cx="8970962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cs-CZ" altLang="cs-CZ" sz="2600" b="1" i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Migrace</a:t>
            </a:r>
            <a:r>
              <a:rPr lang="cs-CZ" altLang="cs-CZ" sz="2600" b="1" i="1"/>
              <a:t> -</a:t>
            </a:r>
            <a:r>
              <a:rPr lang="cs-CZ" altLang="cs-CZ" sz="2600" b="1"/>
              <a:t> </a:t>
            </a:r>
            <a:r>
              <a:rPr lang="cs-CZ" altLang="cs-CZ" sz="2600"/>
              <a:t>fagocyty cestují směrem k částicím, které mají být pohlceny. Při cestě z  cév přilnou k endotelu (</a:t>
            </a:r>
            <a:r>
              <a:rPr lang="cs-CZ" altLang="cs-CZ" sz="26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adherují</a:t>
            </a:r>
            <a:r>
              <a:rPr lang="cs-CZ" altLang="cs-CZ" sz="2600"/>
              <a:t>) a protáhnou se mzi jednotlivými endotelovými buňkami (</a:t>
            </a:r>
            <a:r>
              <a:rPr lang="cs-CZ" altLang="cs-CZ" sz="26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diapedéza</a:t>
            </a:r>
            <a:r>
              <a:rPr lang="cs-CZ" altLang="cs-CZ" sz="2600"/>
              <a:t>). </a:t>
            </a:r>
          </a:p>
          <a:p>
            <a:pPr eaLnBrk="1" hangingPunct="1">
              <a:defRPr/>
            </a:pPr>
            <a:r>
              <a:rPr lang="cs-CZ" altLang="cs-CZ" sz="2600" b="1" i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Fagocytóza</a:t>
            </a:r>
            <a:r>
              <a:rPr lang="cs-CZ" altLang="cs-CZ" sz="2600" i="1"/>
              <a:t> </a:t>
            </a:r>
            <a:r>
              <a:rPr lang="cs-CZ" altLang="cs-CZ" sz="2600"/>
              <a:t>- fágy sérií postupných kroků rozpoznají cizorodou částici, poznají ji, přilnou (</a:t>
            </a:r>
            <a:r>
              <a:rPr lang="cs-CZ" altLang="cs-CZ" sz="26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adherují</a:t>
            </a:r>
            <a:r>
              <a:rPr lang="cs-CZ" altLang="cs-CZ" sz="2600"/>
              <a:t>) a pohltí (</a:t>
            </a:r>
            <a:r>
              <a:rPr lang="cs-CZ" altLang="cs-CZ" sz="26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ingesce</a:t>
            </a:r>
            <a:r>
              <a:rPr lang="cs-CZ" altLang="cs-CZ" sz="2600"/>
              <a:t>). Následně uvolní obsah granul do fagocytárních vakuol (</a:t>
            </a:r>
            <a:r>
              <a:rPr lang="cs-CZ" altLang="cs-CZ" sz="26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degranulace</a:t>
            </a:r>
            <a:r>
              <a:rPr lang="cs-CZ" altLang="cs-CZ" sz="2600"/>
              <a:t>) a zintenzivní svůj oxidativní metabolismus (respirační vzplanutí).</a:t>
            </a:r>
          </a:p>
          <a:p>
            <a:pPr eaLnBrk="1" hangingPunct="1">
              <a:defRPr/>
            </a:pPr>
            <a:r>
              <a:rPr lang="cs-CZ" altLang="cs-CZ" sz="2600"/>
              <a:t>- fagocytóza může být usnadněna navázáním  „</a:t>
            </a:r>
            <a:r>
              <a:rPr lang="cs-CZ" altLang="cs-CZ" sz="2600" i="1"/>
              <a:t>ochucovadel</a:t>
            </a:r>
            <a:r>
              <a:rPr lang="cs-CZ" altLang="cs-CZ" sz="2600"/>
              <a:t>“ - </a:t>
            </a:r>
            <a:r>
              <a:rPr lang="cs-CZ" altLang="cs-CZ" sz="26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OPSONINŮ</a:t>
            </a:r>
            <a:r>
              <a:rPr lang="cs-CZ" altLang="cs-CZ" sz="2600"/>
              <a:t> (protilátky nebo komplement)</a:t>
            </a:r>
            <a:endParaRPr lang="cs-CZ" altLang="cs-CZ" sz="2600" b="1" i="1"/>
          </a:p>
        </p:txBody>
      </p:sp>
      <p:pic>
        <p:nvPicPr>
          <p:cNvPr id="39940" name="Picture 4" descr="fagocytó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172075"/>
            <a:ext cx="81343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FAGOCYTÓZA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68313" y="4880773"/>
            <a:ext cx="128022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migrace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411413" y="4880773"/>
            <a:ext cx="11691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adheze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235825" y="4880773"/>
            <a:ext cx="1620059" cy="40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degradace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859800" y="4910935"/>
            <a:ext cx="1210203" cy="40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ingesce</a:t>
            </a:r>
          </a:p>
        </p:txBody>
      </p:sp>
    </p:spTree>
    <p:extLst>
      <p:ext uri="{BB962C8B-B14F-4D97-AF65-F5344CB8AC3E}">
        <p14:creationId xmlns:p14="http://schemas.microsoft.com/office/powerpoint/2010/main" val="3782608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FAGOCYTÓZA - migrace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 descr="Neutrophil poster.jpg"/>
          <p:cNvPicPr>
            <a:picLocks noChangeAspect="1"/>
          </p:cNvPicPr>
          <p:nvPr/>
        </p:nvPicPr>
        <p:blipFill>
          <a:blip r:embed="rId3" cstate="print"/>
          <a:srcRect l="2463" t="3330" r="2731" b="3420"/>
          <a:stretch>
            <a:fillRect/>
          </a:stretch>
        </p:blipFill>
        <p:spPr>
          <a:xfrm>
            <a:off x="352556" y="836711"/>
            <a:ext cx="8424936" cy="5970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2"/>
          <a:stretch>
            <a:fillRect/>
          </a:stretch>
        </p:blipFill>
        <p:spPr bwMode="auto">
          <a:xfrm>
            <a:off x="5478124" y="764705"/>
            <a:ext cx="367240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Pohlcení bakterie Alber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2222782" cy="3096344"/>
          </a:xfrm>
          <a:prstGeom prst="rect">
            <a:avLst/>
          </a:prstGeom>
          <a:noFill/>
        </p:spPr>
      </p:pic>
      <p:pic>
        <p:nvPicPr>
          <p:cNvPr id="4" name="Picture 3" descr="EM fagocyt pohlcující Erc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2236853" y="769139"/>
            <a:ext cx="3384376" cy="3091909"/>
          </a:xfrm>
          <a:prstGeom prst="rect">
            <a:avLst/>
          </a:prstGeom>
          <a:noFill/>
        </p:spPr>
      </p:pic>
      <p:pic>
        <p:nvPicPr>
          <p:cNvPr id="5" name="Obrázek 4" descr="fagocytóza 1.jpg"/>
          <p:cNvPicPr>
            <a:picLocks noChangeAspect="1"/>
          </p:cNvPicPr>
          <p:nvPr/>
        </p:nvPicPr>
        <p:blipFill>
          <a:blip r:embed="rId6" cstate="print"/>
          <a:srcRect l="7386"/>
          <a:stretch>
            <a:fillRect/>
          </a:stretch>
        </p:blipFill>
        <p:spPr>
          <a:xfrm>
            <a:off x="2195736" y="3888432"/>
            <a:ext cx="3528392" cy="2996952"/>
          </a:xfrm>
          <a:prstGeom prst="rect">
            <a:avLst/>
          </a:prstGeom>
        </p:spPr>
      </p:pic>
      <p:pic>
        <p:nvPicPr>
          <p:cNvPr id="7" name="Obrázek 6" descr="fagocytóza 3 houbových spor.jpg"/>
          <p:cNvPicPr>
            <a:picLocks noChangeAspect="1"/>
          </p:cNvPicPr>
          <p:nvPr/>
        </p:nvPicPr>
        <p:blipFill>
          <a:blip r:embed="rId7" cstate="print"/>
          <a:srcRect l="2530" r="4300"/>
          <a:stretch>
            <a:fillRect/>
          </a:stretch>
        </p:blipFill>
        <p:spPr>
          <a:xfrm>
            <a:off x="5724128" y="3888432"/>
            <a:ext cx="3419872" cy="2996952"/>
          </a:xfrm>
          <a:prstGeom prst="rect">
            <a:avLst/>
          </a:prstGeom>
        </p:spPr>
      </p:pic>
      <p:pic>
        <p:nvPicPr>
          <p:cNvPr id="9" name="Obrázek 8" descr="fagocytóza stafylokok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845435"/>
            <a:ext cx="2267744" cy="302755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3849000"/>
            <a:ext cx="9144000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 rot="5400000">
            <a:off x="-778904" y="3739344"/>
            <a:ext cx="6093296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 rot="5400000">
            <a:off x="2620462" y="3739345"/>
            <a:ext cx="6093296" cy="1440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0" y="0"/>
            <a:ext cx="9144000" cy="772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tIns="108000" bIns="108000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FAGOCYTÓZA - ingesce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EOZINOFILY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20317" r="44284" b="21269"/>
          <a:stretch/>
        </p:blipFill>
        <p:spPr>
          <a:xfrm>
            <a:off x="251520" y="1124744"/>
            <a:ext cx="2807283" cy="2322573"/>
          </a:xfrm>
          <a:prstGeom prst="rect">
            <a:avLst/>
          </a:prstGeom>
        </p:spPr>
      </p:pic>
      <p:pic>
        <p:nvPicPr>
          <p:cNvPr id="4" name="Obrázek 3" descr="eosinofily v hlenu.jpg"/>
          <p:cNvPicPr>
            <a:picLocks noChangeAspect="1"/>
          </p:cNvPicPr>
          <p:nvPr/>
        </p:nvPicPr>
        <p:blipFill>
          <a:blip r:embed="rId3" cstate="print"/>
          <a:srcRect l="58665" t="31100" r="10612" b="31100"/>
          <a:stretch>
            <a:fillRect/>
          </a:stretch>
        </p:blipFill>
        <p:spPr>
          <a:xfrm>
            <a:off x="251520" y="3789040"/>
            <a:ext cx="2808312" cy="259228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7504" y="3501008"/>
            <a:ext cx="253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Eosinofil</a:t>
            </a:r>
            <a:r>
              <a:rPr lang="cs-CZ" dirty="0" smtClean="0"/>
              <a:t> a houba v hlenu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6395506"/>
            <a:ext cx="31683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s-CZ" dirty="0" err="1" smtClean="0"/>
              <a:t>Eosinofil</a:t>
            </a:r>
            <a:r>
              <a:rPr lang="cs-CZ" dirty="0" smtClean="0"/>
              <a:t> v tkáni migrují do hlenu, aby napadly houby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90531" y="1159580"/>
            <a:ext cx="57710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Eos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615250" y="305966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Fungus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779082" y="908720"/>
            <a:ext cx="636491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200" dirty="0" smtClean="0"/>
              <a:t>Vývoj a zrání v kostní dřeni</a:t>
            </a:r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200" dirty="0" smtClean="0"/>
              <a:t>V krvi asi </a:t>
            </a:r>
            <a:r>
              <a:rPr lang="en-GB" sz="2200" dirty="0" smtClean="0"/>
              <a:t>8–12 </a:t>
            </a:r>
            <a:r>
              <a:rPr lang="cs-CZ" sz="2200" dirty="0" smtClean="0"/>
              <a:t>hodin, ve tkáních 8-12 dní bez aktivace</a:t>
            </a:r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200" dirty="0" smtClean="0"/>
              <a:t>Aktivována parazity obalenými </a:t>
            </a:r>
            <a:r>
              <a:rPr lang="en-GB" sz="2200" dirty="0" err="1" smtClean="0"/>
              <a:t>Ig</a:t>
            </a:r>
            <a:r>
              <a:rPr lang="en-GB" sz="2200" dirty="0" smtClean="0"/>
              <a:t> E</a:t>
            </a:r>
            <a:endParaRPr lang="cs-CZ" sz="22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en-GB" sz="2200" u="sng" dirty="0" smtClean="0"/>
              <a:t>Cytoplasm</a:t>
            </a:r>
            <a:r>
              <a:rPr lang="cs-CZ" sz="2200" u="sng" dirty="0" smtClean="0"/>
              <a:t>atické granule</a:t>
            </a:r>
            <a:r>
              <a:rPr lang="cs-CZ" sz="2200" dirty="0" smtClean="0"/>
              <a:t>:</a:t>
            </a:r>
          </a:p>
          <a:p>
            <a:pPr marL="441325">
              <a:buClr>
                <a:srgbClr val="7030A0"/>
              </a:buClr>
            </a:pPr>
            <a:r>
              <a:rPr lang="cs-CZ" sz="2200" dirty="0" smtClean="0"/>
              <a:t>   - </a:t>
            </a:r>
            <a:r>
              <a:rPr lang="cs-CZ" sz="2200" b="1" dirty="0" err="1" smtClean="0"/>
              <a:t>cationic</a:t>
            </a:r>
            <a:r>
              <a:rPr lang="cs-CZ" sz="2200" b="1" dirty="0" smtClean="0"/>
              <a:t> protein </a:t>
            </a:r>
            <a:r>
              <a:rPr lang="cs-CZ" sz="2200" dirty="0" smtClean="0"/>
              <a:t>→ </a:t>
            </a:r>
            <a:r>
              <a:rPr lang="en-GB" sz="2200" dirty="0" smtClean="0"/>
              <a:t>p</a:t>
            </a:r>
            <a:r>
              <a:rPr lang="cs-CZ" sz="2200" dirty="0" err="1" smtClean="0"/>
              <a:t>óry</a:t>
            </a:r>
            <a:r>
              <a:rPr lang="cs-CZ" sz="2200" dirty="0" smtClean="0"/>
              <a:t> v</a:t>
            </a:r>
            <a:r>
              <a:rPr lang="en-GB" sz="2200" dirty="0" smtClean="0"/>
              <a:t> </a:t>
            </a:r>
            <a:r>
              <a:rPr lang="en-GB" sz="2200" dirty="0" err="1" smtClean="0"/>
              <a:t>membr</a:t>
            </a:r>
            <a:r>
              <a:rPr lang="cs-CZ" sz="2200" dirty="0" err="1" smtClean="0"/>
              <a:t>áně</a:t>
            </a:r>
            <a:endParaRPr lang="cs-CZ" sz="2200" dirty="0" smtClean="0"/>
          </a:p>
          <a:p>
            <a:pPr marL="441325">
              <a:buClr>
                <a:srgbClr val="7030A0"/>
              </a:buClr>
            </a:pPr>
            <a:r>
              <a:rPr lang="cs-CZ" sz="2200" dirty="0" smtClean="0"/>
              <a:t>		             → inhibice proliferace T buněk</a:t>
            </a:r>
          </a:p>
          <a:p>
            <a:pPr marL="441325">
              <a:buClr>
                <a:srgbClr val="7030A0"/>
              </a:buClr>
            </a:pPr>
            <a:r>
              <a:rPr lang="cs-CZ" sz="2200" dirty="0"/>
              <a:t>		             </a:t>
            </a:r>
            <a:r>
              <a:rPr lang="cs-CZ" sz="2200" dirty="0" smtClean="0"/>
              <a:t>→ utlumení produkce </a:t>
            </a:r>
            <a:r>
              <a:rPr lang="cs-CZ" sz="2200" dirty="0" err="1" smtClean="0"/>
              <a:t>Ig</a:t>
            </a:r>
            <a:endParaRPr lang="en-US" sz="2200" dirty="0"/>
          </a:p>
          <a:p>
            <a:pPr marL="441325">
              <a:buClr>
                <a:srgbClr val="7030A0"/>
              </a:buClr>
            </a:pPr>
            <a:r>
              <a:rPr lang="cs-CZ" sz="2200" dirty="0"/>
              <a:t>		             </a:t>
            </a:r>
            <a:r>
              <a:rPr lang="cs-CZ" sz="2200" dirty="0" smtClean="0"/>
              <a:t>→ vyvolání </a:t>
            </a:r>
            <a:r>
              <a:rPr lang="cs-CZ" sz="2200" dirty="0" err="1" smtClean="0"/>
              <a:t>degranulace</a:t>
            </a:r>
            <a:r>
              <a:rPr lang="cs-CZ" sz="2200" dirty="0" smtClean="0"/>
              <a:t> 				</a:t>
            </a:r>
            <a:r>
              <a:rPr lang="cs-CZ" sz="2200" dirty="0" err="1" smtClean="0"/>
              <a:t>mastocyty</a:t>
            </a:r>
            <a:endParaRPr lang="en-US" sz="2200" dirty="0"/>
          </a:p>
          <a:p>
            <a:pPr marL="441325">
              <a:buClr>
                <a:srgbClr val="7030A0"/>
              </a:buClr>
            </a:pPr>
            <a:r>
              <a:rPr lang="cs-CZ" sz="2200" dirty="0" smtClean="0"/>
              <a:t>  - </a:t>
            </a:r>
            <a:r>
              <a:rPr lang="cs-CZ" sz="2200" b="1" dirty="0" smtClean="0"/>
              <a:t>hlavní </a:t>
            </a:r>
            <a:r>
              <a:rPr lang="cs-CZ" sz="2200" b="1" dirty="0" err="1" smtClean="0"/>
              <a:t>basický</a:t>
            </a:r>
            <a:r>
              <a:rPr lang="cs-CZ" sz="2200" b="1" dirty="0" smtClean="0"/>
              <a:t> protein </a:t>
            </a:r>
            <a:r>
              <a:rPr lang="cs-CZ" sz="2200" dirty="0"/>
              <a:t>→  cytotoxin </a:t>
            </a:r>
            <a:r>
              <a:rPr lang="cs-CZ" sz="2200" dirty="0" smtClean="0"/>
              <a:t>a 				            </a:t>
            </a:r>
            <a:r>
              <a:rPr lang="cs-CZ" sz="2200" dirty="0" err="1" smtClean="0"/>
              <a:t>helmintotoxin</a:t>
            </a:r>
            <a:endParaRPr lang="cs-CZ" sz="2200" dirty="0" smtClean="0"/>
          </a:p>
          <a:p>
            <a:pPr marL="441325">
              <a:buClr>
                <a:srgbClr val="7030A0"/>
              </a:buClr>
            </a:pPr>
            <a:r>
              <a:rPr lang="cs-CZ" sz="2200" dirty="0"/>
              <a:t>  </a:t>
            </a:r>
            <a:r>
              <a:rPr lang="cs-CZ" sz="2200" dirty="0" smtClean="0"/>
              <a:t>- </a:t>
            </a:r>
            <a:r>
              <a:rPr lang="cs-CZ" sz="2200" b="1" dirty="0" smtClean="0"/>
              <a:t>peroxidáza </a:t>
            </a:r>
            <a:r>
              <a:rPr lang="cs-CZ" sz="2200" dirty="0" smtClean="0"/>
              <a:t>→ oxidační </a:t>
            </a:r>
            <a:r>
              <a:rPr lang="cs-CZ" sz="2200" dirty="0" err="1" smtClean="0"/>
              <a:t>stres</a:t>
            </a:r>
            <a:r>
              <a:rPr lang="cs-CZ" sz="2200" dirty="0" smtClean="0"/>
              <a:t>→ </a:t>
            </a:r>
            <a:r>
              <a:rPr lang="cs-CZ" sz="2200" dirty="0" err="1" smtClean="0"/>
              <a:t>apoptóza</a:t>
            </a:r>
            <a:endParaRPr lang="cs-CZ" sz="2200" dirty="0" smtClean="0"/>
          </a:p>
          <a:p>
            <a:pPr marL="441325">
              <a:buClr>
                <a:srgbClr val="7030A0"/>
              </a:buClr>
            </a:pPr>
            <a:r>
              <a:rPr lang="cs-CZ" sz="2200" dirty="0"/>
              <a:t> </a:t>
            </a:r>
            <a:r>
              <a:rPr lang="cs-CZ" sz="2200" dirty="0" smtClean="0"/>
              <a:t> - </a:t>
            </a:r>
            <a:r>
              <a:rPr lang="cs-CZ" sz="2200" b="1" dirty="0" err="1" smtClean="0"/>
              <a:t>eosinophil</a:t>
            </a:r>
            <a:r>
              <a:rPr lang="cs-CZ" sz="2200" b="1" dirty="0" smtClean="0"/>
              <a:t>-</a:t>
            </a:r>
            <a:r>
              <a:rPr lang="cs-CZ" sz="2200" b="1" dirty="0" err="1" smtClean="0"/>
              <a:t>derived</a:t>
            </a:r>
            <a:r>
              <a:rPr lang="cs-CZ" sz="2200" b="1" dirty="0" smtClean="0"/>
              <a:t> neurotoxin</a:t>
            </a:r>
            <a:r>
              <a:rPr lang="cs-CZ" sz="2200" dirty="0"/>
              <a:t> </a:t>
            </a:r>
            <a:r>
              <a:rPr lang="cs-CZ" sz="2200" dirty="0" smtClean="0"/>
              <a:t>→ ribonukleáza</a:t>
            </a:r>
            <a:endParaRPr lang="en-US" sz="2200" b="1" dirty="0"/>
          </a:p>
          <a:p>
            <a:pPr marL="441325">
              <a:spcAft>
                <a:spcPts val="1800"/>
              </a:spcAft>
              <a:buClr>
                <a:srgbClr val="7030A0"/>
              </a:buClr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1075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BAZOFILY a MASTOCYTY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BDDEE"/>
              </a:clrFrom>
              <a:clrTo>
                <a:srgbClr val="EBDD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t="12668" r="25809" b="19947"/>
          <a:stretch/>
        </p:blipFill>
        <p:spPr>
          <a:xfrm>
            <a:off x="1427187" y="116631"/>
            <a:ext cx="673002" cy="6463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4E2E5"/>
              </a:clrFrom>
              <a:clrTo>
                <a:srgbClr val="E4E2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9" t="38839" r="9411"/>
          <a:stretch/>
        </p:blipFill>
        <p:spPr>
          <a:xfrm>
            <a:off x="7092280" y="125199"/>
            <a:ext cx="864096" cy="66577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28166"/>
            <a:ext cx="2627313" cy="210394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545"/>
            <a:ext cx="2654259" cy="212340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0910"/>
            <a:ext cx="2583861" cy="2067089"/>
          </a:xfrm>
          <a:prstGeom prst="rect">
            <a:avLst/>
          </a:prstGeom>
        </p:spPr>
      </p:pic>
      <p:graphicFrame>
        <p:nvGraphicFramePr>
          <p:cNvPr id="10" name="Tabulka 9"/>
          <p:cNvGraphicFramePr>
            <a:graphicFrameLocks noGrp="1"/>
          </p:cNvGraphicFramePr>
          <p:nvPr>
            <p:extLst/>
          </p:nvPr>
        </p:nvGraphicFramePr>
        <p:xfrm>
          <a:off x="2626233" y="906295"/>
          <a:ext cx="6516216" cy="59002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33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973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Původ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r>
                        <a:rPr lang="cs-CZ" sz="22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Hematopoetické </a:t>
                      </a:r>
                      <a:r>
                        <a:rPr lang="cs-CZ" sz="2200" b="0" u="none" kern="1200" baseline="0" noProof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progenitorové</a:t>
                      </a:r>
                      <a:r>
                        <a:rPr lang="cs-CZ" sz="22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buňky</a:t>
                      </a:r>
                      <a:endParaRPr lang="en-US" sz="2200" b="0" u="none" kern="1200" baseline="0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r>
                        <a:rPr lang="cs-CZ" sz="22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Hematopoetické </a:t>
                      </a:r>
                      <a:r>
                        <a:rPr lang="cs-CZ" sz="2200" b="0" u="none" kern="1200" baseline="0" noProof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progenitorové</a:t>
                      </a:r>
                      <a:r>
                        <a:rPr lang="cs-CZ" sz="22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buňky</a:t>
                      </a:r>
                      <a:endParaRPr lang="en-US" sz="2200" b="0" u="none" kern="1200" baseline="0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09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Hlavní místo zrání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Kostní dřeň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Pojivová tkáň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95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Nábor zralých buněk do</a:t>
                      </a:r>
                      <a:r>
                        <a:rPr lang="cs-CZ" sz="2200" b="1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tkání z cirkulace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Ano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6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Zralé buňky sídlící v</a:t>
                      </a:r>
                      <a:r>
                        <a:rPr lang="cs-CZ" sz="2200" b="1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pojivové tkáni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Ano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98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Schopnost proliferace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Ano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8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Životnost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dny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týdny- měsíce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32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Obsah granulí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Histamin, chondroitin sulfát, </a:t>
                      </a:r>
                      <a:r>
                        <a:rPr lang="cs-CZ" sz="2200" noProof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proteases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Histamin, chondroitin sulfát, </a:t>
                      </a:r>
                      <a:r>
                        <a:rPr lang="cs-CZ" sz="2200" noProof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proteases</a:t>
                      </a:r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heparin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NK-buňky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 descr="nk-cell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68" t="7821" b="24635"/>
          <a:stretch/>
        </p:blipFill>
        <p:spPr>
          <a:xfrm>
            <a:off x="7675049" y="116632"/>
            <a:ext cx="1286328" cy="646331"/>
          </a:xfrm>
          <a:prstGeom prst="rect">
            <a:avLst/>
          </a:prstGeom>
        </p:spPr>
      </p:pic>
      <p:grpSp>
        <p:nvGrpSpPr>
          <p:cNvPr id="7" name="Skupina 6"/>
          <p:cNvGrpSpPr/>
          <p:nvPr/>
        </p:nvGrpSpPr>
        <p:grpSpPr>
          <a:xfrm>
            <a:off x="35496" y="4035447"/>
            <a:ext cx="2714286" cy="2561905"/>
            <a:chOff x="6407525" y="844068"/>
            <a:chExt cx="2714286" cy="2561905"/>
          </a:xfrm>
        </p:grpSpPr>
        <p:pic>
          <p:nvPicPr>
            <p:cNvPr id="4" name="Obrázek 3" descr="NKcell yellow against tumor cell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7525" y="844068"/>
              <a:ext cx="2714286" cy="2561905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7448275" y="212066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NK</a:t>
              </a:r>
              <a:endParaRPr lang="cs-CZ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8100392" y="1268760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nádor</a:t>
              </a:r>
              <a:endParaRPr lang="cs-CZ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9" y="826920"/>
            <a:ext cx="5921951" cy="283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26920"/>
            <a:ext cx="2972040" cy="574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98" y="4005064"/>
            <a:ext cx="3046354" cy="113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90" y="5493960"/>
            <a:ext cx="3004161" cy="115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893798" y="3717032"/>
            <a:ext cx="31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Zapojení inhibičního receptorů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900859" y="5147900"/>
            <a:ext cx="335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Nezapojení inhibičního receptorů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605" y="116632"/>
            <a:ext cx="8848789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KOMPLEMENT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6" y="2169368"/>
            <a:ext cx="3676650" cy="4572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7605" y="836712"/>
            <a:ext cx="8848790" cy="1216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tIns="18000" bIns="18000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400" b="1" i="1" dirty="0" smtClean="0"/>
              <a:t> „</a:t>
            </a:r>
            <a:r>
              <a:rPr lang="cs-CZ" sz="2400" b="1" i="1" dirty="0" smtClean="0"/>
              <a:t>Komplementární</a:t>
            </a:r>
            <a:r>
              <a:rPr lang="en-US" sz="2400" b="1" i="1" dirty="0" smtClean="0"/>
              <a:t>“ </a:t>
            </a:r>
            <a:r>
              <a:rPr lang="cs-CZ" sz="2400" i="1" dirty="0" smtClean="0"/>
              <a:t>aktivita séra potřebná k lýze</a:t>
            </a:r>
            <a:r>
              <a:rPr lang="en-US" sz="2400" i="1" dirty="0" smtClean="0"/>
              <a:t> </a:t>
            </a:r>
            <a:r>
              <a:rPr lang="cs-CZ" sz="2400" i="1" dirty="0" smtClean="0"/>
              <a:t>buňky</a:t>
            </a:r>
            <a:r>
              <a:rPr lang="en-US" sz="2400" i="1" dirty="0" smtClean="0"/>
              <a:t>.</a:t>
            </a:r>
            <a:endParaRPr lang="cs-CZ" sz="2400" i="1" dirty="0" smtClean="0"/>
          </a:p>
          <a:p>
            <a:pPr algn="ctr">
              <a:lnSpc>
                <a:spcPts val="2300"/>
              </a:lnSpc>
            </a:pPr>
            <a:r>
              <a:rPr lang="en-US" sz="2400" b="1" i="1" dirty="0" smtClean="0"/>
              <a:t> </a:t>
            </a:r>
            <a:r>
              <a:rPr lang="cs-CZ" sz="2400" b="1" dirty="0" smtClean="0"/>
              <a:t>Systém </a:t>
            </a:r>
            <a:r>
              <a:rPr lang="cs-CZ" sz="2400" b="1" dirty="0" err="1" smtClean="0"/>
              <a:t>komplemetnu</a:t>
            </a:r>
            <a:r>
              <a:rPr lang="cs-CZ" sz="2400" b="1" dirty="0" smtClean="0"/>
              <a:t> se skládá z několika plazmatických bílkovin, které jsou </a:t>
            </a:r>
            <a:r>
              <a:rPr lang="cs-CZ" sz="2400" b="1" dirty="0" err="1" smtClean="0"/>
              <a:t>aktivováne</a:t>
            </a:r>
            <a:r>
              <a:rPr lang="cs-CZ" sz="2400" b="1" dirty="0" smtClean="0"/>
              <a:t> mikroby</a:t>
            </a:r>
            <a:r>
              <a:rPr lang="en-US" sz="2400" b="1" dirty="0" smtClean="0"/>
              <a:t> </a:t>
            </a:r>
            <a:r>
              <a:rPr lang="cs-CZ" sz="2400" b="1" dirty="0" smtClean="0"/>
              <a:t> </a:t>
            </a:r>
            <a:r>
              <a:rPr lang="en-US" sz="2400" b="1" dirty="0" smtClean="0"/>
              <a:t>a </a:t>
            </a:r>
            <a:r>
              <a:rPr lang="cs-CZ" sz="2400" b="1" dirty="0" smtClean="0"/>
              <a:t> podporují zánět </a:t>
            </a:r>
            <a:r>
              <a:rPr lang="en-US" sz="2400" b="1" dirty="0" smtClean="0"/>
              <a:t>a</a:t>
            </a:r>
            <a:r>
              <a:rPr lang="cs-CZ" sz="2400" b="1" dirty="0" smtClean="0"/>
              <a:t> </a:t>
            </a:r>
            <a:r>
              <a:rPr lang="en-US" sz="2400" b="1" dirty="0" err="1" smtClean="0"/>
              <a:t>destru</a:t>
            </a:r>
            <a:r>
              <a:rPr lang="cs-CZ" sz="2400" b="1" dirty="0" err="1" smtClean="0"/>
              <a:t>kci</a:t>
            </a:r>
            <a:endParaRPr lang="cs-CZ" sz="2400" b="1" dirty="0" smtClean="0"/>
          </a:p>
          <a:p>
            <a:pPr algn="ctr">
              <a:lnSpc>
                <a:spcPts val="2300"/>
              </a:lnSpc>
            </a:pPr>
            <a:r>
              <a:rPr lang="en-US" sz="2400" b="1" dirty="0" smtClean="0"/>
              <a:t>mi</a:t>
            </a:r>
            <a:r>
              <a:rPr lang="cs-CZ" sz="2400" b="1" dirty="0" smtClean="0"/>
              <a:t>k</a:t>
            </a:r>
            <a:r>
              <a:rPr lang="en-US" sz="2400" b="1" dirty="0" smtClean="0"/>
              <a:t>rob</a:t>
            </a:r>
            <a:r>
              <a:rPr lang="cs-CZ" sz="2400" b="1" dirty="0" smtClean="0"/>
              <a:t>ů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39950" y="2169368"/>
            <a:ext cx="48245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</a:t>
            </a:r>
            <a:r>
              <a:rPr lang="cs-CZ" sz="2400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</a:t>
            </a:r>
            <a:r>
              <a:rPr lang="en-US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účinky</a:t>
            </a:r>
            <a:r>
              <a:rPr lang="en-US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Lýza buněk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2400" dirty="0" err="1" smtClean="0"/>
              <a:t>Opsoniza</a:t>
            </a:r>
            <a:r>
              <a:rPr lang="cs-CZ" sz="2400" dirty="0" err="1" smtClean="0"/>
              <a:t>ce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Očištění od </a:t>
            </a:r>
            <a:r>
              <a:rPr lang="cs-CZ" sz="2400" dirty="0" err="1" smtClean="0"/>
              <a:t>imunokomplexů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Podpora zánětlivé odpovědi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Tvorba paměťových B-buněk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95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605" y="116632"/>
            <a:ext cx="8848789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KOMPLEMENT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536" y="90872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Klasická cesta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419872" y="9087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Lektinová</a:t>
            </a:r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cesta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56176" y="9087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Alternativní cesta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43608" y="3831431"/>
            <a:ext cx="5328592" cy="1944216"/>
          </a:xfrm>
          <a:prstGeom prst="rect">
            <a:avLst/>
          </a:prstGeom>
          <a:solidFill>
            <a:schemeClr val="bg1"/>
          </a:solidFill>
          <a:ln w="3810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31309" y="5559623"/>
            <a:ext cx="220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C5  - 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konvertáza</a:t>
            </a:r>
            <a:endParaRPr lang="cs-C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691680" y="4263479"/>
            <a:ext cx="2808312" cy="10801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B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C3 </a:t>
            </a:r>
            <a:r>
              <a:rPr lang="cs-CZ" sz="2400" b="1" dirty="0" err="1" smtClean="0">
                <a:solidFill>
                  <a:schemeClr val="bg1"/>
                </a:solidFill>
              </a:rPr>
              <a:t>konvertáza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20072" y="4047455"/>
            <a:ext cx="50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C3</a:t>
            </a:r>
            <a:endParaRPr lang="cs-CZ" sz="24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148064" y="4983559"/>
            <a:ext cx="102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(C3b)n</a:t>
            </a:r>
            <a:endParaRPr lang="cs-CZ" sz="2400" b="1" dirty="0"/>
          </a:p>
        </p:txBody>
      </p:sp>
      <p:cxnSp>
        <p:nvCxnSpPr>
          <p:cNvPr id="12" name="Přímá spojovací šipka 11"/>
          <p:cNvCxnSpPr>
            <a:stCxn id="9" idx="2"/>
          </p:cNvCxnSpPr>
          <p:nvPr/>
        </p:nvCxnSpPr>
        <p:spPr>
          <a:xfrm>
            <a:off x="5471904" y="4509120"/>
            <a:ext cx="3620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4716016" y="4725144"/>
            <a:ext cx="64807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876256" y="3789040"/>
            <a:ext cx="50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C5</a:t>
            </a:r>
            <a:endParaRPr lang="cs-CZ" sz="2400" b="1" dirty="0"/>
          </a:p>
        </p:txBody>
      </p:sp>
      <p:cxnSp>
        <p:nvCxnSpPr>
          <p:cNvPr id="25" name="Přímá spojovací šipka 24"/>
          <p:cNvCxnSpPr/>
          <p:nvPr/>
        </p:nvCxnSpPr>
        <p:spPr>
          <a:xfrm>
            <a:off x="6372200" y="4653136"/>
            <a:ext cx="64807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lechovka 25"/>
          <p:cNvSpPr/>
          <p:nvPr/>
        </p:nvSpPr>
        <p:spPr>
          <a:xfrm>
            <a:off x="6732240" y="4941168"/>
            <a:ext cx="2088232" cy="1584176"/>
          </a:xfrm>
          <a:prstGeom prst="can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Lytický komplex</a:t>
            </a:r>
            <a:endParaRPr lang="cs-C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948264" y="48691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C5b+ C6-9</a:t>
            </a:r>
            <a:endParaRPr lang="cs-CZ" sz="2400" b="1" dirty="0"/>
          </a:p>
        </p:txBody>
      </p:sp>
      <p:cxnSp>
        <p:nvCxnSpPr>
          <p:cNvPr id="19" name="Přímá spojovací šipka 18"/>
          <p:cNvCxnSpPr/>
          <p:nvPr/>
        </p:nvCxnSpPr>
        <p:spPr>
          <a:xfrm>
            <a:off x="7164288" y="4221088"/>
            <a:ext cx="36200" cy="7624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611560" y="1412776"/>
            <a:ext cx="13083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dirty="0" err="1" smtClean="0"/>
              <a:t>Ig</a:t>
            </a:r>
            <a:r>
              <a:rPr lang="cs-CZ" sz="2200" dirty="0" smtClean="0"/>
              <a:t> G (</a:t>
            </a:r>
            <a:r>
              <a:rPr lang="cs-CZ" sz="2200" dirty="0" err="1" smtClean="0"/>
              <a:t>IgM</a:t>
            </a:r>
            <a:r>
              <a:rPr lang="cs-CZ" sz="2200" dirty="0" smtClean="0"/>
              <a:t>)</a:t>
            </a:r>
          </a:p>
          <a:p>
            <a:pPr algn="ctr"/>
            <a:r>
              <a:rPr lang="cs-CZ" sz="2200" dirty="0" smtClean="0"/>
              <a:t>+</a:t>
            </a:r>
          </a:p>
          <a:p>
            <a:pPr algn="ctr"/>
            <a:r>
              <a:rPr lang="cs-CZ" sz="2200" dirty="0" smtClean="0"/>
              <a:t>C1</a:t>
            </a:r>
            <a:endParaRPr lang="cs-CZ" sz="22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519422" y="1412776"/>
            <a:ext cx="21441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dirty="0" smtClean="0"/>
              <a:t>C3b + membrána</a:t>
            </a:r>
          </a:p>
          <a:p>
            <a:pPr algn="ctr"/>
            <a:r>
              <a:rPr lang="cs-CZ" sz="2200" dirty="0" smtClean="0"/>
              <a:t>+</a:t>
            </a:r>
          </a:p>
          <a:p>
            <a:pPr algn="ctr"/>
            <a:r>
              <a:rPr lang="cs-CZ" sz="2200" dirty="0" smtClean="0"/>
              <a:t>B</a:t>
            </a:r>
            <a:endParaRPr lang="cs-CZ" sz="22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3635896" y="1413937"/>
            <a:ext cx="18045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dirty="0" smtClean="0"/>
              <a:t>MBL</a:t>
            </a:r>
          </a:p>
          <a:p>
            <a:pPr algn="ctr"/>
            <a:r>
              <a:rPr lang="cs-CZ" sz="2200" dirty="0" smtClean="0"/>
              <a:t>+</a:t>
            </a:r>
          </a:p>
          <a:p>
            <a:pPr algn="ctr"/>
            <a:r>
              <a:rPr lang="cs-CZ" sz="2200" dirty="0" err="1" smtClean="0"/>
              <a:t>Ficolin</a:t>
            </a:r>
            <a:r>
              <a:rPr lang="cs-CZ" sz="2200" dirty="0" smtClean="0"/>
              <a:t> +MASP</a:t>
            </a:r>
            <a:endParaRPr lang="cs-CZ" sz="22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051720" y="2924944"/>
            <a:ext cx="1285929" cy="461665"/>
          </a:xfrm>
          <a:prstGeom prst="rect">
            <a:avLst/>
          </a:prstGeom>
          <a:solidFill>
            <a:srgbClr val="FF9900"/>
          </a:solidFill>
          <a:ln>
            <a:solidFill>
              <a:srgbClr val="FFD29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smtClean="0"/>
              <a:t>C4b+C2a</a:t>
            </a:r>
            <a:endParaRPr lang="cs-CZ" sz="2400" dirty="0"/>
          </a:p>
        </p:txBody>
      </p:sp>
      <p:cxnSp>
        <p:nvCxnSpPr>
          <p:cNvPr id="32" name="Přímá spojovací šipka 31"/>
          <p:cNvCxnSpPr>
            <a:stCxn id="29" idx="2"/>
            <a:endCxn id="30" idx="0"/>
          </p:cNvCxnSpPr>
          <p:nvPr/>
        </p:nvCxnSpPr>
        <p:spPr>
          <a:xfrm flipH="1">
            <a:off x="2694685" y="2521933"/>
            <a:ext cx="1843478" cy="4030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>
            <a:stCxn id="27" idx="2"/>
            <a:endCxn id="30" idx="0"/>
          </p:cNvCxnSpPr>
          <p:nvPr/>
        </p:nvCxnSpPr>
        <p:spPr>
          <a:xfrm>
            <a:off x="1265746" y="2520772"/>
            <a:ext cx="1428939" cy="404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8244408" y="1844824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D</a:t>
            </a:r>
            <a:endParaRPr lang="cs-CZ" sz="2400" dirty="0"/>
          </a:p>
        </p:txBody>
      </p:sp>
      <p:cxnSp>
        <p:nvCxnSpPr>
          <p:cNvPr id="37" name="Přímá spojovací šipka 36"/>
          <p:cNvCxnSpPr/>
          <p:nvPr/>
        </p:nvCxnSpPr>
        <p:spPr>
          <a:xfrm flipH="1">
            <a:off x="7740352" y="2132856"/>
            <a:ext cx="36004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6300192" y="2924944"/>
            <a:ext cx="2462405" cy="461665"/>
          </a:xfrm>
          <a:prstGeom prst="rect">
            <a:avLst/>
          </a:prstGeom>
          <a:solidFill>
            <a:srgbClr val="FF9900"/>
          </a:solidFill>
          <a:ln>
            <a:solidFill>
              <a:srgbClr val="FFD29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smtClean="0"/>
              <a:t>C3bBb+</a:t>
            </a:r>
            <a:r>
              <a:rPr lang="cs-CZ" sz="2400" dirty="0" err="1" smtClean="0"/>
              <a:t>properidin</a:t>
            </a:r>
            <a:endParaRPr lang="cs-CZ" sz="2400" dirty="0"/>
          </a:p>
        </p:txBody>
      </p:sp>
      <p:cxnSp>
        <p:nvCxnSpPr>
          <p:cNvPr id="40" name="Přímá spojovací šipka 39"/>
          <p:cNvCxnSpPr>
            <a:stCxn id="28" idx="2"/>
            <a:endCxn id="38" idx="0"/>
          </p:cNvCxnSpPr>
          <p:nvPr/>
        </p:nvCxnSpPr>
        <p:spPr>
          <a:xfrm flipH="1">
            <a:off x="7531395" y="2520772"/>
            <a:ext cx="60116" cy="404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ravá složená závorka 41"/>
          <p:cNvSpPr/>
          <p:nvPr/>
        </p:nvSpPr>
        <p:spPr>
          <a:xfrm rot="5400000">
            <a:off x="4842030" y="1322766"/>
            <a:ext cx="936104" cy="4860540"/>
          </a:xfrm>
          <a:prstGeom prst="rightBrace">
            <a:avLst>
              <a:gd name="adj1" fmla="val 8333"/>
              <a:gd name="adj2" fmla="val 885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extovéPole 676"/>
          <p:cNvSpPr txBox="1"/>
          <p:nvPr/>
        </p:nvSpPr>
        <p:spPr>
          <a:xfrm>
            <a:off x="179512" y="116632"/>
            <a:ext cx="878497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KLASICKÁ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ALTERNATIV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CESTA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KOMPLEMENTU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5288" y="5265738"/>
            <a:ext cx="3671887" cy="215900"/>
            <a:chOff x="249" y="2092"/>
            <a:chExt cx="2313" cy="136"/>
          </a:xfrm>
        </p:grpSpPr>
        <p:sp>
          <p:nvSpPr>
            <p:cNvPr id="4101" name="Oval 5"/>
            <p:cNvSpPr>
              <a:spLocks noChangeArrowheads="1"/>
            </p:cNvSpPr>
            <p:nvPr/>
          </p:nvSpPr>
          <p:spPr bwMode="auto">
            <a:xfrm>
              <a:off x="93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2" name="Oval 6"/>
            <p:cNvSpPr>
              <a:spLocks noChangeArrowheads="1"/>
            </p:cNvSpPr>
            <p:nvPr/>
          </p:nvSpPr>
          <p:spPr bwMode="auto">
            <a:xfrm>
              <a:off x="106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3" name="Oval 7"/>
            <p:cNvSpPr>
              <a:spLocks noChangeArrowheads="1"/>
            </p:cNvSpPr>
            <p:nvPr/>
          </p:nvSpPr>
          <p:spPr bwMode="auto">
            <a:xfrm>
              <a:off x="120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4" name="Oval 8"/>
            <p:cNvSpPr>
              <a:spLocks noChangeArrowheads="1"/>
            </p:cNvSpPr>
            <p:nvPr/>
          </p:nvSpPr>
          <p:spPr bwMode="auto">
            <a:xfrm>
              <a:off x="133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5" name="Oval 9"/>
            <p:cNvSpPr>
              <a:spLocks noChangeArrowheads="1"/>
            </p:cNvSpPr>
            <p:nvPr/>
          </p:nvSpPr>
          <p:spPr bwMode="auto">
            <a:xfrm>
              <a:off x="147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6" name="Oval 10"/>
            <p:cNvSpPr>
              <a:spLocks noChangeArrowheads="1"/>
            </p:cNvSpPr>
            <p:nvPr/>
          </p:nvSpPr>
          <p:spPr bwMode="auto">
            <a:xfrm>
              <a:off x="161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7" name="Oval 11"/>
            <p:cNvSpPr>
              <a:spLocks noChangeArrowheads="1"/>
            </p:cNvSpPr>
            <p:nvPr/>
          </p:nvSpPr>
          <p:spPr bwMode="auto">
            <a:xfrm>
              <a:off x="174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8" name="Oval 12"/>
            <p:cNvSpPr>
              <a:spLocks noChangeArrowheads="1"/>
            </p:cNvSpPr>
            <p:nvPr/>
          </p:nvSpPr>
          <p:spPr bwMode="auto">
            <a:xfrm>
              <a:off x="793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9" name="Oval 13"/>
            <p:cNvSpPr>
              <a:spLocks noChangeArrowheads="1"/>
            </p:cNvSpPr>
            <p:nvPr/>
          </p:nvSpPr>
          <p:spPr bwMode="auto">
            <a:xfrm>
              <a:off x="188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auto">
            <a:xfrm>
              <a:off x="201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15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auto">
            <a:xfrm>
              <a:off x="229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3" name="Oval 17"/>
            <p:cNvSpPr>
              <a:spLocks noChangeArrowheads="1"/>
            </p:cNvSpPr>
            <p:nvPr/>
          </p:nvSpPr>
          <p:spPr bwMode="auto">
            <a:xfrm>
              <a:off x="242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4" name="Oval 18"/>
            <p:cNvSpPr>
              <a:spLocks noChangeArrowheads="1"/>
            </p:cNvSpPr>
            <p:nvPr/>
          </p:nvSpPr>
          <p:spPr bwMode="auto">
            <a:xfrm>
              <a:off x="249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385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>
              <a:off x="521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7" name="Oval 21"/>
            <p:cNvSpPr>
              <a:spLocks noChangeArrowheads="1"/>
            </p:cNvSpPr>
            <p:nvPr/>
          </p:nvSpPr>
          <p:spPr bwMode="auto">
            <a:xfrm>
              <a:off x="657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576" name="Oval 480"/>
          <p:cNvSpPr>
            <a:spLocks noChangeArrowheads="1"/>
          </p:cNvSpPr>
          <p:nvPr/>
        </p:nvSpPr>
        <p:spPr bwMode="auto">
          <a:xfrm>
            <a:off x="4502150" y="52641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577" name="Oval 481"/>
          <p:cNvSpPr>
            <a:spLocks noChangeArrowheads="1"/>
          </p:cNvSpPr>
          <p:nvPr/>
        </p:nvSpPr>
        <p:spPr bwMode="auto">
          <a:xfrm>
            <a:off x="4718050" y="52641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583" name="Oval 487"/>
          <p:cNvSpPr>
            <a:spLocks noChangeArrowheads="1"/>
          </p:cNvSpPr>
          <p:nvPr/>
        </p:nvSpPr>
        <p:spPr bwMode="auto">
          <a:xfrm>
            <a:off x="4284663" y="52641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589" name="Oval 493"/>
          <p:cNvSpPr>
            <a:spLocks noChangeArrowheads="1"/>
          </p:cNvSpPr>
          <p:nvPr/>
        </p:nvSpPr>
        <p:spPr bwMode="auto">
          <a:xfrm>
            <a:off x="4068763" y="52641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85750" y="5407025"/>
            <a:ext cx="3887788" cy="215900"/>
            <a:chOff x="204" y="2342"/>
            <a:chExt cx="2449" cy="136"/>
          </a:xfrm>
        </p:grpSpPr>
        <p:sp>
          <p:nvSpPr>
            <p:cNvPr id="4119" name="Oval 23"/>
            <p:cNvSpPr>
              <a:spLocks noChangeArrowheads="1"/>
            </p:cNvSpPr>
            <p:nvPr/>
          </p:nvSpPr>
          <p:spPr bwMode="auto">
            <a:xfrm>
              <a:off x="47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20" name="Oval 24"/>
            <p:cNvSpPr>
              <a:spLocks noChangeArrowheads="1"/>
            </p:cNvSpPr>
            <p:nvPr/>
          </p:nvSpPr>
          <p:spPr bwMode="auto">
            <a:xfrm>
              <a:off x="61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21" name="Oval 25"/>
            <p:cNvSpPr>
              <a:spLocks noChangeArrowheads="1"/>
            </p:cNvSpPr>
            <p:nvPr/>
          </p:nvSpPr>
          <p:spPr bwMode="auto">
            <a:xfrm>
              <a:off x="74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22" name="Oval 26"/>
            <p:cNvSpPr>
              <a:spLocks noChangeArrowheads="1"/>
            </p:cNvSpPr>
            <p:nvPr/>
          </p:nvSpPr>
          <p:spPr bwMode="auto">
            <a:xfrm>
              <a:off x="88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23" name="Oval 27"/>
            <p:cNvSpPr>
              <a:spLocks noChangeArrowheads="1"/>
            </p:cNvSpPr>
            <p:nvPr/>
          </p:nvSpPr>
          <p:spPr bwMode="auto">
            <a:xfrm>
              <a:off x="102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24" name="Oval 28"/>
            <p:cNvSpPr>
              <a:spLocks noChangeArrowheads="1"/>
            </p:cNvSpPr>
            <p:nvPr/>
          </p:nvSpPr>
          <p:spPr bwMode="auto">
            <a:xfrm>
              <a:off x="115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25" name="Oval 29"/>
            <p:cNvSpPr>
              <a:spLocks noChangeArrowheads="1"/>
            </p:cNvSpPr>
            <p:nvPr/>
          </p:nvSpPr>
          <p:spPr bwMode="auto">
            <a:xfrm>
              <a:off x="129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26" name="Oval 30"/>
            <p:cNvSpPr>
              <a:spLocks noChangeArrowheads="1"/>
            </p:cNvSpPr>
            <p:nvPr/>
          </p:nvSpPr>
          <p:spPr bwMode="auto">
            <a:xfrm>
              <a:off x="340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27" name="Oval 31"/>
            <p:cNvSpPr>
              <a:spLocks noChangeArrowheads="1"/>
            </p:cNvSpPr>
            <p:nvPr/>
          </p:nvSpPr>
          <p:spPr bwMode="auto">
            <a:xfrm>
              <a:off x="142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28" name="Oval 32"/>
            <p:cNvSpPr>
              <a:spLocks noChangeArrowheads="1"/>
            </p:cNvSpPr>
            <p:nvPr/>
          </p:nvSpPr>
          <p:spPr bwMode="auto">
            <a:xfrm>
              <a:off x="156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29" name="Oval 33"/>
            <p:cNvSpPr>
              <a:spLocks noChangeArrowheads="1"/>
            </p:cNvSpPr>
            <p:nvPr/>
          </p:nvSpPr>
          <p:spPr bwMode="auto">
            <a:xfrm>
              <a:off x="170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30" name="Oval 34"/>
            <p:cNvSpPr>
              <a:spLocks noChangeArrowheads="1"/>
            </p:cNvSpPr>
            <p:nvPr/>
          </p:nvSpPr>
          <p:spPr bwMode="auto">
            <a:xfrm>
              <a:off x="183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31" name="Oval 35"/>
            <p:cNvSpPr>
              <a:spLocks noChangeArrowheads="1"/>
            </p:cNvSpPr>
            <p:nvPr/>
          </p:nvSpPr>
          <p:spPr bwMode="auto">
            <a:xfrm>
              <a:off x="197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32" name="Oval 36"/>
            <p:cNvSpPr>
              <a:spLocks noChangeArrowheads="1"/>
            </p:cNvSpPr>
            <p:nvPr/>
          </p:nvSpPr>
          <p:spPr bwMode="auto">
            <a:xfrm>
              <a:off x="204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33" name="Oval 37"/>
            <p:cNvSpPr>
              <a:spLocks noChangeArrowheads="1"/>
            </p:cNvSpPr>
            <p:nvPr/>
          </p:nvSpPr>
          <p:spPr bwMode="auto">
            <a:xfrm>
              <a:off x="224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34" name="Oval 38"/>
            <p:cNvSpPr>
              <a:spLocks noChangeArrowheads="1"/>
            </p:cNvSpPr>
            <p:nvPr/>
          </p:nvSpPr>
          <p:spPr bwMode="auto">
            <a:xfrm>
              <a:off x="238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35" name="Oval 39"/>
            <p:cNvSpPr>
              <a:spLocks noChangeArrowheads="1"/>
            </p:cNvSpPr>
            <p:nvPr/>
          </p:nvSpPr>
          <p:spPr bwMode="auto">
            <a:xfrm>
              <a:off x="251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36" name="Oval 40"/>
            <p:cNvSpPr>
              <a:spLocks noChangeArrowheads="1"/>
            </p:cNvSpPr>
            <p:nvPr/>
          </p:nvSpPr>
          <p:spPr bwMode="auto">
            <a:xfrm>
              <a:off x="2108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609" name="Oval 513"/>
          <p:cNvSpPr>
            <a:spLocks noChangeArrowheads="1"/>
          </p:cNvSpPr>
          <p:nvPr/>
        </p:nvSpPr>
        <p:spPr bwMode="auto">
          <a:xfrm>
            <a:off x="4173538" y="54070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10" name="Oval 514"/>
          <p:cNvSpPr>
            <a:spLocks noChangeArrowheads="1"/>
          </p:cNvSpPr>
          <p:nvPr/>
        </p:nvSpPr>
        <p:spPr bwMode="auto">
          <a:xfrm>
            <a:off x="4389438" y="54070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11" name="Oval 515"/>
          <p:cNvSpPr>
            <a:spLocks noChangeArrowheads="1"/>
          </p:cNvSpPr>
          <p:nvPr/>
        </p:nvSpPr>
        <p:spPr bwMode="auto">
          <a:xfrm>
            <a:off x="4605338" y="54070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grpSp>
        <p:nvGrpSpPr>
          <p:cNvPr id="4" name="Group 645"/>
          <p:cNvGrpSpPr>
            <a:grpSpLocks/>
          </p:cNvGrpSpPr>
          <p:nvPr/>
        </p:nvGrpSpPr>
        <p:grpSpPr bwMode="auto">
          <a:xfrm>
            <a:off x="4113213" y="2998788"/>
            <a:ext cx="530225" cy="1689100"/>
            <a:chOff x="3395" y="1480"/>
            <a:chExt cx="334" cy="1064"/>
          </a:xfrm>
        </p:grpSpPr>
        <p:grpSp>
          <p:nvGrpSpPr>
            <p:cNvPr id="5" name="Group 631"/>
            <p:cNvGrpSpPr>
              <a:grpSpLocks/>
            </p:cNvGrpSpPr>
            <p:nvPr/>
          </p:nvGrpSpPr>
          <p:grpSpPr bwMode="auto">
            <a:xfrm>
              <a:off x="3395" y="1480"/>
              <a:ext cx="334" cy="1064"/>
              <a:chOff x="2472" y="488"/>
              <a:chExt cx="318" cy="1037"/>
            </a:xfrm>
          </p:grpSpPr>
          <p:sp>
            <p:nvSpPr>
              <p:cNvPr id="3659" name="AutoShape 632"/>
              <p:cNvSpPr>
                <a:spLocks noChangeArrowheads="1"/>
              </p:cNvSpPr>
              <p:nvPr/>
            </p:nvSpPr>
            <p:spPr bwMode="auto">
              <a:xfrm rot="5400000">
                <a:off x="2449" y="1185"/>
                <a:ext cx="363" cy="318"/>
              </a:xfrm>
              <a:prstGeom prst="flowChartDelay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60" name="AutoShape 633"/>
              <p:cNvSpPr>
                <a:spLocks noChangeArrowheads="1"/>
              </p:cNvSpPr>
              <p:nvPr/>
            </p:nvSpPr>
            <p:spPr bwMode="auto">
              <a:xfrm rot="-5400000">
                <a:off x="2291" y="669"/>
                <a:ext cx="680" cy="318"/>
              </a:xfrm>
              <a:prstGeom prst="flowChartDelay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3655" name="AutoShape 635"/>
            <p:cNvSpPr>
              <a:spLocks noChangeArrowheads="1"/>
            </p:cNvSpPr>
            <p:nvPr/>
          </p:nvSpPr>
          <p:spPr bwMode="auto">
            <a:xfrm rot="5400000">
              <a:off x="3381" y="2189"/>
              <a:ext cx="363" cy="318"/>
            </a:xfrm>
            <a:prstGeom prst="flowChartDelay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56" name="AutoShape 636"/>
            <p:cNvSpPr>
              <a:spLocks noChangeArrowheads="1"/>
            </p:cNvSpPr>
            <p:nvPr/>
          </p:nvSpPr>
          <p:spPr bwMode="auto">
            <a:xfrm rot="-5400000">
              <a:off x="3223" y="1673"/>
              <a:ext cx="680" cy="318"/>
            </a:xfrm>
            <a:prstGeom prst="flowChartDelay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57" name="Oval 637"/>
            <p:cNvSpPr>
              <a:spLocks noChangeArrowheads="1"/>
            </p:cNvSpPr>
            <p:nvPr/>
          </p:nvSpPr>
          <p:spPr bwMode="auto">
            <a:xfrm>
              <a:off x="3428" y="1516"/>
              <a:ext cx="272" cy="99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34" name="Text Box 638"/>
            <p:cNvSpPr txBox="1">
              <a:spLocks noChangeArrowheads="1"/>
            </p:cNvSpPr>
            <p:nvPr/>
          </p:nvSpPr>
          <p:spPr bwMode="auto">
            <a:xfrm>
              <a:off x="3421" y="1852"/>
              <a:ext cx="2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c3</a:t>
              </a:r>
              <a:endParaRPr lang="en-US" sz="2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6" name="Group 329"/>
          <p:cNvGrpSpPr>
            <a:grpSpLocks/>
          </p:cNvGrpSpPr>
          <p:nvPr/>
        </p:nvGrpSpPr>
        <p:grpSpPr bwMode="auto">
          <a:xfrm>
            <a:off x="2960688" y="2998788"/>
            <a:ext cx="530225" cy="1689100"/>
            <a:chOff x="3107" y="754"/>
            <a:chExt cx="334" cy="1064"/>
          </a:xfrm>
        </p:grpSpPr>
        <p:grpSp>
          <p:nvGrpSpPr>
            <p:cNvPr id="7" name="Group 326"/>
            <p:cNvGrpSpPr>
              <a:grpSpLocks/>
            </p:cNvGrpSpPr>
            <p:nvPr/>
          </p:nvGrpSpPr>
          <p:grpSpPr bwMode="auto">
            <a:xfrm>
              <a:off x="3107" y="754"/>
              <a:ext cx="334" cy="1064"/>
              <a:chOff x="3107" y="754"/>
              <a:chExt cx="334" cy="1064"/>
            </a:xfrm>
          </p:grpSpPr>
          <p:grpSp>
            <p:nvGrpSpPr>
              <p:cNvPr id="8" name="Group 319"/>
              <p:cNvGrpSpPr>
                <a:grpSpLocks/>
              </p:cNvGrpSpPr>
              <p:nvPr/>
            </p:nvGrpSpPr>
            <p:grpSpPr bwMode="auto">
              <a:xfrm>
                <a:off x="3107" y="754"/>
                <a:ext cx="334" cy="1064"/>
                <a:chOff x="2472" y="488"/>
                <a:chExt cx="318" cy="1037"/>
              </a:xfrm>
            </p:grpSpPr>
            <p:sp>
              <p:nvSpPr>
                <p:cNvPr id="3652" name="AutoShape 320"/>
                <p:cNvSpPr>
                  <a:spLocks noChangeArrowheads="1"/>
                </p:cNvSpPr>
                <p:nvPr/>
              </p:nvSpPr>
              <p:spPr bwMode="auto">
                <a:xfrm rot="5400000">
                  <a:off x="2449" y="1185"/>
                  <a:ext cx="363" cy="318"/>
                </a:xfrm>
                <a:prstGeom prst="flowChartDelay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53" name="AutoShape 321"/>
                <p:cNvSpPr>
                  <a:spLocks noChangeArrowheads="1"/>
                </p:cNvSpPr>
                <p:nvPr/>
              </p:nvSpPr>
              <p:spPr bwMode="auto">
                <a:xfrm rot="-5400000">
                  <a:off x="2291" y="669"/>
                  <a:ext cx="680" cy="318"/>
                </a:xfrm>
                <a:prstGeom prst="flowChartDelay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9" name="Group 325"/>
              <p:cNvGrpSpPr>
                <a:grpSpLocks/>
              </p:cNvGrpSpPr>
              <p:nvPr/>
            </p:nvGrpSpPr>
            <p:grpSpPr bwMode="auto">
              <a:xfrm>
                <a:off x="3113" y="766"/>
                <a:ext cx="318" cy="1037"/>
                <a:chOff x="3107" y="760"/>
                <a:chExt cx="318" cy="1037"/>
              </a:xfrm>
            </p:grpSpPr>
            <p:sp>
              <p:nvSpPr>
                <p:cNvPr id="3649" name="AutoShape 307"/>
                <p:cNvSpPr>
                  <a:spLocks noChangeArrowheads="1"/>
                </p:cNvSpPr>
                <p:nvPr/>
              </p:nvSpPr>
              <p:spPr bwMode="auto">
                <a:xfrm rot="5400000">
                  <a:off x="3084" y="1457"/>
                  <a:ext cx="363" cy="31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50" name="AutoShape 308"/>
                <p:cNvSpPr>
                  <a:spLocks noChangeArrowheads="1"/>
                </p:cNvSpPr>
                <p:nvPr/>
              </p:nvSpPr>
              <p:spPr bwMode="auto">
                <a:xfrm rot="-5400000">
                  <a:off x="2926" y="941"/>
                  <a:ext cx="680" cy="31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51" name="Oval 309"/>
                <p:cNvSpPr>
                  <a:spLocks noChangeArrowheads="1"/>
                </p:cNvSpPr>
                <p:nvPr/>
              </p:nvSpPr>
              <p:spPr bwMode="auto">
                <a:xfrm>
                  <a:off x="3131" y="784"/>
                  <a:ext cx="272" cy="9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FF00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4424" name="Text Box 328"/>
            <p:cNvSpPr txBox="1">
              <a:spLocks noChangeArrowheads="1"/>
            </p:cNvSpPr>
            <p:nvPr/>
          </p:nvSpPr>
          <p:spPr bwMode="auto">
            <a:xfrm>
              <a:off x="3125" y="1117"/>
              <a:ext cx="2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c2</a:t>
              </a:r>
              <a:endParaRPr lang="en-US" sz="2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10" name="Group 330"/>
          <p:cNvGrpSpPr>
            <a:grpSpLocks/>
          </p:cNvGrpSpPr>
          <p:nvPr/>
        </p:nvGrpSpPr>
        <p:grpSpPr bwMode="auto">
          <a:xfrm>
            <a:off x="2312988" y="2998788"/>
            <a:ext cx="530225" cy="1689100"/>
            <a:chOff x="2327" y="560"/>
            <a:chExt cx="334" cy="1064"/>
          </a:xfrm>
        </p:grpSpPr>
        <p:grpSp>
          <p:nvGrpSpPr>
            <p:cNvPr id="11" name="Group 318"/>
            <p:cNvGrpSpPr>
              <a:grpSpLocks/>
            </p:cNvGrpSpPr>
            <p:nvPr/>
          </p:nvGrpSpPr>
          <p:grpSpPr bwMode="auto">
            <a:xfrm>
              <a:off x="2327" y="560"/>
              <a:ext cx="334" cy="1064"/>
              <a:chOff x="2472" y="488"/>
              <a:chExt cx="318" cy="1037"/>
            </a:xfrm>
          </p:grpSpPr>
          <p:sp>
            <p:nvSpPr>
              <p:cNvPr id="3643" name="AutoShape 298"/>
              <p:cNvSpPr>
                <a:spLocks noChangeArrowheads="1"/>
              </p:cNvSpPr>
              <p:nvPr/>
            </p:nvSpPr>
            <p:spPr bwMode="auto">
              <a:xfrm rot="5400000">
                <a:off x="2449" y="1185"/>
                <a:ext cx="363" cy="318"/>
              </a:xfrm>
              <a:prstGeom prst="flowChartDelay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44" name="AutoShape 299"/>
              <p:cNvSpPr>
                <a:spLocks noChangeArrowheads="1"/>
              </p:cNvSpPr>
              <p:nvPr/>
            </p:nvSpPr>
            <p:spPr bwMode="auto">
              <a:xfrm rot="-5400000">
                <a:off x="2291" y="669"/>
                <a:ext cx="680" cy="318"/>
              </a:xfrm>
              <a:prstGeom prst="flowChartDelay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2" name="Group 314"/>
            <p:cNvGrpSpPr>
              <a:grpSpLocks/>
            </p:cNvGrpSpPr>
            <p:nvPr/>
          </p:nvGrpSpPr>
          <p:grpSpPr bwMode="auto">
            <a:xfrm>
              <a:off x="2336" y="572"/>
              <a:ext cx="318" cy="1037"/>
              <a:chOff x="2472" y="488"/>
              <a:chExt cx="318" cy="1037"/>
            </a:xfrm>
          </p:grpSpPr>
          <p:sp>
            <p:nvSpPr>
              <p:cNvPr id="3640" name="AutoShape 315"/>
              <p:cNvSpPr>
                <a:spLocks noChangeArrowheads="1"/>
              </p:cNvSpPr>
              <p:nvPr/>
            </p:nvSpPr>
            <p:spPr bwMode="auto">
              <a:xfrm rot="5400000">
                <a:off x="2449" y="1185"/>
                <a:ext cx="363" cy="318"/>
              </a:xfrm>
              <a:prstGeom prst="flowChartDelay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41" name="AutoShape 316"/>
              <p:cNvSpPr>
                <a:spLocks noChangeArrowheads="1"/>
              </p:cNvSpPr>
              <p:nvPr/>
            </p:nvSpPr>
            <p:spPr bwMode="auto">
              <a:xfrm rot="-5400000">
                <a:off x="2291" y="669"/>
                <a:ext cx="680" cy="318"/>
              </a:xfrm>
              <a:prstGeom prst="flowChartDelay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42" name="Oval 317"/>
              <p:cNvSpPr>
                <a:spLocks noChangeArrowheads="1"/>
              </p:cNvSpPr>
              <p:nvPr/>
            </p:nvSpPr>
            <p:spPr bwMode="auto">
              <a:xfrm>
                <a:off x="2496" y="512"/>
                <a:ext cx="272" cy="99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4423" name="Text Box 327"/>
            <p:cNvSpPr txBox="1">
              <a:spLocks noChangeArrowheads="1"/>
            </p:cNvSpPr>
            <p:nvPr/>
          </p:nvSpPr>
          <p:spPr bwMode="auto">
            <a:xfrm>
              <a:off x="2353" y="932"/>
              <a:ext cx="2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c4</a:t>
              </a:r>
              <a:endParaRPr lang="en-US" sz="2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13" name="Group 627"/>
          <p:cNvGrpSpPr>
            <a:grpSpLocks/>
          </p:cNvGrpSpPr>
          <p:nvPr/>
        </p:nvGrpSpPr>
        <p:grpSpPr bwMode="auto">
          <a:xfrm>
            <a:off x="2286000" y="3008313"/>
            <a:ext cx="577850" cy="1079500"/>
            <a:chOff x="1713" y="1350"/>
            <a:chExt cx="364" cy="680"/>
          </a:xfrm>
        </p:grpSpPr>
        <p:sp>
          <p:nvSpPr>
            <p:cNvPr id="3635" name="AutoShape 311"/>
            <p:cNvSpPr>
              <a:spLocks noChangeArrowheads="1"/>
            </p:cNvSpPr>
            <p:nvPr/>
          </p:nvSpPr>
          <p:spPr bwMode="auto">
            <a:xfrm rot="-5400000">
              <a:off x="1556" y="1531"/>
              <a:ext cx="680" cy="318"/>
            </a:xfrm>
            <a:prstGeom prst="flowChartDelay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16" name="Text Box 620"/>
            <p:cNvSpPr txBox="1">
              <a:spLocks noChangeArrowheads="1"/>
            </p:cNvSpPr>
            <p:nvPr/>
          </p:nvSpPr>
          <p:spPr bwMode="auto">
            <a:xfrm>
              <a:off x="1713" y="1558"/>
              <a:ext cx="3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c4b</a:t>
              </a:r>
              <a:endParaRPr lang="en-US" b="1" i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14" name="Group 625"/>
          <p:cNvGrpSpPr>
            <a:grpSpLocks/>
          </p:cNvGrpSpPr>
          <p:nvPr/>
        </p:nvGrpSpPr>
        <p:grpSpPr bwMode="auto">
          <a:xfrm>
            <a:off x="2938463" y="3008313"/>
            <a:ext cx="565150" cy="1079500"/>
            <a:chOff x="3696" y="1773"/>
            <a:chExt cx="356" cy="680"/>
          </a:xfrm>
        </p:grpSpPr>
        <p:sp>
          <p:nvSpPr>
            <p:cNvPr id="3633" name="AutoShape 323"/>
            <p:cNvSpPr>
              <a:spLocks noChangeArrowheads="1"/>
            </p:cNvSpPr>
            <p:nvPr/>
          </p:nvSpPr>
          <p:spPr bwMode="auto">
            <a:xfrm rot="-5400000">
              <a:off x="3537" y="1954"/>
              <a:ext cx="680" cy="318"/>
            </a:xfrm>
            <a:prstGeom prst="flowChartDelay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17" name="Text Box 621"/>
            <p:cNvSpPr txBox="1">
              <a:spLocks noChangeArrowheads="1"/>
            </p:cNvSpPr>
            <p:nvPr/>
          </p:nvSpPr>
          <p:spPr bwMode="auto">
            <a:xfrm>
              <a:off x="3696" y="1979"/>
              <a:ext cx="3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c2a</a:t>
              </a:r>
              <a:endParaRPr lang="en-US" b="1" i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15" name="Group 653"/>
          <p:cNvGrpSpPr>
            <a:grpSpLocks/>
          </p:cNvGrpSpPr>
          <p:nvPr/>
        </p:nvGrpSpPr>
        <p:grpSpPr bwMode="auto">
          <a:xfrm>
            <a:off x="1627188" y="4725988"/>
            <a:ext cx="577850" cy="1079500"/>
            <a:chOff x="1713" y="1350"/>
            <a:chExt cx="364" cy="680"/>
          </a:xfrm>
        </p:grpSpPr>
        <p:sp>
          <p:nvSpPr>
            <p:cNvPr id="3631" name="AutoShape 654"/>
            <p:cNvSpPr>
              <a:spLocks noChangeArrowheads="1"/>
            </p:cNvSpPr>
            <p:nvPr/>
          </p:nvSpPr>
          <p:spPr bwMode="auto">
            <a:xfrm rot="-5400000">
              <a:off x="1556" y="1531"/>
              <a:ext cx="680" cy="318"/>
            </a:xfrm>
            <a:prstGeom prst="flowChartDelay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51" name="Text Box 655"/>
            <p:cNvSpPr txBox="1">
              <a:spLocks noChangeArrowheads="1"/>
            </p:cNvSpPr>
            <p:nvPr/>
          </p:nvSpPr>
          <p:spPr bwMode="auto">
            <a:xfrm>
              <a:off x="1713" y="1558"/>
              <a:ext cx="3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c3b</a:t>
              </a:r>
              <a:endParaRPr lang="en-US" b="1" i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16" name="Group 639"/>
          <p:cNvGrpSpPr>
            <a:grpSpLocks/>
          </p:cNvGrpSpPr>
          <p:nvPr/>
        </p:nvGrpSpPr>
        <p:grpSpPr bwMode="auto">
          <a:xfrm>
            <a:off x="4095750" y="3017838"/>
            <a:ext cx="577850" cy="1079500"/>
            <a:chOff x="1713" y="1350"/>
            <a:chExt cx="364" cy="680"/>
          </a:xfrm>
        </p:grpSpPr>
        <p:sp>
          <p:nvSpPr>
            <p:cNvPr id="3625" name="AutoShape 640"/>
            <p:cNvSpPr>
              <a:spLocks noChangeArrowheads="1"/>
            </p:cNvSpPr>
            <p:nvPr/>
          </p:nvSpPr>
          <p:spPr bwMode="auto">
            <a:xfrm rot="-5400000">
              <a:off x="1556" y="1531"/>
              <a:ext cx="680" cy="318"/>
            </a:xfrm>
            <a:prstGeom prst="flowChartDelay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37" name="Text Box 641"/>
            <p:cNvSpPr txBox="1">
              <a:spLocks noChangeArrowheads="1"/>
            </p:cNvSpPr>
            <p:nvPr/>
          </p:nvSpPr>
          <p:spPr bwMode="auto">
            <a:xfrm>
              <a:off x="1713" y="1558"/>
              <a:ext cx="3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c3b</a:t>
              </a:r>
              <a:endParaRPr lang="en-US" b="1" i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17" name="Group 41"/>
          <p:cNvGrpSpPr>
            <a:grpSpLocks/>
          </p:cNvGrpSpPr>
          <p:nvPr/>
        </p:nvGrpSpPr>
        <p:grpSpPr bwMode="auto">
          <a:xfrm>
            <a:off x="395288" y="5545138"/>
            <a:ext cx="3671888" cy="215900"/>
            <a:chOff x="249" y="2092"/>
            <a:chExt cx="2313" cy="136"/>
          </a:xfrm>
        </p:grpSpPr>
        <p:sp>
          <p:nvSpPr>
            <p:cNvPr id="4138" name="Oval 42"/>
            <p:cNvSpPr>
              <a:spLocks noChangeArrowheads="1"/>
            </p:cNvSpPr>
            <p:nvPr/>
          </p:nvSpPr>
          <p:spPr bwMode="auto">
            <a:xfrm>
              <a:off x="93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39" name="Oval 43"/>
            <p:cNvSpPr>
              <a:spLocks noChangeArrowheads="1"/>
            </p:cNvSpPr>
            <p:nvPr/>
          </p:nvSpPr>
          <p:spPr bwMode="auto">
            <a:xfrm>
              <a:off x="106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40" name="Oval 44"/>
            <p:cNvSpPr>
              <a:spLocks noChangeArrowheads="1"/>
            </p:cNvSpPr>
            <p:nvPr/>
          </p:nvSpPr>
          <p:spPr bwMode="auto">
            <a:xfrm>
              <a:off x="120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41" name="Oval 45"/>
            <p:cNvSpPr>
              <a:spLocks noChangeArrowheads="1"/>
            </p:cNvSpPr>
            <p:nvPr/>
          </p:nvSpPr>
          <p:spPr bwMode="auto">
            <a:xfrm>
              <a:off x="133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42" name="Oval 46"/>
            <p:cNvSpPr>
              <a:spLocks noChangeArrowheads="1"/>
            </p:cNvSpPr>
            <p:nvPr/>
          </p:nvSpPr>
          <p:spPr bwMode="auto">
            <a:xfrm>
              <a:off x="147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43" name="Oval 47"/>
            <p:cNvSpPr>
              <a:spLocks noChangeArrowheads="1"/>
            </p:cNvSpPr>
            <p:nvPr/>
          </p:nvSpPr>
          <p:spPr bwMode="auto">
            <a:xfrm>
              <a:off x="161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44" name="Oval 48"/>
            <p:cNvSpPr>
              <a:spLocks noChangeArrowheads="1"/>
            </p:cNvSpPr>
            <p:nvPr/>
          </p:nvSpPr>
          <p:spPr bwMode="auto">
            <a:xfrm>
              <a:off x="174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45" name="Oval 49"/>
            <p:cNvSpPr>
              <a:spLocks noChangeArrowheads="1"/>
            </p:cNvSpPr>
            <p:nvPr/>
          </p:nvSpPr>
          <p:spPr bwMode="auto">
            <a:xfrm>
              <a:off x="793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46" name="Oval 50"/>
            <p:cNvSpPr>
              <a:spLocks noChangeArrowheads="1"/>
            </p:cNvSpPr>
            <p:nvPr/>
          </p:nvSpPr>
          <p:spPr bwMode="auto">
            <a:xfrm>
              <a:off x="188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47" name="Oval 51"/>
            <p:cNvSpPr>
              <a:spLocks noChangeArrowheads="1"/>
            </p:cNvSpPr>
            <p:nvPr/>
          </p:nvSpPr>
          <p:spPr bwMode="auto">
            <a:xfrm>
              <a:off x="201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48" name="Oval 52"/>
            <p:cNvSpPr>
              <a:spLocks noChangeArrowheads="1"/>
            </p:cNvSpPr>
            <p:nvPr/>
          </p:nvSpPr>
          <p:spPr bwMode="auto">
            <a:xfrm>
              <a:off x="215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49" name="Oval 53"/>
            <p:cNvSpPr>
              <a:spLocks noChangeArrowheads="1"/>
            </p:cNvSpPr>
            <p:nvPr/>
          </p:nvSpPr>
          <p:spPr bwMode="auto">
            <a:xfrm>
              <a:off x="229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50" name="Oval 54"/>
            <p:cNvSpPr>
              <a:spLocks noChangeArrowheads="1"/>
            </p:cNvSpPr>
            <p:nvPr/>
          </p:nvSpPr>
          <p:spPr bwMode="auto">
            <a:xfrm>
              <a:off x="242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51" name="Oval 55"/>
            <p:cNvSpPr>
              <a:spLocks noChangeArrowheads="1"/>
            </p:cNvSpPr>
            <p:nvPr/>
          </p:nvSpPr>
          <p:spPr bwMode="auto">
            <a:xfrm>
              <a:off x="249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52" name="Oval 56"/>
            <p:cNvSpPr>
              <a:spLocks noChangeArrowheads="1"/>
            </p:cNvSpPr>
            <p:nvPr/>
          </p:nvSpPr>
          <p:spPr bwMode="auto">
            <a:xfrm>
              <a:off x="385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53" name="Oval 57"/>
            <p:cNvSpPr>
              <a:spLocks noChangeArrowheads="1"/>
            </p:cNvSpPr>
            <p:nvPr/>
          </p:nvSpPr>
          <p:spPr bwMode="auto">
            <a:xfrm>
              <a:off x="521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54" name="Oval 58"/>
            <p:cNvSpPr>
              <a:spLocks noChangeArrowheads="1"/>
            </p:cNvSpPr>
            <p:nvPr/>
          </p:nvSpPr>
          <p:spPr bwMode="auto">
            <a:xfrm>
              <a:off x="657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615" name="Oval 519"/>
          <p:cNvSpPr>
            <a:spLocks noChangeArrowheads="1"/>
          </p:cNvSpPr>
          <p:nvPr/>
        </p:nvSpPr>
        <p:spPr bwMode="auto">
          <a:xfrm>
            <a:off x="4500564" y="55419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16" name="Oval 520"/>
          <p:cNvSpPr>
            <a:spLocks noChangeArrowheads="1"/>
          </p:cNvSpPr>
          <p:nvPr/>
        </p:nvSpPr>
        <p:spPr bwMode="auto">
          <a:xfrm>
            <a:off x="4716464" y="55419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22" name="Oval 526"/>
          <p:cNvSpPr>
            <a:spLocks noChangeArrowheads="1"/>
          </p:cNvSpPr>
          <p:nvPr/>
        </p:nvSpPr>
        <p:spPr bwMode="auto">
          <a:xfrm>
            <a:off x="4283076" y="55419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28" name="Oval 532"/>
          <p:cNvSpPr>
            <a:spLocks noChangeArrowheads="1"/>
          </p:cNvSpPr>
          <p:nvPr/>
        </p:nvSpPr>
        <p:spPr bwMode="auto">
          <a:xfrm>
            <a:off x="4067176" y="55419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grpSp>
        <p:nvGrpSpPr>
          <p:cNvPr id="18" name="Group 59"/>
          <p:cNvGrpSpPr>
            <a:grpSpLocks/>
          </p:cNvGrpSpPr>
          <p:nvPr/>
        </p:nvGrpSpPr>
        <p:grpSpPr bwMode="auto">
          <a:xfrm>
            <a:off x="285750" y="5686425"/>
            <a:ext cx="3887788" cy="215900"/>
            <a:chOff x="204" y="2342"/>
            <a:chExt cx="2449" cy="136"/>
          </a:xfrm>
        </p:grpSpPr>
        <p:sp>
          <p:nvSpPr>
            <p:cNvPr id="4156" name="Oval 60"/>
            <p:cNvSpPr>
              <a:spLocks noChangeArrowheads="1"/>
            </p:cNvSpPr>
            <p:nvPr/>
          </p:nvSpPr>
          <p:spPr bwMode="auto">
            <a:xfrm>
              <a:off x="47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57" name="Oval 61"/>
            <p:cNvSpPr>
              <a:spLocks noChangeArrowheads="1"/>
            </p:cNvSpPr>
            <p:nvPr/>
          </p:nvSpPr>
          <p:spPr bwMode="auto">
            <a:xfrm>
              <a:off x="61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58" name="Oval 62"/>
            <p:cNvSpPr>
              <a:spLocks noChangeArrowheads="1"/>
            </p:cNvSpPr>
            <p:nvPr/>
          </p:nvSpPr>
          <p:spPr bwMode="auto">
            <a:xfrm>
              <a:off x="74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59" name="Oval 63"/>
            <p:cNvSpPr>
              <a:spLocks noChangeArrowheads="1"/>
            </p:cNvSpPr>
            <p:nvPr/>
          </p:nvSpPr>
          <p:spPr bwMode="auto">
            <a:xfrm>
              <a:off x="88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60" name="Oval 64"/>
            <p:cNvSpPr>
              <a:spLocks noChangeArrowheads="1"/>
            </p:cNvSpPr>
            <p:nvPr/>
          </p:nvSpPr>
          <p:spPr bwMode="auto">
            <a:xfrm>
              <a:off x="102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61" name="Oval 65"/>
            <p:cNvSpPr>
              <a:spLocks noChangeArrowheads="1"/>
            </p:cNvSpPr>
            <p:nvPr/>
          </p:nvSpPr>
          <p:spPr bwMode="auto">
            <a:xfrm>
              <a:off x="115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62" name="Oval 66"/>
            <p:cNvSpPr>
              <a:spLocks noChangeArrowheads="1"/>
            </p:cNvSpPr>
            <p:nvPr/>
          </p:nvSpPr>
          <p:spPr bwMode="auto">
            <a:xfrm>
              <a:off x="129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63" name="Oval 67"/>
            <p:cNvSpPr>
              <a:spLocks noChangeArrowheads="1"/>
            </p:cNvSpPr>
            <p:nvPr/>
          </p:nvSpPr>
          <p:spPr bwMode="auto">
            <a:xfrm>
              <a:off x="340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64" name="Oval 68"/>
            <p:cNvSpPr>
              <a:spLocks noChangeArrowheads="1"/>
            </p:cNvSpPr>
            <p:nvPr/>
          </p:nvSpPr>
          <p:spPr bwMode="auto">
            <a:xfrm>
              <a:off x="142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65" name="Oval 69"/>
            <p:cNvSpPr>
              <a:spLocks noChangeArrowheads="1"/>
            </p:cNvSpPr>
            <p:nvPr/>
          </p:nvSpPr>
          <p:spPr bwMode="auto">
            <a:xfrm>
              <a:off x="156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66" name="Oval 70"/>
            <p:cNvSpPr>
              <a:spLocks noChangeArrowheads="1"/>
            </p:cNvSpPr>
            <p:nvPr/>
          </p:nvSpPr>
          <p:spPr bwMode="auto">
            <a:xfrm>
              <a:off x="170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67" name="Oval 71"/>
            <p:cNvSpPr>
              <a:spLocks noChangeArrowheads="1"/>
            </p:cNvSpPr>
            <p:nvPr/>
          </p:nvSpPr>
          <p:spPr bwMode="auto">
            <a:xfrm>
              <a:off x="183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68" name="Oval 72"/>
            <p:cNvSpPr>
              <a:spLocks noChangeArrowheads="1"/>
            </p:cNvSpPr>
            <p:nvPr/>
          </p:nvSpPr>
          <p:spPr bwMode="auto">
            <a:xfrm>
              <a:off x="197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69" name="Oval 73"/>
            <p:cNvSpPr>
              <a:spLocks noChangeArrowheads="1"/>
            </p:cNvSpPr>
            <p:nvPr/>
          </p:nvSpPr>
          <p:spPr bwMode="auto">
            <a:xfrm>
              <a:off x="204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70" name="Oval 74"/>
            <p:cNvSpPr>
              <a:spLocks noChangeArrowheads="1"/>
            </p:cNvSpPr>
            <p:nvPr/>
          </p:nvSpPr>
          <p:spPr bwMode="auto">
            <a:xfrm>
              <a:off x="224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71" name="Oval 75"/>
            <p:cNvSpPr>
              <a:spLocks noChangeArrowheads="1"/>
            </p:cNvSpPr>
            <p:nvPr/>
          </p:nvSpPr>
          <p:spPr bwMode="auto">
            <a:xfrm>
              <a:off x="238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72" name="Oval 76"/>
            <p:cNvSpPr>
              <a:spLocks noChangeArrowheads="1"/>
            </p:cNvSpPr>
            <p:nvPr/>
          </p:nvSpPr>
          <p:spPr bwMode="auto">
            <a:xfrm>
              <a:off x="251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73" name="Oval 77"/>
            <p:cNvSpPr>
              <a:spLocks noChangeArrowheads="1"/>
            </p:cNvSpPr>
            <p:nvPr/>
          </p:nvSpPr>
          <p:spPr bwMode="auto">
            <a:xfrm>
              <a:off x="2108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648" name="Oval 552"/>
          <p:cNvSpPr>
            <a:spLocks noChangeArrowheads="1"/>
          </p:cNvSpPr>
          <p:nvPr/>
        </p:nvSpPr>
        <p:spPr bwMode="auto">
          <a:xfrm>
            <a:off x="4170363" y="56864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49" name="Oval 553"/>
          <p:cNvSpPr>
            <a:spLocks noChangeArrowheads="1"/>
          </p:cNvSpPr>
          <p:nvPr/>
        </p:nvSpPr>
        <p:spPr bwMode="auto">
          <a:xfrm>
            <a:off x="4386263" y="56864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50" name="Oval 554"/>
          <p:cNvSpPr>
            <a:spLocks noChangeArrowheads="1"/>
          </p:cNvSpPr>
          <p:nvPr/>
        </p:nvSpPr>
        <p:spPr bwMode="auto">
          <a:xfrm>
            <a:off x="4602163" y="56864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grpSp>
        <p:nvGrpSpPr>
          <p:cNvPr id="19" name="Group 78"/>
          <p:cNvGrpSpPr>
            <a:grpSpLocks/>
          </p:cNvGrpSpPr>
          <p:nvPr/>
        </p:nvGrpSpPr>
        <p:grpSpPr bwMode="auto">
          <a:xfrm>
            <a:off x="395288" y="5805488"/>
            <a:ext cx="3671888" cy="215900"/>
            <a:chOff x="249" y="2092"/>
            <a:chExt cx="2313" cy="136"/>
          </a:xfrm>
        </p:grpSpPr>
        <p:sp>
          <p:nvSpPr>
            <p:cNvPr id="4175" name="Oval 79"/>
            <p:cNvSpPr>
              <a:spLocks noChangeArrowheads="1"/>
            </p:cNvSpPr>
            <p:nvPr/>
          </p:nvSpPr>
          <p:spPr bwMode="auto">
            <a:xfrm>
              <a:off x="93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76" name="Oval 80"/>
            <p:cNvSpPr>
              <a:spLocks noChangeArrowheads="1"/>
            </p:cNvSpPr>
            <p:nvPr/>
          </p:nvSpPr>
          <p:spPr bwMode="auto">
            <a:xfrm>
              <a:off x="106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77" name="Oval 81"/>
            <p:cNvSpPr>
              <a:spLocks noChangeArrowheads="1"/>
            </p:cNvSpPr>
            <p:nvPr/>
          </p:nvSpPr>
          <p:spPr bwMode="auto">
            <a:xfrm>
              <a:off x="120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78" name="Oval 82"/>
            <p:cNvSpPr>
              <a:spLocks noChangeArrowheads="1"/>
            </p:cNvSpPr>
            <p:nvPr/>
          </p:nvSpPr>
          <p:spPr bwMode="auto">
            <a:xfrm>
              <a:off x="133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79" name="Oval 83"/>
            <p:cNvSpPr>
              <a:spLocks noChangeArrowheads="1"/>
            </p:cNvSpPr>
            <p:nvPr/>
          </p:nvSpPr>
          <p:spPr bwMode="auto">
            <a:xfrm>
              <a:off x="147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80" name="Oval 84"/>
            <p:cNvSpPr>
              <a:spLocks noChangeArrowheads="1"/>
            </p:cNvSpPr>
            <p:nvPr/>
          </p:nvSpPr>
          <p:spPr bwMode="auto">
            <a:xfrm>
              <a:off x="161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81" name="Oval 85"/>
            <p:cNvSpPr>
              <a:spLocks noChangeArrowheads="1"/>
            </p:cNvSpPr>
            <p:nvPr/>
          </p:nvSpPr>
          <p:spPr bwMode="auto">
            <a:xfrm>
              <a:off x="174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82" name="Oval 86"/>
            <p:cNvSpPr>
              <a:spLocks noChangeArrowheads="1"/>
            </p:cNvSpPr>
            <p:nvPr/>
          </p:nvSpPr>
          <p:spPr bwMode="auto">
            <a:xfrm>
              <a:off x="793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83" name="Oval 87"/>
            <p:cNvSpPr>
              <a:spLocks noChangeArrowheads="1"/>
            </p:cNvSpPr>
            <p:nvPr/>
          </p:nvSpPr>
          <p:spPr bwMode="auto">
            <a:xfrm>
              <a:off x="188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84" name="Oval 88"/>
            <p:cNvSpPr>
              <a:spLocks noChangeArrowheads="1"/>
            </p:cNvSpPr>
            <p:nvPr/>
          </p:nvSpPr>
          <p:spPr bwMode="auto">
            <a:xfrm>
              <a:off x="201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85" name="Oval 89"/>
            <p:cNvSpPr>
              <a:spLocks noChangeArrowheads="1"/>
            </p:cNvSpPr>
            <p:nvPr/>
          </p:nvSpPr>
          <p:spPr bwMode="auto">
            <a:xfrm>
              <a:off x="215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86" name="Oval 90"/>
            <p:cNvSpPr>
              <a:spLocks noChangeArrowheads="1"/>
            </p:cNvSpPr>
            <p:nvPr/>
          </p:nvSpPr>
          <p:spPr bwMode="auto">
            <a:xfrm>
              <a:off x="229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87" name="Oval 91"/>
            <p:cNvSpPr>
              <a:spLocks noChangeArrowheads="1"/>
            </p:cNvSpPr>
            <p:nvPr/>
          </p:nvSpPr>
          <p:spPr bwMode="auto">
            <a:xfrm>
              <a:off x="242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88" name="Oval 92"/>
            <p:cNvSpPr>
              <a:spLocks noChangeArrowheads="1"/>
            </p:cNvSpPr>
            <p:nvPr/>
          </p:nvSpPr>
          <p:spPr bwMode="auto">
            <a:xfrm>
              <a:off x="249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89" name="Oval 93"/>
            <p:cNvSpPr>
              <a:spLocks noChangeArrowheads="1"/>
            </p:cNvSpPr>
            <p:nvPr/>
          </p:nvSpPr>
          <p:spPr bwMode="auto">
            <a:xfrm>
              <a:off x="385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90" name="Oval 94"/>
            <p:cNvSpPr>
              <a:spLocks noChangeArrowheads="1"/>
            </p:cNvSpPr>
            <p:nvPr/>
          </p:nvSpPr>
          <p:spPr bwMode="auto">
            <a:xfrm>
              <a:off x="521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91" name="Oval 95"/>
            <p:cNvSpPr>
              <a:spLocks noChangeArrowheads="1"/>
            </p:cNvSpPr>
            <p:nvPr/>
          </p:nvSpPr>
          <p:spPr bwMode="auto">
            <a:xfrm>
              <a:off x="657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654" name="Oval 558"/>
          <p:cNvSpPr>
            <a:spLocks noChangeArrowheads="1"/>
          </p:cNvSpPr>
          <p:nvPr/>
        </p:nvSpPr>
        <p:spPr bwMode="auto">
          <a:xfrm>
            <a:off x="4502151" y="58070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55" name="Oval 559"/>
          <p:cNvSpPr>
            <a:spLocks noChangeArrowheads="1"/>
          </p:cNvSpPr>
          <p:nvPr/>
        </p:nvSpPr>
        <p:spPr bwMode="auto">
          <a:xfrm>
            <a:off x="4718051" y="58070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61" name="Oval 565"/>
          <p:cNvSpPr>
            <a:spLocks noChangeArrowheads="1"/>
          </p:cNvSpPr>
          <p:nvPr/>
        </p:nvSpPr>
        <p:spPr bwMode="auto">
          <a:xfrm>
            <a:off x="4284663" y="58070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67" name="Oval 571"/>
          <p:cNvSpPr>
            <a:spLocks noChangeArrowheads="1"/>
          </p:cNvSpPr>
          <p:nvPr/>
        </p:nvSpPr>
        <p:spPr bwMode="auto">
          <a:xfrm>
            <a:off x="4068763" y="58070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grpSp>
        <p:nvGrpSpPr>
          <p:cNvPr id="20" name="Group 96"/>
          <p:cNvGrpSpPr>
            <a:grpSpLocks/>
          </p:cNvGrpSpPr>
          <p:nvPr/>
        </p:nvGrpSpPr>
        <p:grpSpPr bwMode="auto">
          <a:xfrm>
            <a:off x="277813" y="5949950"/>
            <a:ext cx="3887787" cy="215900"/>
            <a:chOff x="204" y="2342"/>
            <a:chExt cx="2449" cy="136"/>
          </a:xfrm>
        </p:grpSpPr>
        <p:sp>
          <p:nvSpPr>
            <p:cNvPr id="4193" name="Oval 97"/>
            <p:cNvSpPr>
              <a:spLocks noChangeArrowheads="1"/>
            </p:cNvSpPr>
            <p:nvPr/>
          </p:nvSpPr>
          <p:spPr bwMode="auto">
            <a:xfrm>
              <a:off x="47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94" name="Oval 98"/>
            <p:cNvSpPr>
              <a:spLocks noChangeArrowheads="1"/>
            </p:cNvSpPr>
            <p:nvPr/>
          </p:nvSpPr>
          <p:spPr bwMode="auto">
            <a:xfrm>
              <a:off x="61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95" name="Oval 99"/>
            <p:cNvSpPr>
              <a:spLocks noChangeArrowheads="1"/>
            </p:cNvSpPr>
            <p:nvPr/>
          </p:nvSpPr>
          <p:spPr bwMode="auto">
            <a:xfrm>
              <a:off x="74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96" name="Oval 100"/>
            <p:cNvSpPr>
              <a:spLocks noChangeArrowheads="1"/>
            </p:cNvSpPr>
            <p:nvPr/>
          </p:nvSpPr>
          <p:spPr bwMode="auto">
            <a:xfrm>
              <a:off x="88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97" name="Oval 101"/>
            <p:cNvSpPr>
              <a:spLocks noChangeArrowheads="1"/>
            </p:cNvSpPr>
            <p:nvPr/>
          </p:nvSpPr>
          <p:spPr bwMode="auto">
            <a:xfrm>
              <a:off x="102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98" name="Oval 102"/>
            <p:cNvSpPr>
              <a:spLocks noChangeArrowheads="1"/>
            </p:cNvSpPr>
            <p:nvPr/>
          </p:nvSpPr>
          <p:spPr bwMode="auto">
            <a:xfrm>
              <a:off x="115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99" name="Oval 103"/>
            <p:cNvSpPr>
              <a:spLocks noChangeArrowheads="1"/>
            </p:cNvSpPr>
            <p:nvPr/>
          </p:nvSpPr>
          <p:spPr bwMode="auto">
            <a:xfrm>
              <a:off x="129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00" name="Oval 104"/>
            <p:cNvSpPr>
              <a:spLocks noChangeArrowheads="1"/>
            </p:cNvSpPr>
            <p:nvPr/>
          </p:nvSpPr>
          <p:spPr bwMode="auto">
            <a:xfrm>
              <a:off x="340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01" name="Oval 105"/>
            <p:cNvSpPr>
              <a:spLocks noChangeArrowheads="1"/>
            </p:cNvSpPr>
            <p:nvPr/>
          </p:nvSpPr>
          <p:spPr bwMode="auto">
            <a:xfrm>
              <a:off x="142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02" name="Oval 106"/>
            <p:cNvSpPr>
              <a:spLocks noChangeArrowheads="1"/>
            </p:cNvSpPr>
            <p:nvPr/>
          </p:nvSpPr>
          <p:spPr bwMode="auto">
            <a:xfrm>
              <a:off x="156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03" name="Oval 107"/>
            <p:cNvSpPr>
              <a:spLocks noChangeArrowheads="1"/>
            </p:cNvSpPr>
            <p:nvPr/>
          </p:nvSpPr>
          <p:spPr bwMode="auto">
            <a:xfrm>
              <a:off x="170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04" name="Oval 108"/>
            <p:cNvSpPr>
              <a:spLocks noChangeArrowheads="1"/>
            </p:cNvSpPr>
            <p:nvPr/>
          </p:nvSpPr>
          <p:spPr bwMode="auto">
            <a:xfrm>
              <a:off x="183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05" name="Oval 109"/>
            <p:cNvSpPr>
              <a:spLocks noChangeArrowheads="1"/>
            </p:cNvSpPr>
            <p:nvPr/>
          </p:nvSpPr>
          <p:spPr bwMode="auto">
            <a:xfrm>
              <a:off x="197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06" name="Oval 110"/>
            <p:cNvSpPr>
              <a:spLocks noChangeArrowheads="1"/>
            </p:cNvSpPr>
            <p:nvPr/>
          </p:nvSpPr>
          <p:spPr bwMode="auto">
            <a:xfrm>
              <a:off x="204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07" name="Oval 111"/>
            <p:cNvSpPr>
              <a:spLocks noChangeArrowheads="1"/>
            </p:cNvSpPr>
            <p:nvPr/>
          </p:nvSpPr>
          <p:spPr bwMode="auto">
            <a:xfrm>
              <a:off x="224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08" name="Oval 112"/>
            <p:cNvSpPr>
              <a:spLocks noChangeArrowheads="1"/>
            </p:cNvSpPr>
            <p:nvPr/>
          </p:nvSpPr>
          <p:spPr bwMode="auto">
            <a:xfrm>
              <a:off x="238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09" name="Oval 113"/>
            <p:cNvSpPr>
              <a:spLocks noChangeArrowheads="1"/>
            </p:cNvSpPr>
            <p:nvPr/>
          </p:nvSpPr>
          <p:spPr bwMode="auto">
            <a:xfrm>
              <a:off x="251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10" name="Oval 114"/>
            <p:cNvSpPr>
              <a:spLocks noChangeArrowheads="1"/>
            </p:cNvSpPr>
            <p:nvPr/>
          </p:nvSpPr>
          <p:spPr bwMode="auto">
            <a:xfrm>
              <a:off x="2108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687" name="Oval 591"/>
          <p:cNvSpPr>
            <a:spLocks noChangeArrowheads="1"/>
          </p:cNvSpPr>
          <p:nvPr/>
        </p:nvSpPr>
        <p:spPr bwMode="auto">
          <a:xfrm>
            <a:off x="4164013" y="59499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88" name="Oval 592"/>
          <p:cNvSpPr>
            <a:spLocks noChangeArrowheads="1"/>
          </p:cNvSpPr>
          <p:nvPr/>
        </p:nvSpPr>
        <p:spPr bwMode="auto">
          <a:xfrm>
            <a:off x="4379913" y="59499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89" name="Oval 593"/>
          <p:cNvSpPr>
            <a:spLocks noChangeArrowheads="1"/>
          </p:cNvSpPr>
          <p:nvPr/>
        </p:nvSpPr>
        <p:spPr bwMode="auto">
          <a:xfrm>
            <a:off x="4595813" y="59499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724" name="AutoShape 628"/>
          <p:cNvSpPr>
            <a:spLocks noChangeArrowheads="1"/>
          </p:cNvSpPr>
          <p:nvPr/>
        </p:nvSpPr>
        <p:spPr bwMode="auto">
          <a:xfrm rot="5400000" flipV="1">
            <a:off x="2301875" y="4473575"/>
            <a:ext cx="1296988" cy="1512888"/>
          </a:xfrm>
          <a:prstGeom prst="wedgeEllipseCallout">
            <a:avLst>
              <a:gd name="adj1" fmla="val -138866"/>
              <a:gd name="adj2" fmla="val -112648"/>
            </a:avLst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grpSp>
        <p:nvGrpSpPr>
          <p:cNvPr id="21" name="Group 650"/>
          <p:cNvGrpSpPr>
            <a:grpSpLocks/>
          </p:cNvGrpSpPr>
          <p:nvPr/>
        </p:nvGrpSpPr>
        <p:grpSpPr bwMode="auto">
          <a:xfrm>
            <a:off x="2625725" y="5589588"/>
            <a:ext cx="577850" cy="647700"/>
            <a:chOff x="1713" y="1350"/>
            <a:chExt cx="364" cy="680"/>
          </a:xfrm>
        </p:grpSpPr>
        <p:sp>
          <p:nvSpPr>
            <p:cNvPr id="3447" name="AutoShape 651"/>
            <p:cNvSpPr>
              <a:spLocks noChangeArrowheads="1"/>
            </p:cNvSpPr>
            <p:nvPr/>
          </p:nvSpPr>
          <p:spPr bwMode="auto">
            <a:xfrm rot="-5400000">
              <a:off x="1556" y="1531"/>
              <a:ext cx="680" cy="318"/>
            </a:xfrm>
            <a:prstGeom prst="flowChartDelay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48" name="Text Box 652"/>
            <p:cNvSpPr txBox="1">
              <a:spLocks noChangeArrowheads="1"/>
            </p:cNvSpPr>
            <p:nvPr/>
          </p:nvSpPr>
          <p:spPr bwMode="auto">
            <a:xfrm>
              <a:off x="1713" y="1558"/>
              <a:ext cx="364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c3b</a:t>
              </a:r>
              <a:endParaRPr lang="en-US" b="1" i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22" name="Group 115"/>
          <p:cNvGrpSpPr>
            <a:grpSpLocks/>
          </p:cNvGrpSpPr>
          <p:nvPr/>
        </p:nvGrpSpPr>
        <p:grpSpPr bwMode="auto">
          <a:xfrm>
            <a:off x="395288" y="6094413"/>
            <a:ext cx="3671888" cy="215900"/>
            <a:chOff x="249" y="2092"/>
            <a:chExt cx="2313" cy="136"/>
          </a:xfrm>
        </p:grpSpPr>
        <p:sp>
          <p:nvSpPr>
            <p:cNvPr id="4212" name="Oval 116"/>
            <p:cNvSpPr>
              <a:spLocks noChangeArrowheads="1"/>
            </p:cNvSpPr>
            <p:nvPr/>
          </p:nvSpPr>
          <p:spPr bwMode="auto">
            <a:xfrm>
              <a:off x="93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13" name="Oval 117"/>
            <p:cNvSpPr>
              <a:spLocks noChangeArrowheads="1"/>
            </p:cNvSpPr>
            <p:nvPr/>
          </p:nvSpPr>
          <p:spPr bwMode="auto">
            <a:xfrm>
              <a:off x="106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14" name="Oval 118"/>
            <p:cNvSpPr>
              <a:spLocks noChangeArrowheads="1"/>
            </p:cNvSpPr>
            <p:nvPr/>
          </p:nvSpPr>
          <p:spPr bwMode="auto">
            <a:xfrm>
              <a:off x="120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15" name="Oval 119"/>
            <p:cNvSpPr>
              <a:spLocks noChangeArrowheads="1"/>
            </p:cNvSpPr>
            <p:nvPr/>
          </p:nvSpPr>
          <p:spPr bwMode="auto">
            <a:xfrm>
              <a:off x="133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16" name="Oval 120"/>
            <p:cNvSpPr>
              <a:spLocks noChangeArrowheads="1"/>
            </p:cNvSpPr>
            <p:nvPr/>
          </p:nvSpPr>
          <p:spPr bwMode="auto">
            <a:xfrm>
              <a:off x="147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17" name="Oval 121"/>
            <p:cNvSpPr>
              <a:spLocks noChangeArrowheads="1"/>
            </p:cNvSpPr>
            <p:nvPr/>
          </p:nvSpPr>
          <p:spPr bwMode="auto">
            <a:xfrm>
              <a:off x="161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18" name="Oval 122"/>
            <p:cNvSpPr>
              <a:spLocks noChangeArrowheads="1"/>
            </p:cNvSpPr>
            <p:nvPr/>
          </p:nvSpPr>
          <p:spPr bwMode="auto">
            <a:xfrm>
              <a:off x="174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19" name="Oval 123"/>
            <p:cNvSpPr>
              <a:spLocks noChangeArrowheads="1"/>
            </p:cNvSpPr>
            <p:nvPr/>
          </p:nvSpPr>
          <p:spPr bwMode="auto">
            <a:xfrm>
              <a:off x="793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20" name="Oval 124"/>
            <p:cNvSpPr>
              <a:spLocks noChangeArrowheads="1"/>
            </p:cNvSpPr>
            <p:nvPr/>
          </p:nvSpPr>
          <p:spPr bwMode="auto">
            <a:xfrm>
              <a:off x="188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21" name="Oval 125"/>
            <p:cNvSpPr>
              <a:spLocks noChangeArrowheads="1"/>
            </p:cNvSpPr>
            <p:nvPr/>
          </p:nvSpPr>
          <p:spPr bwMode="auto">
            <a:xfrm>
              <a:off x="201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22" name="Oval 126"/>
            <p:cNvSpPr>
              <a:spLocks noChangeArrowheads="1"/>
            </p:cNvSpPr>
            <p:nvPr/>
          </p:nvSpPr>
          <p:spPr bwMode="auto">
            <a:xfrm>
              <a:off x="215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23" name="Oval 127"/>
            <p:cNvSpPr>
              <a:spLocks noChangeArrowheads="1"/>
            </p:cNvSpPr>
            <p:nvPr/>
          </p:nvSpPr>
          <p:spPr bwMode="auto">
            <a:xfrm>
              <a:off x="229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24" name="Oval 128"/>
            <p:cNvSpPr>
              <a:spLocks noChangeArrowheads="1"/>
            </p:cNvSpPr>
            <p:nvPr/>
          </p:nvSpPr>
          <p:spPr bwMode="auto">
            <a:xfrm>
              <a:off x="242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25" name="Oval 129"/>
            <p:cNvSpPr>
              <a:spLocks noChangeArrowheads="1"/>
            </p:cNvSpPr>
            <p:nvPr/>
          </p:nvSpPr>
          <p:spPr bwMode="auto">
            <a:xfrm>
              <a:off x="249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26" name="Oval 130"/>
            <p:cNvSpPr>
              <a:spLocks noChangeArrowheads="1"/>
            </p:cNvSpPr>
            <p:nvPr/>
          </p:nvSpPr>
          <p:spPr bwMode="auto">
            <a:xfrm>
              <a:off x="385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27" name="Oval 131"/>
            <p:cNvSpPr>
              <a:spLocks noChangeArrowheads="1"/>
            </p:cNvSpPr>
            <p:nvPr/>
          </p:nvSpPr>
          <p:spPr bwMode="auto">
            <a:xfrm>
              <a:off x="521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228" name="Oval 132"/>
            <p:cNvSpPr>
              <a:spLocks noChangeArrowheads="1"/>
            </p:cNvSpPr>
            <p:nvPr/>
          </p:nvSpPr>
          <p:spPr bwMode="auto">
            <a:xfrm>
              <a:off x="657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692" name="Oval 596"/>
          <p:cNvSpPr>
            <a:spLocks noChangeArrowheads="1"/>
          </p:cNvSpPr>
          <p:nvPr/>
        </p:nvSpPr>
        <p:spPr bwMode="auto">
          <a:xfrm>
            <a:off x="4500564" y="60944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93" name="Oval 597"/>
          <p:cNvSpPr>
            <a:spLocks noChangeArrowheads="1"/>
          </p:cNvSpPr>
          <p:nvPr/>
        </p:nvSpPr>
        <p:spPr bwMode="auto">
          <a:xfrm>
            <a:off x="4716464" y="60944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699" name="Oval 603"/>
          <p:cNvSpPr>
            <a:spLocks noChangeArrowheads="1"/>
          </p:cNvSpPr>
          <p:nvPr/>
        </p:nvSpPr>
        <p:spPr bwMode="auto">
          <a:xfrm>
            <a:off x="4283076" y="60944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4705" name="Oval 609"/>
          <p:cNvSpPr>
            <a:spLocks noChangeArrowheads="1"/>
          </p:cNvSpPr>
          <p:nvPr/>
        </p:nvSpPr>
        <p:spPr bwMode="auto">
          <a:xfrm>
            <a:off x="4067176" y="60944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grpSp>
        <p:nvGrpSpPr>
          <p:cNvPr id="23" name="Group 185"/>
          <p:cNvGrpSpPr>
            <a:grpSpLocks/>
          </p:cNvGrpSpPr>
          <p:nvPr/>
        </p:nvGrpSpPr>
        <p:grpSpPr bwMode="auto">
          <a:xfrm>
            <a:off x="487363" y="4725988"/>
            <a:ext cx="488950" cy="1230312"/>
            <a:chOff x="1238" y="1570"/>
            <a:chExt cx="308" cy="775"/>
          </a:xfrm>
        </p:grpSpPr>
        <p:grpSp>
          <p:nvGrpSpPr>
            <p:cNvPr id="24" name="Group 167"/>
            <p:cNvGrpSpPr>
              <a:grpSpLocks/>
            </p:cNvGrpSpPr>
            <p:nvPr/>
          </p:nvGrpSpPr>
          <p:grpSpPr bwMode="auto">
            <a:xfrm>
              <a:off x="1247" y="1570"/>
              <a:ext cx="299" cy="766"/>
              <a:chOff x="1247" y="1570"/>
              <a:chExt cx="299" cy="766"/>
            </a:xfrm>
          </p:grpSpPr>
          <p:grpSp>
            <p:nvGrpSpPr>
              <p:cNvPr id="25" name="Group 138"/>
              <p:cNvGrpSpPr>
                <a:grpSpLocks/>
              </p:cNvGrpSpPr>
              <p:nvPr/>
            </p:nvGrpSpPr>
            <p:grpSpPr bwMode="auto">
              <a:xfrm>
                <a:off x="1338" y="1570"/>
                <a:ext cx="158" cy="766"/>
                <a:chOff x="573" y="2069"/>
                <a:chExt cx="158" cy="766"/>
              </a:xfrm>
            </p:grpSpPr>
            <p:sp>
              <p:nvSpPr>
                <p:cNvPr id="3401" name="Rectangle 139"/>
                <p:cNvSpPr>
                  <a:spLocks noChangeArrowheads="1"/>
                </p:cNvSpPr>
                <p:nvPr/>
              </p:nvSpPr>
              <p:spPr bwMode="auto">
                <a:xfrm>
                  <a:off x="657" y="2069"/>
                  <a:ext cx="45" cy="36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02" name="Rectangle 140"/>
                <p:cNvSpPr>
                  <a:spLocks noChangeArrowheads="1"/>
                </p:cNvSpPr>
                <p:nvPr/>
              </p:nvSpPr>
              <p:spPr bwMode="auto">
                <a:xfrm rot="1232305">
                  <a:off x="573" y="2375"/>
                  <a:ext cx="44" cy="4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03" name="Rectangle 141"/>
                <p:cNvSpPr>
                  <a:spLocks noChangeArrowheads="1"/>
                </p:cNvSpPr>
                <p:nvPr/>
              </p:nvSpPr>
              <p:spPr bwMode="auto">
                <a:xfrm rot="-952394">
                  <a:off x="686" y="2422"/>
                  <a:ext cx="45" cy="2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389" name="Oval 152"/>
              <p:cNvSpPr>
                <a:spLocks noChangeArrowheads="1"/>
              </p:cNvSpPr>
              <p:nvPr/>
            </p:nvSpPr>
            <p:spPr bwMode="auto">
              <a:xfrm>
                <a:off x="1449" y="1596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90" name="Oval 153"/>
              <p:cNvSpPr>
                <a:spLocks noChangeArrowheads="1"/>
              </p:cNvSpPr>
              <p:nvPr/>
            </p:nvSpPr>
            <p:spPr bwMode="auto">
              <a:xfrm>
                <a:off x="1371" y="1596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91" name="Oval 154"/>
              <p:cNvSpPr>
                <a:spLocks noChangeArrowheads="1"/>
              </p:cNvSpPr>
              <p:nvPr/>
            </p:nvSpPr>
            <p:spPr bwMode="auto">
              <a:xfrm>
                <a:off x="1449" y="1734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92" name="Oval 155"/>
              <p:cNvSpPr>
                <a:spLocks noChangeArrowheads="1"/>
              </p:cNvSpPr>
              <p:nvPr/>
            </p:nvSpPr>
            <p:spPr bwMode="auto">
              <a:xfrm>
                <a:off x="1371" y="1734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93" name="Oval 156"/>
              <p:cNvSpPr>
                <a:spLocks noChangeArrowheads="1"/>
              </p:cNvSpPr>
              <p:nvPr/>
            </p:nvSpPr>
            <p:spPr bwMode="auto">
              <a:xfrm rot="1042504">
                <a:off x="1247" y="2160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94" name="Oval 157"/>
              <p:cNvSpPr>
                <a:spLocks noChangeArrowheads="1"/>
              </p:cNvSpPr>
              <p:nvPr/>
            </p:nvSpPr>
            <p:spPr bwMode="auto">
              <a:xfrm rot="1042504">
                <a:off x="1307" y="2016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95" name="Oval 158"/>
              <p:cNvSpPr>
                <a:spLocks noChangeArrowheads="1"/>
              </p:cNvSpPr>
              <p:nvPr/>
            </p:nvSpPr>
            <p:spPr bwMode="auto">
              <a:xfrm rot="1042504">
                <a:off x="1317" y="2185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96" name="Oval 159"/>
              <p:cNvSpPr>
                <a:spLocks noChangeArrowheads="1"/>
              </p:cNvSpPr>
              <p:nvPr/>
            </p:nvSpPr>
            <p:spPr bwMode="auto">
              <a:xfrm rot="1042504">
                <a:off x="1373" y="2038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97" name="Oval 162"/>
              <p:cNvSpPr>
                <a:spLocks noChangeArrowheads="1"/>
              </p:cNvSpPr>
              <p:nvPr/>
            </p:nvSpPr>
            <p:spPr bwMode="auto">
              <a:xfrm rot="-1023723">
                <a:off x="1468" y="1948"/>
                <a:ext cx="51" cy="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98" name="Oval 164"/>
              <p:cNvSpPr>
                <a:spLocks noChangeArrowheads="1"/>
              </p:cNvSpPr>
              <p:nvPr/>
            </p:nvSpPr>
            <p:spPr bwMode="auto">
              <a:xfrm rot="-1023723">
                <a:off x="1495" y="2036"/>
                <a:ext cx="51" cy="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99" name="Oval 165"/>
              <p:cNvSpPr>
                <a:spLocks noChangeArrowheads="1"/>
              </p:cNvSpPr>
              <p:nvPr/>
            </p:nvSpPr>
            <p:spPr bwMode="auto">
              <a:xfrm rot="-1023723">
                <a:off x="1447" y="2051"/>
                <a:ext cx="51" cy="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00" name="Oval 166"/>
              <p:cNvSpPr>
                <a:spLocks noChangeArrowheads="1"/>
              </p:cNvSpPr>
              <p:nvPr/>
            </p:nvSpPr>
            <p:spPr bwMode="auto">
              <a:xfrm rot="-1023723">
                <a:off x="1429" y="1966"/>
                <a:ext cx="51" cy="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6" name="Group 168"/>
            <p:cNvGrpSpPr>
              <a:grpSpLocks/>
            </p:cNvGrpSpPr>
            <p:nvPr/>
          </p:nvGrpSpPr>
          <p:grpSpPr bwMode="auto">
            <a:xfrm>
              <a:off x="1238" y="1579"/>
              <a:ext cx="299" cy="766"/>
              <a:chOff x="1247" y="1570"/>
              <a:chExt cx="299" cy="766"/>
            </a:xfrm>
          </p:grpSpPr>
          <p:grpSp>
            <p:nvGrpSpPr>
              <p:cNvPr id="27" name="Group 169"/>
              <p:cNvGrpSpPr>
                <a:grpSpLocks/>
              </p:cNvGrpSpPr>
              <p:nvPr/>
            </p:nvGrpSpPr>
            <p:grpSpPr bwMode="auto">
              <a:xfrm>
                <a:off x="1338" y="1570"/>
                <a:ext cx="158" cy="766"/>
                <a:chOff x="573" y="2069"/>
                <a:chExt cx="158" cy="766"/>
              </a:xfrm>
            </p:grpSpPr>
            <p:sp>
              <p:nvSpPr>
                <p:cNvPr id="3385" name="Rectangle 170"/>
                <p:cNvSpPr>
                  <a:spLocks noChangeArrowheads="1"/>
                </p:cNvSpPr>
                <p:nvPr/>
              </p:nvSpPr>
              <p:spPr bwMode="auto">
                <a:xfrm>
                  <a:off x="657" y="2069"/>
                  <a:ext cx="45" cy="363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86" name="Rectangle 171"/>
                <p:cNvSpPr>
                  <a:spLocks noChangeArrowheads="1"/>
                </p:cNvSpPr>
                <p:nvPr/>
              </p:nvSpPr>
              <p:spPr bwMode="auto">
                <a:xfrm rot="1232305">
                  <a:off x="573" y="2375"/>
                  <a:ext cx="44" cy="460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87" name="Rectangle 172"/>
                <p:cNvSpPr>
                  <a:spLocks noChangeArrowheads="1"/>
                </p:cNvSpPr>
                <p:nvPr/>
              </p:nvSpPr>
              <p:spPr bwMode="auto">
                <a:xfrm rot="-952394">
                  <a:off x="686" y="2422"/>
                  <a:ext cx="45" cy="227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373" name="Oval 173"/>
              <p:cNvSpPr>
                <a:spLocks noChangeArrowheads="1"/>
              </p:cNvSpPr>
              <p:nvPr/>
            </p:nvSpPr>
            <p:spPr bwMode="auto">
              <a:xfrm>
                <a:off x="1449" y="1596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74" name="Oval 174"/>
              <p:cNvSpPr>
                <a:spLocks noChangeArrowheads="1"/>
              </p:cNvSpPr>
              <p:nvPr/>
            </p:nvSpPr>
            <p:spPr bwMode="auto">
              <a:xfrm>
                <a:off x="1371" y="1596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75" name="Oval 175"/>
              <p:cNvSpPr>
                <a:spLocks noChangeArrowheads="1"/>
              </p:cNvSpPr>
              <p:nvPr/>
            </p:nvSpPr>
            <p:spPr bwMode="auto">
              <a:xfrm>
                <a:off x="1449" y="1734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76" name="Oval 176"/>
              <p:cNvSpPr>
                <a:spLocks noChangeArrowheads="1"/>
              </p:cNvSpPr>
              <p:nvPr/>
            </p:nvSpPr>
            <p:spPr bwMode="auto">
              <a:xfrm>
                <a:off x="1371" y="1734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77" name="Oval 177"/>
              <p:cNvSpPr>
                <a:spLocks noChangeArrowheads="1"/>
              </p:cNvSpPr>
              <p:nvPr/>
            </p:nvSpPr>
            <p:spPr bwMode="auto">
              <a:xfrm rot="1042504">
                <a:off x="1247" y="2160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78" name="Oval 178"/>
              <p:cNvSpPr>
                <a:spLocks noChangeArrowheads="1"/>
              </p:cNvSpPr>
              <p:nvPr/>
            </p:nvSpPr>
            <p:spPr bwMode="auto">
              <a:xfrm rot="1042504">
                <a:off x="1307" y="2016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79" name="Oval 179"/>
              <p:cNvSpPr>
                <a:spLocks noChangeArrowheads="1"/>
              </p:cNvSpPr>
              <p:nvPr/>
            </p:nvSpPr>
            <p:spPr bwMode="auto">
              <a:xfrm rot="1042504">
                <a:off x="1317" y="2185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80" name="Oval 180"/>
              <p:cNvSpPr>
                <a:spLocks noChangeArrowheads="1"/>
              </p:cNvSpPr>
              <p:nvPr/>
            </p:nvSpPr>
            <p:spPr bwMode="auto">
              <a:xfrm rot="1042504">
                <a:off x="1373" y="2038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81" name="Oval 181"/>
              <p:cNvSpPr>
                <a:spLocks noChangeArrowheads="1"/>
              </p:cNvSpPr>
              <p:nvPr/>
            </p:nvSpPr>
            <p:spPr bwMode="auto">
              <a:xfrm rot="-1023723">
                <a:off x="1468" y="1948"/>
                <a:ext cx="51" cy="69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82" name="Oval 182"/>
              <p:cNvSpPr>
                <a:spLocks noChangeArrowheads="1"/>
              </p:cNvSpPr>
              <p:nvPr/>
            </p:nvSpPr>
            <p:spPr bwMode="auto">
              <a:xfrm rot="-1023723">
                <a:off x="1495" y="2036"/>
                <a:ext cx="51" cy="69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83" name="Oval 183"/>
              <p:cNvSpPr>
                <a:spLocks noChangeArrowheads="1"/>
              </p:cNvSpPr>
              <p:nvPr/>
            </p:nvSpPr>
            <p:spPr bwMode="auto">
              <a:xfrm rot="-1023723">
                <a:off x="1447" y="2051"/>
                <a:ext cx="51" cy="69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84" name="Oval 184"/>
              <p:cNvSpPr>
                <a:spLocks noChangeArrowheads="1"/>
              </p:cNvSpPr>
              <p:nvPr/>
            </p:nvSpPr>
            <p:spPr bwMode="auto">
              <a:xfrm rot="-1023723">
                <a:off x="1429" y="1966"/>
                <a:ext cx="51" cy="69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28" name="Group 186"/>
          <p:cNvGrpSpPr>
            <a:grpSpLocks/>
          </p:cNvGrpSpPr>
          <p:nvPr/>
        </p:nvGrpSpPr>
        <p:grpSpPr bwMode="auto">
          <a:xfrm>
            <a:off x="930275" y="4725988"/>
            <a:ext cx="488950" cy="1230312"/>
            <a:chOff x="1238" y="1570"/>
            <a:chExt cx="308" cy="775"/>
          </a:xfrm>
        </p:grpSpPr>
        <p:grpSp>
          <p:nvGrpSpPr>
            <p:cNvPr id="29" name="Group 187"/>
            <p:cNvGrpSpPr>
              <a:grpSpLocks/>
            </p:cNvGrpSpPr>
            <p:nvPr/>
          </p:nvGrpSpPr>
          <p:grpSpPr bwMode="auto">
            <a:xfrm>
              <a:off x="1247" y="1570"/>
              <a:ext cx="299" cy="766"/>
              <a:chOff x="1247" y="1570"/>
              <a:chExt cx="299" cy="766"/>
            </a:xfrm>
          </p:grpSpPr>
          <p:grpSp>
            <p:nvGrpSpPr>
              <p:cNvPr id="30" name="Group 188"/>
              <p:cNvGrpSpPr>
                <a:grpSpLocks/>
              </p:cNvGrpSpPr>
              <p:nvPr/>
            </p:nvGrpSpPr>
            <p:grpSpPr bwMode="auto">
              <a:xfrm>
                <a:off x="1338" y="1570"/>
                <a:ext cx="158" cy="766"/>
                <a:chOff x="573" y="2069"/>
                <a:chExt cx="158" cy="766"/>
              </a:xfrm>
            </p:grpSpPr>
            <p:sp>
              <p:nvSpPr>
                <p:cNvPr id="3367" name="Rectangle 189"/>
                <p:cNvSpPr>
                  <a:spLocks noChangeArrowheads="1"/>
                </p:cNvSpPr>
                <p:nvPr/>
              </p:nvSpPr>
              <p:spPr bwMode="auto">
                <a:xfrm>
                  <a:off x="657" y="2069"/>
                  <a:ext cx="45" cy="36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68" name="Rectangle 190"/>
                <p:cNvSpPr>
                  <a:spLocks noChangeArrowheads="1"/>
                </p:cNvSpPr>
                <p:nvPr/>
              </p:nvSpPr>
              <p:spPr bwMode="auto">
                <a:xfrm rot="1232305">
                  <a:off x="573" y="2375"/>
                  <a:ext cx="44" cy="4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69" name="Rectangle 191"/>
                <p:cNvSpPr>
                  <a:spLocks noChangeArrowheads="1"/>
                </p:cNvSpPr>
                <p:nvPr/>
              </p:nvSpPr>
              <p:spPr bwMode="auto">
                <a:xfrm rot="-952394">
                  <a:off x="686" y="2422"/>
                  <a:ext cx="45" cy="2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355" name="Oval 192"/>
              <p:cNvSpPr>
                <a:spLocks noChangeArrowheads="1"/>
              </p:cNvSpPr>
              <p:nvPr/>
            </p:nvSpPr>
            <p:spPr bwMode="auto">
              <a:xfrm>
                <a:off x="1449" y="1596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56" name="Oval 193"/>
              <p:cNvSpPr>
                <a:spLocks noChangeArrowheads="1"/>
              </p:cNvSpPr>
              <p:nvPr/>
            </p:nvSpPr>
            <p:spPr bwMode="auto">
              <a:xfrm>
                <a:off x="1371" y="1596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57" name="Oval 194"/>
              <p:cNvSpPr>
                <a:spLocks noChangeArrowheads="1"/>
              </p:cNvSpPr>
              <p:nvPr/>
            </p:nvSpPr>
            <p:spPr bwMode="auto">
              <a:xfrm>
                <a:off x="1449" y="1734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58" name="Oval 195"/>
              <p:cNvSpPr>
                <a:spLocks noChangeArrowheads="1"/>
              </p:cNvSpPr>
              <p:nvPr/>
            </p:nvSpPr>
            <p:spPr bwMode="auto">
              <a:xfrm>
                <a:off x="1371" y="1734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59" name="Oval 196"/>
              <p:cNvSpPr>
                <a:spLocks noChangeArrowheads="1"/>
              </p:cNvSpPr>
              <p:nvPr/>
            </p:nvSpPr>
            <p:spPr bwMode="auto">
              <a:xfrm rot="1042504">
                <a:off x="1247" y="2160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60" name="Oval 197"/>
              <p:cNvSpPr>
                <a:spLocks noChangeArrowheads="1"/>
              </p:cNvSpPr>
              <p:nvPr/>
            </p:nvSpPr>
            <p:spPr bwMode="auto">
              <a:xfrm rot="1042504">
                <a:off x="1307" y="2016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61" name="Oval 198"/>
              <p:cNvSpPr>
                <a:spLocks noChangeArrowheads="1"/>
              </p:cNvSpPr>
              <p:nvPr/>
            </p:nvSpPr>
            <p:spPr bwMode="auto">
              <a:xfrm rot="1042504">
                <a:off x="1317" y="2185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62" name="Oval 199"/>
              <p:cNvSpPr>
                <a:spLocks noChangeArrowheads="1"/>
              </p:cNvSpPr>
              <p:nvPr/>
            </p:nvSpPr>
            <p:spPr bwMode="auto">
              <a:xfrm rot="1042504">
                <a:off x="1373" y="2038"/>
                <a:ext cx="70" cy="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63" name="Oval 200"/>
              <p:cNvSpPr>
                <a:spLocks noChangeArrowheads="1"/>
              </p:cNvSpPr>
              <p:nvPr/>
            </p:nvSpPr>
            <p:spPr bwMode="auto">
              <a:xfrm rot="-1023723">
                <a:off x="1468" y="1948"/>
                <a:ext cx="51" cy="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64" name="Oval 201"/>
              <p:cNvSpPr>
                <a:spLocks noChangeArrowheads="1"/>
              </p:cNvSpPr>
              <p:nvPr/>
            </p:nvSpPr>
            <p:spPr bwMode="auto">
              <a:xfrm rot="-1023723">
                <a:off x="1495" y="2036"/>
                <a:ext cx="51" cy="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65" name="Oval 202"/>
              <p:cNvSpPr>
                <a:spLocks noChangeArrowheads="1"/>
              </p:cNvSpPr>
              <p:nvPr/>
            </p:nvSpPr>
            <p:spPr bwMode="auto">
              <a:xfrm rot="-1023723">
                <a:off x="1447" y="2051"/>
                <a:ext cx="51" cy="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66" name="Oval 203"/>
              <p:cNvSpPr>
                <a:spLocks noChangeArrowheads="1"/>
              </p:cNvSpPr>
              <p:nvPr/>
            </p:nvSpPr>
            <p:spPr bwMode="auto">
              <a:xfrm rot="-1023723">
                <a:off x="1429" y="1966"/>
                <a:ext cx="51" cy="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31" name="Group 204"/>
            <p:cNvGrpSpPr>
              <a:grpSpLocks/>
            </p:cNvGrpSpPr>
            <p:nvPr/>
          </p:nvGrpSpPr>
          <p:grpSpPr bwMode="auto">
            <a:xfrm>
              <a:off x="1238" y="1579"/>
              <a:ext cx="299" cy="766"/>
              <a:chOff x="1247" y="1570"/>
              <a:chExt cx="299" cy="766"/>
            </a:xfrm>
          </p:grpSpPr>
          <p:grpSp>
            <p:nvGrpSpPr>
              <p:cNvPr id="4096" name="Group 205"/>
              <p:cNvGrpSpPr>
                <a:grpSpLocks/>
              </p:cNvGrpSpPr>
              <p:nvPr/>
            </p:nvGrpSpPr>
            <p:grpSpPr bwMode="auto">
              <a:xfrm>
                <a:off x="1338" y="1570"/>
                <a:ext cx="158" cy="766"/>
                <a:chOff x="573" y="2069"/>
                <a:chExt cx="158" cy="766"/>
              </a:xfrm>
            </p:grpSpPr>
            <p:sp>
              <p:nvSpPr>
                <p:cNvPr id="3351" name="Rectangle 206"/>
                <p:cNvSpPr>
                  <a:spLocks noChangeArrowheads="1"/>
                </p:cNvSpPr>
                <p:nvPr/>
              </p:nvSpPr>
              <p:spPr bwMode="auto">
                <a:xfrm>
                  <a:off x="657" y="2069"/>
                  <a:ext cx="45" cy="363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52" name="Rectangle 207"/>
                <p:cNvSpPr>
                  <a:spLocks noChangeArrowheads="1"/>
                </p:cNvSpPr>
                <p:nvPr/>
              </p:nvSpPr>
              <p:spPr bwMode="auto">
                <a:xfrm rot="1232305">
                  <a:off x="573" y="2375"/>
                  <a:ext cx="44" cy="460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53" name="Rectangle 208"/>
                <p:cNvSpPr>
                  <a:spLocks noChangeArrowheads="1"/>
                </p:cNvSpPr>
                <p:nvPr/>
              </p:nvSpPr>
              <p:spPr bwMode="auto">
                <a:xfrm rot="-952394">
                  <a:off x="686" y="2422"/>
                  <a:ext cx="45" cy="227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339" name="Oval 209"/>
              <p:cNvSpPr>
                <a:spLocks noChangeArrowheads="1"/>
              </p:cNvSpPr>
              <p:nvPr/>
            </p:nvSpPr>
            <p:spPr bwMode="auto">
              <a:xfrm>
                <a:off x="1449" y="1596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40" name="Oval 210"/>
              <p:cNvSpPr>
                <a:spLocks noChangeArrowheads="1"/>
              </p:cNvSpPr>
              <p:nvPr/>
            </p:nvSpPr>
            <p:spPr bwMode="auto">
              <a:xfrm>
                <a:off x="1371" y="1596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41" name="Oval 211"/>
              <p:cNvSpPr>
                <a:spLocks noChangeArrowheads="1"/>
              </p:cNvSpPr>
              <p:nvPr/>
            </p:nvSpPr>
            <p:spPr bwMode="auto">
              <a:xfrm>
                <a:off x="1449" y="1734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42" name="Oval 212"/>
              <p:cNvSpPr>
                <a:spLocks noChangeArrowheads="1"/>
              </p:cNvSpPr>
              <p:nvPr/>
            </p:nvSpPr>
            <p:spPr bwMode="auto">
              <a:xfrm>
                <a:off x="1371" y="1734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43" name="Oval 213"/>
              <p:cNvSpPr>
                <a:spLocks noChangeArrowheads="1"/>
              </p:cNvSpPr>
              <p:nvPr/>
            </p:nvSpPr>
            <p:spPr bwMode="auto">
              <a:xfrm rot="1042504">
                <a:off x="1247" y="2160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44" name="Oval 214"/>
              <p:cNvSpPr>
                <a:spLocks noChangeArrowheads="1"/>
              </p:cNvSpPr>
              <p:nvPr/>
            </p:nvSpPr>
            <p:spPr bwMode="auto">
              <a:xfrm rot="1042504">
                <a:off x="1307" y="2016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45" name="Oval 215"/>
              <p:cNvSpPr>
                <a:spLocks noChangeArrowheads="1"/>
              </p:cNvSpPr>
              <p:nvPr/>
            </p:nvSpPr>
            <p:spPr bwMode="auto">
              <a:xfrm rot="1042504">
                <a:off x="1317" y="2185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46" name="Oval 216"/>
              <p:cNvSpPr>
                <a:spLocks noChangeArrowheads="1"/>
              </p:cNvSpPr>
              <p:nvPr/>
            </p:nvSpPr>
            <p:spPr bwMode="auto">
              <a:xfrm rot="1042504">
                <a:off x="1373" y="2038"/>
                <a:ext cx="70" cy="91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47" name="Oval 217"/>
              <p:cNvSpPr>
                <a:spLocks noChangeArrowheads="1"/>
              </p:cNvSpPr>
              <p:nvPr/>
            </p:nvSpPr>
            <p:spPr bwMode="auto">
              <a:xfrm rot="-1023723">
                <a:off x="1468" y="1948"/>
                <a:ext cx="51" cy="69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48" name="Oval 218"/>
              <p:cNvSpPr>
                <a:spLocks noChangeArrowheads="1"/>
              </p:cNvSpPr>
              <p:nvPr/>
            </p:nvSpPr>
            <p:spPr bwMode="auto">
              <a:xfrm rot="-1023723">
                <a:off x="1495" y="2036"/>
                <a:ext cx="51" cy="69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49" name="Oval 219"/>
              <p:cNvSpPr>
                <a:spLocks noChangeArrowheads="1"/>
              </p:cNvSpPr>
              <p:nvPr/>
            </p:nvSpPr>
            <p:spPr bwMode="auto">
              <a:xfrm rot="-1023723">
                <a:off x="1447" y="2051"/>
                <a:ext cx="51" cy="69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50" name="Oval 220"/>
              <p:cNvSpPr>
                <a:spLocks noChangeArrowheads="1"/>
              </p:cNvSpPr>
              <p:nvPr/>
            </p:nvSpPr>
            <p:spPr bwMode="auto">
              <a:xfrm rot="-1023723">
                <a:off x="1429" y="1966"/>
                <a:ext cx="51" cy="69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4097" name="Group 616"/>
          <p:cNvGrpSpPr>
            <a:grpSpLocks/>
          </p:cNvGrpSpPr>
          <p:nvPr/>
        </p:nvGrpSpPr>
        <p:grpSpPr bwMode="auto">
          <a:xfrm>
            <a:off x="9324975" y="1414463"/>
            <a:ext cx="1160463" cy="1000125"/>
            <a:chOff x="258" y="1842"/>
            <a:chExt cx="731" cy="630"/>
          </a:xfrm>
        </p:grpSpPr>
        <p:grpSp>
          <p:nvGrpSpPr>
            <p:cNvPr id="4098" name="Group 278"/>
            <p:cNvGrpSpPr>
              <a:grpSpLocks noChangeAspect="1"/>
            </p:cNvGrpSpPr>
            <p:nvPr/>
          </p:nvGrpSpPr>
          <p:grpSpPr bwMode="auto">
            <a:xfrm>
              <a:off x="295" y="1842"/>
              <a:ext cx="672" cy="588"/>
              <a:chOff x="3649" y="3067"/>
              <a:chExt cx="992" cy="868"/>
            </a:xfrm>
          </p:grpSpPr>
          <p:grpSp>
            <p:nvGrpSpPr>
              <p:cNvPr id="4099" name="Group 236"/>
              <p:cNvGrpSpPr>
                <a:grpSpLocks noChangeAspect="1"/>
              </p:cNvGrpSpPr>
              <p:nvPr/>
            </p:nvGrpSpPr>
            <p:grpSpPr bwMode="auto">
              <a:xfrm>
                <a:off x="3659" y="3067"/>
                <a:ext cx="330" cy="507"/>
                <a:chOff x="3659" y="3067"/>
                <a:chExt cx="330" cy="507"/>
              </a:xfrm>
            </p:grpSpPr>
            <p:sp>
              <p:nvSpPr>
                <p:cNvPr id="3333" name="Oval 231"/>
                <p:cNvSpPr>
                  <a:spLocks noChangeAspect="1" noChangeArrowheads="1"/>
                </p:cNvSpPr>
                <p:nvPr/>
              </p:nvSpPr>
              <p:spPr bwMode="auto">
                <a:xfrm>
                  <a:off x="3659" y="3393"/>
                  <a:ext cx="181" cy="18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34" name="Rectangle 234"/>
                <p:cNvSpPr>
                  <a:spLocks noChangeAspect="1" noChangeArrowheads="1"/>
                </p:cNvSpPr>
                <p:nvPr/>
              </p:nvSpPr>
              <p:spPr bwMode="auto">
                <a:xfrm rot="4798261">
                  <a:off x="3849" y="3416"/>
                  <a:ext cx="55" cy="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35" name="Rectangle 235"/>
                <p:cNvSpPr>
                  <a:spLocks noChangeAspect="1" noChangeArrowheads="1"/>
                </p:cNvSpPr>
                <p:nvPr/>
              </p:nvSpPr>
              <p:spPr bwMode="auto">
                <a:xfrm rot="1047287">
                  <a:off x="3931" y="3067"/>
                  <a:ext cx="58" cy="4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100" name="Group 237"/>
              <p:cNvGrpSpPr>
                <a:grpSpLocks noChangeAspect="1"/>
              </p:cNvGrpSpPr>
              <p:nvPr/>
            </p:nvGrpSpPr>
            <p:grpSpPr bwMode="auto">
              <a:xfrm>
                <a:off x="3696" y="3076"/>
                <a:ext cx="353" cy="717"/>
                <a:chOff x="3696" y="3076"/>
                <a:chExt cx="353" cy="717"/>
              </a:xfrm>
            </p:grpSpPr>
            <p:sp>
              <p:nvSpPr>
                <p:cNvPr id="3330" name="Oval 230"/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612"/>
                  <a:ext cx="181" cy="18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31" name="Rectangle 232"/>
                <p:cNvSpPr>
                  <a:spLocks noChangeAspect="1" noChangeArrowheads="1"/>
                </p:cNvSpPr>
                <p:nvPr/>
              </p:nvSpPr>
              <p:spPr bwMode="auto">
                <a:xfrm rot="3635667">
                  <a:off x="3876" y="3539"/>
                  <a:ext cx="55" cy="18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32" name="Rectangle 233"/>
                <p:cNvSpPr>
                  <a:spLocks noChangeAspect="1" noChangeArrowheads="1"/>
                </p:cNvSpPr>
                <p:nvPr/>
              </p:nvSpPr>
              <p:spPr bwMode="auto">
                <a:xfrm rot="714535">
                  <a:off x="3991" y="3076"/>
                  <a:ext cx="58" cy="5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118" name="Group 238"/>
              <p:cNvGrpSpPr>
                <a:grpSpLocks noChangeAspect="1"/>
              </p:cNvGrpSpPr>
              <p:nvPr/>
            </p:nvGrpSpPr>
            <p:grpSpPr bwMode="auto">
              <a:xfrm>
                <a:off x="3878" y="3077"/>
                <a:ext cx="250" cy="852"/>
                <a:chOff x="3878" y="3077"/>
                <a:chExt cx="250" cy="852"/>
              </a:xfrm>
            </p:grpSpPr>
            <p:sp>
              <p:nvSpPr>
                <p:cNvPr id="3327" name="Oval 227"/>
                <p:cNvSpPr>
                  <a:spLocks noChangeAspect="1" noChangeArrowheads="1"/>
                </p:cNvSpPr>
                <p:nvPr/>
              </p:nvSpPr>
              <p:spPr bwMode="auto">
                <a:xfrm>
                  <a:off x="3878" y="3748"/>
                  <a:ext cx="181" cy="18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28" name="Rectangle 228"/>
                <p:cNvSpPr>
                  <a:spLocks noChangeAspect="1" noChangeArrowheads="1"/>
                </p:cNvSpPr>
                <p:nvPr/>
              </p:nvSpPr>
              <p:spPr bwMode="auto">
                <a:xfrm rot="1236947">
                  <a:off x="4004" y="3556"/>
                  <a:ext cx="55" cy="23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29" name="Rectangle 229"/>
                <p:cNvSpPr>
                  <a:spLocks noChangeAspect="1" noChangeArrowheads="1"/>
                </p:cNvSpPr>
                <p:nvPr/>
              </p:nvSpPr>
              <p:spPr bwMode="auto">
                <a:xfrm rot="398585">
                  <a:off x="4070" y="3077"/>
                  <a:ext cx="58" cy="49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137" name="Group 239"/>
              <p:cNvGrpSpPr>
                <a:grpSpLocks noChangeAspect="1"/>
              </p:cNvGrpSpPr>
              <p:nvPr/>
            </p:nvGrpSpPr>
            <p:grpSpPr bwMode="auto">
              <a:xfrm>
                <a:off x="3649" y="3073"/>
                <a:ext cx="330" cy="507"/>
                <a:chOff x="3659" y="3067"/>
                <a:chExt cx="330" cy="507"/>
              </a:xfrm>
            </p:grpSpPr>
            <p:sp>
              <p:nvSpPr>
                <p:cNvPr id="3324" name="Oval 240"/>
                <p:cNvSpPr>
                  <a:spLocks noChangeAspect="1" noChangeArrowheads="1"/>
                </p:cNvSpPr>
                <p:nvPr/>
              </p:nvSpPr>
              <p:spPr bwMode="auto">
                <a:xfrm>
                  <a:off x="3659" y="3393"/>
                  <a:ext cx="181" cy="18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25" name="Rectangle 241"/>
                <p:cNvSpPr>
                  <a:spLocks noChangeAspect="1" noChangeArrowheads="1"/>
                </p:cNvSpPr>
                <p:nvPr/>
              </p:nvSpPr>
              <p:spPr bwMode="auto">
                <a:xfrm rot="4798261">
                  <a:off x="3849" y="3416"/>
                  <a:ext cx="55" cy="9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26" name="Rectangle 242"/>
                <p:cNvSpPr>
                  <a:spLocks noChangeAspect="1" noChangeArrowheads="1"/>
                </p:cNvSpPr>
                <p:nvPr/>
              </p:nvSpPr>
              <p:spPr bwMode="auto">
                <a:xfrm rot="1047287">
                  <a:off x="3931" y="3067"/>
                  <a:ext cx="58" cy="41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155" name="Group 243"/>
              <p:cNvGrpSpPr>
                <a:grpSpLocks noChangeAspect="1"/>
              </p:cNvGrpSpPr>
              <p:nvPr/>
            </p:nvGrpSpPr>
            <p:grpSpPr bwMode="auto">
              <a:xfrm>
                <a:off x="3686" y="3082"/>
                <a:ext cx="353" cy="717"/>
                <a:chOff x="3696" y="3076"/>
                <a:chExt cx="353" cy="717"/>
              </a:xfrm>
            </p:grpSpPr>
            <p:sp>
              <p:nvSpPr>
                <p:cNvPr id="3321" name="Oval 244"/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3612"/>
                  <a:ext cx="181" cy="18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22" name="Rectangle 245"/>
                <p:cNvSpPr>
                  <a:spLocks noChangeAspect="1" noChangeArrowheads="1"/>
                </p:cNvSpPr>
                <p:nvPr/>
              </p:nvSpPr>
              <p:spPr bwMode="auto">
                <a:xfrm rot="3635667">
                  <a:off x="3876" y="3539"/>
                  <a:ext cx="55" cy="1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23" name="Rectangle 246"/>
                <p:cNvSpPr>
                  <a:spLocks noChangeAspect="1" noChangeArrowheads="1"/>
                </p:cNvSpPr>
                <p:nvPr/>
              </p:nvSpPr>
              <p:spPr bwMode="auto">
                <a:xfrm rot="714535">
                  <a:off x="3991" y="3076"/>
                  <a:ext cx="58" cy="53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174" name="Group 247"/>
              <p:cNvGrpSpPr>
                <a:grpSpLocks noChangeAspect="1"/>
              </p:cNvGrpSpPr>
              <p:nvPr/>
            </p:nvGrpSpPr>
            <p:grpSpPr bwMode="auto">
              <a:xfrm>
                <a:off x="3868" y="3083"/>
                <a:ext cx="250" cy="852"/>
                <a:chOff x="3878" y="3077"/>
                <a:chExt cx="250" cy="852"/>
              </a:xfrm>
            </p:grpSpPr>
            <p:sp>
              <p:nvSpPr>
                <p:cNvPr id="3318" name="Oval 248"/>
                <p:cNvSpPr>
                  <a:spLocks noChangeAspect="1" noChangeArrowheads="1"/>
                </p:cNvSpPr>
                <p:nvPr/>
              </p:nvSpPr>
              <p:spPr bwMode="auto">
                <a:xfrm>
                  <a:off x="3878" y="3748"/>
                  <a:ext cx="181" cy="18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19" name="Rectangle 249"/>
                <p:cNvSpPr>
                  <a:spLocks noChangeAspect="1" noChangeArrowheads="1"/>
                </p:cNvSpPr>
                <p:nvPr/>
              </p:nvSpPr>
              <p:spPr bwMode="auto">
                <a:xfrm rot="1236947">
                  <a:off x="4004" y="3556"/>
                  <a:ext cx="55" cy="23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20" name="Rectangle 250"/>
                <p:cNvSpPr>
                  <a:spLocks noChangeAspect="1" noChangeArrowheads="1"/>
                </p:cNvSpPr>
                <p:nvPr/>
              </p:nvSpPr>
              <p:spPr bwMode="auto">
                <a:xfrm rot="398585">
                  <a:off x="4070" y="3077"/>
                  <a:ext cx="58" cy="499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192" name="Group 277"/>
              <p:cNvGrpSpPr>
                <a:grpSpLocks noChangeAspect="1"/>
              </p:cNvGrpSpPr>
              <p:nvPr/>
            </p:nvGrpSpPr>
            <p:grpSpPr bwMode="auto">
              <a:xfrm>
                <a:off x="4162" y="3071"/>
                <a:ext cx="479" cy="864"/>
                <a:chOff x="4215" y="3067"/>
                <a:chExt cx="479" cy="864"/>
              </a:xfrm>
            </p:grpSpPr>
            <p:grpSp>
              <p:nvGrpSpPr>
                <p:cNvPr id="4211" name="Group 263"/>
                <p:cNvGrpSpPr>
                  <a:grpSpLocks noChangeAspect="1"/>
                </p:cNvGrpSpPr>
                <p:nvPr/>
              </p:nvGrpSpPr>
              <p:grpSpPr bwMode="auto">
                <a:xfrm flipH="1">
                  <a:off x="4225" y="3067"/>
                  <a:ext cx="469" cy="862"/>
                  <a:chOff x="4135" y="3067"/>
                  <a:chExt cx="469" cy="862"/>
                </a:xfrm>
              </p:grpSpPr>
              <p:grpSp>
                <p:nvGrpSpPr>
                  <p:cNvPr id="4229" name="Group 25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35" y="3067"/>
                    <a:ext cx="330" cy="507"/>
                    <a:chOff x="3659" y="3067"/>
                    <a:chExt cx="330" cy="507"/>
                  </a:xfrm>
                </p:grpSpPr>
                <p:sp>
                  <p:nvSpPr>
                    <p:cNvPr id="3315" name="Oval 2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59" y="3393"/>
                      <a:ext cx="181" cy="18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16" name="Rectangle 25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798261">
                      <a:off x="3849" y="3416"/>
                      <a:ext cx="55" cy="9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17" name="Rectangle 25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47287">
                      <a:off x="3931" y="3067"/>
                      <a:ext cx="58" cy="412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4230" name="Group 25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72" y="3076"/>
                    <a:ext cx="353" cy="717"/>
                    <a:chOff x="3696" y="3076"/>
                    <a:chExt cx="353" cy="717"/>
                  </a:xfrm>
                </p:grpSpPr>
                <p:sp>
                  <p:nvSpPr>
                    <p:cNvPr id="3312" name="Oval 2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96" y="3612"/>
                      <a:ext cx="181" cy="18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13" name="Rectangle 25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3635667">
                      <a:off x="3876" y="3539"/>
                      <a:ext cx="55" cy="18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14" name="Rectangle 25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714535">
                      <a:off x="3991" y="3076"/>
                      <a:ext cx="58" cy="53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4231" name="Group 25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354" y="3077"/>
                    <a:ext cx="250" cy="852"/>
                    <a:chOff x="3878" y="3077"/>
                    <a:chExt cx="250" cy="852"/>
                  </a:xfrm>
                </p:grpSpPr>
                <p:sp>
                  <p:nvSpPr>
                    <p:cNvPr id="3309" name="Oval 2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78" y="3748"/>
                      <a:ext cx="181" cy="18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10" name="Rectangle 26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236947">
                      <a:off x="4004" y="3556"/>
                      <a:ext cx="55" cy="23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11" name="Rectangle 26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398585">
                      <a:off x="4070" y="3077"/>
                      <a:ext cx="58" cy="49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</p:grpSp>
            <p:grpSp>
              <p:nvGrpSpPr>
                <p:cNvPr id="4232" name="Group 264"/>
                <p:cNvGrpSpPr>
                  <a:grpSpLocks noChangeAspect="1"/>
                </p:cNvGrpSpPr>
                <p:nvPr/>
              </p:nvGrpSpPr>
              <p:grpSpPr bwMode="auto">
                <a:xfrm flipH="1">
                  <a:off x="4215" y="3069"/>
                  <a:ext cx="469" cy="862"/>
                  <a:chOff x="4135" y="3067"/>
                  <a:chExt cx="469" cy="862"/>
                </a:xfrm>
              </p:grpSpPr>
              <p:grpSp>
                <p:nvGrpSpPr>
                  <p:cNvPr id="4233" name="Group 26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35" y="3067"/>
                    <a:ext cx="330" cy="507"/>
                    <a:chOff x="3659" y="3067"/>
                    <a:chExt cx="330" cy="507"/>
                  </a:xfrm>
                </p:grpSpPr>
                <p:sp>
                  <p:nvSpPr>
                    <p:cNvPr id="3303" name="Oval 2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59" y="3393"/>
                      <a:ext cx="181" cy="18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04" name="Rectangle 26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798261">
                      <a:off x="3849" y="3416"/>
                      <a:ext cx="55" cy="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05" name="Rectangle 26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47287">
                      <a:off x="3931" y="3067"/>
                      <a:ext cx="58" cy="41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4234" name="Group 26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72" y="3076"/>
                    <a:ext cx="353" cy="717"/>
                    <a:chOff x="3696" y="3076"/>
                    <a:chExt cx="353" cy="717"/>
                  </a:xfrm>
                </p:grpSpPr>
                <p:sp>
                  <p:nvSpPr>
                    <p:cNvPr id="3300" name="Oval 2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96" y="3612"/>
                      <a:ext cx="181" cy="18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01" name="Rectangle 27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3635667">
                      <a:off x="3876" y="3539"/>
                      <a:ext cx="55" cy="181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302" name="Rectangle 27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714535">
                      <a:off x="3991" y="3076"/>
                      <a:ext cx="58" cy="531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4235" name="Group 27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354" y="3077"/>
                    <a:ext cx="250" cy="852"/>
                    <a:chOff x="3878" y="3077"/>
                    <a:chExt cx="250" cy="852"/>
                  </a:xfrm>
                </p:grpSpPr>
                <p:sp>
                  <p:nvSpPr>
                    <p:cNvPr id="3297" name="Oval 2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78" y="3748"/>
                      <a:ext cx="181" cy="18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298" name="Rectangle 27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236947">
                      <a:off x="4004" y="3556"/>
                      <a:ext cx="55" cy="23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3299" name="Rectangle 27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398585">
                      <a:off x="4070" y="3077"/>
                      <a:ext cx="58" cy="499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</p:grpSp>
          </p:grpSp>
        </p:grpSp>
        <p:sp>
          <p:nvSpPr>
            <p:cNvPr id="4377" name="Text Box 281"/>
            <p:cNvSpPr txBox="1">
              <a:spLocks noChangeArrowheads="1"/>
            </p:cNvSpPr>
            <p:nvPr/>
          </p:nvSpPr>
          <p:spPr bwMode="auto">
            <a:xfrm>
              <a:off x="258" y="2000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</a:t>
              </a: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378" name="Text Box 282"/>
            <p:cNvSpPr txBox="1">
              <a:spLocks noChangeArrowheads="1"/>
            </p:cNvSpPr>
            <p:nvPr/>
          </p:nvSpPr>
          <p:spPr bwMode="auto">
            <a:xfrm>
              <a:off x="649" y="224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</a:t>
              </a: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379" name="Text Box 283"/>
            <p:cNvSpPr txBox="1">
              <a:spLocks noChangeArrowheads="1"/>
            </p:cNvSpPr>
            <p:nvPr/>
          </p:nvSpPr>
          <p:spPr bwMode="auto">
            <a:xfrm>
              <a:off x="295" y="218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</a:t>
              </a:r>
              <a:endParaRPr lang="en-US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380" name="Text Box 284"/>
            <p:cNvSpPr txBox="1">
              <a:spLocks noChangeArrowheads="1"/>
            </p:cNvSpPr>
            <p:nvPr/>
          </p:nvSpPr>
          <p:spPr bwMode="auto">
            <a:xfrm>
              <a:off x="410" y="2251"/>
              <a:ext cx="1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q</a:t>
              </a:r>
              <a:endParaRPr lang="en-US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381" name="Text Box 285"/>
            <p:cNvSpPr txBox="1">
              <a:spLocks noChangeArrowheads="1"/>
            </p:cNvSpPr>
            <p:nvPr/>
          </p:nvSpPr>
          <p:spPr bwMode="auto">
            <a:xfrm>
              <a:off x="784" y="218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</a:t>
              </a:r>
              <a:endParaRPr lang="en-US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382" name="Text Box 286"/>
            <p:cNvSpPr txBox="1">
              <a:spLocks noChangeArrowheads="1"/>
            </p:cNvSpPr>
            <p:nvPr/>
          </p:nvSpPr>
          <p:spPr bwMode="auto">
            <a:xfrm>
              <a:off x="805" y="2012"/>
              <a:ext cx="1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q</a:t>
              </a:r>
              <a:endParaRPr lang="en-US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4236" name="Group 294"/>
          <p:cNvGrpSpPr>
            <a:grpSpLocks/>
          </p:cNvGrpSpPr>
          <p:nvPr/>
        </p:nvGrpSpPr>
        <p:grpSpPr bwMode="auto">
          <a:xfrm>
            <a:off x="593725" y="3698875"/>
            <a:ext cx="304800" cy="450850"/>
            <a:chOff x="374" y="1796"/>
            <a:chExt cx="192" cy="284"/>
          </a:xfrm>
        </p:grpSpPr>
        <p:sp>
          <p:nvSpPr>
            <p:cNvPr id="3276" name="Oval 280"/>
            <p:cNvSpPr>
              <a:spLocks noChangeArrowheads="1"/>
            </p:cNvSpPr>
            <p:nvPr/>
          </p:nvSpPr>
          <p:spPr bwMode="auto">
            <a:xfrm rot="778792">
              <a:off x="385" y="1797"/>
              <a:ext cx="181" cy="2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CFFFF"/>
              </a:solidFill>
              <a:round/>
              <a:headEnd/>
              <a:tailEnd/>
            </a:ln>
            <a:effectLst>
              <a:outerShdw dist="254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84" name="Text Box 288"/>
            <p:cNvSpPr txBox="1">
              <a:spLocks noChangeArrowheads="1"/>
            </p:cNvSpPr>
            <p:nvPr/>
          </p:nvSpPr>
          <p:spPr bwMode="auto">
            <a:xfrm rot="-4861642">
              <a:off x="328" y="1842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c1r</a:t>
              </a:r>
              <a:endParaRPr lang="en-US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4237" name="Group 295"/>
          <p:cNvGrpSpPr>
            <a:grpSpLocks/>
          </p:cNvGrpSpPr>
          <p:nvPr/>
        </p:nvGrpSpPr>
        <p:grpSpPr bwMode="auto">
          <a:xfrm>
            <a:off x="1082675" y="3652838"/>
            <a:ext cx="314325" cy="479425"/>
            <a:chOff x="682" y="1767"/>
            <a:chExt cx="198" cy="302"/>
          </a:xfrm>
        </p:grpSpPr>
        <p:sp>
          <p:nvSpPr>
            <p:cNvPr id="3274" name="Oval 290"/>
            <p:cNvSpPr>
              <a:spLocks noChangeArrowheads="1"/>
            </p:cNvSpPr>
            <p:nvPr/>
          </p:nvSpPr>
          <p:spPr bwMode="auto">
            <a:xfrm rot="20821208" flipH="1">
              <a:off x="682" y="1797"/>
              <a:ext cx="181" cy="2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54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88" name="Text Box 292"/>
            <p:cNvSpPr txBox="1">
              <a:spLocks noChangeArrowheads="1"/>
            </p:cNvSpPr>
            <p:nvPr/>
          </p:nvSpPr>
          <p:spPr bwMode="auto">
            <a:xfrm rot="-17047496">
              <a:off x="633" y="1822"/>
              <a:ext cx="3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c1s</a:t>
              </a:r>
              <a:endParaRPr lang="en-US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4713" name="AutoShape 617"/>
          <p:cNvSpPr>
            <a:spLocks noChangeArrowheads="1"/>
          </p:cNvSpPr>
          <p:nvPr/>
        </p:nvSpPr>
        <p:spPr bwMode="auto">
          <a:xfrm>
            <a:off x="1331913" y="3862388"/>
            <a:ext cx="1870075" cy="215900"/>
          </a:xfrm>
          <a:prstGeom prst="lightningBol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238" name="Group 624"/>
          <p:cNvGrpSpPr>
            <a:grpSpLocks/>
          </p:cNvGrpSpPr>
          <p:nvPr/>
        </p:nvGrpSpPr>
        <p:grpSpPr bwMode="auto">
          <a:xfrm>
            <a:off x="2290763" y="4087813"/>
            <a:ext cx="565150" cy="576262"/>
            <a:chOff x="2586" y="2296"/>
            <a:chExt cx="356" cy="363"/>
          </a:xfrm>
        </p:grpSpPr>
        <p:sp>
          <p:nvSpPr>
            <p:cNvPr id="3272" name="AutoShape 310"/>
            <p:cNvSpPr>
              <a:spLocks noChangeArrowheads="1"/>
            </p:cNvSpPr>
            <p:nvPr/>
          </p:nvSpPr>
          <p:spPr bwMode="auto">
            <a:xfrm rot="5400000">
              <a:off x="2585" y="2319"/>
              <a:ext cx="363" cy="318"/>
            </a:xfrm>
            <a:prstGeom prst="flowChartDelay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4715" name="Text Box 619"/>
            <p:cNvSpPr txBox="1">
              <a:spLocks noChangeArrowheads="1"/>
            </p:cNvSpPr>
            <p:nvPr/>
          </p:nvSpPr>
          <p:spPr bwMode="auto">
            <a:xfrm>
              <a:off x="2586" y="2337"/>
              <a:ext cx="3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c4a</a:t>
              </a:r>
              <a:endParaRPr lang="en-US" b="1" i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4239" name="Group 626"/>
          <p:cNvGrpSpPr>
            <a:grpSpLocks/>
          </p:cNvGrpSpPr>
          <p:nvPr/>
        </p:nvGrpSpPr>
        <p:grpSpPr bwMode="auto">
          <a:xfrm>
            <a:off x="2928938" y="4087813"/>
            <a:ext cx="577850" cy="576262"/>
            <a:chOff x="3690" y="2447"/>
            <a:chExt cx="364" cy="363"/>
          </a:xfrm>
        </p:grpSpPr>
        <p:sp>
          <p:nvSpPr>
            <p:cNvPr id="3270" name="AutoShape 322"/>
            <p:cNvSpPr>
              <a:spLocks noChangeArrowheads="1"/>
            </p:cNvSpPr>
            <p:nvPr/>
          </p:nvSpPr>
          <p:spPr bwMode="auto">
            <a:xfrm rot="5400000">
              <a:off x="3695" y="2470"/>
              <a:ext cx="363" cy="318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18" name="Text Box 622"/>
            <p:cNvSpPr txBox="1">
              <a:spLocks noChangeArrowheads="1"/>
            </p:cNvSpPr>
            <p:nvPr/>
          </p:nvSpPr>
          <p:spPr bwMode="auto">
            <a:xfrm>
              <a:off x="3690" y="2476"/>
              <a:ext cx="3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c2b</a:t>
              </a:r>
              <a:endParaRPr lang="en-US" b="1" i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4725" name="AutoShape 629"/>
          <p:cNvSpPr>
            <a:spLocks noChangeArrowheads="1"/>
          </p:cNvSpPr>
          <p:nvPr/>
        </p:nvSpPr>
        <p:spPr bwMode="auto">
          <a:xfrm>
            <a:off x="107950" y="2566988"/>
            <a:ext cx="2160588" cy="8636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19578596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C3 </a:t>
            </a:r>
            <a:r>
              <a:rPr lang="cs-CZ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konvertáza</a:t>
            </a:r>
            <a:endParaRPr lang="en-US" b="1" dirty="0" smtClean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cs-CZ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alternativní cesty</a:t>
            </a: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240" name="Group 642"/>
          <p:cNvGrpSpPr>
            <a:grpSpLocks/>
          </p:cNvGrpSpPr>
          <p:nvPr/>
        </p:nvGrpSpPr>
        <p:grpSpPr bwMode="auto">
          <a:xfrm>
            <a:off x="4095750" y="4097338"/>
            <a:ext cx="565150" cy="576262"/>
            <a:chOff x="2586" y="2296"/>
            <a:chExt cx="356" cy="363"/>
          </a:xfrm>
        </p:grpSpPr>
        <p:sp>
          <p:nvSpPr>
            <p:cNvPr id="3268" name="AutoShape 643"/>
            <p:cNvSpPr>
              <a:spLocks noChangeArrowheads="1"/>
            </p:cNvSpPr>
            <p:nvPr/>
          </p:nvSpPr>
          <p:spPr bwMode="auto">
            <a:xfrm rot="5400000">
              <a:off x="2585" y="2319"/>
              <a:ext cx="363" cy="318"/>
            </a:xfrm>
            <a:prstGeom prst="flowChartDelay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4740" name="Text Box 644"/>
            <p:cNvSpPr txBox="1">
              <a:spLocks noChangeArrowheads="1"/>
            </p:cNvSpPr>
            <p:nvPr/>
          </p:nvSpPr>
          <p:spPr bwMode="auto">
            <a:xfrm>
              <a:off x="2586" y="2337"/>
              <a:ext cx="3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c3a</a:t>
              </a:r>
              <a:endParaRPr lang="en-US" b="1" i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4742" name="AutoShape 646"/>
          <p:cNvSpPr>
            <a:spLocks noChangeArrowheads="1"/>
          </p:cNvSpPr>
          <p:nvPr/>
        </p:nvSpPr>
        <p:spPr bwMode="auto">
          <a:xfrm flipV="1">
            <a:off x="3417888" y="4222750"/>
            <a:ext cx="792162" cy="647700"/>
          </a:xfrm>
          <a:prstGeom prst="lightningBol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2" name="AutoShape 656"/>
          <p:cNvSpPr>
            <a:spLocks noChangeArrowheads="1"/>
          </p:cNvSpPr>
          <p:nvPr/>
        </p:nvSpPr>
        <p:spPr bwMode="auto">
          <a:xfrm rot="5400000" flipV="1">
            <a:off x="1691482" y="3788569"/>
            <a:ext cx="2376487" cy="2809875"/>
          </a:xfrm>
          <a:prstGeom prst="wedgeEllipseCallout">
            <a:avLst>
              <a:gd name="adj1" fmla="val -107116"/>
              <a:gd name="adj2" fmla="val 12653"/>
            </a:avLst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753" name="AutoShape 657"/>
          <p:cNvSpPr>
            <a:spLocks noChangeArrowheads="1"/>
          </p:cNvSpPr>
          <p:nvPr/>
        </p:nvSpPr>
        <p:spPr bwMode="auto">
          <a:xfrm>
            <a:off x="1547813" y="1847850"/>
            <a:ext cx="2881312" cy="790575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19578596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Komplex s </a:t>
            </a:r>
            <a:r>
              <a:rPr lang="en-US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c5</a:t>
            </a:r>
          </a:p>
          <a:p>
            <a:pPr algn="ctr">
              <a:defRPr/>
            </a:pPr>
            <a:r>
              <a:rPr lang="cs-CZ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konvertázovou</a:t>
            </a:r>
            <a:r>
              <a:rPr lang="cs-CZ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aktivitou</a:t>
            </a: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241" name="Group 812"/>
          <p:cNvGrpSpPr>
            <a:grpSpLocks/>
          </p:cNvGrpSpPr>
          <p:nvPr/>
        </p:nvGrpSpPr>
        <p:grpSpPr bwMode="auto">
          <a:xfrm>
            <a:off x="582613" y="3698875"/>
            <a:ext cx="304800" cy="450850"/>
            <a:chOff x="374" y="1796"/>
            <a:chExt cx="192" cy="284"/>
          </a:xfrm>
        </p:grpSpPr>
        <p:sp>
          <p:nvSpPr>
            <p:cNvPr id="3128" name="Oval 813"/>
            <p:cNvSpPr>
              <a:spLocks noChangeArrowheads="1"/>
            </p:cNvSpPr>
            <p:nvPr/>
          </p:nvSpPr>
          <p:spPr bwMode="auto">
            <a:xfrm rot="778792">
              <a:off x="385" y="1797"/>
              <a:ext cx="181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2C666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FF"/>
              </a:solidFill>
              <a:round/>
              <a:headEnd/>
              <a:tailEnd/>
            </a:ln>
            <a:effectLst>
              <a:outerShdw dist="254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10" name="Text Box 814"/>
            <p:cNvSpPr txBox="1">
              <a:spLocks noChangeArrowheads="1"/>
            </p:cNvSpPr>
            <p:nvPr/>
          </p:nvSpPr>
          <p:spPr bwMode="auto">
            <a:xfrm rot="-4861642">
              <a:off x="328" y="1842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c1r</a:t>
              </a:r>
              <a:endParaRPr lang="en-US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4242" name="Group 815"/>
          <p:cNvGrpSpPr>
            <a:grpSpLocks/>
          </p:cNvGrpSpPr>
          <p:nvPr/>
        </p:nvGrpSpPr>
        <p:grpSpPr bwMode="auto">
          <a:xfrm>
            <a:off x="1071563" y="3656013"/>
            <a:ext cx="314325" cy="479425"/>
            <a:chOff x="682" y="1767"/>
            <a:chExt cx="198" cy="302"/>
          </a:xfrm>
        </p:grpSpPr>
        <p:sp>
          <p:nvSpPr>
            <p:cNvPr id="3126" name="Oval 816"/>
            <p:cNvSpPr>
              <a:spLocks noChangeArrowheads="1"/>
            </p:cNvSpPr>
            <p:nvPr/>
          </p:nvSpPr>
          <p:spPr bwMode="auto">
            <a:xfrm rot="20821208" flipH="1">
              <a:off x="682" y="1797"/>
              <a:ext cx="181" cy="272"/>
            </a:xfrm>
            <a:prstGeom prst="ellipse">
              <a:avLst/>
            </a:prstGeom>
            <a:gradFill rotWithShape="1">
              <a:gsLst>
                <a:gs pos="0">
                  <a:srgbClr val="2C666A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54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13" name="Text Box 817"/>
            <p:cNvSpPr txBox="1">
              <a:spLocks noChangeArrowheads="1"/>
            </p:cNvSpPr>
            <p:nvPr/>
          </p:nvSpPr>
          <p:spPr bwMode="auto">
            <a:xfrm rot="-17047496">
              <a:off x="633" y="1822"/>
              <a:ext cx="3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c1s</a:t>
              </a:r>
              <a:endParaRPr lang="en-US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4914" name="AutoShape 818"/>
          <p:cNvSpPr>
            <a:spLocks noChangeArrowheads="1"/>
          </p:cNvSpPr>
          <p:nvPr/>
        </p:nvSpPr>
        <p:spPr bwMode="auto">
          <a:xfrm>
            <a:off x="684213" y="3824288"/>
            <a:ext cx="574675" cy="215900"/>
          </a:xfrm>
          <a:prstGeom prst="lightningBol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15" name="AutoShape 819"/>
          <p:cNvSpPr>
            <a:spLocks noChangeArrowheads="1"/>
          </p:cNvSpPr>
          <p:nvPr/>
        </p:nvSpPr>
        <p:spPr bwMode="auto">
          <a:xfrm>
            <a:off x="1303338" y="3881438"/>
            <a:ext cx="2232025" cy="215900"/>
          </a:xfrm>
          <a:prstGeom prst="lightningBol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243" name="Group 115"/>
          <p:cNvGrpSpPr>
            <a:grpSpLocks/>
          </p:cNvGrpSpPr>
          <p:nvPr/>
        </p:nvGrpSpPr>
        <p:grpSpPr bwMode="auto">
          <a:xfrm>
            <a:off x="5147170" y="5265118"/>
            <a:ext cx="3671887" cy="215900"/>
            <a:chOff x="249" y="2092"/>
            <a:chExt cx="2313" cy="136"/>
          </a:xfrm>
        </p:grpSpPr>
        <p:sp>
          <p:nvSpPr>
            <p:cNvPr id="763" name="Oval 4"/>
            <p:cNvSpPr>
              <a:spLocks noChangeArrowheads="1"/>
            </p:cNvSpPr>
            <p:nvPr/>
          </p:nvSpPr>
          <p:spPr bwMode="auto">
            <a:xfrm>
              <a:off x="93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64" name="Oval 5"/>
            <p:cNvSpPr>
              <a:spLocks noChangeArrowheads="1"/>
            </p:cNvSpPr>
            <p:nvPr/>
          </p:nvSpPr>
          <p:spPr bwMode="auto">
            <a:xfrm>
              <a:off x="106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65" name="Oval 6"/>
            <p:cNvSpPr>
              <a:spLocks noChangeArrowheads="1"/>
            </p:cNvSpPr>
            <p:nvPr/>
          </p:nvSpPr>
          <p:spPr bwMode="auto">
            <a:xfrm>
              <a:off x="120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66" name="Oval 7"/>
            <p:cNvSpPr>
              <a:spLocks noChangeArrowheads="1"/>
            </p:cNvSpPr>
            <p:nvPr/>
          </p:nvSpPr>
          <p:spPr bwMode="auto">
            <a:xfrm>
              <a:off x="133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67" name="Oval 8"/>
            <p:cNvSpPr>
              <a:spLocks noChangeArrowheads="1"/>
            </p:cNvSpPr>
            <p:nvPr/>
          </p:nvSpPr>
          <p:spPr bwMode="auto">
            <a:xfrm>
              <a:off x="147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68" name="Oval 9"/>
            <p:cNvSpPr>
              <a:spLocks noChangeArrowheads="1"/>
            </p:cNvSpPr>
            <p:nvPr/>
          </p:nvSpPr>
          <p:spPr bwMode="auto">
            <a:xfrm>
              <a:off x="161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69" name="Oval 10"/>
            <p:cNvSpPr>
              <a:spLocks noChangeArrowheads="1"/>
            </p:cNvSpPr>
            <p:nvPr/>
          </p:nvSpPr>
          <p:spPr bwMode="auto">
            <a:xfrm>
              <a:off x="174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70" name="Oval 11"/>
            <p:cNvSpPr>
              <a:spLocks noChangeArrowheads="1"/>
            </p:cNvSpPr>
            <p:nvPr/>
          </p:nvSpPr>
          <p:spPr bwMode="auto">
            <a:xfrm>
              <a:off x="793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71" name="Oval 12"/>
            <p:cNvSpPr>
              <a:spLocks noChangeArrowheads="1"/>
            </p:cNvSpPr>
            <p:nvPr/>
          </p:nvSpPr>
          <p:spPr bwMode="auto">
            <a:xfrm>
              <a:off x="188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72" name="Oval 13"/>
            <p:cNvSpPr>
              <a:spLocks noChangeArrowheads="1"/>
            </p:cNvSpPr>
            <p:nvPr/>
          </p:nvSpPr>
          <p:spPr bwMode="auto">
            <a:xfrm>
              <a:off x="201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73" name="Oval 14"/>
            <p:cNvSpPr>
              <a:spLocks noChangeArrowheads="1"/>
            </p:cNvSpPr>
            <p:nvPr/>
          </p:nvSpPr>
          <p:spPr bwMode="auto">
            <a:xfrm>
              <a:off x="215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74" name="Oval 15"/>
            <p:cNvSpPr>
              <a:spLocks noChangeArrowheads="1"/>
            </p:cNvSpPr>
            <p:nvPr/>
          </p:nvSpPr>
          <p:spPr bwMode="auto">
            <a:xfrm>
              <a:off x="229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75" name="Oval 16"/>
            <p:cNvSpPr>
              <a:spLocks noChangeArrowheads="1"/>
            </p:cNvSpPr>
            <p:nvPr/>
          </p:nvSpPr>
          <p:spPr bwMode="auto">
            <a:xfrm>
              <a:off x="242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76" name="Oval 105"/>
            <p:cNvSpPr>
              <a:spLocks noChangeArrowheads="1"/>
            </p:cNvSpPr>
            <p:nvPr/>
          </p:nvSpPr>
          <p:spPr bwMode="auto">
            <a:xfrm>
              <a:off x="249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77" name="Oval 106"/>
            <p:cNvSpPr>
              <a:spLocks noChangeArrowheads="1"/>
            </p:cNvSpPr>
            <p:nvPr/>
          </p:nvSpPr>
          <p:spPr bwMode="auto">
            <a:xfrm>
              <a:off x="385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78" name="Oval 107"/>
            <p:cNvSpPr>
              <a:spLocks noChangeArrowheads="1"/>
            </p:cNvSpPr>
            <p:nvPr/>
          </p:nvSpPr>
          <p:spPr bwMode="auto">
            <a:xfrm>
              <a:off x="521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79" name="Oval 108"/>
            <p:cNvSpPr>
              <a:spLocks noChangeArrowheads="1"/>
            </p:cNvSpPr>
            <p:nvPr/>
          </p:nvSpPr>
          <p:spPr bwMode="auto">
            <a:xfrm>
              <a:off x="657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grpSp>
        <p:nvGrpSpPr>
          <p:cNvPr id="4244" name="Group 384"/>
          <p:cNvGrpSpPr>
            <a:grpSpLocks/>
          </p:cNvGrpSpPr>
          <p:nvPr/>
        </p:nvGrpSpPr>
        <p:grpSpPr bwMode="auto">
          <a:xfrm>
            <a:off x="6299695" y="4506293"/>
            <a:ext cx="615950" cy="1079500"/>
            <a:chOff x="748" y="2294"/>
            <a:chExt cx="388" cy="680"/>
          </a:xfrm>
        </p:grpSpPr>
        <p:sp>
          <p:nvSpPr>
            <p:cNvPr id="781" name="AutoShape 378"/>
            <p:cNvSpPr>
              <a:spLocks noChangeArrowheads="1"/>
            </p:cNvSpPr>
            <p:nvPr/>
          </p:nvSpPr>
          <p:spPr bwMode="auto">
            <a:xfrm rot="-5400000">
              <a:off x="617" y="2463"/>
              <a:ext cx="680" cy="342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782" name="Text Box 380"/>
            <p:cNvSpPr txBox="1">
              <a:spLocks noChangeArrowheads="1"/>
            </p:cNvSpPr>
            <p:nvPr/>
          </p:nvSpPr>
          <p:spPr bwMode="auto">
            <a:xfrm>
              <a:off x="748" y="2384"/>
              <a:ext cx="3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C3b</a:t>
              </a:r>
            </a:p>
          </p:txBody>
        </p:sp>
      </p:grpSp>
      <p:grpSp>
        <p:nvGrpSpPr>
          <p:cNvPr id="4245" name="Group 117"/>
          <p:cNvGrpSpPr>
            <a:grpSpLocks/>
          </p:cNvGrpSpPr>
          <p:nvPr/>
        </p:nvGrpSpPr>
        <p:grpSpPr bwMode="auto">
          <a:xfrm>
            <a:off x="5037632" y="5406405"/>
            <a:ext cx="3887788" cy="215900"/>
            <a:chOff x="204" y="2342"/>
            <a:chExt cx="2449" cy="136"/>
          </a:xfrm>
        </p:grpSpPr>
        <p:sp>
          <p:nvSpPr>
            <p:cNvPr id="784" name="Oval 19"/>
            <p:cNvSpPr>
              <a:spLocks noChangeArrowheads="1"/>
            </p:cNvSpPr>
            <p:nvPr/>
          </p:nvSpPr>
          <p:spPr bwMode="auto">
            <a:xfrm>
              <a:off x="47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85" name="Oval 20"/>
            <p:cNvSpPr>
              <a:spLocks noChangeArrowheads="1"/>
            </p:cNvSpPr>
            <p:nvPr/>
          </p:nvSpPr>
          <p:spPr bwMode="auto">
            <a:xfrm>
              <a:off x="61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86" name="Oval 21"/>
            <p:cNvSpPr>
              <a:spLocks noChangeArrowheads="1"/>
            </p:cNvSpPr>
            <p:nvPr/>
          </p:nvSpPr>
          <p:spPr bwMode="auto">
            <a:xfrm>
              <a:off x="74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87" name="Oval 22"/>
            <p:cNvSpPr>
              <a:spLocks noChangeArrowheads="1"/>
            </p:cNvSpPr>
            <p:nvPr/>
          </p:nvSpPr>
          <p:spPr bwMode="auto">
            <a:xfrm>
              <a:off x="88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88" name="Oval 23"/>
            <p:cNvSpPr>
              <a:spLocks noChangeArrowheads="1"/>
            </p:cNvSpPr>
            <p:nvPr/>
          </p:nvSpPr>
          <p:spPr bwMode="auto">
            <a:xfrm>
              <a:off x="102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89" name="Oval 24"/>
            <p:cNvSpPr>
              <a:spLocks noChangeArrowheads="1"/>
            </p:cNvSpPr>
            <p:nvPr/>
          </p:nvSpPr>
          <p:spPr bwMode="auto">
            <a:xfrm>
              <a:off x="115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90" name="Oval 25"/>
            <p:cNvSpPr>
              <a:spLocks noChangeArrowheads="1"/>
            </p:cNvSpPr>
            <p:nvPr/>
          </p:nvSpPr>
          <p:spPr bwMode="auto">
            <a:xfrm>
              <a:off x="129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91" name="Oval 26"/>
            <p:cNvSpPr>
              <a:spLocks noChangeArrowheads="1"/>
            </p:cNvSpPr>
            <p:nvPr/>
          </p:nvSpPr>
          <p:spPr bwMode="auto">
            <a:xfrm>
              <a:off x="340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92" name="Oval 27"/>
            <p:cNvSpPr>
              <a:spLocks noChangeArrowheads="1"/>
            </p:cNvSpPr>
            <p:nvPr/>
          </p:nvSpPr>
          <p:spPr bwMode="auto">
            <a:xfrm>
              <a:off x="142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93" name="Oval 28"/>
            <p:cNvSpPr>
              <a:spLocks noChangeArrowheads="1"/>
            </p:cNvSpPr>
            <p:nvPr/>
          </p:nvSpPr>
          <p:spPr bwMode="auto">
            <a:xfrm>
              <a:off x="156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94" name="Oval 29"/>
            <p:cNvSpPr>
              <a:spLocks noChangeArrowheads="1"/>
            </p:cNvSpPr>
            <p:nvPr/>
          </p:nvSpPr>
          <p:spPr bwMode="auto">
            <a:xfrm>
              <a:off x="170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95" name="Oval 30"/>
            <p:cNvSpPr>
              <a:spLocks noChangeArrowheads="1"/>
            </p:cNvSpPr>
            <p:nvPr/>
          </p:nvSpPr>
          <p:spPr bwMode="auto">
            <a:xfrm>
              <a:off x="183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96" name="Oval 31"/>
            <p:cNvSpPr>
              <a:spLocks noChangeArrowheads="1"/>
            </p:cNvSpPr>
            <p:nvPr/>
          </p:nvSpPr>
          <p:spPr bwMode="auto">
            <a:xfrm>
              <a:off x="197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97" name="Oval 45"/>
            <p:cNvSpPr>
              <a:spLocks noChangeArrowheads="1"/>
            </p:cNvSpPr>
            <p:nvPr/>
          </p:nvSpPr>
          <p:spPr bwMode="auto">
            <a:xfrm>
              <a:off x="204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98" name="Oval 110"/>
            <p:cNvSpPr>
              <a:spLocks noChangeArrowheads="1"/>
            </p:cNvSpPr>
            <p:nvPr/>
          </p:nvSpPr>
          <p:spPr bwMode="auto">
            <a:xfrm>
              <a:off x="224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99" name="Oval 111"/>
            <p:cNvSpPr>
              <a:spLocks noChangeArrowheads="1"/>
            </p:cNvSpPr>
            <p:nvPr/>
          </p:nvSpPr>
          <p:spPr bwMode="auto">
            <a:xfrm>
              <a:off x="238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00" name="Oval 112"/>
            <p:cNvSpPr>
              <a:spLocks noChangeArrowheads="1"/>
            </p:cNvSpPr>
            <p:nvPr/>
          </p:nvSpPr>
          <p:spPr bwMode="auto">
            <a:xfrm>
              <a:off x="251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01" name="Oval 114"/>
            <p:cNvSpPr>
              <a:spLocks noChangeArrowheads="1"/>
            </p:cNvSpPr>
            <p:nvPr/>
          </p:nvSpPr>
          <p:spPr bwMode="auto">
            <a:xfrm>
              <a:off x="2108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grpSp>
        <p:nvGrpSpPr>
          <p:cNvPr id="4246" name="Group 118"/>
          <p:cNvGrpSpPr>
            <a:grpSpLocks/>
          </p:cNvGrpSpPr>
          <p:nvPr/>
        </p:nvGrpSpPr>
        <p:grpSpPr bwMode="auto">
          <a:xfrm>
            <a:off x="5147170" y="5544518"/>
            <a:ext cx="3671887" cy="215900"/>
            <a:chOff x="249" y="2092"/>
            <a:chExt cx="2313" cy="136"/>
          </a:xfrm>
        </p:grpSpPr>
        <p:sp>
          <p:nvSpPr>
            <p:cNvPr id="803" name="Oval 119"/>
            <p:cNvSpPr>
              <a:spLocks noChangeArrowheads="1"/>
            </p:cNvSpPr>
            <p:nvPr/>
          </p:nvSpPr>
          <p:spPr bwMode="auto">
            <a:xfrm>
              <a:off x="93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04" name="Oval 120"/>
            <p:cNvSpPr>
              <a:spLocks noChangeArrowheads="1"/>
            </p:cNvSpPr>
            <p:nvPr/>
          </p:nvSpPr>
          <p:spPr bwMode="auto">
            <a:xfrm>
              <a:off x="106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05" name="Oval 121"/>
            <p:cNvSpPr>
              <a:spLocks noChangeArrowheads="1"/>
            </p:cNvSpPr>
            <p:nvPr/>
          </p:nvSpPr>
          <p:spPr bwMode="auto">
            <a:xfrm>
              <a:off x="120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06" name="Oval 122"/>
            <p:cNvSpPr>
              <a:spLocks noChangeArrowheads="1"/>
            </p:cNvSpPr>
            <p:nvPr/>
          </p:nvSpPr>
          <p:spPr bwMode="auto">
            <a:xfrm>
              <a:off x="133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07" name="Oval 123"/>
            <p:cNvSpPr>
              <a:spLocks noChangeArrowheads="1"/>
            </p:cNvSpPr>
            <p:nvPr/>
          </p:nvSpPr>
          <p:spPr bwMode="auto">
            <a:xfrm>
              <a:off x="147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08" name="Oval 124"/>
            <p:cNvSpPr>
              <a:spLocks noChangeArrowheads="1"/>
            </p:cNvSpPr>
            <p:nvPr/>
          </p:nvSpPr>
          <p:spPr bwMode="auto">
            <a:xfrm>
              <a:off x="161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09" name="Oval 125"/>
            <p:cNvSpPr>
              <a:spLocks noChangeArrowheads="1"/>
            </p:cNvSpPr>
            <p:nvPr/>
          </p:nvSpPr>
          <p:spPr bwMode="auto">
            <a:xfrm>
              <a:off x="174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10" name="Oval 126"/>
            <p:cNvSpPr>
              <a:spLocks noChangeArrowheads="1"/>
            </p:cNvSpPr>
            <p:nvPr/>
          </p:nvSpPr>
          <p:spPr bwMode="auto">
            <a:xfrm>
              <a:off x="793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11" name="Oval 127"/>
            <p:cNvSpPr>
              <a:spLocks noChangeArrowheads="1"/>
            </p:cNvSpPr>
            <p:nvPr/>
          </p:nvSpPr>
          <p:spPr bwMode="auto">
            <a:xfrm>
              <a:off x="188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12" name="Oval 128"/>
            <p:cNvSpPr>
              <a:spLocks noChangeArrowheads="1"/>
            </p:cNvSpPr>
            <p:nvPr/>
          </p:nvSpPr>
          <p:spPr bwMode="auto">
            <a:xfrm>
              <a:off x="201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13" name="Oval 129"/>
            <p:cNvSpPr>
              <a:spLocks noChangeArrowheads="1"/>
            </p:cNvSpPr>
            <p:nvPr/>
          </p:nvSpPr>
          <p:spPr bwMode="auto">
            <a:xfrm>
              <a:off x="215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14" name="Oval 130"/>
            <p:cNvSpPr>
              <a:spLocks noChangeArrowheads="1"/>
            </p:cNvSpPr>
            <p:nvPr/>
          </p:nvSpPr>
          <p:spPr bwMode="auto">
            <a:xfrm>
              <a:off x="229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15" name="Oval 131"/>
            <p:cNvSpPr>
              <a:spLocks noChangeArrowheads="1"/>
            </p:cNvSpPr>
            <p:nvPr/>
          </p:nvSpPr>
          <p:spPr bwMode="auto">
            <a:xfrm>
              <a:off x="242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16" name="Oval 132"/>
            <p:cNvSpPr>
              <a:spLocks noChangeArrowheads="1"/>
            </p:cNvSpPr>
            <p:nvPr/>
          </p:nvSpPr>
          <p:spPr bwMode="auto">
            <a:xfrm>
              <a:off x="249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17" name="Oval 133"/>
            <p:cNvSpPr>
              <a:spLocks noChangeArrowheads="1"/>
            </p:cNvSpPr>
            <p:nvPr/>
          </p:nvSpPr>
          <p:spPr bwMode="auto">
            <a:xfrm>
              <a:off x="385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18" name="Oval 134"/>
            <p:cNvSpPr>
              <a:spLocks noChangeArrowheads="1"/>
            </p:cNvSpPr>
            <p:nvPr/>
          </p:nvSpPr>
          <p:spPr bwMode="auto">
            <a:xfrm>
              <a:off x="521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19" name="Oval 135"/>
            <p:cNvSpPr>
              <a:spLocks noChangeArrowheads="1"/>
            </p:cNvSpPr>
            <p:nvPr/>
          </p:nvSpPr>
          <p:spPr bwMode="auto">
            <a:xfrm>
              <a:off x="657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820" name="AutoShape 344"/>
          <p:cNvSpPr>
            <a:spLocks noChangeArrowheads="1"/>
          </p:cNvSpPr>
          <p:nvPr/>
        </p:nvSpPr>
        <p:spPr bwMode="auto">
          <a:xfrm rot="-5400000">
            <a:off x="6641008" y="3698255"/>
            <a:ext cx="1079500" cy="542925"/>
          </a:xfrm>
          <a:prstGeom prst="flowChartDelay">
            <a:avLst/>
          </a:prstGeom>
          <a:gradFill rotWithShape="1">
            <a:gsLst>
              <a:gs pos="0">
                <a:schemeClr val="bg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247" name="Group 136"/>
          <p:cNvGrpSpPr>
            <a:grpSpLocks/>
          </p:cNvGrpSpPr>
          <p:nvPr/>
        </p:nvGrpSpPr>
        <p:grpSpPr bwMode="auto">
          <a:xfrm>
            <a:off x="5037632" y="5685805"/>
            <a:ext cx="3887788" cy="215900"/>
            <a:chOff x="204" y="2342"/>
            <a:chExt cx="2449" cy="136"/>
          </a:xfrm>
        </p:grpSpPr>
        <p:sp>
          <p:nvSpPr>
            <p:cNvPr id="822" name="Oval 137"/>
            <p:cNvSpPr>
              <a:spLocks noChangeArrowheads="1"/>
            </p:cNvSpPr>
            <p:nvPr/>
          </p:nvSpPr>
          <p:spPr bwMode="auto">
            <a:xfrm>
              <a:off x="47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23" name="Oval 138"/>
            <p:cNvSpPr>
              <a:spLocks noChangeArrowheads="1"/>
            </p:cNvSpPr>
            <p:nvPr/>
          </p:nvSpPr>
          <p:spPr bwMode="auto">
            <a:xfrm>
              <a:off x="61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24" name="Oval 139"/>
            <p:cNvSpPr>
              <a:spLocks noChangeArrowheads="1"/>
            </p:cNvSpPr>
            <p:nvPr/>
          </p:nvSpPr>
          <p:spPr bwMode="auto">
            <a:xfrm>
              <a:off x="74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25" name="Oval 140"/>
            <p:cNvSpPr>
              <a:spLocks noChangeArrowheads="1"/>
            </p:cNvSpPr>
            <p:nvPr/>
          </p:nvSpPr>
          <p:spPr bwMode="auto">
            <a:xfrm>
              <a:off x="88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26" name="Oval 141"/>
            <p:cNvSpPr>
              <a:spLocks noChangeArrowheads="1"/>
            </p:cNvSpPr>
            <p:nvPr/>
          </p:nvSpPr>
          <p:spPr bwMode="auto">
            <a:xfrm>
              <a:off x="102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27" name="Oval 142"/>
            <p:cNvSpPr>
              <a:spLocks noChangeArrowheads="1"/>
            </p:cNvSpPr>
            <p:nvPr/>
          </p:nvSpPr>
          <p:spPr bwMode="auto">
            <a:xfrm>
              <a:off x="115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28" name="Oval 143"/>
            <p:cNvSpPr>
              <a:spLocks noChangeArrowheads="1"/>
            </p:cNvSpPr>
            <p:nvPr/>
          </p:nvSpPr>
          <p:spPr bwMode="auto">
            <a:xfrm>
              <a:off x="129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29" name="Oval 144"/>
            <p:cNvSpPr>
              <a:spLocks noChangeArrowheads="1"/>
            </p:cNvSpPr>
            <p:nvPr/>
          </p:nvSpPr>
          <p:spPr bwMode="auto">
            <a:xfrm>
              <a:off x="340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30" name="Oval 145"/>
            <p:cNvSpPr>
              <a:spLocks noChangeArrowheads="1"/>
            </p:cNvSpPr>
            <p:nvPr/>
          </p:nvSpPr>
          <p:spPr bwMode="auto">
            <a:xfrm>
              <a:off x="142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31" name="Oval 146"/>
            <p:cNvSpPr>
              <a:spLocks noChangeArrowheads="1"/>
            </p:cNvSpPr>
            <p:nvPr/>
          </p:nvSpPr>
          <p:spPr bwMode="auto">
            <a:xfrm>
              <a:off x="156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32" name="Oval 147"/>
            <p:cNvSpPr>
              <a:spLocks noChangeArrowheads="1"/>
            </p:cNvSpPr>
            <p:nvPr/>
          </p:nvSpPr>
          <p:spPr bwMode="auto">
            <a:xfrm>
              <a:off x="170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33" name="Oval 148"/>
            <p:cNvSpPr>
              <a:spLocks noChangeArrowheads="1"/>
            </p:cNvSpPr>
            <p:nvPr/>
          </p:nvSpPr>
          <p:spPr bwMode="auto">
            <a:xfrm>
              <a:off x="183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34" name="Oval 149"/>
            <p:cNvSpPr>
              <a:spLocks noChangeArrowheads="1"/>
            </p:cNvSpPr>
            <p:nvPr/>
          </p:nvSpPr>
          <p:spPr bwMode="auto">
            <a:xfrm>
              <a:off x="197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35" name="Oval 150"/>
            <p:cNvSpPr>
              <a:spLocks noChangeArrowheads="1"/>
            </p:cNvSpPr>
            <p:nvPr/>
          </p:nvSpPr>
          <p:spPr bwMode="auto">
            <a:xfrm>
              <a:off x="204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36" name="Oval 151"/>
            <p:cNvSpPr>
              <a:spLocks noChangeArrowheads="1"/>
            </p:cNvSpPr>
            <p:nvPr/>
          </p:nvSpPr>
          <p:spPr bwMode="auto">
            <a:xfrm>
              <a:off x="224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37" name="Oval 152"/>
            <p:cNvSpPr>
              <a:spLocks noChangeArrowheads="1"/>
            </p:cNvSpPr>
            <p:nvPr/>
          </p:nvSpPr>
          <p:spPr bwMode="auto">
            <a:xfrm>
              <a:off x="238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38" name="Oval 153"/>
            <p:cNvSpPr>
              <a:spLocks noChangeArrowheads="1"/>
            </p:cNvSpPr>
            <p:nvPr/>
          </p:nvSpPr>
          <p:spPr bwMode="auto">
            <a:xfrm>
              <a:off x="251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39" name="Oval 154"/>
            <p:cNvSpPr>
              <a:spLocks noChangeArrowheads="1"/>
            </p:cNvSpPr>
            <p:nvPr/>
          </p:nvSpPr>
          <p:spPr bwMode="auto">
            <a:xfrm>
              <a:off x="2108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grpSp>
        <p:nvGrpSpPr>
          <p:cNvPr id="4248" name="Group 155"/>
          <p:cNvGrpSpPr>
            <a:grpSpLocks/>
          </p:cNvGrpSpPr>
          <p:nvPr/>
        </p:nvGrpSpPr>
        <p:grpSpPr bwMode="auto">
          <a:xfrm>
            <a:off x="5147170" y="5804868"/>
            <a:ext cx="3671887" cy="215900"/>
            <a:chOff x="249" y="2092"/>
            <a:chExt cx="2313" cy="136"/>
          </a:xfrm>
        </p:grpSpPr>
        <p:sp>
          <p:nvSpPr>
            <p:cNvPr id="841" name="Oval 156"/>
            <p:cNvSpPr>
              <a:spLocks noChangeArrowheads="1"/>
            </p:cNvSpPr>
            <p:nvPr/>
          </p:nvSpPr>
          <p:spPr bwMode="auto">
            <a:xfrm>
              <a:off x="93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42" name="Oval 157"/>
            <p:cNvSpPr>
              <a:spLocks noChangeArrowheads="1"/>
            </p:cNvSpPr>
            <p:nvPr/>
          </p:nvSpPr>
          <p:spPr bwMode="auto">
            <a:xfrm>
              <a:off x="106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43" name="Oval 158"/>
            <p:cNvSpPr>
              <a:spLocks noChangeArrowheads="1"/>
            </p:cNvSpPr>
            <p:nvPr/>
          </p:nvSpPr>
          <p:spPr bwMode="auto">
            <a:xfrm>
              <a:off x="120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44" name="Oval 159"/>
            <p:cNvSpPr>
              <a:spLocks noChangeArrowheads="1"/>
            </p:cNvSpPr>
            <p:nvPr/>
          </p:nvSpPr>
          <p:spPr bwMode="auto">
            <a:xfrm>
              <a:off x="133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45" name="Oval 160"/>
            <p:cNvSpPr>
              <a:spLocks noChangeArrowheads="1"/>
            </p:cNvSpPr>
            <p:nvPr/>
          </p:nvSpPr>
          <p:spPr bwMode="auto">
            <a:xfrm>
              <a:off x="147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46" name="Oval 161"/>
            <p:cNvSpPr>
              <a:spLocks noChangeArrowheads="1"/>
            </p:cNvSpPr>
            <p:nvPr/>
          </p:nvSpPr>
          <p:spPr bwMode="auto">
            <a:xfrm>
              <a:off x="161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47" name="Oval 162"/>
            <p:cNvSpPr>
              <a:spLocks noChangeArrowheads="1"/>
            </p:cNvSpPr>
            <p:nvPr/>
          </p:nvSpPr>
          <p:spPr bwMode="auto">
            <a:xfrm>
              <a:off x="174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48" name="Oval 163"/>
            <p:cNvSpPr>
              <a:spLocks noChangeArrowheads="1"/>
            </p:cNvSpPr>
            <p:nvPr/>
          </p:nvSpPr>
          <p:spPr bwMode="auto">
            <a:xfrm>
              <a:off x="793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49" name="Oval 164"/>
            <p:cNvSpPr>
              <a:spLocks noChangeArrowheads="1"/>
            </p:cNvSpPr>
            <p:nvPr/>
          </p:nvSpPr>
          <p:spPr bwMode="auto">
            <a:xfrm>
              <a:off x="188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50" name="Oval 165"/>
            <p:cNvSpPr>
              <a:spLocks noChangeArrowheads="1"/>
            </p:cNvSpPr>
            <p:nvPr/>
          </p:nvSpPr>
          <p:spPr bwMode="auto">
            <a:xfrm>
              <a:off x="201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51" name="Oval 166"/>
            <p:cNvSpPr>
              <a:spLocks noChangeArrowheads="1"/>
            </p:cNvSpPr>
            <p:nvPr/>
          </p:nvSpPr>
          <p:spPr bwMode="auto">
            <a:xfrm>
              <a:off x="215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52" name="Oval 167"/>
            <p:cNvSpPr>
              <a:spLocks noChangeArrowheads="1"/>
            </p:cNvSpPr>
            <p:nvPr/>
          </p:nvSpPr>
          <p:spPr bwMode="auto">
            <a:xfrm>
              <a:off x="229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53" name="Oval 168"/>
            <p:cNvSpPr>
              <a:spLocks noChangeArrowheads="1"/>
            </p:cNvSpPr>
            <p:nvPr/>
          </p:nvSpPr>
          <p:spPr bwMode="auto">
            <a:xfrm>
              <a:off x="242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54" name="Oval 169"/>
            <p:cNvSpPr>
              <a:spLocks noChangeArrowheads="1"/>
            </p:cNvSpPr>
            <p:nvPr/>
          </p:nvSpPr>
          <p:spPr bwMode="auto">
            <a:xfrm>
              <a:off x="249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55" name="Oval 170"/>
            <p:cNvSpPr>
              <a:spLocks noChangeArrowheads="1"/>
            </p:cNvSpPr>
            <p:nvPr/>
          </p:nvSpPr>
          <p:spPr bwMode="auto">
            <a:xfrm>
              <a:off x="385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56" name="Oval 171"/>
            <p:cNvSpPr>
              <a:spLocks noChangeArrowheads="1"/>
            </p:cNvSpPr>
            <p:nvPr/>
          </p:nvSpPr>
          <p:spPr bwMode="auto">
            <a:xfrm>
              <a:off x="521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57" name="Oval 172"/>
            <p:cNvSpPr>
              <a:spLocks noChangeArrowheads="1"/>
            </p:cNvSpPr>
            <p:nvPr/>
          </p:nvSpPr>
          <p:spPr bwMode="auto">
            <a:xfrm>
              <a:off x="657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858" name="Text Box 352"/>
          <p:cNvSpPr txBox="1">
            <a:spLocks noChangeArrowheads="1"/>
          </p:cNvSpPr>
          <p:nvPr/>
        </p:nvSpPr>
        <p:spPr bwMode="auto">
          <a:xfrm>
            <a:off x="6868020" y="3893518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C3b</a:t>
            </a:r>
          </a:p>
        </p:txBody>
      </p:sp>
      <p:grpSp>
        <p:nvGrpSpPr>
          <p:cNvPr id="4249" name="Group 383"/>
          <p:cNvGrpSpPr>
            <a:grpSpLocks/>
          </p:cNvGrpSpPr>
          <p:nvPr/>
        </p:nvGrpSpPr>
        <p:grpSpPr bwMode="auto">
          <a:xfrm>
            <a:off x="5971082" y="5158755"/>
            <a:ext cx="615950" cy="1079500"/>
            <a:chOff x="541" y="2705"/>
            <a:chExt cx="388" cy="680"/>
          </a:xfrm>
        </p:grpSpPr>
        <p:sp>
          <p:nvSpPr>
            <p:cNvPr id="860" name="AutoShape 381"/>
            <p:cNvSpPr>
              <a:spLocks noChangeArrowheads="1"/>
            </p:cNvSpPr>
            <p:nvPr/>
          </p:nvSpPr>
          <p:spPr bwMode="auto">
            <a:xfrm rot="-5400000">
              <a:off x="398" y="2874"/>
              <a:ext cx="680" cy="342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861" name="Text Box 382"/>
            <p:cNvSpPr txBox="1">
              <a:spLocks noChangeArrowheads="1"/>
            </p:cNvSpPr>
            <p:nvPr/>
          </p:nvSpPr>
          <p:spPr bwMode="auto">
            <a:xfrm>
              <a:off x="541" y="2932"/>
              <a:ext cx="3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C3b</a:t>
              </a:r>
            </a:p>
          </p:txBody>
        </p:sp>
      </p:grpSp>
      <p:grpSp>
        <p:nvGrpSpPr>
          <p:cNvPr id="4250" name="Group 173"/>
          <p:cNvGrpSpPr>
            <a:grpSpLocks/>
          </p:cNvGrpSpPr>
          <p:nvPr/>
        </p:nvGrpSpPr>
        <p:grpSpPr bwMode="auto">
          <a:xfrm>
            <a:off x="5029695" y="5949330"/>
            <a:ext cx="3887787" cy="215900"/>
            <a:chOff x="204" y="2342"/>
            <a:chExt cx="2449" cy="136"/>
          </a:xfrm>
        </p:grpSpPr>
        <p:sp>
          <p:nvSpPr>
            <p:cNvPr id="863" name="Oval 174"/>
            <p:cNvSpPr>
              <a:spLocks noChangeArrowheads="1"/>
            </p:cNvSpPr>
            <p:nvPr/>
          </p:nvSpPr>
          <p:spPr bwMode="auto">
            <a:xfrm>
              <a:off x="47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64" name="Oval 175"/>
            <p:cNvSpPr>
              <a:spLocks noChangeArrowheads="1"/>
            </p:cNvSpPr>
            <p:nvPr/>
          </p:nvSpPr>
          <p:spPr bwMode="auto">
            <a:xfrm>
              <a:off x="61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65" name="Oval 176"/>
            <p:cNvSpPr>
              <a:spLocks noChangeArrowheads="1"/>
            </p:cNvSpPr>
            <p:nvPr/>
          </p:nvSpPr>
          <p:spPr bwMode="auto">
            <a:xfrm>
              <a:off x="74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66" name="Oval 177"/>
            <p:cNvSpPr>
              <a:spLocks noChangeArrowheads="1"/>
            </p:cNvSpPr>
            <p:nvPr/>
          </p:nvSpPr>
          <p:spPr bwMode="auto">
            <a:xfrm>
              <a:off x="88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67" name="Oval 178"/>
            <p:cNvSpPr>
              <a:spLocks noChangeArrowheads="1"/>
            </p:cNvSpPr>
            <p:nvPr/>
          </p:nvSpPr>
          <p:spPr bwMode="auto">
            <a:xfrm>
              <a:off x="102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68" name="Oval 179"/>
            <p:cNvSpPr>
              <a:spLocks noChangeArrowheads="1"/>
            </p:cNvSpPr>
            <p:nvPr/>
          </p:nvSpPr>
          <p:spPr bwMode="auto">
            <a:xfrm>
              <a:off x="115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69" name="Oval 180"/>
            <p:cNvSpPr>
              <a:spLocks noChangeArrowheads="1"/>
            </p:cNvSpPr>
            <p:nvPr/>
          </p:nvSpPr>
          <p:spPr bwMode="auto">
            <a:xfrm>
              <a:off x="129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70" name="Oval 181"/>
            <p:cNvSpPr>
              <a:spLocks noChangeArrowheads="1"/>
            </p:cNvSpPr>
            <p:nvPr/>
          </p:nvSpPr>
          <p:spPr bwMode="auto">
            <a:xfrm>
              <a:off x="340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71" name="Oval 182"/>
            <p:cNvSpPr>
              <a:spLocks noChangeArrowheads="1"/>
            </p:cNvSpPr>
            <p:nvPr/>
          </p:nvSpPr>
          <p:spPr bwMode="auto">
            <a:xfrm>
              <a:off x="1429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72" name="Oval 183"/>
            <p:cNvSpPr>
              <a:spLocks noChangeArrowheads="1"/>
            </p:cNvSpPr>
            <p:nvPr/>
          </p:nvSpPr>
          <p:spPr bwMode="auto">
            <a:xfrm>
              <a:off x="156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73" name="Oval 184"/>
            <p:cNvSpPr>
              <a:spLocks noChangeArrowheads="1"/>
            </p:cNvSpPr>
            <p:nvPr/>
          </p:nvSpPr>
          <p:spPr bwMode="auto">
            <a:xfrm>
              <a:off x="170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74" name="Oval 185"/>
            <p:cNvSpPr>
              <a:spLocks noChangeArrowheads="1"/>
            </p:cNvSpPr>
            <p:nvPr/>
          </p:nvSpPr>
          <p:spPr bwMode="auto">
            <a:xfrm>
              <a:off x="183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75" name="Oval 186"/>
            <p:cNvSpPr>
              <a:spLocks noChangeArrowheads="1"/>
            </p:cNvSpPr>
            <p:nvPr/>
          </p:nvSpPr>
          <p:spPr bwMode="auto">
            <a:xfrm>
              <a:off x="1973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76" name="Oval 187"/>
            <p:cNvSpPr>
              <a:spLocks noChangeArrowheads="1"/>
            </p:cNvSpPr>
            <p:nvPr/>
          </p:nvSpPr>
          <p:spPr bwMode="auto">
            <a:xfrm>
              <a:off x="204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77" name="Oval 188"/>
            <p:cNvSpPr>
              <a:spLocks noChangeArrowheads="1"/>
            </p:cNvSpPr>
            <p:nvPr/>
          </p:nvSpPr>
          <p:spPr bwMode="auto">
            <a:xfrm>
              <a:off x="2245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78" name="Oval 189"/>
            <p:cNvSpPr>
              <a:spLocks noChangeArrowheads="1"/>
            </p:cNvSpPr>
            <p:nvPr/>
          </p:nvSpPr>
          <p:spPr bwMode="auto">
            <a:xfrm>
              <a:off x="2381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79" name="Oval 190"/>
            <p:cNvSpPr>
              <a:spLocks noChangeArrowheads="1"/>
            </p:cNvSpPr>
            <p:nvPr/>
          </p:nvSpPr>
          <p:spPr bwMode="auto">
            <a:xfrm>
              <a:off x="2517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80" name="Oval 191"/>
            <p:cNvSpPr>
              <a:spLocks noChangeArrowheads="1"/>
            </p:cNvSpPr>
            <p:nvPr/>
          </p:nvSpPr>
          <p:spPr bwMode="auto">
            <a:xfrm>
              <a:off x="2108" y="234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881" name="AutoShape 437"/>
          <p:cNvSpPr>
            <a:spLocks noChangeArrowheads="1"/>
          </p:cNvSpPr>
          <p:nvPr/>
        </p:nvSpPr>
        <p:spPr bwMode="auto">
          <a:xfrm rot="5400000" flipV="1">
            <a:off x="6659263" y="4508674"/>
            <a:ext cx="1368425" cy="1512888"/>
          </a:xfrm>
          <a:prstGeom prst="wedgeEllipseCallout">
            <a:avLst>
              <a:gd name="adj1" fmla="val -142694"/>
              <a:gd name="adj2" fmla="val -82319"/>
            </a:avLst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882" name="Oval 409"/>
          <p:cNvSpPr>
            <a:spLocks noChangeArrowheads="1"/>
          </p:cNvSpPr>
          <p:nvPr/>
        </p:nvSpPr>
        <p:spPr bwMode="auto">
          <a:xfrm>
            <a:off x="6444157" y="5661993"/>
            <a:ext cx="1727200" cy="55086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properdin</a:t>
            </a:r>
            <a:endParaRPr lang="cs-CZ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251" name="Group 192"/>
          <p:cNvGrpSpPr>
            <a:grpSpLocks/>
          </p:cNvGrpSpPr>
          <p:nvPr/>
        </p:nvGrpSpPr>
        <p:grpSpPr bwMode="auto">
          <a:xfrm>
            <a:off x="5147170" y="6093793"/>
            <a:ext cx="3671887" cy="215900"/>
            <a:chOff x="249" y="2092"/>
            <a:chExt cx="2313" cy="136"/>
          </a:xfrm>
        </p:grpSpPr>
        <p:sp>
          <p:nvSpPr>
            <p:cNvPr id="884" name="Oval 193"/>
            <p:cNvSpPr>
              <a:spLocks noChangeArrowheads="1"/>
            </p:cNvSpPr>
            <p:nvPr/>
          </p:nvSpPr>
          <p:spPr bwMode="auto">
            <a:xfrm>
              <a:off x="93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85" name="Oval 194"/>
            <p:cNvSpPr>
              <a:spLocks noChangeArrowheads="1"/>
            </p:cNvSpPr>
            <p:nvPr/>
          </p:nvSpPr>
          <p:spPr bwMode="auto">
            <a:xfrm>
              <a:off x="106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86" name="Oval 195"/>
            <p:cNvSpPr>
              <a:spLocks noChangeArrowheads="1"/>
            </p:cNvSpPr>
            <p:nvPr/>
          </p:nvSpPr>
          <p:spPr bwMode="auto">
            <a:xfrm>
              <a:off x="120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87" name="Oval 196"/>
            <p:cNvSpPr>
              <a:spLocks noChangeArrowheads="1"/>
            </p:cNvSpPr>
            <p:nvPr/>
          </p:nvSpPr>
          <p:spPr bwMode="auto">
            <a:xfrm>
              <a:off x="133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88" name="Oval 197"/>
            <p:cNvSpPr>
              <a:spLocks noChangeArrowheads="1"/>
            </p:cNvSpPr>
            <p:nvPr/>
          </p:nvSpPr>
          <p:spPr bwMode="auto">
            <a:xfrm>
              <a:off x="147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89" name="Oval 198"/>
            <p:cNvSpPr>
              <a:spLocks noChangeArrowheads="1"/>
            </p:cNvSpPr>
            <p:nvPr/>
          </p:nvSpPr>
          <p:spPr bwMode="auto">
            <a:xfrm>
              <a:off x="161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0" name="Oval 199"/>
            <p:cNvSpPr>
              <a:spLocks noChangeArrowheads="1"/>
            </p:cNvSpPr>
            <p:nvPr/>
          </p:nvSpPr>
          <p:spPr bwMode="auto">
            <a:xfrm>
              <a:off x="174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1" name="Oval 200"/>
            <p:cNvSpPr>
              <a:spLocks noChangeArrowheads="1"/>
            </p:cNvSpPr>
            <p:nvPr/>
          </p:nvSpPr>
          <p:spPr bwMode="auto">
            <a:xfrm>
              <a:off x="793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2" name="Oval 201"/>
            <p:cNvSpPr>
              <a:spLocks noChangeArrowheads="1"/>
            </p:cNvSpPr>
            <p:nvPr/>
          </p:nvSpPr>
          <p:spPr bwMode="auto">
            <a:xfrm>
              <a:off x="1882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3" name="Oval 202"/>
            <p:cNvSpPr>
              <a:spLocks noChangeArrowheads="1"/>
            </p:cNvSpPr>
            <p:nvPr/>
          </p:nvSpPr>
          <p:spPr bwMode="auto">
            <a:xfrm>
              <a:off x="2018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4" name="Oval 203"/>
            <p:cNvSpPr>
              <a:spLocks noChangeArrowheads="1"/>
            </p:cNvSpPr>
            <p:nvPr/>
          </p:nvSpPr>
          <p:spPr bwMode="auto">
            <a:xfrm>
              <a:off x="2154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5" name="Oval 204"/>
            <p:cNvSpPr>
              <a:spLocks noChangeArrowheads="1"/>
            </p:cNvSpPr>
            <p:nvPr/>
          </p:nvSpPr>
          <p:spPr bwMode="auto">
            <a:xfrm>
              <a:off x="2290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6" name="Oval 205"/>
            <p:cNvSpPr>
              <a:spLocks noChangeArrowheads="1"/>
            </p:cNvSpPr>
            <p:nvPr/>
          </p:nvSpPr>
          <p:spPr bwMode="auto">
            <a:xfrm>
              <a:off x="2426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7" name="Oval 206"/>
            <p:cNvSpPr>
              <a:spLocks noChangeArrowheads="1"/>
            </p:cNvSpPr>
            <p:nvPr/>
          </p:nvSpPr>
          <p:spPr bwMode="auto">
            <a:xfrm>
              <a:off x="249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8" name="Oval 207"/>
            <p:cNvSpPr>
              <a:spLocks noChangeArrowheads="1"/>
            </p:cNvSpPr>
            <p:nvPr/>
          </p:nvSpPr>
          <p:spPr bwMode="auto">
            <a:xfrm>
              <a:off x="385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9" name="Oval 208"/>
            <p:cNvSpPr>
              <a:spLocks noChangeArrowheads="1"/>
            </p:cNvSpPr>
            <p:nvPr/>
          </p:nvSpPr>
          <p:spPr bwMode="auto">
            <a:xfrm>
              <a:off x="521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00" name="Oval 209"/>
            <p:cNvSpPr>
              <a:spLocks noChangeArrowheads="1"/>
            </p:cNvSpPr>
            <p:nvPr/>
          </p:nvSpPr>
          <p:spPr bwMode="auto">
            <a:xfrm>
              <a:off x="657" y="209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901" name="AutoShape 345"/>
          <p:cNvSpPr>
            <a:spLocks noChangeArrowheads="1"/>
          </p:cNvSpPr>
          <p:nvPr/>
        </p:nvSpPr>
        <p:spPr bwMode="auto">
          <a:xfrm rot="5400000">
            <a:off x="6965651" y="4454699"/>
            <a:ext cx="431800" cy="541338"/>
          </a:xfrm>
          <a:prstGeom prst="flowChartDelay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02" name="Text Box 349"/>
          <p:cNvSpPr txBox="1">
            <a:spLocks noChangeArrowheads="1"/>
          </p:cNvSpPr>
          <p:nvPr/>
        </p:nvSpPr>
        <p:spPr bwMode="auto">
          <a:xfrm>
            <a:off x="6926757" y="4149105"/>
            <a:ext cx="47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>
                <a:effectLst>
                  <a:outerShdw blurRad="38100" dist="38100" dir="2700000" algn="tl">
                    <a:srgbClr val="FFFFFF"/>
                  </a:outerShdw>
                </a:effectLst>
              </a:rPr>
              <a:t>C3</a:t>
            </a:r>
          </a:p>
        </p:txBody>
      </p:sp>
      <p:sp>
        <p:nvSpPr>
          <p:cNvPr id="903" name="Text Box 351"/>
          <p:cNvSpPr txBox="1">
            <a:spLocks noChangeArrowheads="1"/>
          </p:cNvSpPr>
          <p:nvPr/>
        </p:nvSpPr>
        <p:spPr bwMode="auto">
          <a:xfrm>
            <a:off x="6868020" y="4509468"/>
            <a:ext cx="60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C3a</a:t>
            </a:r>
          </a:p>
        </p:txBody>
      </p:sp>
      <p:grpSp>
        <p:nvGrpSpPr>
          <p:cNvPr id="4252" name="Group 392"/>
          <p:cNvGrpSpPr>
            <a:grpSpLocks/>
          </p:cNvGrpSpPr>
          <p:nvPr/>
        </p:nvGrpSpPr>
        <p:grpSpPr bwMode="auto">
          <a:xfrm>
            <a:off x="7274420" y="4580905"/>
            <a:ext cx="647700" cy="720725"/>
            <a:chOff x="1973" y="1389"/>
            <a:chExt cx="408" cy="454"/>
          </a:xfrm>
        </p:grpSpPr>
        <p:sp>
          <p:nvSpPr>
            <p:cNvPr id="905" name="AutoShape 393"/>
            <p:cNvSpPr>
              <a:spLocks noChangeArrowheads="1"/>
            </p:cNvSpPr>
            <p:nvPr/>
          </p:nvSpPr>
          <p:spPr bwMode="auto">
            <a:xfrm>
              <a:off x="1973" y="1389"/>
              <a:ext cx="408" cy="454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1">
              <a:gsLst>
                <a:gs pos="0">
                  <a:srgbClr val="8000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06" name="Text Box 394"/>
            <p:cNvSpPr txBox="1">
              <a:spLocks noChangeArrowheads="1"/>
            </p:cNvSpPr>
            <p:nvPr/>
          </p:nvSpPr>
          <p:spPr bwMode="auto">
            <a:xfrm>
              <a:off x="2064" y="1502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4253" name="Group 365"/>
          <p:cNvGrpSpPr>
            <a:grpSpLocks/>
          </p:cNvGrpSpPr>
          <p:nvPr/>
        </p:nvGrpSpPr>
        <p:grpSpPr bwMode="auto">
          <a:xfrm>
            <a:off x="7269657" y="4941268"/>
            <a:ext cx="647700" cy="366712"/>
            <a:chOff x="3365" y="1525"/>
            <a:chExt cx="408" cy="231"/>
          </a:xfrm>
        </p:grpSpPr>
        <p:sp>
          <p:nvSpPr>
            <p:cNvPr id="908" name="AutoShape 360"/>
            <p:cNvSpPr>
              <a:spLocks noChangeArrowheads="1"/>
            </p:cNvSpPr>
            <p:nvPr/>
          </p:nvSpPr>
          <p:spPr bwMode="auto">
            <a:xfrm>
              <a:off x="3365" y="1525"/>
              <a:ext cx="408" cy="22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09" name="Text Box 363"/>
            <p:cNvSpPr txBox="1">
              <a:spLocks noChangeArrowheads="1"/>
            </p:cNvSpPr>
            <p:nvPr/>
          </p:nvSpPr>
          <p:spPr bwMode="auto">
            <a:xfrm>
              <a:off x="3416" y="1525"/>
              <a:ext cx="3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Bb</a:t>
              </a:r>
            </a:p>
          </p:txBody>
        </p:sp>
      </p:grpSp>
      <p:sp>
        <p:nvSpPr>
          <p:cNvPr id="910" name="AutoShape 368"/>
          <p:cNvSpPr>
            <a:spLocks noChangeArrowheads="1"/>
          </p:cNvSpPr>
          <p:nvPr/>
        </p:nvSpPr>
        <p:spPr bwMode="auto">
          <a:xfrm>
            <a:off x="7884020" y="4725368"/>
            <a:ext cx="719137" cy="431800"/>
          </a:xfrm>
          <a:prstGeom prst="flowChartDisplay">
            <a:avLst/>
          </a:prstGeom>
          <a:gradFill rotWithShape="1">
            <a:gsLst>
              <a:gs pos="0">
                <a:schemeClr val="bg1"/>
              </a:gs>
              <a:gs pos="100000">
                <a:srgbClr val="993300"/>
              </a:gs>
            </a:gsLst>
            <a:path path="rect">
              <a:fillToRect l="50000" t="50000" r="50000" b="50000"/>
            </a:path>
          </a:gra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D</a:t>
            </a:r>
          </a:p>
        </p:txBody>
      </p:sp>
      <p:grpSp>
        <p:nvGrpSpPr>
          <p:cNvPr id="4254" name="Group 364"/>
          <p:cNvGrpSpPr>
            <a:grpSpLocks/>
          </p:cNvGrpSpPr>
          <p:nvPr/>
        </p:nvGrpSpPr>
        <p:grpSpPr bwMode="auto">
          <a:xfrm>
            <a:off x="7269657" y="4574555"/>
            <a:ext cx="647700" cy="366713"/>
            <a:chOff x="3365" y="1298"/>
            <a:chExt cx="408" cy="231"/>
          </a:xfrm>
        </p:grpSpPr>
        <p:sp>
          <p:nvSpPr>
            <p:cNvPr id="912" name="AutoShape 361"/>
            <p:cNvSpPr>
              <a:spLocks noChangeArrowheads="1"/>
            </p:cNvSpPr>
            <p:nvPr/>
          </p:nvSpPr>
          <p:spPr bwMode="auto">
            <a:xfrm rot="10800000">
              <a:off x="3365" y="1298"/>
              <a:ext cx="408" cy="22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13" name="Text Box 362"/>
            <p:cNvSpPr txBox="1">
              <a:spLocks noChangeArrowheads="1"/>
            </p:cNvSpPr>
            <p:nvPr/>
          </p:nvSpPr>
          <p:spPr bwMode="auto">
            <a:xfrm>
              <a:off x="3424" y="1298"/>
              <a:ext cx="3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</a:t>
              </a:r>
            </a:p>
          </p:txBody>
        </p:sp>
      </p:grpSp>
      <p:grpSp>
        <p:nvGrpSpPr>
          <p:cNvPr id="4255" name="Group 391"/>
          <p:cNvGrpSpPr>
            <a:grpSpLocks/>
          </p:cNvGrpSpPr>
          <p:nvPr/>
        </p:nvGrpSpPr>
        <p:grpSpPr bwMode="auto">
          <a:xfrm>
            <a:off x="5901232" y="4077668"/>
            <a:ext cx="647700" cy="720725"/>
            <a:chOff x="1973" y="1389"/>
            <a:chExt cx="408" cy="454"/>
          </a:xfrm>
        </p:grpSpPr>
        <p:sp>
          <p:nvSpPr>
            <p:cNvPr id="915" name="AutoShape 385"/>
            <p:cNvSpPr>
              <a:spLocks noChangeArrowheads="1"/>
            </p:cNvSpPr>
            <p:nvPr/>
          </p:nvSpPr>
          <p:spPr bwMode="auto">
            <a:xfrm>
              <a:off x="1973" y="1389"/>
              <a:ext cx="408" cy="454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1">
              <a:gsLst>
                <a:gs pos="0">
                  <a:srgbClr val="8000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16" name="Text Box 387"/>
            <p:cNvSpPr txBox="1">
              <a:spLocks noChangeArrowheads="1"/>
            </p:cNvSpPr>
            <p:nvPr/>
          </p:nvSpPr>
          <p:spPr bwMode="auto">
            <a:xfrm>
              <a:off x="2064" y="1502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4352" name="Group 390"/>
          <p:cNvGrpSpPr>
            <a:grpSpLocks/>
          </p:cNvGrpSpPr>
          <p:nvPr/>
        </p:nvGrpSpPr>
        <p:grpSpPr bwMode="auto">
          <a:xfrm>
            <a:off x="5507532" y="4798393"/>
            <a:ext cx="647700" cy="720725"/>
            <a:chOff x="3061" y="1616"/>
            <a:chExt cx="408" cy="454"/>
          </a:xfrm>
        </p:grpSpPr>
        <p:sp>
          <p:nvSpPr>
            <p:cNvPr id="918" name="AutoShape 388"/>
            <p:cNvSpPr>
              <a:spLocks noChangeArrowheads="1"/>
            </p:cNvSpPr>
            <p:nvPr/>
          </p:nvSpPr>
          <p:spPr bwMode="auto">
            <a:xfrm>
              <a:off x="3061" y="1616"/>
              <a:ext cx="408" cy="454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1">
              <a:gsLst>
                <a:gs pos="0">
                  <a:srgbClr val="8000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19" name="Text Box 389"/>
            <p:cNvSpPr txBox="1">
              <a:spLocks noChangeArrowheads="1"/>
            </p:cNvSpPr>
            <p:nvPr/>
          </p:nvSpPr>
          <p:spPr bwMode="auto">
            <a:xfrm>
              <a:off x="3152" y="1706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</a:t>
              </a:r>
            </a:p>
          </p:txBody>
        </p:sp>
      </p:grpSp>
      <p:sp>
        <p:nvSpPr>
          <p:cNvPr id="920" name="AutoShape 395"/>
          <p:cNvSpPr>
            <a:spLocks noChangeArrowheads="1"/>
          </p:cNvSpPr>
          <p:nvPr/>
        </p:nvSpPr>
        <p:spPr bwMode="auto">
          <a:xfrm flipH="1">
            <a:off x="5151932" y="4222130"/>
            <a:ext cx="719138" cy="431800"/>
          </a:xfrm>
          <a:prstGeom prst="flowChartDisplay">
            <a:avLst/>
          </a:prstGeom>
          <a:gradFill rotWithShape="1">
            <a:gsLst>
              <a:gs pos="0">
                <a:schemeClr val="bg1"/>
              </a:gs>
              <a:gs pos="100000">
                <a:srgbClr val="993300"/>
              </a:gs>
            </a:gsLst>
            <a:path path="rect">
              <a:fillToRect l="50000" t="50000" r="50000" b="50000"/>
            </a:path>
          </a:gra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D</a:t>
            </a:r>
          </a:p>
        </p:txBody>
      </p:sp>
      <p:sp>
        <p:nvSpPr>
          <p:cNvPr id="921" name="AutoShape 396"/>
          <p:cNvSpPr>
            <a:spLocks noChangeArrowheads="1"/>
          </p:cNvSpPr>
          <p:nvPr/>
        </p:nvSpPr>
        <p:spPr bwMode="auto">
          <a:xfrm flipH="1">
            <a:off x="4764582" y="4941268"/>
            <a:ext cx="719138" cy="431800"/>
          </a:xfrm>
          <a:prstGeom prst="flowChartDisplay">
            <a:avLst/>
          </a:prstGeom>
          <a:gradFill rotWithShape="1">
            <a:gsLst>
              <a:gs pos="0">
                <a:schemeClr val="bg1"/>
              </a:gs>
              <a:gs pos="100000">
                <a:srgbClr val="993300"/>
              </a:gs>
            </a:gsLst>
            <a:path path="rect">
              <a:fillToRect l="50000" t="50000" r="50000" b="50000"/>
            </a:path>
          </a:gra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D</a:t>
            </a:r>
          </a:p>
        </p:txBody>
      </p:sp>
      <p:grpSp>
        <p:nvGrpSpPr>
          <p:cNvPr id="4353" name="Group 397"/>
          <p:cNvGrpSpPr>
            <a:grpSpLocks/>
          </p:cNvGrpSpPr>
          <p:nvPr/>
        </p:nvGrpSpPr>
        <p:grpSpPr bwMode="auto">
          <a:xfrm>
            <a:off x="5901232" y="4071318"/>
            <a:ext cx="647700" cy="366712"/>
            <a:chOff x="3365" y="1298"/>
            <a:chExt cx="408" cy="231"/>
          </a:xfrm>
        </p:grpSpPr>
        <p:sp>
          <p:nvSpPr>
            <p:cNvPr id="923" name="AutoShape 398"/>
            <p:cNvSpPr>
              <a:spLocks noChangeArrowheads="1"/>
            </p:cNvSpPr>
            <p:nvPr/>
          </p:nvSpPr>
          <p:spPr bwMode="auto">
            <a:xfrm rot="10800000">
              <a:off x="3365" y="1298"/>
              <a:ext cx="408" cy="22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24" name="Text Box 399"/>
            <p:cNvSpPr txBox="1">
              <a:spLocks noChangeArrowheads="1"/>
            </p:cNvSpPr>
            <p:nvPr/>
          </p:nvSpPr>
          <p:spPr bwMode="auto">
            <a:xfrm>
              <a:off x="3424" y="1298"/>
              <a:ext cx="3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</a:t>
              </a:r>
            </a:p>
          </p:txBody>
        </p:sp>
      </p:grpSp>
      <p:grpSp>
        <p:nvGrpSpPr>
          <p:cNvPr id="4354" name="Group 400"/>
          <p:cNvGrpSpPr>
            <a:grpSpLocks/>
          </p:cNvGrpSpPr>
          <p:nvPr/>
        </p:nvGrpSpPr>
        <p:grpSpPr bwMode="auto">
          <a:xfrm>
            <a:off x="5901232" y="4434855"/>
            <a:ext cx="647700" cy="366713"/>
            <a:chOff x="3365" y="1525"/>
            <a:chExt cx="408" cy="231"/>
          </a:xfrm>
        </p:grpSpPr>
        <p:sp>
          <p:nvSpPr>
            <p:cNvPr id="926" name="AutoShape 401"/>
            <p:cNvSpPr>
              <a:spLocks noChangeArrowheads="1"/>
            </p:cNvSpPr>
            <p:nvPr/>
          </p:nvSpPr>
          <p:spPr bwMode="auto">
            <a:xfrm>
              <a:off x="3365" y="1525"/>
              <a:ext cx="408" cy="22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27" name="Text Box 402"/>
            <p:cNvSpPr txBox="1">
              <a:spLocks noChangeArrowheads="1"/>
            </p:cNvSpPr>
            <p:nvPr/>
          </p:nvSpPr>
          <p:spPr bwMode="auto">
            <a:xfrm>
              <a:off x="3416" y="1525"/>
              <a:ext cx="3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Bb</a:t>
              </a:r>
            </a:p>
          </p:txBody>
        </p:sp>
      </p:grpSp>
      <p:grpSp>
        <p:nvGrpSpPr>
          <p:cNvPr id="4355" name="Group 403"/>
          <p:cNvGrpSpPr>
            <a:grpSpLocks/>
          </p:cNvGrpSpPr>
          <p:nvPr/>
        </p:nvGrpSpPr>
        <p:grpSpPr bwMode="auto">
          <a:xfrm>
            <a:off x="5507532" y="4790455"/>
            <a:ext cx="647700" cy="366713"/>
            <a:chOff x="3365" y="1298"/>
            <a:chExt cx="408" cy="231"/>
          </a:xfrm>
        </p:grpSpPr>
        <p:sp>
          <p:nvSpPr>
            <p:cNvPr id="929" name="AutoShape 404"/>
            <p:cNvSpPr>
              <a:spLocks noChangeArrowheads="1"/>
            </p:cNvSpPr>
            <p:nvPr/>
          </p:nvSpPr>
          <p:spPr bwMode="auto">
            <a:xfrm rot="10800000">
              <a:off x="3365" y="1298"/>
              <a:ext cx="408" cy="22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0" name="Text Box 405"/>
            <p:cNvSpPr txBox="1">
              <a:spLocks noChangeArrowheads="1"/>
            </p:cNvSpPr>
            <p:nvPr/>
          </p:nvSpPr>
          <p:spPr bwMode="auto">
            <a:xfrm>
              <a:off x="3424" y="1298"/>
              <a:ext cx="3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</a:t>
              </a:r>
            </a:p>
          </p:txBody>
        </p:sp>
      </p:grpSp>
      <p:grpSp>
        <p:nvGrpSpPr>
          <p:cNvPr id="4356" name="Group 406"/>
          <p:cNvGrpSpPr>
            <a:grpSpLocks/>
          </p:cNvGrpSpPr>
          <p:nvPr/>
        </p:nvGrpSpPr>
        <p:grpSpPr bwMode="auto">
          <a:xfrm>
            <a:off x="5507532" y="5157168"/>
            <a:ext cx="647700" cy="366712"/>
            <a:chOff x="3365" y="1525"/>
            <a:chExt cx="408" cy="231"/>
          </a:xfrm>
        </p:grpSpPr>
        <p:sp>
          <p:nvSpPr>
            <p:cNvPr id="932" name="AutoShape 407"/>
            <p:cNvSpPr>
              <a:spLocks noChangeArrowheads="1"/>
            </p:cNvSpPr>
            <p:nvPr/>
          </p:nvSpPr>
          <p:spPr bwMode="auto">
            <a:xfrm>
              <a:off x="3365" y="1525"/>
              <a:ext cx="408" cy="22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3" name="Text Box 408"/>
            <p:cNvSpPr txBox="1">
              <a:spLocks noChangeArrowheads="1"/>
            </p:cNvSpPr>
            <p:nvPr/>
          </p:nvSpPr>
          <p:spPr bwMode="auto">
            <a:xfrm>
              <a:off x="3416" y="1525"/>
              <a:ext cx="3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Bb</a:t>
              </a:r>
            </a:p>
          </p:txBody>
        </p:sp>
      </p:grpSp>
      <p:grpSp>
        <p:nvGrpSpPr>
          <p:cNvPr id="4357" name="Group 428"/>
          <p:cNvGrpSpPr>
            <a:grpSpLocks/>
          </p:cNvGrpSpPr>
          <p:nvPr/>
        </p:nvGrpSpPr>
        <p:grpSpPr bwMode="auto">
          <a:xfrm>
            <a:off x="14005420" y="2925143"/>
            <a:ext cx="647700" cy="720725"/>
            <a:chOff x="1973" y="1389"/>
            <a:chExt cx="408" cy="454"/>
          </a:xfrm>
        </p:grpSpPr>
        <p:sp>
          <p:nvSpPr>
            <p:cNvPr id="935" name="AutoShape 429"/>
            <p:cNvSpPr>
              <a:spLocks noChangeArrowheads="1"/>
            </p:cNvSpPr>
            <p:nvPr/>
          </p:nvSpPr>
          <p:spPr bwMode="auto">
            <a:xfrm>
              <a:off x="1973" y="1389"/>
              <a:ext cx="408" cy="454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1">
              <a:gsLst>
                <a:gs pos="0">
                  <a:srgbClr val="800000"/>
                </a:gs>
                <a:gs pos="100000">
                  <a:srgbClr val="CC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6" name="Text Box 430"/>
            <p:cNvSpPr txBox="1">
              <a:spLocks noChangeArrowheads="1"/>
            </p:cNvSpPr>
            <p:nvPr/>
          </p:nvSpPr>
          <p:spPr bwMode="auto">
            <a:xfrm>
              <a:off x="2064" y="1502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</a:t>
              </a:r>
            </a:p>
          </p:txBody>
        </p:sp>
      </p:grpSp>
      <p:sp>
        <p:nvSpPr>
          <p:cNvPr id="937" name="AutoShape 435"/>
          <p:cNvSpPr>
            <a:spLocks noChangeArrowheads="1"/>
          </p:cNvSpPr>
          <p:nvPr/>
        </p:nvSpPr>
        <p:spPr bwMode="auto">
          <a:xfrm>
            <a:off x="4670296" y="2348880"/>
            <a:ext cx="2017565" cy="936625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19578596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C3 </a:t>
            </a:r>
            <a:r>
              <a:rPr lang="cs-CZ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konvertáza</a:t>
            </a:r>
            <a:endParaRPr lang="en-US" b="1" dirty="0" smtClean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cs-CZ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alternativní cesty</a:t>
            </a: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38" name="AutoShape 439"/>
          <p:cNvSpPr>
            <a:spLocks noChangeArrowheads="1"/>
          </p:cNvSpPr>
          <p:nvPr/>
        </p:nvSpPr>
        <p:spPr bwMode="auto">
          <a:xfrm rot="5400000" flipV="1">
            <a:off x="5759945" y="3680793"/>
            <a:ext cx="2376487" cy="3170237"/>
          </a:xfrm>
          <a:prstGeom prst="wedgeEllipseCallout">
            <a:avLst>
              <a:gd name="adj1" fmla="val -90512"/>
              <a:gd name="adj2" fmla="val 42536"/>
            </a:avLst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939" name="AutoShape 440"/>
          <p:cNvSpPr>
            <a:spLocks noChangeArrowheads="1"/>
          </p:cNvSpPr>
          <p:nvPr/>
        </p:nvSpPr>
        <p:spPr bwMode="auto">
          <a:xfrm>
            <a:off x="6758528" y="2204864"/>
            <a:ext cx="2339752" cy="936625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19578596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Komplex s </a:t>
            </a:r>
            <a:r>
              <a:rPr lang="en-US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c5</a:t>
            </a:r>
          </a:p>
          <a:p>
            <a:pPr algn="ctr">
              <a:defRPr/>
            </a:pPr>
            <a:r>
              <a:rPr lang="cs-CZ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konvertázovou</a:t>
            </a:r>
            <a:r>
              <a:rPr lang="cs-CZ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aktivitou</a:t>
            </a: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86 -0.01873 C -0.39618 -0.02776 -0.71233 -0.03631 -0.86094 0.02522 C -1.00938 0.08675 -0.99028 0.21814 -0.97101 0.35022 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76" y="175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4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4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41 -0.46472 C -0.12934 -0.48762 -0.12048 -0.51422 -0.10486 -0.5318 C -0.08819 -0.54869 -0.06649 -0.56396 -0.04514 -0.5783 C -0.02274 -0.59449 -0.00278 -0.59912 0.02031 -0.60282 C 0.04028 -0.60906 0.06267 -0.61346 0.0849 -0.60513 C 0.10625 -0.60166 0.12691 -0.58639 0.14236 -0.56789 C 0.15781 -0.551 0.17222 -0.52903 0.18299 -0.50566 C 0.19254 -0.47837 0.19931 -0.45338 0.2033 -0.42933 C 0.2066 -0.40111 0.20469 -0.37427 0.19497 -0.34744 C 0.18802 -0.32269 0.17604 -0.29632 0.15972 -0.28082 C 0.14427 -0.26116 0.12188 -0.24473 0.10139 -0.23664 C 0.08264 -0.22415 0.05868 -0.21628 0.03733 -0.21906 C 0.01719 -0.21929 -0.00226 -0.23317 -0.01649 -0.25422 C -0.02812 -0.2792 -0.02778 -0.30811 -0.02118 -0.33148 C -0.01163 -0.35137 0.00452 -0.37312 0.02708 -0.38422 C 0.04948 -0.39625 0.07014 -0.40365 0.09097 -0.40041 C 0.11233 -0.39902 0.11458 -0.40087 0.14965 -0.37034 C 0.1849 -0.34374 0.18802 -0.30025 0.19653 -0.27689 C 0.20295 -0.25445 0.20017 -0.23132 0.19896 -0.20402 C 0.19757 -0.17302 0.18629 -0.14596 0.17656 -0.12306 C 0.16771 -0.10178 0.15052 -0.08628 0.125 -0.06546 C 0.09774 -0.04603 0.08524 -0.03955 0.06233 -0.03099 C 0.04306 -0.02012 0.02031 -0.00925 -1.11111E-6 -4.39047E-6 " pathEditMode="relative" rAng="-6566055" ptsTypes="fffffffffffffffffffffff">
                                      <p:cBhvr>
                                        <p:cTn id="68" dur="2000" spd="-100000" fill="hold"/>
                                        <p:tgtEl>
                                          <p:spTgt spid="4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5" y="13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2.22299E-6 L 0.00556 0.255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2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000"/>
                                        <p:tgtEl>
                                          <p:spTgt spid="4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89 -0.46149 C -0.12882 -0.48462 -0.11962 -0.51122 -0.10365 -0.52857 C -0.08681 -0.545 -0.06389 -0.5598 -0.04288 -0.57576 C -0.0191 -0.5908 0.00121 -0.59589 0.025 -0.60144 C 0.04583 -0.60722 0.06823 -0.61231 0.0901 -0.60468 C 0.11094 -0.59959 0.1316 -0.58733 0.14844 -0.56697 C 0.16562 -0.55124 0.17882 -0.53089 0.18941 -0.50498 C 0.19948 -0.48023 0.20608 -0.45432 0.20885 -0.4291 C 0.21215 -0.40204 0.20903 -0.37498 0.20017 -0.34907 C 0.19375 -0.32455 0.1816 -0.29864 0.16389 -0.28175 C 0.14844 -0.26279 0.12604 -0.24752 0.10521 -0.23688 C 0.08594 -0.22624 0.0618 -0.21629 0.03923 -0.21883 C 0.0191 -0.2186 -0.00104 -0.23271 -0.01528 -0.25307 C -0.02708 -0.27666 -0.0257 -0.30697 -0.01997 -0.33056 C -0.01007 -0.35022 0.00712 -0.37174 0.03003 -0.38377 C 0.05347 -0.39533 0.07378 -0.4032 0.09514 -0.40065 C 0.11736 -0.3995 0.11962 -0.40227 0.15538 -0.37127 C 0.19062 -0.34352 0.19323 -0.30234 0.20121 -0.27944 C 0.20712 -0.25561 0.20521 -0.23387 0.20503 -0.20657 C 0.20278 -0.1765 0.19149 -0.14828 0.18108 -0.12584 C 0.17187 -0.10433 0.15486 -0.08906 0.1283 -0.06732 C 0.1 -0.04812 0.08785 -0.04095 0.06458 -0.03123 C 0.0441 -0.02036 0.02118 -0.00995 1.38889E-6 4.66343E-6 " pathEditMode="relative" rAng="-6568067" ptsTypes="fffffffffffffffffffffff">
                                      <p:cBhvr>
                                        <p:cTn id="95" dur="2000" spd="-100000" fill="hold"/>
                                        <p:tgtEl>
                                          <p:spTgt spid="4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99E-6 L -0.00989 0.2556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12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70" decel="100000"/>
                                        <p:tgtEl>
                                          <p:spTgt spid="47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770" decel="100000"/>
                                        <p:tgtEl>
                                          <p:spTgt spid="47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0" dur="770" fill="hold"/>
                                        <p:tgtEl>
                                          <p:spTgt spid="4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" dur="770" fill="hold"/>
                                        <p:tgtEl>
                                          <p:spTgt spid="4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2000"/>
                                        <p:tgtEl>
                                          <p:spTgt spid="4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47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65"/>
                                      </p:to>
                                    </p:set>
                                    <p:animEffect filter="image" prLst="opacity: 0.65">
                                      <p:cBhvr rctx="IE">
                                        <p:cTn id="136" dur="indefinite"/>
                                        <p:tgtEl>
                                          <p:spTgt spid="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48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8177 -0.46658 C -0.17083 -0.49017 -0.11319 -0.53343 -0.09705 -0.54869 C -0.07951 -0.56628 -0.05278 -0.57738 -0.03038 -0.59172 C -0.00712 -0.60722 0.01753 -0.60306 0.04045 -0.60791 C 0.06181 -0.61185 0.08542 -0.61092 0.10764 -0.60213 C 0.1283 -0.59727 0.14844 -0.58108 0.16632 -0.56165 C 0.18212 -0.54407 0.19514 -0.52186 0.20417 -0.49665 C 0.21424 -0.47143 0.21996 -0.44576 0.22292 -0.42031 C 0.22431 -0.39186 0.22187 -0.36503 0.21076 -0.33866 C 0.2033 -0.3146 0.19062 -0.28985 0.17274 -0.27365 C 0.15642 -0.25469 0.13212 -0.24011 0.11024 -0.23179 C 0.09236 -0.22068 0.06823 -0.21305 0.04496 -0.21629 C 0.02344 -0.21883 0.00486 -0.23248 -0.00868 -0.25584 C -0.01997 -0.28036 -0.01927 -0.30974 -0.00938 -0.33125 C -0.00087 -0.35277 0.01701 -0.3715 0.03958 -0.38446 C 0.06424 -0.39394 0.08681 -0.39926 0.10694 -0.39741 C 0.12899 -0.39278 0.13142 -0.39787 0.1651 -0.36318 C 0.19983 -0.33495 0.20243 -0.29147 0.2092 -0.26972 C 0.21441 -0.2452 0.21215 -0.2223 0.20955 -0.19547 C 0.20746 -0.16563 0.19549 -0.13764 0.18403 -0.11566 C 0.17413 -0.09461 0.15694 -0.08027 0.12969 -0.05945 C 0.10139 -0.04233 0.08698 -0.03655 0.06406 -0.02684 C 0.04288 -0.01828 0.02083 -0.00902 -0.00087 -0.00023 " pathEditMode="relative" rAng="0" ptsTypes="fffffffffffffffffffffff">
                                      <p:cBhvr>
                                        <p:cTn id="139" dur="2000" spd="-100000" fill="hold"/>
                                        <p:tgtEl>
                                          <p:spTgt spid="4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5" y="160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045E-7 L -0.07395 0.25422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47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3399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47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47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47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47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770" decel="100000"/>
                                        <p:tgtEl>
                                          <p:spTgt spid="47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770" decel="100000"/>
                                        <p:tgtEl>
                                          <p:spTgt spid="47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1" dur="770" fill="hold"/>
                                        <p:tgtEl>
                                          <p:spTgt spid="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3" dur="770" fill="hold"/>
                                        <p:tgtEl>
                                          <p:spTgt spid="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9 -0.01133 C 0.00799 0.00046 0.0198 0.01249 0.03126 0.01527 C 0.04358 0.01874 0.05678 0.01619 0.06997 0.01319 C 0.08282 0.00902 0.09306 0.00231 0.10296 -0.00601 C 0.11268 -0.0148 0.12223 -0.02475 0.12796 -0.04326 C 0.13455 -0.05852 0.13785 -0.08073 0.13751 -0.10294 C 0.1382 -0.12422 0.13594 -0.14735 0.13212 -0.17025 C 0.12744 -0.19246 0.12136 -0.21443 0.11528 -0.23433 C 0.10695 -0.25491 0.09723 -0.27273 0.08507 -0.28545 C 0.07414 -0.2984 0.06129 -0.30812 0.04862 -0.31182 C 0.03681 -0.31621 0.02275 -0.31251 0.01233 -0.30835 C 0.00156 -0.30557 -0.0099 -0.29655 -0.01789 -0.28406 C -0.02466 -0.27018 -0.0283 -0.25006 -0.02605 -0.226 C -0.02257 -0.20333 -0.01268 -0.1832 -0.00225 -0.17118 C 0.00764 -0.161 0.02066 -0.15845 0.03334 -0.16169 C 0.04532 -0.16747 0.05591 -0.17557 0.0632 -0.18806 C 0.06997 -0.20194 0.07205 -0.20171 0.07466 -0.24404 C 0.07935 -0.28267 0.0665 -0.31413 0.06164 -0.33495 C 0.0566 -0.35392 0.04827 -0.36896 0.03889 -0.38677 C 0.0283 -0.40689 0.01511 -0.42077 0.004 -0.43002 C -0.00711 -0.43974 -0.01754 -0.43974 -0.0349 -0.43905 C -0.05138 -0.43766 -0.05921 -0.43511 -0.07083 -0.43002 C -0.08143 -0.42424 -0.09271 -0.418 -0.104 -0.41267 " pathEditMode="relative" rAng="-6591952" ptsTypes="fffffffffffffffffffffff">
                                      <p:cBhvr>
                                        <p:cTn id="204" dur="2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-2105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1179 C 0.00781 -3.65024E-6 0.01979 0.01249 0.03073 0.01735 C 0.04253 0.01967 0.05625 0.01712 0.06962 0.01365 C 0.08299 0.01134 0.09288 0.00417 0.10278 -0.00578 C 0.1125 -0.01388 0.12205 -0.02452 0.12865 -0.04163 C 0.1349 -0.05713 0.13837 -0.07957 0.13837 -0.10201 C 0.13924 -0.12329 0.13663 -0.14665 0.13351 -0.16909 C 0.1283 -0.1906 0.12292 -0.21374 0.11597 -0.23409 C 0.10799 -0.25537 0.09913 -0.27319 0.08681 -0.28498 C 0.07535 -0.29886 0.06354 -0.31066 0.05156 -0.31274 C 0.03889 -0.31667 0.02535 -0.31529 0.01424 -0.30997 C 0.00434 -0.3065 -0.00781 -0.29933 -0.01597 -0.28545 C -0.02292 -0.27157 -0.02743 -0.24959 -0.02413 -0.22808 C -0.02153 -0.20448 -0.01302 -0.18205 -0.00191 -0.17256 C 0.00885 -0.16285 0.02205 -0.15822 0.03333 -0.16053 C 0.04601 -0.16863 0.05712 -0.1758 0.06441 -0.18829 C 0.07118 -0.2024 0.07344 -0.20148 0.07656 -0.24335 C 0.08073 -0.28151 0.06823 -0.31529 0.06389 -0.33379 C 0.05903 -0.35415 0.05139 -0.36918 0.04115 -0.38792 C 0.03142 -0.40712 0.01806 -0.42193 0.00764 -0.43187 C -0.00469 -0.44043 -0.01441 -0.44228 -0.03229 -0.44182 C -0.04844 -0.44159 -0.0566 -0.43557 -0.06771 -0.43118 C -0.07899 -0.42563 -0.09028 -0.42077 -0.10139 -0.4173 " pathEditMode="relative" rAng="-6552564" ptsTypes="fffffffffffffffffffffff">
                                      <p:cBhvr>
                                        <p:cTn id="206" dur="20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-210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-1.038E-6 L -0.00138 0.21038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0519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2.595E-6 L -0.00191 0.225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1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4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000" fill="hold"/>
                                        <p:tgtEl>
                                          <p:spTgt spid="4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500"/>
                                        <p:tgtEl>
                                          <p:spTgt spid="4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500"/>
                                        <p:tgtEl>
                                          <p:spTgt spid="4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19523E-6 C 0.0099 0.01318 0.01945 0.03007 0.03021 0.03608 C 0.04115 0.04187 0.05504 0.04395 0.06858 0.04487 C 0.0816 0.04441 0.09271 0.04164 0.10365 0.03562 C 0.11424 0.02938 0.12587 0.0222 0.1342 0.00578 C 0.14323 -0.00648 0.14879 -0.02776 0.1533 -0.04904 C 0.15747 -0.06963 0.15868 -0.09299 0.15834 -0.11705 C 0.15712 -0.13995 0.15504 -0.16285 0.15139 -0.18367 C 0.14705 -0.20588 0.14115 -0.22577 0.13108 -0.24173 C 0.12136 -0.25792 0.11181 -0.27134 0.09983 -0.27759 C 0.08872 -0.28522 0.07483 -0.28638 0.06389 -0.28453 C 0.05261 -0.28522 0.03976 -0.28059 0.03004 -0.26833 C 0.02118 -0.25769 0.01476 -0.23942 0.01337 -0.21536 C 0.01302 -0.1913 0.01858 -0.16933 0.02726 -0.15545 C 0.03542 -0.14388 0.0474 -0.13602 0.06025 -0.13556 C 0.07309 -0.1381 0.0849 -0.14296 0.09445 -0.15429 C 0.10278 -0.16517 0.10521 -0.16401 0.11424 -0.20356 C 0.12483 -0.24034 0.11702 -0.27481 0.11615 -0.29563 C 0.11441 -0.31645 0.10868 -0.33287 0.10191 -0.35369 C 0.09462 -0.37544 0.0842 -0.39302 0.07535 -0.40504 C 0.06545 -0.41615 0.05504 -0.42147 0.03854 -0.42517 C 0.02205 -0.42841 0.01407 -0.42725 0.00226 -0.4254 C -0.00937 -0.42378 -0.0217 -0.42124 -0.03316 -0.41916 " pathEditMode="relative" rAng="-5850339" ptsTypes="fffffffffffffffffffffff">
                                      <p:cBhvr>
                                        <p:cTn id="238" dur="2000" fill="hold"/>
                                        <p:tgtEl>
                                          <p:spTgt spid="4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770" decel="100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770" decel="100000"/>
                                        <p:tgtEl>
                                          <p:spTgt spid="9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4" dur="77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6" dur="77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2000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3399"/>
                                      </p:to>
                                    </p:animClr>
                                    <p:set>
                                      <p:cBhvr>
                                        <p:cTn id="262" dur="2000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000"/>
                            </p:stCondLst>
                            <p:childTnLst>
                              <p:par>
                                <p:cTn id="2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2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6" dur="2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2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000"/>
                            </p:stCondLst>
                            <p:childTnLst>
                              <p:par>
                                <p:cTn id="26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7" dur="indefinite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65"/>
                                      </p:to>
                                    </p:set>
                                    <p:animEffect filter="image" prLst="opacity: 0.65">
                                      <p:cBhvr rctx="IE">
                                        <p:cTn id="278" dur="indefinite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500"/>
                                        <p:tgtEl>
                                          <p:spTgt spid="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500"/>
                                        <p:tgtEl>
                                          <p:spTgt spid="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2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1000" fill="hold"/>
                                        <p:tgtEl>
                                          <p:spTgt spid="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1000" fill="hold"/>
                                        <p:tgtEl>
                                          <p:spTgt spid="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500"/>
                            </p:stCondLst>
                            <p:childTnLst>
                              <p:par>
                                <p:cTn id="29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1000" fill="hold"/>
                                        <p:tgtEl>
                                          <p:spTgt spid="4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1000" fill="hold"/>
                                        <p:tgtEl>
                                          <p:spTgt spid="4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4500"/>
                            </p:stCondLst>
                            <p:childTnLst>
                              <p:par>
                                <p:cTn id="298" presetID="3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2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200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200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00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3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2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2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1000"/>
                                        <p:tgtEl>
                                          <p:spTgt spid="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6" dur="1000"/>
                                        <p:tgtEl>
                                          <p:spTgt spid="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1000"/>
                                        <p:tgtEl>
                                          <p:spTgt spid="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000"/>
                                        <p:tgtEl>
                                          <p:spTgt spid="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000"/>
                            </p:stCondLst>
                            <p:childTnLst>
                              <p:par>
                                <p:cTn id="328" presetID="6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35 -0.00162 C 0.00399 0.01689 0.00642 0.03655 0.01354 0.04788 C 0.02153 0.05968 0.03316 0.06986 0.04445 0.07865 C 0.05695 0.08443 0.06719 0.09021 0.07865 0.09322 C 0.09045 0.09299 0.10261 0.09623 0.11563 0.08952 C 0.12778 0.08443 0.14115 0.06963 0.15104 0.05714 C 0.16146 0.04395 0.17031 0.02637 0.1783 0.00763 C 0.18438 -0.01157 0.19011 -0.031 0.19531 -0.0495 C 0.19792 -0.06986 0.20052 -0.08952 0.19653 -0.10849 C 0.19375 -0.12676 0.18924 -0.14365 0.1809 -0.15568 C 0.17361 -0.16863 0.16215 -0.17812 0.15156 -0.18321 C 0.14167 -0.19153 0.12882 -0.19547 0.11719 -0.19454 C 0.10504 -0.18992 0.09306 -0.17858 0.08386 -0.16285 C 0.07535 -0.14273 0.07292 -0.12121 0.07587 -0.10479 C 0.07882 -0.09091 0.08715 -0.07934 0.09861 -0.06963 C 0.11042 -0.06246 0.12257 -0.06107 0.13438 -0.06199 C 0.14636 -0.065 0.14722 -0.06292 0.16892 -0.08813 C 0.19097 -0.11173 0.19549 -0.14296 0.20156 -0.15961 C 0.20747 -0.17742 0.20747 -0.19408 0.20816 -0.21444 C 0.20955 -0.23618 0.20625 -0.25677 0.20226 -0.27227 C 0.19861 -0.28753 0.18993 -0.29679 0.17691 -0.31136 C 0.16302 -0.32339 0.15608 -0.32778 0.14445 -0.3338 C 0.1342 -0.34004 0.1224 -0.34606 0.11181 -0.35068 " pathEditMode="relative" rAng="-25719957" ptsTypes="fffffffffffffffffffffff">
                                      <p:cBhvr>
                                        <p:cTn id="329" dur="2000" fill="hold"/>
                                        <p:tgtEl>
                                          <p:spTgt spid="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-1112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8"/>
                                            </p:cond>
                                          </p:stCondLst>
                                        </p:cTn>
                                        <p:tgtEl>
                                          <p:spTgt spid="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0" presetID="61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1.42725E-6 C 0.00278 0.02035 0.00382 0.04418 0.0092 0.05899 C 0.01545 0.0731 0.02708 0.08536 0.0375 0.0953 C 0.04861 0.10317 0.06024 0.10849 0.07153 0.11173 C 0.08489 0.11404 0.09635 0.11404 0.11163 0.10409 C 0.12396 0.09785 0.13975 0.08004 0.15173 0.06084 C 0.16458 0.04395 0.17552 0.01874 0.18732 -0.00463 C 0.19548 -0.02938 0.20364 -0.0539 0.21111 -0.07749 C 0.21684 -0.10548 0.21996 -0.12954 0.21996 -0.15406 C 0.21857 -0.17789 0.21632 -0.19778 0.21024 -0.21212 C 0.20347 -0.22808 0.19219 -0.23988 0.1816 -0.24613 C 0.17291 -0.25445 0.16024 -0.25769 0.14583 -0.25376 C 0.13437 -0.2496 0.11996 -0.23387 0.10764 -0.21189 C 0.09757 -0.18691 0.09219 -0.15984 0.09462 -0.13717 C 0.0941 -0.12006 0.10173 -0.10479 0.11215 -0.096 C 0.12448 -0.08837 0.13698 -0.08397 0.14965 -0.08929 C 0.16146 -0.09461 0.16267 -0.09114 0.18923 -0.12445 C 0.21354 -0.15545 0.22222 -0.19732 0.23038 -0.21721 C 0.23958 -0.23988 0.24166 -0.26486 0.24583 -0.28869 C 0.24826 -0.31645 0.24757 -0.34212 0.24566 -0.36017 C 0.24323 -0.38076 0.23507 -0.39116 0.22326 -0.40782 C 0.21059 -0.42193 0.20399 -0.42771 0.19271 -0.43488 C 0.18246 -0.44182 0.17187 -0.44506 0.16076 -0.45316 " pathEditMode="relative" rAng="-90367354" ptsTypes="fffffffffffffffffffffff">
                                      <p:cBhvr>
                                        <p:cTn id="331" dur="2000" fill="hold"/>
                                        <p:tgtEl>
                                          <p:spTgt spid="4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-152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0"/>
                                            </p:cond>
                                          </p:stCondLst>
                                        </p:cTn>
                                        <p:tgtEl>
                                          <p:spTgt spid="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2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2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770" decel="100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770" decel="100000"/>
                                        <p:tgtEl>
                                          <p:spTgt spid="9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0" dur="77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2" dur="77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6" dur="500"/>
                                        <p:tgtEl>
                                          <p:spTgt spid="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500"/>
                            </p:stCondLst>
                            <p:childTnLst>
                              <p:par>
                                <p:cTn id="3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28406E-6 C -0.07969 0.10317 -0.15938 0.20681 -0.18421 0.28013 C -0.20886 0.35346 -0.15452 0.41592 -0.14862 0.44067 " pathEditMode="relative" rAng="0" ptsTypes="aaA">
                                      <p:cBhvr>
                                        <p:cTn id="359" dur="2000" fill="hold"/>
                                        <p:tgtEl>
                                          <p:spTgt spid="4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220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4" grpId="0" animBg="1"/>
      <p:bldP spid="4724" grpId="1" animBg="1"/>
      <p:bldP spid="4713" grpId="0" animBg="1"/>
      <p:bldP spid="4725" grpId="0" animBg="1"/>
      <p:bldP spid="4742" grpId="0" animBg="1"/>
      <p:bldP spid="4752" grpId="0" animBg="1"/>
      <p:bldP spid="4753" grpId="0" animBg="1"/>
      <p:bldP spid="4914" grpId="0" animBg="1"/>
      <p:bldP spid="4915" grpId="0" animBg="1"/>
      <p:bldP spid="820" grpId="0" animBg="1"/>
      <p:bldP spid="820" grpId="1" animBg="1"/>
      <p:bldP spid="858" grpId="0"/>
      <p:bldP spid="858" grpId="1"/>
      <p:bldP spid="881" grpId="0" animBg="1"/>
      <p:bldP spid="881" grpId="1" animBg="1"/>
      <p:bldP spid="882" grpId="0" animBg="1"/>
      <p:bldP spid="901" grpId="0" animBg="1"/>
      <p:bldP spid="901" grpId="1" animBg="1"/>
      <p:bldP spid="902" grpId="0"/>
      <p:bldP spid="902" grpId="1"/>
      <p:bldP spid="903" grpId="0"/>
      <p:bldP spid="903" grpId="1"/>
      <p:bldP spid="910" grpId="0" animBg="1"/>
      <p:bldP spid="910" grpId="1" animBg="1"/>
      <p:bldP spid="920" grpId="0" animBg="1"/>
      <p:bldP spid="921" grpId="0" animBg="1"/>
      <p:bldP spid="921" grpId="1" animBg="1"/>
      <p:bldP spid="937" grpId="0" animBg="1"/>
      <p:bldP spid="938" grpId="0" animBg="1"/>
      <p:bldP spid="9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60648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IMUNITA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196752"/>
            <a:ext cx="849694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i="1" dirty="0" smtClean="0"/>
              <a:t>Ochrana před právním stíháním</a:t>
            </a:r>
            <a:r>
              <a:rPr lang="en-US" sz="2400" b="1" i="1" dirty="0" smtClean="0"/>
              <a:t> </a:t>
            </a:r>
            <a:r>
              <a:rPr lang="cs-CZ" sz="2400" b="1" i="1" dirty="0" smtClean="0"/>
              <a:t>poskytována</a:t>
            </a:r>
            <a:r>
              <a:rPr lang="en-US" sz="2400" b="1" i="1" dirty="0" smtClean="0"/>
              <a:t> </a:t>
            </a:r>
            <a:r>
              <a:rPr lang="cs-CZ" sz="2400" b="1" i="1" dirty="0" smtClean="0"/>
              <a:t>Římským senátorům v období výkonu funkce</a:t>
            </a:r>
            <a:r>
              <a:rPr lang="en-US" sz="2400" b="1" i="1" dirty="0" smtClean="0"/>
              <a:t>.</a:t>
            </a:r>
            <a:endParaRPr lang="en-US" sz="2400" b="1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1" y="2651135"/>
            <a:ext cx="849694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Úlohy imunitního systému</a:t>
            </a:r>
            <a:r>
              <a:rPr lang="en-US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Odlišit nebezpečné od neškodného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Ochrana </a:t>
            </a:r>
            <a:r>
              <a:rPr lang="en-US" sz="2400" dirty="0" smtClean="0"/>
              <a:t>a </a:t>
            </a:r>
            <a:r>
              <a:rPr lang="cs-CZ" sz="2400" dirty="0" smtClean="0"/>
              <a:t>eliminace</a:t>
            </a:r>
            <a:r>
              <a:rPr lang="en-US" sz="2400" dirty="0" smtClean="0"/>
              <a:t> </a:t>
            </a:r>
            <a:r>
              <a:rPr lang="cs-CZ" sz="2400" dirty="0" smtClean="0"/>
              <a:t>škodlivých látek</a:t>
            </a:r>
            <a:r>
              <a:rPr lang="en-US" sz="2400" dirty="0" smtClean="0"/>
              <a:t>, mi</a:t>
            </a:r>
            <a:r>
              <a:rPr lang="cs-CZ" sz="2400" dirty="0" err="1" smtClean="0"/>
              <a:t>kroorganismů</a:t>
            </a:r>
            <a:r>
              <a:rPr lang="en-US" sz="2400" dirty="0" smtClean="0"/>
              <a:t>, </a:t>
            </a:r>
            <a:r>
              <a:rPr lang="cs-CZ" sz="2400" dirty="0" smtClean="0"/>
              <a:t>jedů</a:t>
            </a:r>
            <a:r>
              <a:rPr lang="en-US" sz="2400" dirty="0" smtClean="0"/>
              <a:t> a </a:t>
            </a:r>
            <a:r>
              <a:rPr lang="cs-CZ" sz="2400" dirty="0" smtClean="0"/>
              <a:t>maligních buněk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2400" dirty="0" smtClean="0"/>
              <a:t>Tolerance </a:t>
            </a:r>
            <a:r>
              <a:rPr lang="cs-CZ" sz="2400" dirty="0" smtClean="0"/>
              <a:t>vlastních antigenů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Paměť na předchozí reakce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7" name="Rectangle 97"/>
          <p:cNvSpPr>
            <a:spLocks noChangeArrowheads="1"/>
          </p:cNvSpPr>
          <p:nvPr/>
        </p:nvSpPr>
        <p:spPr bwMode="auto">
          <a:xfrm>
            <a:off x="2339975" y="3429000"/>
            <a:ext cx="431800" cy="936625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50000">
                <a:srgbClr val="FFB691"/>
              </a:gs>
              <a:gs pos="100000">
                <a:srgbClr val="993300"/>
              </a:gs>
            </a:gsLst>
            <a:lin ang="0" scaled="1"/>
          </a:gradFill>
          <a:ln w="9525">
            <a:solidFill>
              <a:srgbClr val="F451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>
                <a:effectLst>
                  <a:outerShdw blurRad="38100" dist="38100" dir="2700000" algn="tl">
                    <a:srgbClr val="FFFFFF"/>
                  </a:outerShdw>
                </a:effectLst>
              </a:rPr>
              <a:t>c5</a:t>
            </a:r>
            <a:endParaRPr lang="en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14763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16922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19081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21240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23399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25558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27717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1258888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29876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32035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34194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36353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385127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38" name="Oval 18"/>
          <p:cNvSpPr>
            <a:spLocks noChangeArrowheads="1"/>
          </p:cNvSpPr>
          <p:nvPr/>
        </p:nvSpPr>
        <p:spPr bwMode="auto">
          <a:xfrm>
            <a:off x="395288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39" name="Oval 19"/>
          <p:cNvSpPr>
            <a:spLocks noChangeArrowheads="1"/>
          </p:cNvSpPr>
          <p:nvPr/>
        </p:nvSpPr>
        <p:spPr bwMode="auto">
          <a:xfrm>
            <a:off x="611188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40" name="Oval 20"/>
          <p:cNvSpPr>
            <a:spLocks noChangeArrowheads="1"/>
          </p:cNvSpPr>
          <p:nvPr/>
        </p:nvSpPr>
        <p:spPr bwMode="auto">
          <a:xfrm>
            <a:off x="827088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41" name="Oval 21"/>
          <p:cNvSpPr>
            <a:spLocks noChangeArrowheads="1"/>
          </p:cNvSpPr>
          <p:nvPr/>
        </p:nvSpPr>
        <p:spPr bwMode="auto">
          <a:xfrm>
            <a:off x="1042988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16" name="AutoShape 96"/>
          <p:cNvSpPr>
            <a:spLocks noChangeArrowheads="1"/>
          </p:cNvSpPr>
          <p:nvPr/>
        </p:nvSpPr>
        <p:spPr bwMode="auto">
          <a:xfrm>
            <a:off x="323850" y="4762500"/>
            <a:ext cx="1800225" cy="647700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19578596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tIns="10800" bIns="82800"/>
          <a:lstStyle/>
          <a:p>
            <a:pPr algn="ctr">
              <a:defRPr/>
            </a:pPr>
            <a:r>
              <a:rPr lang="cs-CZ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C5 konvertáza</a:t>
            </a:r>
            <a:endParaRPr lang="en-US" b="1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7191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44" name="Oval 24"/>
          <p:cNvSpPr>
            <a:spLocks noChangeArrowheads="1"/>
          </p:cNvSpPr>
          <p:nvPr/>
        </p:nvSpPr>
        <p:spPr bwMode="auto">
          <a:xfrm>
            <a:off x="9350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11509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46" name="Oval 26"/>
          <p:cNvSpPr>
            <a:spLocks noChangeArrowheads="1"/>
          </p:cNvSpPr>
          <p:nvPr/>
        </p:nvSpPr>
        <p:spPr bwMode="auto">
          <a:xfrm>
            <a:off x="13668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47" name="Oval 27"/>
          <p:cNvSpPr>
            <a:spLocks noChangeArrowheads="1"/>
          </p:cNvSpPr>
          <p:nvPr/>
        </p:nvSpPr>
        <p:spPr bwMode="auto">
          <a:xfrm>
            <a:off x="15827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48" name="Oval 28"/>
          <p:cNvSpPr>
            <a:spLocks noChangeArrowheads="1"/>
          </p:cNvSpPr>
          <p:nvPr/>
        </p:nvSpPr>
        <p:spPr bwMode="auto">
          <a:xfrm>
            <a:off x="17986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49" name="Oval 29"/>
          <p:cNvSpPr>
            <a:spLocks noChangeArrowheads="1"/>
          </p:cNvSpPr>
          <p:nvPr/>
        </p:nvSpPr>
        <p:spPr bwMode="auto">
          <a:xfrm>
            <a:off x="20145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50" name="Oval 30"/>
          <p:cNvSpPr>
            <a:spLocks noChangeArrowheads="1"/>
          </p:cNvSpPr>
          <p:nvPr/>
        </p:nvSpPr>
        <p:spPr bwMode="auto">
          <a:xfrm>
            <a:off x="501650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51" name="Oval 31"/>
          <p:cNvSpPr>
            <a:spLocks noChangeArrowheads="1"/>
          </p:cNvSpPr>
          <p:nvPr/>
        </p:nvSpPr>
        <p:spPr bwMode="auto">
          <a:xfrm>
            <a:off x="22304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52" name="Oval 32"/>
          <p:cNvSpPr>
            <a:spLocks noChangeArrowheads="1"/>
          </p:cNvSpPr>
          <p:nvPr/>
        </p:nvSpPr>
        <p:spPr bwMode="auto">
          <a:xfrm>
            <a:off x="24463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53" name="Oval 33"/>
          <p:cNvSpPr>
            <a:spLocks noChangeArrowheads="1"/>
          </p:cNvSpPr>
          <p:nvPr/>
        </p:nvSpPr>
        <p:spPr bwMode="auto">
          <a:xfrm>
            <a:off x="26622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54" name="Oval 34"/>
          <p:cNvSpPr>
            <a:spLocks noChangeArrowheads="1"/>
          </p:cNvSpPr>
          <p:nvPr/>
        </p:nvSpPr>
        <p:spPr bwMode="auto">
          <a:xfrm>
            <a:off x="28781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26" name="Rectangle 106"/>
          <p:cNvSpPr>
            <a:spLocks noChangeArrowheads="1"/>
          </p:cNvSpPr>
          <p:nvPr/>
        </p:nvSpPr>
        <p:spPr bwMode="auto">
          <a:xfrm>
            <a:off x="2339975" y="3429000"/>
            <a:ext cx="431800" cy="647700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50000">
                <a:srgbClr val="FFB691"/>
              </a:gs>
              <a:gs pos="100000">
                <a:srgbClr val="993300"/>
              </a:gs>
            </a:gsLst>
            <a:lin ang="0" scaled="1"/>
          </a:gradFill>
          <a:ln w="9525">
            <a:solidFill>
              <a:srgbClr val="F451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c5b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55" name="Oval 35"/>
          <p:cNvSpPr>
            <a:spLocks noChangeArrowheads="1"/>
          </p:cNvSpPr>
          <p:nvPr/>
        </p:nvSpPr>
        <p:spPr bwMode="auto">
          <a:xfrm>
            <a:off x="30940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56" name="Oval 36"/>
          <p:cNvSpPr>
            <a:spLocks noChangeArrowheads="1"/>
          </p:cNvSpPr>
          <p:nvPr/>
        </p:nvSpPr>
        <p:spPr bwMode="auto">
          <a:xfrm>
            <a:off x="285750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57" name="Oval 37"/>
          <p:cNvSpPr>
            <a:spLocks noChangeArrowheads="1"/>
          </p:cNvSpPr>
          <p:nvPr/>
        </p:nvSpPr>
        <p:spPr bwMode="auto">
          <a:xfrm>
            <a:off x="35258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58" name="Oval 38"/>
          <p:cNvSpPr>
            <a:spLocks noChangeArrowheads="1"/>
          </p:cNvSpPr>
          <p:nvPr/>
        </p:nvSpPr>
        <p:spPr bwMode="auto">
          <a:xfrm>
            <a:off x="37417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59" name="Oval 39"/>
          <p:cNvSpPr>
            <a:spLocks noChangeArrowheads="1"/>
          </p:cNvSpPr>
          <p:nvPr/>
        </p:nvSpPr>
        <p:spPr bwMode="auto">
          <a:xfrm>
            <a:off x="395763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60" name="Oval 40"/>
          <p:cNvSpPr>
            <a:spLocks noChangeArrowheads="1"/>
          </p:cNvSpPr>
          <p:nvPr/>
        </p:nvSpPr>
        <p:spPr bwMode="auto">
          <a:xfrm>
            <a:off x="3308350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62" name="Oval 42"/>
          <p:cNvSpPr>
            <a:spLocks noChangeArrowheads="1"/>
          </p:cNvSpPr>
          <p:nvPr/>
        </p:nvSpPr>
        <p:spPr bwMode="auto">
          <a:xfrm>
            <a:off x="14763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63" name="Oval 43"/>
          <p:cNvSpPr>
            <a:spLocks noChangeArrowheads="1"/>
          </p:cNvSpPr>
          <p:nvPr/>
        </p:nvSpPr>
        <p:spPr bwMode="auto">
          <a:xfrm>
            <a:off x="16922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64" name="Oval 44"/>
          <p:cNvSpPr>
            <a:spLocks noChangeArrowheads="1"/>
          </p:cNvSpPr>
          <p:nvPr/>
        </p:nvSpPr>
        <p:spPr bwMode="auto">
          <a:xfrm>
            <a:off x="19081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65" name="Oval 45"/>
          <p:cNvSpPr>
            <a:spLocks noChangeArrowheads="1"/>
          </p:cNvSpPr>
          <p:nvPr/>
        </p:nvSpPr>
        <p:spPr bwMode="auto">
          <a:xfrm>
            <a:off x="21240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66" name="Oval 46"/>
          <p:cNvSpPr>
            <a:spLocks noChangeArrowheads="1"/>
          </p:cNvSpPr>
          <p:nvPr/>
        </p:nvSpPr>
        <p:spPr bwMode="auto">
          <a:xfrm>
            <a:off x="23399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67" name="Oval 47"/>
          <p:cNvSpPr>
            <a:spLocks noChangeArrowheads="1"/>
          </p:cNvSpPr>
          <p:nvPr/>
        </p:nvSpPr>
        <p:spPr bwMode="auto">
          <a:xfrm>
            <a:off x="25558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68" name="Oval 48"/>
          <p:cNvSpPr>
            <a:spLocks noChangeArrowheads="1"/>
          </p:cNvSpPr>
          <p:nvPr/>
        </p:nvSpPr>
        <p:spPr bwMode="auto">
          <a:xfrm>
            <a:off x="27717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69" name="Oval 49"/>
          <p:cNvSpPr>
            <a:spLocks noChangeArrowheads="1"/>
          </p:cNvSpPr>
          <p:nvPr/>
        </p:nvSpPr>
        <p:spPr bwMode="auto">
          <a:xfrm>
            <a:off x="1258888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70" name="Oval 50"/>
          <p:cNvSpPr>
            <a:spLocks noChangeArrowheads="1"/>
          </p:cNvSpPr>
          <p:nvPr/>
        </p:nvSpPr>
        <p:spPr bwMode="auto">
          <a:xfrm>
            <a:off x="29876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71" name="Oval 51"/>
          <p:cNvSpPr>
            <a:spLocks noChangeArrowheads="1"/>
          </p:cNvSpPr>
          <p:nvPr/>
        </p:nvSpPr>
        <p:spPr bwMode="auto">
          <a:xfrm>
            <a:off x="32035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72" name="Oval 52"/>
          <p:cNvSpPr>
            <a:spLocks noChangeArrowheads="1"/>
          </p:cNvSpPr>
          <p:nvPr/>
        </p:nvSpPr>
        <p:spPr bwMode="auto">
          <a:xfrm>
            <a:off x="34194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73" name="Oval 53"/>
          <p:cNvSpPr>
            <a:spLocks noChangeArrowheads="1"/>
          </p:cNvSpPr>
          <p:nvPr/>
        </p:nvSpPr>
        <p:spPr bwMode="auto">
          <a:xfrm>
            <a:off x="36353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42" name="AutoShape 122"/>
          <p:cNvSpPr>
            <a:spLocks noChangeArrowheads="1"/>
          </p:cNvSpPr>
          <p:nvPr/>
        </p:nvSpPr>
        <p:spPr bwMode="auto">
          <a:xfrm>
            <a:off x="3492500" y="4724400"/>
            <a:ext cx="144463" cy="792163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35" name="AutoShape 115"/>
          <p:cNvSpPr>
            <a:spLocks noChangeArrowheads="1"/>
          </p:cNvSpPr>
          <p:nvPr/>
        </p:nvSpPr>
        <p:spPr bwMode="auto">
          <a:xfrm>
            <a:off x="3190875" y="4608513"/>
            <a:ext cx="144463" cy="792162"/>
          </a:xfrm>
          <a:prstGeom prst="can">
            <a:avLst>
              <a:gd name="adj" fmla="val 137087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34" name="AutoShape 114"/>
          <p:cNvSpPr>
            <a:spLocks noChangeArrowheads="1"/>
          </p:cNvSpPr>
          <p:nvPr/>
        </p:nvSpPr>
        <p:spPr bwMode="auto">
          <a:xfrm>
            <a:off x="3065463" y="4727575"/>
            <a:ext cx="144462" cy="792163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33" name="AutoShape 113"/>
          <p:cNvSpPr>
            <a:spLocks noChangeArrowheads="1"/>
          </p:cNvSpPr>
          <p:nvPr/>
        </p:nvSpPr>
        <p:spPr bwMode="auto">
          <a:xfrm>
            <a:off x="2987675" y="4867275"/>
            <a:ext cx="144463" cy="792163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36" name="AutoShape 116"/>
          <p:cNvSpPr>
            <a:spLocks noChangeArrowheads="1"/>
          </p:cNvSpPr>
          <p:nvPr/>
        </p:nvSpPr>
        <p:spPr bwMode="auto">
          <a:xfrm>
            <a:off x="3343275" y="4598988"/>
            <a:ext cx="144463" cy="792162"/>
          </a:xfrm>
          <a:prstGeom prst="can">
            <a:avLst>
              <a:gd name="adj" fmla="val 137087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37" name="AutoShape 117"/>
          <p:cNvSpPr>
            <a:spLocks noChangeArrowheads="1"/>
          </p:cNvSpPr>
          <p:nvPr/>
        </p:nvSpPr>
        <p:spPr bwMode="auto">
          <a:xfrm>
            <a:off x="3563938" y="4940300"/>
            <a:ext cx="144462" cy="792163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50" name="Oval 230"/>
          <p:cNvSpPr>
            <a:spLocks noChangeArrowheads="1"/>
          </p:cNvSpPr>
          <p:nvPr/>
        </p:nvSpPr>
        <p:spPr bwMode="auto">
          <a:xfrm>
            <a:off x="2555875" y="6092825"/>
            <a:ext cx="215900" cy="2159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5359" name="Group 239"/>
          <p:cNvGrpSpPr>
            <a:grpSpLocks/>
          </p:cNvGrpSpPr>
          <p:nvPr/>
        </p:nvGrpSpPr>
        <p:grpSpPr bwMode="auto">
          <a:xfrm>
            <a:off x="2843213" y="6165850"/>
            <a:ext cx="142875" cy="303213"/>
            <a:chOff x="2835" y="3838"/>
            <a:chExt cx="90" cy="191"/>
          </a:xfrm>
        </p:grpSpPr>
        <p:sp>
          <p:nvSpPr>
            <p:cNvPr id="2" name="AutoShape 240"/>
            <p:cNvSpPr>
              <a:spLocks noChangeArrowheads="1"/>
            </p:cNvSpPr>
            <p:nvPr/>
          </p:nvSpPr>
          <p:spPr bwMode="auto">
            <a:xfrm>
              <a:off x="2835" y="3838"/>
              <a:ext cx="90" cy="13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" name="Oval 241"/>
            <p:cNvSpPr>
              <a:spLocks noChangeArrowheads="1"/>
            </p:cNvSpPr>
            <p:nvPr/>
          </p:nvSpPr>
          <p:spPr bwMode="auto">
            <a:xfrm>
              <a:off x="2835" y="3938"/>
              <a:ext cx="90" cy="91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362" name="Group 242"/>
          <p:cNvGrpSpPr>
            <a:grpSpLocks/>
          </p:cNvGrpSpPr>
          <p:nvPr/>
        </p:nvGrpSpPr>
        <p:grpSpPr bwMode="auto">
          <a:xfrm>
            <a:off x="2555875" y="6453188"/>
            <a:ext cx="142875" cy="303212"/>
            <a:chOff x="2835" y="3838"/>
            <a:chExt cx="90" cy="191"/>
          </a:xfrm>
        </p:grpSpPr>
        <p:sp>
          <p:nvSpPr>
            <p:cNvPr id="4" name="AutoShape 243"/>
            <p:cNvSpPr>
              <a:spLocks noChangeArrowheads="1"/>
            </p:cNvSpPr>
            <p:nvPr/>
          </p:nvSpPr>
          <p:spPr bwMode="auto">
            <a:xfrm>
              <a:off x="2835" y="3838"/>
              <a:ext cx="90" cy="13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" name="Oval 244"/>
            <p:cNvSpPr>
              <a:spLocks noChangeArrowheads="1"/>
            </p:cNvSpPr>
            <p:nvPr/>
          </p:nvSpPr>
          <p:spPr bwMode="auto">
            <a:xfrm>
              <a:off x="2835" y="3938"/>
              <a:ext cx="90" cy="91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238" name="AutoShape 118"/>
          <p:cNvSpPr>
            <a:spLocks noChangeArrowheads="1"/>
          </p:cNvSpPr>
          <p:nvPr/>
        </p:nvSpPr>
        <p:spPr bwMode="auto">
          <a:xfrm>
            <a:off x="3492500" y="5083175"/>
            <a:ext cx="144463" cy="792163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52" name="Freeform 232"/>
          <p:cNvSpPr>
            <a:spLocks/>
          </p:cNvSpPr>
          <p:nvPr/>
        </p:nvSpPr>
        <p:spPr bwMode="auto">
          <a:xfrm>
            <a:off x="3708400" y="6308725"/>
            <a:ext cx="287338" cy="215900"/>
          </a:xfrm>
          <a:custGeom>
            <a:avLst/>
            <a:gdLst>
              <a:gd name="T0" fmla="*/ 71438 w 181"/>
              <a:gd name="T1" fmla="*/ 73025 h 136"/>
              <a:gd name="T2" fmla="*/ 0 w 181"/>
              <a:gd name="T3" fmla="*/ 144463 h 136"/>
              <a:gd name="T4" fmla="*/ 71438 w 181"/>
              <a:gd name="T5" fmla="*/ 215900 h 136"/>
              <a:gd name="T6" fmla="*/ 215900 w 181"/>
              <a:gd name="T7" fmla="*/ 215900 h 136"/>
              <a:gd name="T8" fmla="*/ 287338 w 181"/>
              <a:gd name="T9" fmla="*/ 73025 h 136"/>
              <a:gd name="T10" fmla="*/ 142875 w 181"/>
              <a:gd name="T11" fmla="*/ 0 h 136"/>
              <a:gd name="T12" fmla="*/ 71438 w 181"/>
              <a:gd name="T13" fmla="*/ 73025 h 1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1" h="136">
                <a:moveTo>
                  <a:pt x="45" y="46"/>
                </a:moveTo>
                <a:lnTo>
                  <a:pt x="0" y="91"/>
                </a:lnTo>
                <a:lnTo>
                  <a:pt x="45" y="136"/>
                </a:lnTo>
                <a:lnTo>
                  <a:pt x="136" y="136"/>
                </a:lnTo>
                <a:lnTo>
                  <a:pt x="181" y="46"/>
                </a:lnTo>
                <a:lnTo>
                  <a:pt x="90" y="0"/>
                </a:lnTo>
                <a:lnTo>
                  <a:pt x="45" y="46"/>
                </a:lnTo>
                <a:close/>
              </a:path>
            </a:pathLst>
          </a:cu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51" name="Rectangle 231"/>
          <p:cNvSpPr>
            <a:spLocks noChangeArrowheads="1"/>
          </p:cNvSpPr>
          <p:nvPr/>
        </p:nvSpPr>
        <p:spPr bwMode="auto">
          <a:xfrm>
            <a:off x="3059113" y="6308725"/>
            <a:ext cx="217487" cy="2159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5365" name="Group 245"/>
          <p:cNvGrpSpPr>
            <a:grpSpLocks/>
          </p:cNvGrpSpPr>
          <p:nvPr/>
        </p:nvGrpSpPr>
        <p:grpSpPr bwMode="auto">
          <a:xfrm>
            <a:off x="4068763" y="6381750"/>
            <a:ext cx="142875" cy="303213"/>
            <a:chOff x="2835" y="3838"/>
            <a:chExt cx="90" cy="191"/>
          </a:xfrm>
        </p:grpSpPr>
        <p:sp>
          <p:nvSpPr>
            <p:cNvPr id="6" name="AutoShape 246"/>
            <p:cNvSpPr>
              <a:spLocks noChangeArrowheads="1"/>
            </p:cNvSpPr>
            <p:nvPr/>
          </p:nvSpPr>
          <p:spPr bwMode="auto">
            <a:xfrm>
              <a:off x="2835" y="3838"/>
              <a:ext cx="90" cy="13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247"/>
            <p:cNvSpPr>
              <a:spLocks noChangeArrowheads="1"/>
            </p:cNvSpPr>
            <p:nvPr/>
          </p:nvSpPr>
          <p:spPr bwMode="auto">
            <a:xfrm>
              <a:off x="2835" y="3938"/>
              <a:ext cx="90" cy="91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355" name="Group 235"/>
          <p:cNvGrpSpPr>
            <a:grpSpLocks/>
          </p:cNvGrpSpPr>
          <p:nvPr/>
        </p:nvGrpSpPr>
        <p:grpSpPr bwMode="auto">
          <a:xfrm>
            <a:off x="3419475" y="6021388"/>
            <a:ext cx="142875" cy="303212"/>
            <a:chOff x="2835" y="3838"/>
            <a:chExt cx="90" cy="191"/>
          </a:xfrm>
        </p:grpSpPr>
        <p:sp>
          <p:nvSpPr>
            <p:cNvPr id="8" name="AutoShape 233"/>
            <p:cNvSpPr>
              <a:spLocks noChangeArrowheads="1"/>
            </p:cNvSpPr>
            <p:nvPr/>
          </p:nvSpPr>
          <p:spPr bwMode="auto">
            <a:xfrm>
              <a:off x="2835" y="3838"/>
              <a:ext cx="90" cy="13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234"/>
            <p:cNvSpPr>
              <a:spLocks noChangeArrowheads="1"/>
            </p:cNvSpPr>
            <p:nvPr/>
          </p:nvSpPr>
          <p:spPr bwMode="auto">
            <a:xfrm>
              <a:off x="2835" y="3938"/>
              <a:ext cx="90" cy="91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239" name="AutoShape 119"/>
          <p:cNvSpPr>
            <a:spLocks noChangeArrowheads="1"/>
          </p:cNvSpPr>
          <p:nvPr/>
        </p:nvSpPr>
        <p:spPr bwMode="auto">
          <a:xfrm>
            <a:off x="3060700" y="5083175"/>
            <a:ext cx="144463" cy="792163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40" name="AutoShape 120"/>
          <p:cNvSpPr>
            <a:spLocks noChangeArrowheads="1"/>
          </p:cNvSpPr>
          <p:nvPr/>
        </p:nvSpPr>
        <p:spPr bwMode="auto">
          <a:xfrm>
            <a:off x="3203575" y="5156200"/>
            <a:ext cx="144463" cy="792163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41" name="AutoShape 121"/>
          <p:cNvSpPr>
            <a:spLocks noChangeArrowheads="1"/>
          </p:cNvSpPr>
          <p:nvPr/>
        </p:nvSpPr>
        <p:spPr bwMode="auto">
          <a:xfrm>
            <a:off x="3348038" y="5156200"/>
            <a:ext cx="144462" cy="792163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74" name="Oval 54"/>
          <p:cNvSpPr>
            <a:spLocks noChangeArrowheads="1"/>
          </p:cNvSpPr>
          <p:nvPr/>
        </p:nvSpPr>
        <p:spPr bwMode="auto">
          <a:xfrm>
            <a:off x="385127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75" name="Oval 55"/>
          <p:cNvSpPr>
            <a:spLocks noChangeArrowheads="1"/>
          </p:cNvSpPr>
          <p:nvPr/>
        </p:nvSpPr>
        <p:spPr bwMode="auto">
          <a:xfrm>
            <a:off x="395288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76" name="Oval 56"/>
          <p:cNvSpPr>
            <a:spLocks noChangeArrowheads="1"/>
          </p:cNvSpPr>
          <p:nvPr/>
        </p:nvSpPr>
        <p:spPr bwMode="auto">
          <a:xfrm>
            <a:off x="611188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77" name="Oval 57"/>
          <p:cNvSpPr>
            <a:spLocks noChangeArrowheads="1"/>
          </p:cNvSpPr>
          <p:nvPr/>
        </p:nvSpPr>
        <p:spPr bwMode="auto">
          <a:xfrm>
            <a:off x="827088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78" name="Oval 58"/>
          <p:cNvSpPr>
            <a:spLocks noChangeArrowheads="1"/>
          </p:cNvSpPr>
          <p:nvPr/>
        </p:nvSpPr>
        <p:spPr bwMode="auto">
          <a:xfrm>
            <a:off x="1042988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80" name="Oval 60"/>
          <p:cNvSpPr>
            <a:spLocks noChangeArrowheads="1"/>
          </p:cNvSpPr>
          <p:nvPr/>
        </p:nvSpPr>
        <p:spPr bwMode="auto">
          <a:xfrm>
            <a:off x="7191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28" name="Oval 108"/>
          <p:cNvSpPr>
            <a:spLocks noChangeArrowheads="1"/>
          </p:cNvSpPr>
          <p:nvPr/>
        </p:nvSpPr>
        <p:spPr bwMode="auto">
          <a:xfrm>
            <a:off x="2547938" y="4652963"/>
            <a:ext cx="360362" cy="719137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" bIns="82800" anchor="ctr"/>
          <a:lstStyle/>
          <a:p>
            <a:pPr algn="ctr">
              <a:defRPr/>
            </a:pP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c6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81" name="Oval 61"/>
          <p:cNvSpPr>
            <a:spLocks noChangeArrowheads="1"/>
          </p:cNvSpPr>
          <p:nvPr/>
        </p:nvSpPr>
        <p:spPr bwMode="auto">
          <a:xfrm>
            <a:off x="9350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82" name="Oval 62"/>
          <p:cNvSpPr>
            <a:spLocks noChangeArrowheads="1"/>
          </p:cNvSpPr>
          <p:nvPr/>
        </p:nvSpPr>
        <p:spPr bwMode="auto">
          <a:xfrm>
            <a:off x="11509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83" name="Oval 63"/>
          <p:cNvSpPr>
            <a:spLocks noChangeArrowheads="1"/>
          </p:cNvSpPr>
          <p:nvPr/>
        </p:nvSpPr>
        <p:spPr bwMode="auto">
          <a:xfrm>
            <a:off x="13668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30" name="Oval 110"/>
          <p:cNvSpPr>
            <a:spLocks noChangeArrowheads="1"/>
          </p:cNvSpPr>
          <p:nvPr/>
        </p:nvSpPr>
        <p:spPr bwMode="auto">
          <a:xfrm>
            <a:off x="1620838" y="5056188"/>
            <a:ext cx="503237" cy="360362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c7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84" name="Oval 64"/>
          <p:cNvSpPr>
            <a:spLocks noChangeArrowheads="1"/>
          </p:cNvSpPr>
          <p:nvPr/>
        </p:nvSpPr>
        <p:spPr bwMode="auto">
          <a:xfrm>
            <a:off x="15827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85" name="Oval 65"/>
          <p:cNvSpPr>
            <a:spLocks noChangeArrowheads="1"/>
          </p:cNvSpPr>
          <p:nvPr/>
        </p:nvSpPr>
        <p:spPr bwMode="auto">
          <a:xfrm>
            <a:off x="17986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31" name="Oval 111"/>
          <p:cNvSpPr>
            <a:spLocks noChangeArrowheads="1"/>
          </p:cNvSpPr>
          <p:nvPr/>
        </p:nvSpPr>
        <p:spPr bwMode="auto">
          <a:xfrm>
            <a:off x="2051050" y="5051425"/>
            <a:ext cx="936625" cy="433388"/>
          </a:xfrm>
          <a:prstGeom prst="ellipse">
            <a:avLst/>
          </a:prstGeom>
          <a:gradFill rotWithShape="1">
            <a:gsLst>
              <a:gs pos="0">
                <a:srgbClr val="800000">
                  <a:gamma/>
                  <a:shade val="46275"/>
                  <a:invGamma/>
                </a:srgbClr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c8</a:t>
            </a:r>
            <a:endParaRPr 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86" name="Oval 66"/>
          <p:cNvSpPr>
            <a:spLocks noChangeArrowheads="1"/>
          </p:cNvSpPr>
          <p:nvPr/>
        </p:nvSpPr>
        <p:spPr bwMode="auto">
          <a:xfrm>
            <a:off x="20145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87" name="Oval 67"/>
          <p:cNvSpPr>
            <a:spLocks noChangeArrowheads="1"/>
          </p:cNvSpPr>
          <p:nvPr/>
        </p:nvSpPr>
        <p:spPr bwMode="auto">
          <a:xfrm>
            <a:off x="501650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88" name="Oval 68"/>
          <p:cNvSpPr>
            <a:spLocks noChangeArrowheads="1"/>
          </p:cNvSpPr>
          <p:nvPr/>
        </p:nvSpPr>
        <p:spPr bwMode="auto">
          <a:xfrm>
            <a:off x="22304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89" name="Oval 69"/>
          <p:cNvSpPr>
            <a:spLocks noChangeArrowheads="1"/>
          </p:cNvSpPr>
          <p:nvPr/>
        </p:nvSpPr>
        <p:spPr bwMode="auto">
          <a:xfrm>
            <a:off x="24463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90" name="Oval 70"/>
          <p:cNvSpPr>
            <a:spLocks noChangeArrowheads="1"/>
          </p:cNvSpPr>
          <p:nvPr/>
        </p:nvSpPr>
        <p:spPr bwMode="auto">
          <a:xfrm>
            <a:off x="26622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91" name="Oval 71"/>
          <p:cNvSpPr>
            <a:spLocks noChangeArrowheads="1"/>
          </p:cNvSpPr>
          <p:nvPr/>
        </p:nvSpPr>
        <p:spPr bwMode="auto">
          <a:xfrm>
            <a:off x="28781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92" name="Oval 72"/>
          <p:cNvSpPr>
            <a:spLocks noChangeArrowheads="1"/>
          </p:cNvSpPr>
          <p:nvPr/>
        </p:nvSpPr>
        <p:spPr bwMode="auto">
          <a:xfrm>
            <a:off x="30940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93" name="Oval 73"/>
          <p:cNvSpPr>
            <a:spLocks noChangeArrowheads="1"/>
          </p:cNvSpPr>
          <p:nvPr/>
        </p:nvSpPr>
        <p:spPr bwMode="auto">
          <a:xfrm>
            <a:off x="285750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94" name="Oval 74"/>
          <p:cNvSpPr>
            <a:spLocks noChangeArrowheads="1"/>
          </p:cNvSpPr>
          <p:nvPr/>
        </p:nvSpPr>
        <p:spPr bwMode="auto">
          <a:xfrm>
            <a:off x="35258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95" name="Oval 75"/>
          <p:cNvSpPr>
            <a:spLocks noChangeArrowheads="1"/>
          </p:cNvSpPr>
          <p:nvPr/>
        </p:nvSpPr>
        <p:spPr bwMode="auto">
          <a:xfrm>
            <a:off x="37417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96" name="Oval 76"/>
          <p:cNvSpPr>
            <a:spLocks noChangeArrowheads="1"/>
          </p:cNvSpPr>
          <p:nvPr/>
        </p:nvSpPr>
        <p:spPr bwMode="auto">
          <a:xfrm>
            <a:off x="395763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97" name="Oval 77"/>
          <p:cNvSpPr>
            <a:spLocks noChangeArrowheads="1"/>
          </p:cNvSpPr>
          <p:nvPr/>
        </p:nvSpPr>
        <p:spPr bwMode="auto">
          <a:xfrm>
            <a:off x="3308350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199" name="Oval 79"/>
          <p:cNvSpPr>
            <a:spLocks noChangeArrowheads="1"/>
          </p:cNvSpPr>
          <p:nvPr/>
        </p:nvSpPr>
        <p:spPr bwMode="auto">
          <a:xfrm>
            <a:off x="14763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00" name="Oval 80"/>
          <p:cNvSpPr>
            <a:spLocks noChangeArrowheads="1"/>
          </p:cNvSpPr>
          <p:nvPr/>
        </p:nvSpPr>
        <p:spPr bwMode="auto">
          <a:xfrm>
            <a:off x="16922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01" name="Oval 81"/>
          <p:cNvSpPr>
            <a:spLocks noChangeArrowheads="1"/>
          </p:cNvSpPr>
          <p:nvPr/>
        </p:nvSpPr>
        <p:spPr bwMode="auto">
          <a:xfrm>
            <a:off x="19081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02" name="Oval 82"/>
          <p:cNvSpPr>
            <a:spLocks noChangeArrowheads="1"/>
          </p:cNvSpPr>
          <p:nvPr/>
        </p:nvSpPr>
        <p:spPr bwMode="auto">
          <a:xfrm>
            <a:off x="21240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03" name="Oval 83"/>
          <p:cNvSpPr>
            <a:spLocks noChangeArrowheads="1"/>
          </p:cNvSpPr>
          <p:nvPr/>
        </p:nvSpPr>
        <p:spPr bwMode="auto">
          <a:xfrm>
            <a:off x="23399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04" name="Oval 84"/>
          <p:cNvSpPr>
            <a:spLocks noChangeArrowheads="1"/>
          </p:cNvSpPr>
          <p:nvPr/>
        </p:nvSpPr>
        <p:spPr bwMode="auto">
          <a:xfrm>
            <a:off x="25558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05" name="Oval 85"/>
          <p:cNvSpPr>
            <a:spLocks noChangeArrowheads="1"/>
          </p:cNvSpPr>
          <p:nvPr/>
        </p:nvSpPr>
        <p:spPr bwMode="auto">
          <a:xfrm>
            <a:off x="27717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06" name="Oval 86"/>
          <p:cNvSpPr>
            <a:spLocks noChangeArrowheads="1"/>
          </p:cNvSpPr>
          <p:nvPr/>
        </p:nvSpPr>
        <p:spPr bwMode="auto">
          <a:xfrm>
            <a:off x="1258888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07" name="Oval 87"/>
          <p:cNvSpPr>
            <a:spLocks noChangeArrowheads="1"/>
          </p:cNvSpPr>
          <p:nvPr/>
        </p:nvSpPr>
        <p:spPr bwMode="auto">
          <a:xfrm>
            <a:off x="29876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08" name="Oval 88"/>
          <p:cNvSpPr>
            <a:spLocks noChangeArrowheads="1"/>
          </p:cNvSpPr>
          <p:nvPr/>
        </p:nvSpPr>
        <p:spPr bwMode="auto">
          <a:xfrm>
            <a:off x="32035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09" name="Oval 89"/>
          <p:cNvSpPr>
            <a:spLocks noChangeArrowheads="1"/>
          </p:cNvSpPr>
          <p:nvPr/>
        </p:nvSpPr>
        <p:spPr bwMode="auto">
          <a:xfrm>
            <a:off x="34194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10" name="Oval 90"/>
          <p:cNvSpPr>
            <a:spLocks noChangeArrowheads="1"/>
          </p:cNvSpPr>
          <p:nvPr/>
        </p:nvSpPr>
        <p:spPr bwMode="auto">
          <a:xfrm>
            <a:off x="36353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11" name="Oval 91"/>
          <p:cNvSpPr>
            <a:spLocks noChangeArrowheads="1"/>
          </p:cNvSpPr>
          <p:nvPr/>
        </p:nvSpPr>
        <p:spPr bwMode="auto">
          <a:xfrm>
            <a:off x="385127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12" name="Oval 92"/>
          <p:cNvSpPr>
            <a:spLocks noChangeArrowheads="1"/>
          </p:cNvSpPr>
          <p:nvPr/>
        </p:nvSpPr>
        <p:spPr bwMode="auto">
          <a:xfrm>
            <a:off x="395288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13" name="Oval 93"/>
          <p:cNvSpPr>
            <a:spLocks noChangeArrowheads="1"/>
          </p:cNvSpPr>
          <p:nvPr/>
        </p:nvSpPr>
        <p:spPr bwMode="auto">
          <a:xfrm>
            <a:off x="611188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14" name="Oval 94"/>
          <p:cNvSpPr>
            <a:spLocks noChangeArrowheads="1"/>
          </p:cNvSpPr>
          <p:nvPr/>
        </p:nvSpPr>
        <p:spPr bwMode="auto">
          <a:xfrm>
            <a:off x="827088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15" name="Oval 95"/>
          <p:cNvSpPr>
            <a:spLocks noChangeArrowheads="1"/>
          </p:cNvSpPr>
          <p:nvPr/>
        </p:nvSpPr>
        <p:spPr bwMode="auto">
          <a:xfrm>
            <a:off x="1042988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19" name="AutoShape 99"/>
          <p:cNvSpPr>
            <a:spLocks noChangeArrowheads="1"/>
          </p:cNvSpPr>
          <p:nvPr/>
        </p:nvSpPr>
        <p:spPr bwMode="auto">
          <a:xfrm rot="1015987" flipV="1">
            <a:off x="1692275" y="4005263"/>
            <a:ext cx="503238" cy="863600"/>
          </a:xfrm>
          <a:prstGeom prst="lightningBol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7" name="Rectangle 107"/>
          <p:cNvSpPr>
            <a:spLocks noChangeArrowheads="1"/>
          </p:cNvSpPr>
          <p:nvPr/>
        </p:nvSpPr>
        <p:spPr bwMode="auto">
          <a:xfrm>
            <a:off x="2339975" y="4076700"/>
            <a:ext cx="431800" cy="288925"/>
          </a:xfrm>
          <a:prstGeom prst="rect">
            <a:avLst/>
          </a:prstGeom>
          <a:solidFill>
            <a:srgbClr val="993300"/>
          </a:solidFill>
          <a:ln w="9525">
            <a:solidFill>
              <a:srgbClr val="F451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c5a</a:t>
            </a:r>
            <a:endParaRPr lang="en-US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43" name="Rectangle 123"/>
          <p:cNvSpPr>
            <a:spLocks noChangeArrowheads="1"/>
          </p:cNvSpPr>
          <p:nvPr/>
        </p:nvSpPr>
        <p:spPr bwMode="auto">
          <a:xfrm>
            <a:off x="7019925" y="3429000"/>
            <a:ext cx="431800" cy="936625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50000">
                <a:srgbClr val="FFB691"/>
              </a:gs>
              <a:gs pos="100000">
                <a:srgbClr val="993300"/>
              </a:gs>
            </a:gsLst>
            <a:lin ang="0" scaled="1"/>
          </a:gradFill>
          <a:ln w="9525">
            <a:solidFill>
              <a:srgbClr val="F451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>
                <a:effectLst>
                  <a:outerShdw blurRad="38100" dist="38100" dir="2700000" algn="tl">
                    <a:srgbClr val="FFFFFF"/>
                  </a:outerShdw>
                </a:effectLst>
              </a:rPr>
              <a:t>c5</a:t>
            </a:r>
            <a:endParaRPr lang="en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44" name="Oval 124"/>
          <p:cNvSpPr>
            <a:spLocks noChangeArrowheads="1"/>
          </p:cNvSpPr>
          <p:nvPr/>
        </p:nvSpPr>
        <p:spPr bwMode="auto">
          <a:xfrm>
            <a:off x="61563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45" name="Oval 125"/>
          <p:cNvSpPr>
            <a:spLocks noChangeArrowheads="1"/>
          </p:cNvSpPr>
          <p:nvPr/>
        </p:nvSpPr>
        <p:spPr bwMode="auto">
          <a:xfrm>
            <a:off x="63722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46" name="Oval 126"/>
          <p:cNvSpPr>
            <a:spLocks noChangeArrowheads="1"/>
          </p:cNvSpPr>
          <p:nvPr/>
        </p:nvSpPr>
        <p:spPr bwMode="auto">
          <a:xfrm>
            <a:off x="65881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47" name="Oval 127"/>
          <p:cNvSpPr>
            <a:spLocks noChangeArrowheads="1"/>
          </p:cNvSpPr>
          <p:nvPr/>
        </p:nvSpPr>
        <p:spPr bwMode="auto">
          <a:xfrm>
            <a:off x="68040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48" name="Oval 128"/>
          <p:cNvSpPr>
            <a:spLocks noChangeArrowheads="1"/>
          </p:cNvSpPr>
          <p:nvPr/>
        </p:nvSpPr>
        <p:spPr bwMode="auto">
          <a:xfrm>
            <a:off x="70199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49" name="Oval 129"/>
          <p:cNvSpPr>
            <a:spLocks noChangeArrowheads="1"/>
          </p:cNvSpPr>
          <p:nvPr/>
        </p:nvSpPr>
        <p:spPr bwMode="auto">
          <a:xfrm>
            <a:off x="72358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50" name="Oval 130"/>
          <p:cNvSpPr>
            <a:spLocks noChangeArrowheads="1"/>
          </p:cNvSpPr>
          <p:nvPr/>
        </p:nvSpPr>
        <p:spPr bwMode="auto">
          <a:xfrm>
            <a:off x="74517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51" name="Oval 131"/>
          <p:cNvSpPr>
            <a:spLocks noChangeArrowheads="1"/>
          </p:cNvSpPr>
          <p:nvPr/>
        </p:nvSpPr>
        <p:spPr bwMode="auto">
          <a:xfrm>
            <a:off x="5938838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52" name="Oval 132"/>
          <p:cNvSpPr>
            <a:spLocks noChangeArrowheads="1"/>
          </p:cNvSpPr>
          <p:nvPr/>
        </p:nvSpPr>
        <p:spPr bwMode="auto">
          <a:xfrm>
            <a:off x="76676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53" name="Oval 133"/>
          <p:cNvSpPr>
            <a:spLocks noChangeArrowheads="1"/>
          </p:cNvSpPr>
          <p:nvPr/>
        </p:nvSpPr>
        <p:spPr bwMode="auto">
          <a:xfrm>
            <a:off x="78835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54" name="Oval 134"/>
          <p:cNvSpPr>
            <a:spLocks noChangeArrowheads="1"/>
          </p:cNvSpPr>
          <p:nvPr/>
        </p:nvSpPr>
        <p:spPr bwMode="auto">
          <a:xfrm>
            <a:off x="80994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55" name="Oval 135"/>
          <p:cNvSpPr>
            <a:spLocks noChangeArrowheads="1"/>
          </p:cNvSpPr>
          <p:nvPr/>
        </p:nvSpPr>
        <p:spPr bwMode="auto">
          <a:xfrm>
            <a:off x="83153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56" name="Oval 136"/>
          <p:cNvSpPr>
            <a:spLocks noChangeArrowheads="1"/>
          </p:cNvSpPr>
          <p:nvPr/>
        </p:nvSpPr>
        <p:spPr bwMode="auto">
          <a:xfrm>
            <a:off x="8531225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57" name="Oval 137"/>
          <p:cNvSpPr>
            <a:spLocks noChangeArrowheads="1"/>
          </p:cNvSpPr>
          <p:nvPr/>
        </p:nvSpPr>
        <p:spPr bwMode="auto">
          <a:xfrm>
            <a:off x="5075238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58" name="Oval 138"/>
          <p:cNvSpPr>
            <a:spLocks noChangeArrowheads="1"/>
          </p:cNvSpPr>
          <p:nvPr/>
        </p:nvSpPr>
        <p:spPr bwMode="auto">
          <a:xfrm>
            <a:off x="5291138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59" name="Oval 139"/>
          <p:cNvSpPr>
            <a:spLocks noChangeArrowheads="1"/>
          </p:cNvSpPr>
          <p:nvPr/>
        </p:nvSpPr>
        <p:spPr bwMode="auto">
          <a:xfrm>
            <a:off x="5507038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60" name="Oval 140"/>
          <p:cNvSpPr>
            <a:spLocks noChangeArrowheads="1"/>
          </p:cNvSpPr>
          <p:nvPr/>
        </p:nvSpPr>
        <p:spPr bwMode="auto">
          <a:xfrm>
            <a:off x="5722938" y="50482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61" name="AutoShape 141"/>
          <p:cNvSpPr>
            <a:spLocks noChangeArrowheads="1"/>
          </p:cNvSpPr>
          <p:nvPr/>
        </p:nvSpPr>
        <p:spPr bwMode="auto">
          <a:xfrm>
            <a:off x="5003800" y="4762500"/>
            <a:ext cx="1800225" cy="647700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19578596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tIns="10800" bIns="82800"/>
          <a:lstStyle/>
          <a:p>
            <a:pPr algn="ctr">
              <a:defRPr/>
            </a:pPr>
            <a:r>
              <a:rPr lang="cs-CZ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C5 konvertáza</a:t>
            </a:r>
            <a:endParaRPr lang="en-US" b="1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62" name="Oval 142"/>
          <p:cNvSpPr>
            <a:spLocks noChangeArrowheads="1"/>
          </p:cNvSpPr>
          <p:nvPr/>
        </p:nvSpPr>
        <p:spPr bwMode="auto">
          <a:xfrm>
            <a:off x="53990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63" name="Oval 143"/>
          <p:cNvSpPr>
            <a:spLocks noChangeArrowheads="1"/>
          </p:cNvSpPr>
          <p:nvPr/>
        </p:nvSpPr>
        <p:spPr bwMode="auto">
          <a:xfrm>
            <a:off x="56149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64" name="Oval 144"/>
          <p:cNvSpPr>
            <a:spLocks noChangeArrowheads="1"/>
          </p:cNvSpPr>
          <p:nvPr/>
        </p:nvSpPr>
        <p:spPr bwMode="auto">
          <a:xfrm>
            <a:off x="58308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65" name="Oval 145"/>
          <p:cNvSpPr>
            <a:spLocks noChangeArrowheads="1"/>
          </p:cNvSpPr>
          <p:nvPr/>
        </p:nvSpPr>
        <p:spPr bwMode="auto">
          <a:xfrm>
            <a:off x="60467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66" name="Oval 146"/>
          <p:cNvSpPr>
            <a:spLocks noChangeArrowheads="1"/>
          </p:cNvSpPr>
          <p:nvPr/>
        </p:nvSpPr>
        <p:spPr bwMode="auto">
          <a:xfrm>
            <a:off x="62626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67" name="Oval 147"/>
          <p:cNvSpPr>
            <a:spLocks noChangeArrowheads="1"/>
          </p:cNvSpPr>
          <p:nvPr/>
        </p:nvSpPr>
        <p:spPr bwMode="auto">
          <a:xfrm>
            <a:off x="64785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68" name="Oval 148"/>
          <p:cNvSpPr>
            <a:spLocks noChangeArrowheads="1"/>
          </p:cNvSpPr>
          <p:nvPr/>
        </p:nvSpPr>
        <p:spPr bwMode="auto">
          <a:xfrm>
            <a:off x="66944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69" name="Oval 149"/>
          <p:cNvSpPr>
            <a:spLocks noChangeArrowheads="1"/>
          </p:cNvSpPr>
          <p:nvPr/>
        </p:nvSpPr>
        <p:spPr bwMode="auto">
          <a:xfrm>
            <a:off x="5181600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70" name="Oval 150"/>
          <p:cNvSpPr>
            <a:spLocks noChangeArrowheads="1"/>
          </p:cNvSpPr>
          <p:nvPr/>
        </p:nvSpPr>
        <p:spPr bwMode="auto">
          <a:xfrm>
            <a:off x="69103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71" name="Oval 151"/>
          <p:cNvSpPr>
            <a:spLocks noChangeArrowheads="1"/>
          </p:cNvSpPr>
          <p:nvPr/>
        </p:nvSpPr>
        <p:spPr bwMode="auto">
          <a:xfrm>
            <a:off x="71262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72" name="Oval 152"/>
          <p:cNvSpPr>
            <a:spLocks noChangeArrowheads="1"/>
          </p:cNvSpPr>
          <p:nvPr/>
        </p:nvSpPr>
        <p:spPr bwMode="auto">
          <a:xfrm>
            <a:off x="73421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73" name="Oval 153"/>
          <p:cNvSpPr>
            <a:spLocks noChangeArrowheads="1"/>
          </p:cNvSpPr>
          <p:nvPr/>
        </p:nvSpPr>
        <p:spPr bwMode="auto">
          <a:xfrm>
            <a:off x="75580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74" name="Rectangle 154"/>
          <p:cNvSpPr>
            <a:spLocks noChangeArrowheads="1"/>
          </p:cNvSpPr>
          <p:nvPr/>
        </p:nvSpPr>
        <p:spPr bwMode="auto">
          <a:xfrm>
            <a:off x="7019925" y="3429000"/>
            <a:ext cx="431800" cy="647700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50000">
                <a:srgbClr val="FFB691"/>
              </a:gs>
              <a:gs pos="100000">
                <a:srgbClr val="993300"/>
              </a:gs>
            </a:gsLst>
            <a:lin ang="0" scaled="1"/>
          </a:gradFill>
          <a:ln w="9525">
            <a:solidFill>
              <a:srgbClr val="F451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c5b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75" name="Oval 155"/>
          <p:cNvSpPr>
            <a:spLocks noChangeArrowheads="1"/>
          </p:cNvSpPr>
          <p:nvPr/>
        </p:nvSpPr>
        <p:spPr bwMode="auto">
          <a:xfrm>
            <a:off x="77739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76" name="Oval 156"/>
          <p:cNvSpPr>
            <a:spLocks noChangeArrowheads="1"/>
          </p:cNvSpPr>
          <p:nvPr/>
        </p:nvSpPr>
        <p:spPr bwMode="auto">
          <a:xfrm>
            <a:off x="4965700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77" name="Oval 157"/>
          <p:cNvSpPr>
            <a:spLocks noChangeArrowheads="1"/>
          </p:cNvSpPr>
          <p:nvPr/>
        </p:nvSpPr>
        <p:spPr bwMode="auto">
          <a:xfrm>
            <a:off x="82057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78" name="Oval 158"/>
          <p:cNvSpPr>
            <a:spLocks noChangeArrowheads="1"/>
          </p:cNvSpPr>
          <p:nvPr/>
        </p:nvSpPr>
        <p:spPr bwMode="auto">
          <a:xfrm>
            <a:off x="84216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79" name="Oval 159"/>
          <p:cNvSpPr>
            <a:spLocks noChangeArrowheads="1"/>
          </p:cNvSpPr>
          <p:nvPr/>
        </p:nvSpPr>
        <p:spPr bwMode="auto">
          <a:xfrm>
            <a:off x="8637588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80" name="Oval 160"/>
          <p:cNvSpPr>
            <a:spLocks noChangeArrowheads="1"/>
          </p:cNvSpPr>
          <p:nvPr/>
        </p:nvSpPr>
        <p:spPr bwMode="auto">
          <a:xfrm>
            <a:off x="7988300" y="51895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81" name="Oval 161"/>
          <p:cNvSpPr>
            <a:spLocks noChangeArrowheads="1"/>
          </p:cNvSpPr>
          <p:nvPr/>
        </p:nvSpPr>
        <p:spPr bwMode="auto">
          <a:xfrm>
            <a:off x="61563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82" name="Oval 162"/>
          <p:cNvSpPr>
            <a:spLocks noChangeArrowheads="1"/>
          </p:cNvSpPr>
          <p:nvPr/>
        </p:nvSpPr>
        <p:spPr bwMode="auto">
          <a:xfrm>
            <a:off x="63722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83" name="Oval 163"/>
          <p:cNvSpPr>
            <a:spLocks noChangeArrowheads="1"/>
          </p:cNvSpPr>
          <p:nvPr/>
        </p:nvSpPr>
        <p:spPr bwMode="auto">
          <a:xfrm>
            <a:off x="65881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84" name="Oval 164"/>
          <p:cNvSpPr>
            <a:spLocks noChangeArrowheads="1"/>
          </p:cNvSpPr>
          <p:nvPr/>
        </p:nvSpPr>
        <p:spPr bwMode="auto">
          <a:xfrm>
            <a:off x="68040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85" name="Oval 165"/>
          <p:cNvSpPr>
            <a:spLocks noChangeArrowheads="1"/>
          </p:cNvSpPr>
          <p:nvPr/>
        </p:nvSpPr>
        <p:spPr bwMode="auto">
          <a:xfrm>
            <a:off x="70199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86" name="Oval 166"/>
          <p:cNvSpPr>
            <a:spLocks noChangeArrowheads="1"/>
          </p:cNvSpPr>
          <p:nvPr/>
        </p:nvSpPr>
        <p:spPr bwMode="auto">
          <a:xfrm>
            <a:off x="72358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87" name="Oval 167"/>
          <p:cNvSpPr>
            <a:spLocks noChangeArrowheads="1"/>
          </p:cNvSpPr>
          <p:nvPr/>
        </p:nvSpPr>
        <p:spPr bwMode="auto">
          <a:xfrm>
            <a:off x="74517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88" name="Oval 168"/>
          <p:cNvSpPr>
            <a:spLocks noChangeArrowheads="1"/>
          </p:cNvSpPr>
          <p:nvPr/>
        </p:nvSpPr>
        <p:spPr bwMode="auto">
          <a:xfrm>
            <a:off x="5938838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89" name="Oval 169"/>
          <p:cNvSpPr>
            <a:spLocks noChangeArrowheads="1"/>
          </p:cNvSpPr>
          <p:nvPr/>
        </p:nvSpPr>
        <p:spPr bwMode="auto">
          <a:xfrm>
            <a:off x="76676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90" name="Oval 170"/>
          <p:cNvSpPr>
            <a:spLocks noChangeArrowheads="1"/>
          </p:cNvSpPr>
          <p:nvPr/>
        </p:nvSpPr>
        <p:spPr bwMode="auto">
          <a:xfrm>
            <a:off x="78835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91" name="Oval 171"/>
          <p:cNvSpPr>
            <a:spLocks noChangeArrowheads="1"/>
          </p:cNvSpPr>
          <p:nvPr/>
        </p:nvSpPr>
        <p:spPr bwMode="auto">
          <a:xfrm>
            <a:off x="80994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92" name="Oval 172"/>
          <p:cNvSpPr>
            <a:spLocks noChangeArrowheads="1"/>
          </p:cNvSpPr>
          <p:nvPr/>
        </p:nvSpPr>
        <p:spPr bwMode="auto">
          <a:xfrm>
            <a:off x="83153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293" name="AutoShape 173"/>
          <p:cNvSpPr>
            <a:spLocks noChangeArrowheads="1"/>
          </p:cNvSpPr>
          <p:nvPr/>
        </p:nvSpPr>
        <p:spPr bwMode="auto">
          <a:xfrm>
            <a:off x="8172450" y="3770313"/>
            <a:ext cx="144463" cy="792162"/>
          </a:xfrm>
          <a:prstGeom prst="can">
            <a:avLst>
              <a:gd name="adj" fmla="val 137087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94" name="AutoShape 174"/>
          <p:cNvSpPr>
            <a:spLocks noChangeArrowheads="1"/>
          </p:cNvSpPr>
          <p:nvPr/>
        </p:nvSpPr>
        <p:spPr bwMode="auto">
          <a:xfrm>
            <a:off x="7870825" y="3654425"/>
            <a:ext cx="144463" cy="792163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95" name="AutoShape 175"/>
          <p:cNvSpPr>
            <a:spLocks noChangeArrowheads="1"/>
          </p:cNvSpPr>
          <p:nvPr/>
        </p:nvSpPr>
        <p:spPr bwMode="auto">
          <a:xfrm>
            <a:off x="7745413" y="3773488"/>
            <a:ext cx="144462" cy="792162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96" name="AutoShape 176"/>
          <p:cNvSpPr>
            <a:spLocks noChangeArrowheads="1"/>
          </p:cNvSpPr>
          <p:nvPr/>
        </p:nvSpPr>
        <p:spPr bwMode="auto">
          <a:xfrm>
            <a:off x="7667625" y="3913188"/>
            <a:ext cx="144463" cy="792162"/>
          </a:xfrm>
          <a:prstGeom prst="can">
            <a:avLst>
              <a:gd name="adj" fmla="val 137087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97" name="AutoShape 177"/>
          <p:cNvSpPr>
            <a:spLocks noChangeArrowheads="1"/>
          </p:cNvSpPr>
          <p:nvPr/>
        </p:nvSpPr>
        <p:spPr bwMode="auto">
          <a:xfrm>
            <a:off x="8023225" y="3644900"/>
            <a:ext cx="144463" cy="792163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98" name="AutoShape 178"/>
          <p:cNvSpPr>
            <a:spLocks noChangeArrowheads="1"/>
          </p:cNvSpPr>
          <p:nvPr/>
        </p:nvSpPr>
        <p:spPr bwMode="auto">
          <a:xfrm>
            <a:off x="8243888" y="3986213"/>
            <a:ext cx="144462" cy="792162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99" name="AutoShape 179"/>
          <p:cNvSpPr>
            <a:spLocks noChangeArrowheads="1"/>
          </p:cNvSpPr>
          <p:nvPr/>
        </p:nvSpPr>
        <p:spPr bwMode="auto">
          <a:xfrm>
            <a:off x="8172450" y="4129088"/>
            <a:ext cx="144463" cy="792162"/>
          </a:xfrm>
          <a:prstGeom prst="can">
            <a:avLst>
              <a:gd name="adj" fmla="val 137087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00" name="AutoShape 180"/>
          <p:cNvSpPr>
            <a:spLocks noChangeArrowheads="1"/>
          </p:cNvSpPr>
          <p:nvPr/>
        </p:nvSpPr>
        <p:spPr bwMode="auto">
          <a:xfrm>
            <a:off x="7740650" y="4129088"/>
            <a:ext cx="144463" cy="792162"/>
          </a:xfrm>
          <a:prstGeom prst="can">
            <a:avLst>
              <a:gd name="adj" fmla="val 137087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01" name="AutoShape 181"/>
          <p:cNvSpPr>
            <a:spLocks noChangeArrowheads="1"/>
          </p:cNvSpPr>
          <p:nvPr/>
        </p:nvSpPr>
        <p:spPr bwMode="auto">
          <a:xfrm>
            <a:off x="7883525" y="4202113"/>
            <a:ext cx="144463" cy="792162"/>
          </a:xfrm>
          <a:prstGeom prst="can">
            <a:avLst>
              <a:gd name="adj" fmla="val 137087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02" name="AutoShape 182"/>
          <p:cNvSpPr>
            <a:spLocks noChangeArrowheads="1"/>
          </p:cNvSpPr>
          <p:nvPr/>
        </p:nvSpPr>
        <p:spPr bwMode="auto">
          <a:xfrm>
            <a:off x="8027988" y="4202113"/>
            <a:ext cx="144462" cy="792162"/>
          </a:xfrm>
          <a:prstGeom prst="can">
            <a:avLst>
              <a:gd name="adj" fmla="val 13708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03" name="Oval 183"/>
          <p:cNvSpPr>
            <a:spLocks noChangeArrowheads="1"/>
          </p:cNvSpPr>
          <p:nvPr/>
        </p:nvSpPr>
        <p:spPr bwMode="auto">
          <a:xfrm>
            <a:off x="8531225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04" name="Oval 184"/>
          <p:cNvSpPr>
            <a:spLocks noChangeArrowheads="1"/>
          </p:cNvSpPr>
          <p:nvPr/>
        </p:nvSpPr>
        <p:spPr bwMode="auto">
          <a:xfrm>
            <a:off x="5075238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05" name="Oval 185"/>
          <p:cNvSpPr>
            <a:spLocks noChangeArrowheads="1"/>
          </p:cNvSpPr>
          <p:nvPr/>
        </p:nvSpPr>
        <p:spPr bwMode="auto">
          <a:xfrm>
            <a:off x="5291138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06" name="Oval 186"/>
          <p:cNvSpPr>
            <a:spLocks noChangeArrowheads="1"/>
          </p:cNvSpPr>
          <p:nvPr/>
        </p:nvSpPr>
        <p:spPr bwMode="auto">
          <a:xfrm>
            <a:off x="5507038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07" name="Oval 187"/>
          <p:cNvSpPr>
            <a:spLocks noChangeArrowheads="1"/>
          </p:cNvSpPr>
          <p:nvPr/>
        </p:nvSpPr>
        <p:spPr bwMode="auto">
          <a:xfrm>
            <a:off x="5722938" y="53276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08" name="Oval 188"/>
          <p:cNvSpPr>
            <a:spLocks noChangeArrowheads="1"/>
          </p:cNvSpPr>
          <p:nvPr/>
        </p:nvSpPr>
        <p:spPr bwMode="auto">
          <a:xfrm>
            <a:off x="53990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09" name="Oval 189"/>
          <p:cNvSpPr>
            <a:spLocks noChangeArrowheads="1"/>
          </p:cNvSpPr>
          <p:nvPr/>
        </p:nvSpPr>
        <p:spPr bwMode="auto">
          <a:xfrm>
            <a:off x="7227888" y="4652963"/>
            <a:ext cx="360362" cy="719137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" bIns="82800" anchor="ctr"/>
          <a:lstStyle/>
          <a:p>
            <a:pPr algn="ctr">
              <a:defRPr/>
            </a:pP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c6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310" name="Oval 190"/>
          <p:cNvSpPr>
            <a:spLocks noChangeArrowheads="1"/>
          </p:cNvSpPr>
          <p:nvPr/>
        </p:nvSpPr>
        <p:spPr bwMode="auto">
          <a:xfrm>
            <a:off x="56149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11" name="Oval 191"/>
          <p:cNvSpPr>
            <a:spLocks noChangeArrowheads="1"/>
          </p:cNvSpPr>
          <p:nvPr/>
        </p:nvSpPr>
        <p:spPr bwMode="auto">
          <a:xfrm>
            <a:off x="58308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12" name="Oval 192"/>
          <p:cNvSpPr>
            <a:spLocks noChangeArrowheads="1"/>
          </p:cNvSpPr>
          <p:nvPr/>
        </p:nvSpPr>
        <p:spPr bwMode="auto">
          <a:xfrm>
            <a:off x="60467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13" name="Oval 193"/>
          <p:cNvSpPr>
            <a:spLocks noChangeArrowheads="1"/>
          </p:cNvSpPr>
          <p:nvPr/>
        </p:nvSpPr>
        <p:spPr bwMode="auto">
          <a:xfrm>
            <a:off x="6300788" y="5056188"/>
            <a:ext cx="503237" cy="360362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c7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314" name="Oval 194"/>
          <p:cNvSpPr>
            <a:spLocks noChangeArrowheads="1"/>
          </p:cNvSpPr>
          <p:nvPr/>
        </p:nvSpPr>
        <p:spPr bwMode="auto">
          <a:xfrm>
            <a:off x="62626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15" name="Oval 195"/>
          <p:cNvSpPr>
            <a:spLocks noChangeArrowheads="1"/>
          </p:cNvSpPr>
          <p:nvPr/>
        </p:nvSpPr>
        <p:spPr bwMode="auto">
          <a:xfrm>
            <a:off x="64785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16" name="Oval 196"/>
          <p:cNvSpPr>
            <a:spLocks noChangeArrowheads="1"/>
          </p:cNvSpPr>
          <p:nvPr/>
        </p:nvSpPr>
        <p:spPr bwMode="auto">
          <a:xfrm>
            <a:off x="6731000" y="5051425"/>
            <a:ext cx="936625" cy="43338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4D4D4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sz="20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endParaRPr lang="en-US" sz="2000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317" name="Oval 197"/>
          <p:cNvSpPr>
            <a:spLocks noChangeArrowheads="1"/>
          </p:cNvSpPr>
          <p:nvPr/>
        </p:nvSpPr>
        <p:spPr bwMode="auto">
          <a:xfrm>
            <a:off x="66944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18" name="Oval 198"/>
          <p:cNvSpPr>
            <a:spLocks noChangeArrowheads="1"/>
          </p:cNvSpPr>
          <p:nvPr/>
        </p:nvSpPr>
        <p:spPr bwMode="auto">
          <a:xfrm>
            <a:off x="5181600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19" name="Oval 199"/>
          <p:cNvSpPr>
            <a:spLocks noChangeArrowheads="1"/>
          </p:cNvSpPr>
          <p:nvPr/>
        </p:nvSpPr>
        <p:spPr bwMode="auto">
          <a:xfrm>
            <a:off x="69103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20" name="Oval 200"/>
          <p:cNvSpPr>
            <a:spLocks noChangeArrowheads="1"/>
          </p:cNvSpPr>
          <p:nvPr/>
        </p:nvSpPr>
        <p:spPr bwMode="auto">
          <a:xfrm>
            <a:off x="71262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21" name="Oval 201"/>
          <p:cNvSpPr>
            <a:spLocks noChangeArrowheads="1"/>
          </p:cNvSpPr>
          <p:nvPr/>
        </p:nvSpPr>
        <p:spPr bwMode="auto">
          <a:xfrm>
            <a:off x="73421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22" name="Oval 202"/>
          <p:cNvSpPr>
            <a:spLocks noChangeArrowheads="1"/>
          </p:cNvSpPr>
          <p:nvPr/>
        </p:nvSpPr>
        <p:spPr bwMode="auto">
          <a:xfrm>
            <a:off x="75580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23" name="Oval 203"/>
          <p:cNvSpPr>
            <a:spLocks noChangeArrowheads="1"/>
          </p:cNvSpPr>
          <p:nvPr/>
        </p:nvSpPr>
        <p:spPr bwMode="auto">
          <a:xfrm>
            <a:off x="77739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24" name="Oval 204"/>
          <p:cNvSpPr>
            <a:spLocks noChangeArrowheads="1"/>
          </p:cNvSpPr>
          <p:nvPr/>
        </p:nvSpPr>
        <p:spPr bwMode="auto">
          <a:xfrm>
            <a:off x="4965700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25" name="Oval 205"/>
          <p:cNvSpPr>
            <a:spLocks noChangeArrowheads="1"/>
          </p:cNvSpPr>
          <p:nvPr/>
        </p:nvSpPr>
        <p:spPr bwMode="auto">
          <a:xfrm>
            <a:off x="82057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26" name="Oval 206"/>
          <p:cNvSpPr>
            <a:spLocks noChangeArrowheads="1"/>
          </p:cNvSpPr>
          <p:nvPr/>
        </p:nvSpPr>
        <p:spPr bwMode="auto">
          <a:xfrm>
            <a:off x="84216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27" name="Oval 207"/>
          <p:cNvSpPr>
            <a:spLocks noChangeArrowheads="1"/>
          </p:cNvSpPr>
          <p:nvPr/>
        </p:nvSpPr>
        <p:spPr bwMode="auto">
          <a:xfrm>
            <a:off x="8637588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28" name="Oval 208"/>
          <p:cNvSpPr>
            <a:spLocks noChangeArrowheads="1"/>
          </p:cNvSpPr>
          <p:nvPr/>
        </p:nvSpPr>
        <p:spPr bwMode="auto">
          <a:xfrm>
            <a:off x="7988300" y="54689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29" name="Oval 209"/>
          <p:cNvSpPr>
            <a:spLocks noChangeArrowheads="1"/>
          </p:cNvSpPr>
          <p:nvPr/>
        </p:nvSpPr>
        <p:spPr bwMode="auto">
          <a:xfrm>
            <a:off x="61563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30" name="Oval 210"/>
          <p:cNvSpPr>
            <a:spLocks noChangeArrowheads="1"/>
          </p:cNvSpPr>
          <p:nvPr/>
        </p:nvSpPr>
        <p:spPr bwMode="auto">
          <a:xfrm>
            <a:off x="63722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31" name="Oval 211"/>
          <p:cNvSpPr>
            <a:spLocks noChangeArrowheads="1"/>
          </p:cNvSpPr>
          <p:nvPr/>
        </p:nvSpPr>
        <p:spPr bwMode="auto">
          <a:xfrm>
            <a:off x="65881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32" name="Oval 212"/>
          <p:cNvSpPr>
            <a:spLocks noChangeArrowheads="1"/>
          </p:cNvSpPr>
          <p:nvPr/>
        </p:nvSpPr>
        <p:spPr bwMode="auto">
          <a:xfrm>
            <a:off x="68040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33" name="Oval 213"/>
          <p:cNvSpPr>
            <a:spLocks noChangeArrowheads="1"/>
          </p:cNvSpPr>
          <p:nvPr/>
        </p:nvSpPr>
        <p:spPr bwMode="auto">
          <a:xfrm>
            <a:off x="70199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34" name="Oval 214"/>
          <p:cNvSpPr>
            <a:spLocks noChangeArrowheads="1"/>
          </p:cNvSpPr>
          <p:nvPr/>
        </p:nvSpPr>
        <p:spPr bwMode="auto">
          <a:xfrm>
            <a:off x="72358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35" name="Oval 215"/>
          <p:cNvSpPr>
            <a:spLocks noChangeArrowheads="1"/>
          </p:cNvSpPr>
          <p:nvPr/>
        </p:nvSpPr>
        <p:spPr bwMode="auto">
          <a:xfrm>
            <a:off x="74517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36" name="Oval 216"/>
          <p:cNvSpPr>
            <a:spLocks noChangeArrowheads="1"/>
          </p:cNvSpPr>
          <p:nvPr/>
        </p:nvSpPr>
        <p:spPr bwMode="auto">
          <a:xfrm>
            <a:off x="5938838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37" name="Oval 217"/>
          <p:cNvSpPr>
            <a:spLocks noChangeArrowheads="1"/>
          </p:cNvSpPr>
          <p:nvPr/>
        </p:nvSpPr>
        <p:spPr bwMode="auto">
          <a:xfrm>
            <a:off x="76676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38" name="Oval 218"/>
          <p:cNvSpPr>
            <a:spLocks noChangeArrowheads="1"/>
          </p:cNvSpPr>
          <p:nvPr/>
        </p:nvSpPr>
        <p:spPr bwMode="auto">
          <a:xfrm>
            <a:off x="78835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39" name="Oval 219"/>
          <p:cNvSpPr>
            <a:spLocks noChangeArrowheads="1"/>
          </p:cNvSpPr>
          <p:nvPr/>
        </p:nvSpPr>
        <p:spPr bwMode="auto">
          <a:xfrm>
            <a:off x="80994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40" name="Oval 220"/>
          <p:cNvSpPr>
            <a:spLocks noChangeArrowheads="1"/>
          </p:cNvSpPr>
          <p:nvPr/>
        </p:nvSpPr>
        <p:spPr bwMode="auto">
          <a:xfrm>
            <a:off x="83153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41" name="Oval 221"/>
          <p:cNvSpPr>
            <a:spLocks noChangeArrowheads="1"/>
          </p:cNvSpPr>
          <p:nvPr/>
        </p:nvSpPr>
        <p:spPr bwMode="auto">
          <a:xfrm>
            <a:off x="8531225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42" name="Oval 222"/>
          <p:cNvSpPr>
            <a:spLocks noChangeArrowheads="1"/>
          </p:cNvSpPr>
          <p:nvPr/>
        </p:nvSpPr>
        <p:spPr bwMode="auto">
          <a:xfrm>
            <a:off x="5075238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43" name="Oval 223"/>
          <p:cNvSpPr>
            <a:spLocks noChangeArrowheads="1"/>
          </p:cNvSpPr>
          <p:nvPr/>
        </p:nvSpPr>
        <p:spPr bwMode="auto">
          <a:xfrm>
            <a:off x="5291138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44" name="Oval 224"/>
          <p:cNvSpPr>
            <a:spLocks noChangeArrowheads="1"/>
          </p:cNvSpPr>
          <p:nvPr/>
        </p:nvSpPr>
        <p:spPr bwMode="auto">
          <a:xfrm>
            <a:off x="5507038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45" name="Oval 225"/>
          <p:cNvSpPr>
            <a:spLocks noChangeArrowheads="1"/>
          </p:cNvSpPr>
          <p:nvPr/>
        </p:nvSpPr>
        <p:spPr bwMode="auto">
          <a:xfrm>
            <a:off x="5722938" y="558800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346" name="AutoShape 226"/>
          <p:cNvSpPr>
            <a:spLocks noChangeArrowheads="1"/>
          </p:cNvSpPr>
          <p:nvPr/>
        </p:nvSpPr>
        <p:spPr bwMode="auto">
          <a:xfrm rot="1015987" flipV="1">
            <a:off x="6372225" y="4005263"/>
            <a:ext cx="503238" cy="863600"/>
          </a:xfrm>
          <a:prstGeom prst="lightningBol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47" name="Rectangle 227"/>
          <p:cNvSpPr>
            <a:spLocks noChangeArrowheads="1"/>
          </p:cNvSpPr>
          <p:nvPr/>
        </p:nvSpPr>
        <p:spPr bwMode="auto">
          <a:xfrm>
            <a:off x="7019925" y="4076700"/>
            <a:ext cx="431800" cy="288925"/>
          </a:xfrm>
          <a:prstGeom prst="rect">
            <a:avLst/>
          </a:prstGeom>
          <a:solidFill>
            <a:srgbClr val="993300"/>
          </a:solidFill>
          <a:ln w="9525">
            <a:solidFill>
              <a:srgbClr val="F451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c5a</a:t>
            </a:r>
            <a:endParaRPr lang="en-US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48" name="Oval 228"/>
          <p:cNvSpPr>
            <a:spLocks noChangeArrowheads="1"/>
          </p:cNvSpPr>
          <p:nvPr/>
        </p:nvSpPr>
        <p:spPr bwMode="auto">
          <a:xfrm>
            <a:off x="6804025" y="4306888"/>
            <a:ext cx="936625" cy="433387"/>
          </a:xfrm>
          <a:prstGeom prst="ellipse">
            <a:avLst/>
          </a:prstGeom>
          <a:gradFill rotWithShape="1">
            <a:gsLst>
              <a:gs pos="0">
                <a:srgbClr val="800000">
                  <a:gamma/>
                  <a:shade val="46275"/>
                  <a:invGamma/>
                </a:srgbClr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c8</a:t>
            </a:r>
            <a:endParaRPr 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356" name="Group 236"/>
          <p:cNvGrpSpPr>
            <a:grpSpLocks/>
          </p:cNvGrpSpPr>
          <p:nvPr/>
        </p:nvGrpSpPr>
        <p:grpSpPr bwMode="auto">
          <a:xfrm>
            <a:off x="3492500" y="6554788"/>
            <a:ext cx="142875" cy="303212"/>
            <a:chOff x="2835" y="3838"/>
            <a:chExt cx="90" cy="191"/>
          </a:xfrm>
        </p:grpSpPr>
        <p:sp>
          <p:nvSpPr>
            <p:cNvPr id="10" name="AutoShape 237"/>
            <p:cNvSpPr>
              <a:spLocks noChangeArrowheads="1"/>
            </p:cNvSpPr>
            <p:nvPr/>
          </p:nvSpPr>
          <p:spPr bwMode="auto">
            <a:xfrm>
              <a:off x="2835" y="3838"/>
              <a:ext cx="90" cy="13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Oval 238"/>
            <p:cNvSpPr>
              <a:spLocks noChangeArrowheads="1"/>
            </p:cNvSpPr>
            <p:nvPr/>
          </p:nvSpPr>
          <p:spPr bwMode="auto">
            <a:xfrm>
              <a:off x="2835" y="3938"/>
              <a:ext cx="90" cy="91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32" name="TextovéPole 231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LYTICKÝ  KOMPLEX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5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5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89 -0.33588 C -0.13663 -0.35276 -0.1349 -0.37196 -0.12813 -0.38399 C -0.12118 -0.39718 -0.11059 -0.40759 -0.10035 -0.41961 C -0.08993 -0.43049 -0.07882 -0.43303 -0.06754 -0.43812 C -0.05642 -0.44136 -0.04358 -0.44413 -0.03056 -0.43881 C -0.01806 -0.43627 -0.00504 -0.4254 0.00712 -0.41129 C 0.01805 -0.40065 0.02917 -0.38422 0.03923 -0.36549 C 0.04653 -0.34837 0.05382 -0.32963 0.0592 -0.31228 C 0.06441 -0.29216 0.06632 -0.27249 0.06528 -0.25283 C 0.06423 -0.23433 0.06076 -0.21651 0.05417 -0.20333 C 0.04774 -0.19014 0.03646 -0.17881 0.02691 -0.17164 C 0.01788 -0.16308 0.00521 -0.15683 -0.00747 -0.15776 C -0.01945 -0.1603 -0.03177 -0.16863 -0.04236 -0.18459 C -0.05261 -0.20264 -0.05608 -0.22299 -0.05469 -0.23988 C -0.05278 -0.25515 -0.04583 -0.26949 -0.03507 -0.27897 C -0.02361 -0.2873 -0.01215 -0.29216 1.38889E-6 -0.29146 C 0.0118 -0.28915 0.01285 -0.29193 0.03646 -0.26926 C 0.06007 -0.24913 0.06684 -0.21906 0.07483 -0.2024 C 0.0809 -0.18482 0.08281 -0.16886 0.08594 -0.1492 C 0.08906 -0.12722 0.08715 -0.10641 0.0842 -0.09068 C 0.08125 -0.07425 0.07413 -0.06407 0.06215 -0.04834 C 0.04965 -0.034 0.04253 -0.02914 0.0316 -0.02174 C 0.02135 -0.01434 0.01059 -0.00694 1.38889E-6 -1.55216E-6 " pathEditMode="relative" rAng="-28633641" ptsTypes="fffffffffffffffffffffff">
                                      <p:cBhvr>
                                        <p:cTn id="27" dur="2000" spd="-100000" fill="hold"/>
                                        <p:tgtEl>
                                          <p:spTgt spid="5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94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6 -3.56697E-6 L -0.02361 0.183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9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52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38793E-6 L 5.55556E-7 0.023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38793E-6 L -0.00382 0.0573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286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55679E-6 L -0.00295 0.0316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7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0.18367 L -0.02361 0.204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5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5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5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5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5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8758E-6 C -0.00469 -0.0236 -0.00938 -0.04719 -0.01111 -0.10641 C -0.01285 -0.16563 -0.01788 -0.29817 -0.01007 -0.35531 C -0.00226 -0.41245 0.01701 -0.43118 0.03628 -0.44969 " pathEditMode="relative" ptsTypes="aaaA">
                                      <p:cBhvr>
                                        <p:cTn id="140" dur="2000" fill="hold"/>
                                        <p:tgtEl>
                                          <p:spTgt spid="5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2885E-6 C 0.03264 -0.02012 0.06545 -0.04002 0.07465 -0.11982 C 0.08385 -0.19963 0.05868 -0.41985 0.05556 -0.47907 " pathEditMode="relative" ptsTypes="aaA">
                                      <p:cBhvr>
                                        <p:cTn id="143" dur="2000" fill="hold"/>
                                        <p:tgtEl>
                                          <p:spTgt spid="5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09137E-6 C 0.02257 -0.02569 0.04531 -0.05136 0.05347 -0.1388 C 0.06163 -0.22624 0.04983 -0.46057 0.04948 -0.52488 " pathEditMode="relative" ptsTypes="aaA">
                                      <p:cBhvr>
                                        <p:cTn id="146" dur="2000" fill="hold"/>
                                        <p:tgtEl>
                                          <p:spTgt spid="5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46 C 0.00886 -0.0694 0.01754 -0.13926 0.0224 -0.21629 C 0.02726 -0.29332 0.0283 -0.37729 0.02934 -0.46125 " pathEditMode="relative" ptsTypes="aaA">
                                      <p:cBhvr>
                                        <p:cTn id="149" dur="2000" fill="hold"/>
                                        <p:tgtEl>
                                          <p:spTgt spid="5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69558E-6 C -0.01684 -0.07911 -0.03351 -0.15823 -0.03333 -0.2341 C -0.03316 -0.30997 -0.01615 -0.38238 0.00104 -0.45478 " pathEditMode="relative" ptsTypes="aaA">
                                      <p:cBhvr>
                                        <p:cTn id="152" dur="2000" fill="hold"/>
                                        <p:tgtEl>
                                          <p:spTgt spid="5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566E-6 C -0.02344 -0.06084 -0.04913 -0.12191 -0.05851 -0.16817 C -0.06788 -0.21444 -0.06788 -0.2341 -0.0566 -0.27828 C -0.04531 -0.32246 -0.00469 -0.40111 0.00903 -0.43327 " pathEditMode="relative" rAng="0" ptsTypes="aaaa">
                                      <p:cBhvr>
                                        <p:cTn id="155" dur="2000" fill="hold"/>
                                        <p:tgtEl>
                                          <p:spTgt spid="5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-216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1499E-6 C 0.03697 -0.07009 0.07413 -0.13995 0.08281 -0.21675 C 0.09149 -0.29355 0.05729 -0.42216 0.0526 -0.46172 " pathEditMode="relative" ptsTypes="aaA">
                                      <p:cBhvr>
                                        <p:cTn id="158" dur="2000" fill="hold"/>
                                        <p:tgtEl>
                                          <p:spTgt spid="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9.05852E-6 C -0.04722 -0.05853 -0.09427 -0.11705 -0.09392 -0.19246 C -0.09358 -0.26788 -0.01371 -0.40991 0.00208 -0.45224 " pathEditMode="relative" ptsTypes="aaA">
                                      <p:cBhvr>
                                        <p:cTn id="161" dur="2000" fill="hold"/>
                                        <p:tgtEl>
                                          <p:spTgt spid="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20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2000"/>
                                        <p:tgtEl>
                                          <p:spTgt spid="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5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8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88 -0.33588 C -0.13663 -0.35276 -0.13489 -0.37196 -0.12812 -0.38399 C -0.12118 -0.39718 -0.11059 -0.40759 -0.10034 -0.41961 C -0.08993 -0.43049 -0.07882 -0.43303 -0.06753 -0.43812 C -0.05642 -0.44136 -0.04357 -0.44413 -0.03055 -0.43881 C -0.01805 -0.43627 -0.00503 -0.4254 0.00712 -0.41129 C 0.01806 -0.40065 0.02917 -0.38422 0.03889 -0.36572 C 0.04653 -0.34837 0.05382 -0.32963 0.05921 -0.31228 C 0.06441 -0.29216 0.06632 -0.27249 0.06528 -0.25283 C 0.06424 -0.23433 0.06077 -0.21651 0.05417 -0.20333 C 0.04775 -0.19014 0.03646 -0.17881 0.02691 -0.17164 C 0.01789 -0.16308 0.00521 -0.15683 -0.00746 -0.15776 C -0.01944 -0.1603 -0.03177 -0.16863 -0.04236 -0.18459 C -0.0526 -0.20264 -0.05607 -0.22299 -0.05468 -0.23988 C -0.05277 -0.25515 -0.04583 -0.26949 -0.03507 -0.27897 C -0.02361 -0.2873 -0.01215 -0.29216 -4.16667E-6 -0.29146 C 0.01181 -0.28915 0.01285 -0.29193 0.03646 -0.26926 C 0.06007 -0.24913 0.06684 -0.21906 0.07483 -0.2024 C 0.08091 -0.18482 0.08282 -0.16886 0.08594 -0.1492 C 0.08907 -0.12722 0.08716 -0.10641 0.08421 -0.09068 C 0.08125 -0.07425 0.07414 -0.06407 0.06216 -0.04834 C 0.04966 -0.034 0.04254 -0.02914 0.0316 -0.02174 C 0.02136 -0.01434 0.01059 -0.00694 -4.16667E-6 -1.55216E-6 " pathEditMode="relative" rAng="-28633641" ptsTypes="fffffffffffffffffffffff">
                                      <p:cBhvr>
                                        <p:cTn id="186" dur="2000" spd="-100000" fill="hold"/>
                                        <p:tgtEl>
                                          <p:spTgt spid="5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94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6 -3.56697E-6 L -0.02361 0.18367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5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9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7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5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5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2000" fill="hold"/>
                                        <p:tgtEl>
                                          <p:spTgt spid="5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2000" fill="hold"/>
                                        <p:tgtEl>
                                          <p:spTgt spid="5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0" dur="2000" fill="hold"/>
                                        <p:tgtEl>
                                          <p:spTgt spid="531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1000" fill="hold"/>
                                        <p:tgtEl>
                                          <p:spTgt spid="5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1000" fill="hold"/>
                                        <p:tgtEl>
                                          <p:spTgt spid="5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1000" fill="hold"/>
                                        <p:tgtEl>
                                          <p:spTgt spid="5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1000" fill="hold"/>
                                        <p:tgtEl>
                                          <p:spTgt spid="5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1000" fill="hold"/>
                                        <p:tgtEl>
                                          <p:spTgt spid="5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5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000" fill="hold"/>
                                        <p:tgtEl>
                                          <p:spTgt spid="5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1000" fill="hold"/>
                                        <p:tgtEl>
                                          <p:spTgt spid="5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 fill="hold"/>
                                        <p:tgtEl>
                                          <p:spTgt spid="5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 fill="hold"/>
                                        <p:tgtEl>
                                          <p:spTgt spid="5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1000" fill="hold"/>
                                        <p:tgtEl>
                                          <p:spTgt spid="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1000" fill="hold"/>
                                        <p:tgtEl>
                                          <p:spTgt spid="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1000" fill="hold"/>
                                        <p:tgtEl>
                                          <p:spTgt spid="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1000" fill="hold"/>
                                        <p:tgtEl>
                                          <p:spTgt spid="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1000" fill="hold"/>
                                        <p:tgtEl>
                                          <p:spTgt spid="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1000" fill="hold"/>
                                        <p:tgtEl>
                                          <p:spTgt spid="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1000" fill="hold"/>
                                        <p:tgtEl>
                                          <p:spTgt spid="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1000" fill="hold"/>
                                        <p:tgtEl>
                                          <p:spTgt spid="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7" grpId="0" animBg="1"/>
      <p:bldP spid="5217" grpId="1" animBg="1"/>
      <p:bldP spid="5226" grpId="0" animBg="1"/>
      <p:bldP spid="5226" grpId="1" animBg="1"/>
      <p:bldP spid="5226" grpId="2" animBg="1"/>
      <p:bldP spid="5242" grpId="0" animBg="1"/>
      <p:bldP spid="5235" grpId="0" animBg="1"/>
      <p:bldP spid="5234" grpId="0" animBg="1"/>
      <p:bldP spid="5233" grpId="0" animBg="1"/>
      <p:bldP spid="5236" grpId="0" animBg="1"/>
      <p:bldP spid="5237" grpId="0" animBg="1"/>
      <p:bldP spid="5350" grpId="0" animBg="1"/>
      <p:bldP spid="5350" grpId="1" animBg="1"/>
      <p:bldP spid="5238" grpId="0" animBg="1"/>
      <p:bldP spid="5352" grpId="0" animBg="1"/>
      <p:bldP spid="5352" grpId="1" animBg="1"/>
      <p:bldP spid="5351" grpId="0" animBg="1"/>
      <p:bldP spid="5351" grpId="1" animBg="1"/>
      <p:bldP spid="5239" grpId="0" animBg="1"/>
      <p:bldP spid="5240" grpId="0" animBg="1"/>
      <p:bldP spid="5241" grpId="0" animBg="1"/>
      <p:bldP spid="5228" grpId="0" animBg="1"/>
      <p:bldP spid="5228" grpId="1" animBg="1"/>
      <p:bldP spid="5230" grpId="0" animBg="1"/>
      <p:bldP spid="5230" grpId="1" animBg="1"/>
      <p:bldP spid="5231" grpId="0" animBg="1"/>
      <p:bldP spid="5231" grpId="1" animBg="1"/>
      <p:bldP spid="5231" grpId="2" animBg="1"/>
      <p:bldP spid="5219" grpId="0" animBg="1"/>
      <p:bldP spid="5227" grpId="0" animBg="1"/>
      <p:bldP spid="5227" grpId="1" animBg="1"/>
      <p:bldP spid="5243" grpId="0" animBg="1"/>
      <p:bldP spid="5243" grpId="1" animBg="1"/>
      <p:bldP spid="5274" grpId="0" animBg="1"/>
      <p:bldP spid="5274" grpId="1" animBg="1"/>
      <p:bldP spid="5293" grpId="0" animBg="1"/>
      <p:bldP spid="5294" grpId="0" animBg="1"/>
      <p:bldP spid="5295" grpId="0" animBg="1"/>
      <p:bldP spid="5296" grpId="0" animBg="1"/>
      <p:bldP spid="5297" grpId="0" animBg="1"/>
      <p:bldP spid="5298" grpId="0" animBg="1"/>
      <p:bldP spid="5299" grpId="0" animBg="1"/>
      <p:bldP spid="5300" grpId="0" animBg="1"/>
      <p:bldP spid="5301" grpId="0" animBg="1"/>
      <p:bldP spid="5302" grpId="0" animBg="1"/>
      <p:bldP spid="5309" grpId="0" animBg="1"/>
      <p:bldP spid="5313" grpId="0" animBg="1"/>
      <p:bldP spid="5316" grpId="0" animBg="1"/>
      <p:bldP spid="5316" grpId="1" animBg="1"/>
      <p:bldP spid="5346" grpId="0" animBg="1"/>
      <p:bldP spid="5347" grpId="0" animBg="1"/>
      <p:bldP spid="5347" grpId="1" animBg="1"/>
      <p:bldP spid="53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5214" y="133220"/>
            <a:ext cx="8856984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ANTIGEN  PREZENTUJÍCÍ  BUŇKY</a:t>
            </a:r>
            <a:endParaRPr lang="cs-CZ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81075"/>
            <a:ext cx="8713788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60648"/>
            <a:ext cx="8712968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DENDRITICKÉ  </a:t>
            </a:r>
            <a:r>
              <a:rPr lang="cs-CZ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 -  pohlcení</a:t>
            </a:r>
            <a:endParaRPr lang="cs-CZ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060575"/>
            <a:ext cx="565150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84350"/>
            <a:ext cx="3589338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6968" y="260648"/>
            <a:ext cx="902076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DENDRITICKÉ 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zpracování  antigenu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1103313"/>
            <a:ext cx="88995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6706475" y="2555612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MHC II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véPole 36"/>
          <p:cNvSpPr txBox="1"/>
          <p:nvPr/>
        </p:nvSpPr>
        <p:spPr>
          <a:xfrm>
            <a:off x="66968" y="260648"/>
            <a:ext cx="902076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DENDRITICKÉ 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 - zpracování  </a:t>
            </a:r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antigenu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030288"/>
            <a:ext cx="8853487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7139214" y="3935812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MHC 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véPole 36"/>
          <p:cNvSpPr txBox="1"/>
          <p:nvPr/>
        </p:nvSpPr>
        <p:spPr>
          <a:xfrm>
            <a:off x="66968" y="260648"/>
            <a:ext cx="902076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ORGANIZACE  GENOMU  (</a:t>
            </a:r>
            <a:r>
              <a:rPr lang="cs-CZ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TCR </a:t>
            </a:r>
            <a:r>
              <a:rPr lang="cs-CZ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  <a:sym typeface="Symbol"/>
              </a:rPr>
              <a:t></a:t>
            </a:r>
            <a:r>
              <a:rPr lang="cs-CZ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BCR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39750" y="2066131"/>
            <a:ext cx="770413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55875" y="1850231"/>
            <a:ext cx="144463" cy="36036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71775" y="1850231"/>
            <a:ext cx="144463" cy="360363"/>
          </a:xfrm>
          <a:prstGeom prst="rect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87675" y="1850231"/>
            <a:ext cx="144463" cy="360363"/>
          </a:xfrm>
          <a:prstGeom prst="rect">
            <a:avLst/>
          </a:prstGeom>
          <a:solidFill>
            <a:srgbClr val="66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203575" y="1850231"/>
            <a:ext cx="144463" cy="360363"/>
          </a:xfrm>
          <a:prstGeom prst="rect">
            <a:avLst/>
          </a:prstGeom>
          <a:solidFill>
            <a:srgbClr val="33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635375" y="1850231"/>
            <a:ext cx="144463" cy="360363"/>
          </a:xfrm>
          <a:prstGeom prst="rect">
            <a:avLst/>
          </a:prstGeom>
          <a:solidFill>
            <a:srgbClr val="3333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140200" y="1850231"/>
            <a:ext cx="144463" cy="360363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356100" y="1850231"/>
            <a:ext cx="144463" cy="360363"/>
          </a:xfrm>
          <a:prstGeom prst="rect">
            <a:avLst/>
          </a:prstGeom>
          <a:solidFill>
            <a:srgbClr val="FF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572000" y="1850231"/>
            <a:ext cx="144463" cy="360363"/>
          </a:xfrm>
          <a:prstGeom prst="rect">
            <a:avLst/>
          </a:prstGeom>
          <a:solidFill>
            <a:srgbClr val="FF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787900" y="1850231"/>
            <a:ext cx="144463" cy="360363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003800" y="1850231"/>
            <a:ext cx="144463" cy="360363"/>
          </a:xfrm>
          <a:prstGeom prst="rect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5219700" y="1850231"/>
            <a:ext cx="144463" cy="360363"/>
          </a:xfrm>
          <a:prstGeom prst="rect">
            <a:avLst/>
          </a:prstGeom>
          <a:solidFill>
            <a:srgbClr val="6600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879475" y="1124744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variable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613025" y="1131094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diversity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303713" y="1131094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joining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6429375" y="1131094"/>
            <a:ext cx="104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constant</a:t>
            </a: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900113" y="1850231"/>
            <a:ext cx="144462" cy="3603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116013" y="1850231"/>
            <a:ext cx="144462" cy="360363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331913" y="1850231"/>
            <a:ext cx="144462" cy="360363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1547813" y="1850231"/>
            <a:ext cx="144462" cy="36036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1979613" y="1850231"/>
            <a:ext cx="144462" cy="360363"/>
          </a:xfrm>
          <a:prstGeom prst="rect">
            <a:avLst/>
          </a:prstGeom>
          <a:solidFill>
            <a:srgbClr val="CC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5940152" y="1844825"/>
            <a:ext cx="216471" cy="36004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6300192" y="1844824"/>
            <a:ext cx="216471" cy="360040"/>
          </a:xfrm>
          <a:prstGeom prst="rect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6660232" y="1844824"/>
            <a:ext cx="216471" cy="36004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7020272" y="1844824"/>
            <a:ext cx="216471" cy="36004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7380312" y="1844824"/>
            <a:ext cx="216471" cy="360040"/>
          </a:xfrm>
          <a:prstGeom prst="rect">
            <a:avLst/>
          </a:prstGeom>
          <a:solidFill>
            <a:srgbClr val="808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5868144" y="184482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</a:t>
            </a:r>
            <a:endParaRPr lang="cs-CZ" b="1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6588224" y="184482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6243174" y="184482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7323294" y="184482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6978244" y="184482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842574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2483768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4067944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1040666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2714782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4298958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1275958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2932142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4514982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1488318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4</a:t>
            </a:r>
            <a:endParaRPr lang="cs-CZ" b="1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3131840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4716016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4932040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5148064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6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1917618" y="184732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3558812" y="183233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ovéPole 56"/>
          <p:cNvSpPr txBox="1"/>
          <p:nvPr/>
        </p:nvSpPr>
        <p:spPr>
          <a:xfrm rot="5400000">
            <a:off x="4583585" y="1413385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ym typeface="Wingdings"/>
              </a:rPr>
              <a:t></a:t>
            </a:r>
          </a:p>
        </p:txBody>
      </p:sp>
      <p:sp>
        <p:nvSpPr>
          <p:cNvPr id="59" name="TextovéPole 58"/>
          <p:cNvSpPr txBox="1"/>
          <p:nvPr/>
        </p:nvSpPr>
        <p:spPr>
          <a:xfrm rot="5400000">
            <a:off x="2741211" y="1383405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ym typeface="Wingdings"/>
              </a:rPr>
              <a:t></a:t>
            </a:r>
          </a:p>
        </p:txBody>
      </p:sp>
      <p:sp>
        <p:nvSpPr>
          <p:cNvPr id="60" name="Line 4"/>
          <p:cNvSpPr>
            <a:spLocks noChangeShapeType="1"/>
          </p:cNvSpPr>
          <p:nvPr/>
        </p:nvSpPr>
        <p:spPr bwMode="auto">
          <a:xfrm flipV="1">
            <a:off x="1331640" y="3212976"/>
            <a:ext cx="547260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1" name="Rectangle 5"/>
          <p:cNvSpPr>
            <a:spLocks noChangeArrowheads="1"/>
          </p:cNvSpPr>
          <p:nvPr/>
        </p:nvSpPr>
        <p:spPr bwMode="auto">
          <a:xfrm>
            <a:off x="3317983" y="3002359"/>
            <a:ext cx="144463" cy="36036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3533883" y="3002359"/>
            <a:ext cx="144463" cy="360363"/>
          </a:xfrm>
          <a:prstGeom prst="rect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3749783" y="3002359"/>
            <a:ext cx="144463" cy="360363"/>
          </a:xfrm>
          <a:prstGeom prst="rect">
            <a:avLst/>
          </a:prstGeom>
          <a:solidFill>
            <a:srgbClr val="66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0" name="Rectangle 14"/>
          <p:cNvSpPr>
            <a:spLocks noChangeArrowheads="1"/>
          </p:cNvSpPr>
          <p:nvPr/>
        </p:nvSpPr>
        <p:spPr bwMode="auto">
          <a:xfrm>
            <a:off x="3908690" y="3002359"/>
            <a:ext cx="144463" cy="360363"/>
          </a:xfrm>
          <a:prstGeom prst="rect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1" name="Rectangle 17"/>
          <p:cNvSpPr>
            <a:spLocks noChangeArrowheads="1"/>
          </p:cNvSpPr>
          <p:nvPr/>
        </p:nvSpPr>
        <p:spPr bwMode="auto">
          <a:xfrm>
            <a:off x="4124590" y="3002359"/>
            <a:ext cx="144463" cy="360363"/>
          </a:xfrm>
          <a:prstGeom prst="rect">
            <a:avLst/>
          </a:prstGeom>
          <a:solidFill>
            <a:srgbClr val="6600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1662221" y="3002359"/>
            <a:ext cx="144462" cy="3603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3" name="Rectangle 23"/>
          <p:cNvSpPr>
            <a:spLocks noChangeArrowheads="1"/>
          </p:cNvSpPr>
          <p:nvPr/>
        </p:nvSpPr>
        <p:spPr bwMode="auto">
          <a:xfrm>
            <a:off x="1878121" y="3002359"/>
            <a:ext cx="144462" cy="360363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4" name="Rectangle 24"/>
          <p:cNvSpPr>
            <a:spLocks noChangeArrowheads="1"/>
          </p:cNvSpPr>
          <p:nvPr/>
        </p:nvSpPr>
        <p:spPr bwMode="auto">
          <a:xfrm>
            <a:off x="2094021" y="3002359"/>
            <a:ext cx="144462" cy="360363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5" name="Rectangle 25"/>
          <p:cNvSpPr>
            <a:spLocks noChangeArrowheads="1"/>
          </p:cNvSpPr>
          <p:nvPr/>
        </p:nvSpPr>
        <p:spPr bwMode="auto">
          <a:xfrm>
            <a:off x="2309921" y="3002359"/>
            <a:ext cx="144462" cy="36036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6" name="Rectangle 26"/>
          <p:cNvSpPr>
            <a:spLocks noChangeArrowheads="1"/>
          </p:cNvSpPr>
          <p:nvPr/>
        </p:nvSpPr>
        <p:spPr bwMode="auto">
          <a:xfrm>
            <a:off x="2741721" y="3002359"/>
            <a:ext cx="144462" cy="360363"/>
          </a:xfrm>
          <a:prstGeom prst="rect">
            <a:avLst/>
          </a:prstGeom>
          <a:solidFill>
            <a:srgbClr val="CC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7" name="Rectangle 17"/>
          <p:cNvSpPr>
            <a:spLocks noChangeArrowheads="1"/>
          </p:cNvSpPr>
          <p:nvPr/>
        </p:nvSpPr>
        <p:spPr bwMode="auto">
          <a:xfrm>
            <a:off x="4845042" y="2996953"/>
            <a:ext cx="216471" cy="36004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78" name="Rectangle 17"/>
          <p:cNvSpPr>
            <a:spLocks noChangeArrowheads="1"/>
          </p:cNvSpPr>
          <p:nvPr/>
        </p:nvSpPr>
        <p:spPr bwMode="auto">
          <a:xfrm>
            <a:off x="5205082" y="2996952"/>
            <a:ext cx="216471" cy="360040"/>
          </a:xfrm>
          <a:prstGeom prst="rect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9" name="Rectangle 17"/>
          <p:cNvSpPr>
            <a:spLocks noChangeArrowheads="1"/>
          </p:cNvSpPr>
          <p:nvPr/>
        </p:nvSpPr>
        <p:spPr bwMode="auto">
          <a:xfrm>
            <a:off x="5565122" y="2996952"/>
            <a:ext cx="216471" cy="36004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0" name="Rectangle 17"/>
          <p:cNvSpPr>
            <a:spLocks noChangeArrowheads="1"/>
          </p:cNvSpPr>
          <p:nvPr/>
        </p:nvSpPr>
        <p:spPr bwMode="auto">
          <a:xfrm>
            <a:off x="5925162" y="2996952"/>
            <a:ext cx="216471" cy="36004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1" name="Rectangle 17"/>
          <p:cNvSpPr>
            <a:spLocks noChangeArrowheads="1"/>
          </p:cNvSpPr>
          <p:nvPr/>
        </p:nvSpPr>
        <p:spPr bwMode="auto">
          <a:xfrm>
            <a:off x="6285202" y="2996952"/>
            <a:ext cx="216471" cy="360040"/>
          </a:xfrm>
          <a:prstGeom prst="rect">
            <a:avLst/>
          </a:prstGeom>
          <a:solidFill>
            <a:srgbClr val="808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" name="TextovéPole 81"/>
          <p:cNvSpPr txBox="1"/>
          <p:nvPr/>
        </p:nvSpPr>
        <p:spPr>
          <a:xfrm>
            <a:off x="4773034" y="2996952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</a:t>
            </a:r>
            <a:endParaRPr lang="cs-CZ" b="1" dirty="0"/>
          </a:p>
        </p:txBody>
      </p:sp>
      <p:sp>
        <p:nvSpPr>
          <p:cNvPr id="83" name="TextovéPole 82"/>
          <p:cNvSpPr txBox="1"/>
          <p:nvPr/>
        </p:nvSpPr>
        <p:spPr>
          <a:xfrm>
            <a:off x="5493114" y="299695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ovéPole 83"/>
          <p:cNvSpPr txBox="1"/>
          <p:nvPr/>
        </p:nvSpPr>
        <p:spPr>
          <a:xfrm>
            <a:off x="5148064" y="299695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ovéPole 84"/>
          <p:cNvSpPr txBox="1"/>
          <p:nvPr/>
        </p:nvSpPr>
        <p:spPr>
          <a:xfrm>
            <a:off x="6228184" y="299695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86" name="TextovéPole 85"/>
          <p:cNvSpPr txBox="1"/>
          <p:nvPr/>
        </p:nvSpPr>
        <p:spPr>
          <a:xfrm>
            <a:off x="5883134" y="299695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</a:t>
            </a:r>
            <a:endParaRPr lang="cs-CZ" b="1" dirty="0"/>
          </a:p>
        </p:txBody>
      </p:sp>
      <p:sp>
        <p:nvSpPr>
          <p:cNvPr id="87" name="TextovéPole 86"/>
          <p:cNvSpPr txBox="1"/>
          <p:nvPr/>
        </p:nvSpPr>
        <p:spPr>
          <a:xfrm>
            <a:off x="1604682" y="29969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88" name="TextovéPole 87"/>
          <p:cNvSpPr txBox="1"/>
          <p:nvPr/>
        </p:nvSpPr>
        <p:spPr>
          <a:xfrm>
            <a:off x="3245876" y="29969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90" name="TextovéPole 89"/>
          <p:cNvSpPr txBox="1"/>
          <p:nvPr/>
        </p:nvSpPr>
        <p:spPr>
          <a:xfrm>
            <a:off x="1802774" y="29969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91" name="TextovéPole 90"/>
          <p:cNvSpPr txBox="1"/>
          <p:nvPr/>
        </p:nvSpPr>
        <p:spPr>
          <a:xfrm>
            <a:off x="3476890" y="29969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93" name="TextovéPole 92"/>
          <p:cNvSpPr txBox="1"/>
          <p:nvPr/>
        </p:nvSpPr>
        <p:spPr>
          <a:xfrm>
            <a:off x="2038066" y="29969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94" name="TextovéPole 93"/>
          <p:cNvSpPr txBox="1"/>
          <p:nvPr/>
        </p:nvSpPr>
        <p:spPr>
          <a:xfrm>
            <a:off x="3694250" y="29969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2250426" y="29969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4</a:t>
            </a:r>
            <a:endParaRPr lang="cs-CZ" b="1" dirty="0"/>
          </a:p>
        </p:txBody>
      </p:sp>
      <p:sp>
        <p:nvSpPr>
          <p:cNvPr id="99" name="TextovéPole 98"/>
          <p:cNvSpPr txBox="1"/>
          <p:nvPr/>
        </p:nvSpPr>
        <p:spPr>
          <a:xfrm>
            <a:off x="3836930" y="29969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TextovéPole 99"/>
          <p:cNvSpPr txBox="1"/>
          <p:nvPr/>
        </p:nvSpPr>
        <p:spPr>
          <a:xfrm>
            <a:off x="4052954" y="29969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6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01" name="TextovéPole 100"/>
          <p:cNvSpPr txBox="1"/>
          <p:nvPr/>
        </p:nvSpPr>
        <p:spPr>
          <a:xfrm>
            <a:off x="2679726" y="299945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TextovéPole 102"/>
          <p:cNvSpPr txBox="1"/>
          <p:nvPr/>
        </p:nvSpPr>
        <p:spPr>
          <a:xfrm rot="5400000">
            <a:off x="3287441" y="2493505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ym typeface="Wingdings"/>
              </a:rPr>
              <a:t></a:t>
            </a:r>
          </a:p>
        </p:txBody>
      </p:sp>
      <p:sp>
        <p:nvSpPr>
          <p:cNvPr id="104" name="TextovéPole 103"/>
          <p:cNvSpPr txBox="1"/>
          <p:nvPr/>
        </p:nvSpPr>
        <p:spPr>
          <a:xfrm rot="5400000">
            <a:off x="2135313" y="2504481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ym typeface="Wingdings"/>
              </a:rPr>
              <a:t></a:t>
            </a:r>
          </a:p>
        </p:txBody>
      </p:sp>
      <p:sp>
        <p:nvSpPr>
          <p:cNvPr id="105" name="Line 4"/>
          <p:cNvSpPr>
            <a:spLocks noChangeShapeType="1"/>
          </p:cNvSpPr>
          <p:nvPr/>
        </p:nvSpPr>
        <p:spPr bwMode="auto">
          <a:xfrm>
            <a:off x="1835696" y="4221086"/>
            <a:ext cx="4320480" cy="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08" name="Rectangle 7"/>
          <p:cNvSpPr>
            <a:spLocks noChangeArrowheads="1"/>
          </p:cNvSpPr>
          <p:nvPr/>
        </p:nvSpPr>
        <p:spPr bwMode="auto">
          <a:xfrm>
            <a:off x="3110095" y="3998679"/>
            <a:ext cx="144463" cy="360363"/>
          </a:xfrm>
          <a:prstGeom prst="rect">
            <a:avLst/>
          </a:prstGeom>
          <a:solidFill>
            <a:srgbClr val="66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9" name="Rectangle 14"/>
          <p:cNvSpPr>
            <a:spLocks noChangeArrowheads="1"/>
          </p:cNvSpPr>
          <p:nvPr/>
        </p:nvSpPr>
        <p:spPr bwMode="auto">
          <a:xfrm>
            <a:off x="3269002" y="3998679"/>
            <a:ext cx="144463" cy="360363"/>
          </a:xfrm>
          <a:prstGeom prst="rect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0" name="Rectangle 17"/>
          <p:cNvSpPr>
            <a:spLocks noChangeArrowheads="1"/>
          </p:cNvSpPr>
          <p:nvPr/>
        </p:nvSpPr>
        <p:spPr bwMode="auto">
          <a:xfrm>
            <a:off x="3484902" y="3998679"/>
            <a:ext cx="144463" cy="360363"/>
          </a:xfrm>
          <a:prstGeom prst="rect">
            <a:avLst/>
          </a:prstGeom>
          <a:solidFill>
            <a:srgbClr val="6600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1" name="Rectangle 22"/>
          <p:cNvSpPr>
            <a:spLocks noChangeArrowheads="1"/>
          </p:cNvSpPr>
          <p:nvPr/>
        </p:nvSpPr>
        <p:spPr bwMode="auto">
          <a:xfrm>
            <a:off x="2313957" y="3998679"/>
            <a:ext cx="144462" cy="3603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2" name="Rectangle 23"/>
          <p:cNvSpPr>
            <a:spLocks noChangeArrowheads="1"/>
          </p:cNvSpPr>
          <p:nvPr/>
        </p:nvSpPr>
        <p:spPr bwMode="auto">
          <a:xfrm>
            <a:off x="2529857" y="3998679"/>
            <a:ext cx="144462" cy="360363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3" name="Rectangle 24"/>
          <p:cNvSpPr>
            <a:spLocks noChangeArrowheads="1"/>
          </p:cNvSpPr>
          <p:nvPr/>
        </p:nvSpPr>
        <p:spPr bwMode="auto">
          <a:xfrm>
            <a:off x="2745757" y="3998679"/>
            <a:ext cx="144462" cy="360363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4" name="Rectangle 25"/>
          <p:cNvSpPr>
            <a:spLocks noChangeArrowheads="1"/>
          </p:cNvSpPr>
          <p:nvPr/>
        </p:nvSpPr>
        <p:spPr bwMode="auto">
          <a:xfrm>
            <a:off x="2961657" y="3998679"/>
            <a:ext cx="144462" cy="36036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6" name="Rectangle 17"/>
          <p:cNvSpPr>
            <a:spLocks noChangeArrowheads="1"/>
          </p:cNvSpPr>
          <p:nvPr/>
        </p:nvSpPr>
        <p:spPr bwMode="auto">
          <a:xfrm>
            <a:off x="4205354" y="3993273"/>
            <a:ext cx="216471" cy="360040"/>
          </a:xfrm>
          <a:prstGeom prst="rect">
            <a:avLst/>
          </a:prstGeom>
          <a:solidFill>
            <a:srgbClr val="00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117" name="Rectangle 17"/>
          <p:cNvSpPr>
            <a:spLocks noChangeArrowheads="1"/>
          </p:cNvSpPr>
          <p:nvPr/>
        </p:nvSpPr>
        <p:spPr bwMode="auto">
          <a:xfrm>
            <a:off x="4565394" y="3993272"/>
            <a:ext cx="216471" cy="360040"/>
          </a:xfrm>
          <a:prstGeom prst="rect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8" name="Rectangle 17"/>
          <p:cNvSpPr>
            <a:spLocks noChangeArrowheads="1"/>
          </p:cNvSpPr>
          <p:nvPr/>
        </p:nvSpPr>
        <p:spPr bwMode="auto">
          <a:xfrm>
            <a:off x="4925434" y="3993272"/>
            <a:ext cx="216471" cy="36004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9" name="Rectangle 17"/>
          <p:cNvSpPr>
            <a:spLocks noChangeArrowheads="1"/>
          </p:cNvSpPr>
          <p:nvPr/>
        </p:nvSpPr>
        <p:spPr bwMode="auto">
          <a:xfrm>
            <a:off x="5285474" y="3993272"/>
            <a:ext cx="216471" cy="36004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20" name="Rectangle 17"/>
          <p:cNvSpPr>
            <a:spLocks noChangeArrowheads="1"/>
          </p:cNvSpPr>
          <p:nvPr/>
        </p:nvSpPr>
        <p:spPr bwMode="auto">
          <a:xfrm>
            <a:off x="5645514" y="3993272"/>
            <a:ext cx="216471" cy="360040"/>
          </a:xfrm>
          <a:prstGeom prst="rect">
            <a:avLst/>
          </a:prstGeom>
          <a:solidFill>
            <a:srgbClr val="808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21" name="TextovéPole 120"/>
          <p:cNvSpPr txBox="1"/>
          <p:nvPr/>
        </p:nvSpPr>
        <p:spPr>
          <a:xfrm>
            <a:off x="4133346" y="3993272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</a:t>
            </a:r>
            <a:endParaRPr lang="cs-CZ" b="1" dirty="0"/>
          </a:p>
        </p:txBody>
      </p:sp>
      <p:sp>
        <p:nvSpPr>
          <p:cNvPr id="122" name="TextovéPole 121"/>
          <p:cNvSpPr txBox="1"/>
          <p:nvPr/>
        </p:nvSpPr>
        <p:spPr>
          <a:xfrm>
            <a:off x="4853426" y="399327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TextovéPole 122"/>
          <p:cNvSpPr txBox="1"/>
          <p:nvPr/>
        </p:nvSpPr>
        <p:spPr>
          <a:xfrm>
            <a:off x="4508376" y="399327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TextovéPole 123"/>
          <p:cNvSpPr txBox="1"/>
          <p:nvPr/>
        </p:nvSpPr>
        <p:spPr>
          <a:xfrm>
            <a:off x="5588496" y="399327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25" name="TextovéPole 124"/>
          <p:cNvSpPr txBox="1"/>
          <p:nvPr/>
        </p:nvSpPr>
        <p:spPr>
          <a:xfrm>
            <a:off x="5243446" y="399327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</a:t>
            </a:r>
            <a:endParaRPr lang="cs-CZ" b="1" dirty="0"/>
          </a:p>
        </p:txBody>
      </p:sp>
      <p:sp>
        <p:nvSpPr>
          <p:cNvPr id="126" name="TextovéPole 125"/>
          <p:cNvSpPr txBox="1"/>
          <p:nvPr/>
        </p:nvSpPr>
        <p:spPr>
          <a:xfrm>
            <a:off x="2256418" y="3993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128" name="TextovéPole 127"/>
          <p:cNvSpPr txBox="1"/>
          <p:nvPr/>
        </p:nvSpPr>
        <p:spPr>
          <a:xfrm>
            <a:off x="2454510" y="3993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130" name="TextovéPole 129"/>
          <p:cNvSpPr txBox="1"/>
          <p:nvPr/>
        </p:nvSpPr>
        <p:spPr>
          <a:xfrm>
            <a:off x="2689802" y="3993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131" name="TextovéPole 130"/>
          <p:cNvSpPr txBox="1"/>
          <p:nvPr/>
        </p:nvSpPr>
        <p:spPr>
          <a:xfrm>
            <a:off x="3054562" y="3993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132" name="TextovéPole 131"/>
          <p:cNvSpPr txBox="1"/>
          <p:nvPr/>
        </p:nvSpPr>
        <p:spPr>
          <a:xfrm>
            <a:off x="2902162" y="3993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4</a:t>
            </a:r>
            <a:endParaRPr lang="cs-CZ" b="1" dirty="0"/>
          </a:p>
        </p:txBody>
      </p:sp>
      <p:sp>
        <p:nvSpPr>
          <p:cNvPr id="133" name="TextovéPole 132"/>
          <p:cNvSpPr txBox="1"/>
          <p:nvPr/>
        </p:nvSpPr>
        <p:spPr>
          <a:xfrm>
            <a:off x="3197242" y="3993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ovéPole 133"/>
          <p:cNvSpPr txBox="1"/>
          <p:nvPr/>
        </p:nvSpPr>
        <p:spPr>
          <a:xfrm>
            <a:off x="3413266" y="3993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6</a:t>
            </a:r>
            <a:endParaRPr lang="cs-CZ" b="1" dirty="0">
              <a:solidFill>
                <a:schemeClr val="bg1"/>
              </a:solidFill>
            </a:endParaRPr>
          </a:p>
        </p:txBody>
      </p:sp>
      <p:grpSp>
        <p:nvGrpSpPr>
          <p:cNvPr id="2" name="Skupina 160"/>
          <p:cNvGrpSpPr/>
          <p:nvPr/>
        </p:nvGrpSpPr>
        <p:grpSpPr>
          <a:xfrm>
            <a:off x="3686584" y="5075892"/>
            <a:ext cx="837070" cy="369332"/>
            <a:chOff x="3686584" y="5075892"/>
            <a:chExt cx="837070" cy="369332"/>
          </a:xfrm>
        </p:grpSpPr>
        <p:sp>
          <p:nvSpPr>
            <p:cNvPr id="137" name="Rectangle 7"/>
            <p:cNvSpPr>
              <a:spLocks noChangeArrowheads="1"/>
            </p:cNvSpPr>
            <p:nvPr/>
          </p:nvSpPr>
          <p:spPr bwMode="auto">
            <a:xfrm>
              <a:off x="3894517" y="5081299"/>
              <a:ext cx="144463" cy="360363"/>
            </a:xfrm>
            <a:prstGeom prst="rect">
              <a:avLst/>
            </a:prstGeom>
            <a:solidFill>
              <a:srgbClr val="66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8" name="Rectangle 14"/>
            <p:cNvSpPr>
              <a:spLocks noChangeArrowheads="1"/>
            </p:cNvSpPr>
            <p:nvPr/>
          </p:nvSpPr>
          <p:spPr bwMode="auto">
            <a:xfrm>
              <a:off x="4053424" y="5081299"/>
              <a:ext cx="144463" cy="360363"/>
            </a:xfrm>
            <a:prstGeom prst="rect">
              <a:avLst/>
            </a:prstGeom>
            <a:solidFill>
              <a:srgbClr val="CC00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" name="Rectangle 25"/>
            <p:cNvSpPr>
              <a:spLocks noChangeArrowheads="1"/>
            </p:cNvSpPr>
            <p:nvPr/>
          </p:nvSpPr>
          <p:spPr bwMode="auto">
            <a:xfrm>
              <a:off x="3746079" y="5081299"/>
              <a:ext cx="144462" cy="360363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4" name="Rectangle 17"/>
            <p:cNvSpPr>
              <a:spLocks noChangeArrowheads="1"/>
            </p:cNvSpPr>
            <p:nvPr/>
          </p:nvSpPr>
          <p:spPr bwMode="auto">
            <a:xfrm>
              <a:off x="4211960" y="5075893"/>
              <a:ext cx="216471" cy="360040"/>
            </a:xfrm>
            <a:prstGeom prst="rect">
              <a:avLst/>
            </a:prstGeom>
            <a:solidFill>
              <a:srgbClr val="00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dirty="0"/>
            </a:p>
          </p:txBody>
        </p:sp>
        <p:sp>
          <p:nvSpPr>
            <p:cNvPr id="149" name="TextovéPole 148"/>
            <p:cNvSpPr txBox="1"/>
            <p:nvPr/>
          </p:nvSpPr>
          <p:spPr>
            <a:xfrm>
              <a:off x="4137010" y="5075892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M</a:t>
              </a:r>
              <a:endParaRPr lang="cs-CZ" b="1" dirty="0"/>
            </a:p>
          </p:txBody>
        </p:sp>
        <p:sp>
          <p:nvSpPr>
            <p:cNvPr id="157" name="TextovéPole 156"/>
            <p:cNvSpPr txBox="1"/>
            <p:nvPr/>
          </p:nvSpPr>
          <p:spPr>
            <a:xfrm>
              <a:off x="3838984" y="507589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3</a:t>
              </a:r>
              <a:endParaRPr lang="cs-CZ" b="1" dirty="0"/>
            </a:p>
          </p:txBody>
        </p:sp>
        <p:sp>
          <p:nvSpPr>
            <p:cNvPr id="158" name="TextovéPole 157"/>
            <p:cNvSpPr txBox="1"/>
            <p:nvPr/>
          </p:nvSpPr>
          <p:spPr>
            <a:xfrm>
              <a:off x="3686584" y="507589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4</a:t>
              </a:r>
              <a:endParaRPr lang="cs-CZ" b="1" dirty="0"/>
            </a:p>
          </p:txBody>
        </p:sp>
        <p:sp>
          <p:nvSpPr>
            <p:cNvPr id="159" name="TextovéPole 158"/>
            <p:cNvSpPr txBox="1"/>
            <p:nvPr/>
          </p:nvSpPr>
          <p:spPr>
            <a:xfrm>
              <a:off x="3981664" y="507589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Skupina 168"/>
          <p:cNvGrpSpPr/>
          <p:nvPr/>
        </p:nvGrpSpPr>
        <p:grpSpPr>
          <a:xfrm>
            <a:off x="7012378" y="4230220"/>
            <a:ext cx="910094" cy="2223116"/>
            <a:chOff x="7012378" y="4230220"/>
            <a:chExt cx="910094" cy="2223116"/>
          </a:xfrm>
        </p:grpSpPr>
        <p:sp>
          <p:nvSpPr>
            <p:cNvPr id="163" name="Rectangle 25"/>
            <p:cNvSpPr>
              <a:spLocks noChangeArrowheads="1"/>
            </p:cNvSpPr>
            <p:nvPr/>
          </p:nvSpPr>
          <p:spPr bwMode="auto">
            <a:xfrm rot="3600000">
              <a:off x="6908867" y="4333731"/>
              <a:ext cx="575689" cy="36866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4" name="Rectangle 7"/>
            <p:cNvSpPr>
              <a:spLocks noChangeArrowheads="1"/>
            </p:cNvSpPr>
            <p:nvPr/>
          </p:nvSpPr>
          <p:spPr bwMode="auto">
            <a:xfrm rot="3600000">
              <a:off x="7302704" y="4654741"/>
              <a:ext cx="144463" cy="360363"/>
            </a:xfrm>
            <a:prstGeom prst="rect">
              <a:avLst/>
            </a:prstGeom>
            <a:solidFill>
              <a:srgbClr val="66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5" name="Rectangle 14"/>
            <p:cNvSpPr>
              <a:spLocks noChangeArrowheads="1"/>
            </p:cNvSpPr>
            <p:nvPr/>
          </p:nvSpPr>
          <p:spPr bwMode="auto">
            <a:xfrm rot="3600000">
              <a:off x="7380599" y="4779142"/>
              <a:ext cx="144463" cy="360363"/>
            </a:xfrm>
            <a:prstGeom prst="rect">
              <a:avLst/>
            </a:prstGeom>
            <a:solidFill>
              <a:srgbClr val="CC00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6" name="Rectangle 17"/>
            <p:cNvSpPr>
              <a:spLocks noChangeArrowheads="1"/>
            </p:cNvSpPr>
            <p:nvPr/>
          </p:nvSpPr>
          <p:spPr bwMode="auto">
            <a:xfrm rot="3600000">
              <a:off x="7348268" y="5083689"/>
              <a:ext cx="559009" cy="360040"/>
            </a:xfrm>
            <a:prstGeom prst="rect">
              <a:avLst/>
            </a:prstGeom>
            <a:solidFill>
              <a:srgbClr val="00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dirty="0"/>
            </a:p>
          </p:txBody>
        </p:sp>
        <p:sp>
          <p:nvSpPr>
            <p:cNvPr id="167" name="Rectangle 17"/>
            <p:cNvSpPr>
              <a:spLocks noChangeArrowheads="1"/>
            </p:cNvSpPr>
            <p:nvPr/>
          </p:nvSpPr>
          <p:spPr bwMode="auto">
            <a:xfrm rot="5400000">
              <a:off x="7226489" y="5757353"/>
              <a:ext cx="1031926" cy="360040"/>
            </a:xfrm>
            <a:prstGeom prst="rect">
              <a:avLst/>
            </a:prstGeom>
            <a:solidFill>
              <a:srgbClr val="00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dirty="0"/>
            </a:p>
          </p:txBody>
        </p:sp>
        <p:sp>
          <p:nvSpPr>
            <p:cNvPr id="168" name="Rectangle 17"/>
            <p:cNvSpPr>
              <a:spLocks noChangeArrowheads="1"/>
            </p:cNvSpPr>
            <p:nvPr/>
          </p:nvSpPr>
          <p:spPr bwMode="auto">
            <a:xfrm rot="5400000">
              <a:off x="7694540" y="5265488"/>
              <a:ext cx="67246" cy="360040"/>
            </a:xfrm>
            <a:prstGeom prst="rect">
              <a:avLst/>
            </a:prstGeom>
            <a:solidFill>
              <a:srgbClr val="0099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dirty="0"/>
            </a:p>
          </p:txBody>
        </p:sp>
      </p:grpSp>
      <p:grpSp>
        <p:nvGrpSpPr>
          <p:cNvPr id="35" name="Skupina 169"/>
          <p:cNvGrpSpPr/>
          <p:nvPr/>
        </p:nvGrpSpPr>
        <p:grpSpPr>
          <a:xfrm flipH="1">
            <a:off x="8001346" y="4251068"/>
            <a:ext cx="910094" cy="2223116"/>
            <a:chOff x="7012378" y="4230220"/>
            <a:chExt cx="910094" cy="2223116"/>
          </a:xfrm>
        </p:grpSpPr>
        <p:sp>
          <p:nvSpPr>
            <p:cNvPr id="171" name="Rectangle 25"/>
            <p:cNvSpPr>
              <a:spLocks noChangeArrowheads="1"/>
            </p:cNvSpPr>
            <p:nvPr/>
          </p:nvSpPr>
          <p:spPr bwMode="auto">
            <a:xfrm rot="3600000">
              <a:off x="6908867" y="4333731"/>
              <a:ext cx="575689" cy="36866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2" name="Rectangle 7"/>
            <p:cNvSpPr>
              <a:spLocks noChangeArrowheads="1"/>
            </p:cNvSpPr>
            <p:nvPr/>
          </p:nvSpPr>
          <p:spPr bwMode="auto">
            <a:xfrm rot="3600000">
              <a:off x="7302704" y="4654741"/>
              <a:ext cx="144463" cy="360363"/>
            </a:xfrm>
            <a:prstGeom prst="rect">
              <a:avLst/>
            </a:prstGeom>
            <a:solidFill>
              <a:srgbClr val="66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3" name="Rectangle 14"/>
            <p:cNvSpPr>
              <a:spLocks noChangeArrowheads="1"/>
            </p:cNvSpPr>
            <p:nvPr/>
          </p:nvSpPr>
          <p:spPr bwMode="auto">
            <a:xfrm rot="3600000">
              <a:off x="7380599" y="4779142"/>
              <a:ext cx="144463" cy="360363"/>
            </a:xfrm>
            <a:prstGeom prst="rect">
              <a:avLst/>
            </a:prstGeom>
            <a:solidFill>
              <a:srgbClr val="CC00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" name="Rectangle 17"/>
            <p:cNvSpPr>
              <a:spLocks noChangeArrowheads="1"/>
            </p:cNvSpPr>
            <p:nvPr/>
          </p:nvSpPr>
          <p:spPr bwMode="auto">
            <a:xfrm rot="3600000">
              <a:off x="7348268" y="5083689"/>
              <a:ext cx="559009" cy="360040"/>
            </a:xfrm>
            <a:prstGeom prst="rect">
              <a:avLst/>
            </a:prstGeom>
            <a:solidFill>
              <a:srgbClr val="00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dirty="0"/>
            </a:p>
          </p:txBody>
        </p:sp>
        <p:sp>
          <p:nvSpPr>
            <p:cNvPr id="175" name="Rectangle 17"/>
            <p:cNvSpPr>
              <a:spLocks noChangeArrowheads="1"/>
            </p:cNvSpPr>
            <p:nvPr/>
          </p:nvSpPr>
          <p:spPr bwMode="auto">
            <a:xfrm rot="5400000">
              <a:off x="7226489" y="5757353"/>
              <a:ext cx="1031926" cy="360040"/>
            </a:xfrm>
            <a:prstGeom prst="rect">
              <a:avLst/>
            </a:prstGeom>
            <a:solidFill>
              <a:srgbClr val="00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dirty="0"/>
            </a:p>
          </p:txBody>
        </p:sp>
        <p:sp>
          <p:nvSpPr>
            <p:cNvPr id="176" name="Rectangle 17"/>
            <p:cNvSpPr>
              <a:spLocks noChangeArrowheads="1"/>
            </p:cNvSpPr>
            <p:nvPr/>
          </p:nvSpPr>
          <p:spPr bwMode="auto">
            <a:xfrm rot="5400000">
              <a:off x="7694540" y="5265488"/>
              <a:ext cx="67246" cy="360040"/>
            </a:xfrm>
            <a:prstGeom prst="rect">
              <a:avLst/>
            </a:prstGeom>
            <a:solidFill>
              <a:srgbClr val="0099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- LYMFOCYTY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" name="Obrázek 5" descr="CD4 and CD8 T-Cell Line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2184"/>
            <a:ext cx="4788024" cy="6285816"/>
          </a:xfrm>
          <a:prstGeom prst="rect">
            <a:avLst/>
          </a:prstGeom>
        </p:spPr>
      </p:pic>
      <p:pic>
        <p:nvPicPr>
          <p:cNvPr id="7" name="Picture 47" descr="D:\PROJECTS\Jan-06\23\others\nri\images\nri1781-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20687"/>
            <a:ext cx="2997001" cy="6131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BRZLÍK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" name="Obrázek 7" descr="thymus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3680" y="2804978"/>
            <a:ext cx="2880320" cy="4053022"/>
          </a:xfrm>
          <a:prstGeom prst="rect">
            <a:avLst/>
          </a:prstGeom>
        </p:spPr>
      </p:pic>
      <p:pic>
        <p:nvPicPr>
          <p:cNvPr id="11" name="Obrázek 10" descr="thym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20688"/>
            <a:ext cx="3657600" cy="2926080"/>
          </a:xfrm>
          <a:prstGeom prst="rect">
            <a:avLst/>
          </a:prstGeom>
        </p:spPr>
      </p:pic>
      <p:pic>
        <p:nvPicPr>
          <p:cNvPr id="12" name="Obrázek 11" descr="thymus_cs.jpg"/>
          <p:cNvPicPr>
            <a:picLocks noChangeAspect="1"/>
          </p:cNvPicPr>
          <p:nvPr/>
        </p:nvPicPr>
        <p:blipFill>
          <a:blip r:embed="rId4" cstate="print"/>
          <a:srcRect l="2984" t="4995" r="5999" b="10081"/>
          <a:stretch>
            <a:fillRect/>
          </a:stretch>
        </p:blipFill>
        <p:spPr>
          <a:xfrm>
            <a:off x="5148064" y="548680"/>
            <a:ext cx="3995936" cy="2227243"/>
          </a:xfrm>
          <a:prstGeom prst="rect">
            <a:avLst/>
          </a:prstGeom>
        </p:spPr>
      </p:pic>
      <p:pic>
        <p:nvPicPr>
          <p:cNvPr id="9" name="Obrázek 8" descr="thymus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703605"/>
            <a:ext cx="5079329" cy="446981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860032" y="3284984"/>
            <a:ext cx="1440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Korové epiteliální buňky</a:t>
            </a:r>
          </a:p>
          <a:p>
            <a:endParaRPr lang="cs-CZ" dirty="0" smtClean="0"/>
          </a:p>
          <a:p>
            <a:r>
              <a:rPr lang="cs-CZ" dirty="0" smtClean="0"/>
              <a:t>Makrofágy</a:t>
            </a:r>
          </a:p>
          <a:p>
            <a:endParaRPr lang="cs-CZ" dirty="0" smtClean="0"/>
          </a:p>
          <a:p>
            <a:r>
              <a:rPr lang="cs-CZ" dirty="0" smtClean="0"/>
              <a:t>Dendritické </a:t>
            </a:r>
            <a:r>
              <a:rPr lang="cs-CZ" dirty="0"/>
              <a:t>buňky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Dřeňové </a:t>
            </a:r>
            <a:r>
              <a:rPr lang="cs-CZ" dirty="0"/>
              <a:t>epiteliální </a:t>
            </a:r>
            <a:r>
              <a:rPr lang="cs-CZ" dirty="0" smtClean="0"/>
              <a:t>buňky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endritic_cell_with T cell 3.jpg"/>
          <p:cNvPicPr>
            <a:picLocks noChangeAspect="1"/>
          </p:cNvPicPr>
          <p:nvPr/>
        </p:nvPicPr>
        <p:blipFill>
          <a:blip r:embed="rId2" cstate="print"/>
          <a:srcRect l="2490" r="4461" b="4518"/>
          <a:stretch>
            <a:fillRect/>
          </a:stretch>
        </p:blipFill>
        <p:spPr>
          <a:xfrm>
            <a:off x="9972600" y="2996952"/>
            <a:ext cx="3744416" cy="3342848"/>
          </a:xfrm>
          <a:prstGeom prst="rect">
            <a:avLst/>
          </a:prstGeom>
        </p:spPr>
      </p:pic>
      <p:pic>
        <p:nvPicPr>
          <p:cNvPr id="4" name="Obrázek 3" descr="dendritic_cell_with T cell.jpg"/>
          <p:cNvPicPr>
            <a:picLocks noChangeAspect="1"/>
          </p:cNvPicPr>
          <p:nvPr/>
        </p:nvPicPr>
        <p:blipFill>
          <a:blip r:embed="rId3" cstate="print"/>
          <a:srcRect l="7620" r="2844"/>
          <a:stretch>
            <a:fillRect/>
          </a:stretch>
        </p:blipFill>
        <p:spPr>
          <a:xfrm>
            <a:off x="5769980" y="836712"/>
            <a:ext cx="3299767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ovéPole 4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– LYMFOCYTY  -   aktivace</a:t>
            </a:r>
            <a:endParaRPr lang="cs-CZ" sz="32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11573" y="836712"/>
            <a:ext cx="1570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 T-buňka</a:t>
            </a:r>
            <a:endParaRPr lang="cs-CZ" sz="23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83581" y="1827694"/>
            <a:ext cx="1654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 T-buňka</a:t>
            </a:r>
            <a:endParaRPr lang="cs-CZ" sz="23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03648" y="836712"/>
            <a:ext cx="432048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cs-CZ" sz="2100" smtClean="0"/>
              <a:t>Aktivace </a:t>
            </a:r>
            <a:r>
              <a:rPr lang="cs-CZ" sz="2100" b="1" smtClean="0"/>
              <a:t>lipidovými</a:t>
            </a:r>
            <a:r>
              <a:rPr lang="cs-CZ" sz="2100" smtClean="0"/>
              <a:t> antigeny presentovanými </a:t>
            </a:r>
            <a:r>
              <a:rPr lang="cs-CZ" sz="2100" b="1" smtClean="0"/>
              <a:t>CD1</a:t>
            </a:r>
            <a:r>
              <a:rPr lang="cs-CZ" sz="2100" smtClean="0"/>
              <a:t> </a:t>
            </a:r>
            <a:r>
              <a:rPr lang="cs-CZ" sz="1400" i="1" smtClean="0"/>
              <a:t>(HLA-podobná molekula)</a:t>
            </a:r>
          </a:p>
          <a:p>
            <a:pPr>
              <a:lnSpc>
                <a:spcPts val="2100"/>
              </a:lnSpc>
            </a:pPr>
            <a:r>
              <a:rPr lang="cs-CZ" sz="21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 v epiteliálních a slizničních bariérách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403648" y="1772816"/>
            <a:ext cx="439248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cs-CZ" sz="2100" smtClean="0"/>
              <a:t>Aktivace </a:t>
            </a:r>
            <a:r>
              <a:rPr lang="cs-CZ" sz="2100" b="1" smtClean="0"/>
              <a:t>peptidovými </a:t>
            </a:r>
            <a:r>
              <a:rPr lang="cs-CZ" sz="2100" smtClean="0"/>
              <a:t>antigeny presentovanými HLA</a:t>
            </a:r>
          </a:p>
          <a:p>
            <a:pPr>
              <a:lnSpc>
                <a:spcPts val="2100"/>
              </a:lnSpc>
            </a:pPr>
            <a:r>
              <a:rPr lang="cs-CZ" sz="21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 v sekundárních lymfoidních orgánech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7504" y="2780928"/>
            <a:ext cx="4731103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Všeobecné vlastnosti aktivace:</a:t>
            </a:r>
            <a:endParaRPr lang="en-US" sz="2800" b="1" u="sng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sym typeface="Symbo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54391"/>
          <a:stretch/>
        </p:blipFill>
        <p:spPr bwMode="auto">
          <a:xfrm>
            <a:off x="5220072" y="4149080"/>
            <a:ext cx="3923928" cy="121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56539"/>
          <a:stretch/>
        </p:blipFill>
        <p:spPr bwMode="auto">
          <a:xfrm>
            <a:off x="5217059" y="5700044"/>
            <a:ext cx="3923928" cy="115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45165" r="56391" b="44116"/>
          <a:stretch/>
        </p:blipFill>
        <p:spPr bwMode="auto">
          <a:xfrm>
            <a:off x="5838866" y="5389872"/>
            <a:ext cx="1711178" cy="28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-36512" y="2996952"/>
            <a:ext cx="5544616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100" smtClean="0"/>
          </a:p>
          <a:p>
            <a:pPr marL="265113" indent="-265113">
              <a:spcAft>
                <a:spcPts val="12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100" smtClean="0"/>
              <a:t>Rozpoznání antigenu </a:t>
            </a:r>
            <a:r>
              <a:rPr lang="cs-CZ" sz="2100" b="1" smtClean="0"/>
              <a:t>naivními</a:t>
            </a:r>
            <a:r>
              <a:rPr lang="cs-CZ" sz="2100" smtClean="0"/>
              <a:t> T-buňkami  </a:t>
            </a:r>
            <a:r>
              <a:rPr lang="cs-CZ" sz="21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→ </a:t>
            </a:r>
            <a:r>
              <a:rPr lang="cs-CZ" sz="21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klonální expanze</a:t>
            </a:r>
          </a:p>
          <a:p>
            <a:pPr marL="265113" indent="-265113">
              <a:spcAft>
                <a:spcPts val="12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100" smtClean="0"/>
              <a:t>Rozpoznání antigenu </a:t>
            </a:r>
            <a:r>
              <a:rPr lang="cs-CZ" sz="2100" b="1" smtClean="0"/>
              <a:t>efektorovými</a:t>
            </a:r>
            <a:r>
              <a:rPr lang="cs-CZ" sz="2100" smtClean="0"/>
              <a:t> T- buňkami </a:t>
            </a:r>
            <a:r>
              <a:rPr lang="cs-CZ" sz="21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→ </a:t>
            </a:r>
            <a:r>
              <a:rPr lang="cs-CZ" sz="2100" smtClean="0"/>
              <a:t>aktivace </a:t>
            </a:r>
            <a:r>
              <a:rPr lang="cs-CZ" sz="21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efektorových funkcí</a:t>
            </a:r>
          </a:p>
          <a:p>
            <a:pPr marL="265113" indent="-265113"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1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Signály důležité pro aktivaci: </a:t>
            </a:r>
          </a:p>
          <a:p>
            <a:pPr marL="914400" lvl="1" indent="-457200">
              <a:buClr>
                <a:srgbClr val="7030A0"/>
              </a:buClr>
              <a:buFont typeface="+mj-lt"/>
              <a:buAutoNum type="arabicParenR"/>
            </a:pPr>
            <a:r>
              <a:rPr lang="cs-CZ" sz="2100" smtClean="0">
                <a:sym typeface="Symbol"/>
              </a:rPr>
              <a:t>Rozpoznání komplexu peptid-HLA specifickým receptorem TCR</a:t>
            </a:r>
          </a:p>
          <a:p>
            <a:pPr marL="914400" lvl="1" indent="-457200">
              <a:buClr>
                <a:srgbClr val="7030A0"/>
              </a:buClr>
              <a:buFont typeface="+mj-lt"/>
              <a:buAutoNum type="arabicParenR"/>
            </a:pPr>
            <a:r>
              <a:rPr lang="cs-CZ" sz="2100" smtClean="0">
                <a:sym typeface="Symbol"/>
              </a:rPr>
              <a:t>Kostimulátory </a:t>
            </a:r>
            <a:r>
              <a:rPr lang="cs-CZ" sz="21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→ </a:t>
            </a:r>
            <a:r>
              <a:rPr lang="cs-CZ" sz="2100" smtClean="0">
                <a:sym typeface="Symbol"/>
              </a:rPr>
              <a:t>CD28 apod.</a:t>
            </a:r>
          </a:p>
          <a:p>
            <a:pPr marL="914400" lvl="1" indent="-457200">
              <a:buClr>
                <a:srgbClr val="7030A0"/>
              </a:buClr>
              <a:buFont typeface="+mj-lt"/>
              <a:buAutoNum type="arabicParenR"/>
            </a:pPr>
            <a:r>
              <a:rPr lang="cs-CZ" sz="2100" smtClean="0">
                <a:sym typeface="Symbol"/>
              </a:rPr>
              <a:t>Cytokiny</a:t>
            </a:r>
          </a:p>
          <a:p>
            <a:pPr marL="361950" indent="-361950">
              <a:spcAft>
                <a:spcPts val="1800"/>
              </a:spcAft>
              <a:buClr>
                <a:srgbClr val="7030A0"/>
              </a:buClr>
            </a:pPr>
            <a:endParaRPr lang="cs-CZ" sz="21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1"/>
            <a:ext cx="7092280" cy="58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a 4"/>
          <p:cNvSpPr/>
          <p:nvPr/>
        </p:nvSpPr>
        <p:spPr>
          <a:xfrm>
            <a:off x="611560" y="3284984"/>
            <a:ext cx="122413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5376136" y="4107052"/>
            <a:ext cx="172819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2987824" y="4365104"/>
            <a:ext cx="1584176" cy="936104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1691680" y="1916832"/>
            <a:ext cx="1440160" cy="720080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36096" y="4221088"/>
            <a:ext cx="15841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s-CZ" sz="2000" dirty="0" err="1" smtClean="0"/>
              <a:t>Macrophages</a:t>
            </a:r>
            <a:endParaRPr lang="cs-CZ" sz="2000" dirty="0" smtClean="0"/>
          </a:p>
          <a:p>
            <a:pPr>
              <a:lnSpc>
                <a:spcPts val="1500"/>
              </a:lnSpc>
            </a:pPr>
            <a:r>
              <a:rPr lang="cs-CZ" sz="2000" dirty="0" smtClean="0"/>
              <a:t>B-</a:t>
            </a:r>
            <a:r>
              <a:rPr lang="cs-CZ" sz="2000" dirty="0" err="1" smtClean="0"/>
              <a:t>cells</a:t>
            </a:r>
            <a:endParaRPr lang="cs-CZ" sz="2000" dirty="0"/>
          </a:p>
        </p:txBody>
      </p:sp>
      <p:cxnSp>
        <p:nvCxnSpPr>
          <p:cNvPr id="11" name="Přímá spojovací čára 10"/>
          <p:cNvCxnSpPr/>
          <p:nvPr/>
        </p:nvCxnSpPr>
        <p:spPr>
          <a:xfrm flipV="1">
            <a:off x="4211960" y="4221088"/>
            <a:ext cx="720080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– LYMFOCYTY  -   aktivace</a:t>
            </a:r>
            <a:endParaRPr lang="cs-CZ" sz="32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86603" y="5517232"/>
            <a:ext cx="3528392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cs-CZ" sz="2400" b="1" dirty="0" smtClean="0">
                <a:solidFill>
                  <a:srgbClr val="C00000"/>
                </a:solidFill>
              </a:rPr>
              <a:t>Aktivace naivních T-buněk v lymfatické uzlině;</a:t>
            </a:r>
          </a:p>
          <a:p>
            <a:pPr algn="ctr">
              <a:lnSpc>
                <a:spcPts val="2300"/>
              </a:lnSpc>
            </a:pPr>
            <a:r>
              <a:rPr lang="cs-CZ" sz="2400" b="1" dirty="0" smtClean="0">
                <a:solidFill>
                  <a:srgbClr val="C00000"/>
                </a:solidFill>
              </a:rPr>
              <a:t>vývoj efektorových buněk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572000" y="4941168"/>
            <a:ext cx="2736304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cs-CZ" sz="2400" b="1" dirty="0" smtClean="0">
                <a:solidFill>
                  <a:srgbClr val="C00000"/>
                </a:solidFill>
              </a:rPr>
              <a:t>Aktivace efektorových</a:t>
            </a:r>
            <a:endParaRPr lang="cs-CZ" sz="2400" b="1" dirty="0">
              <a:solidFill>
                <a:srgbClr val="C00000"/>
              </a:solidFill>
            </a:endParaRPr>
          </a:p>
          <a:p>
            <a:pPr algn="ctr">
              <a:lnSpc>
                <a:spcPts val="2300"/>
              </a:lnSpc>
            </a:pPr>
            <a:r>
              <a:rPr lang="cs-CZ" sz="2400" b="1" dirty="0" smtClean="0">
                <a:solidFill>
                  <a:srgbClr val="C00000"/>
                </a:solidFill>
              </a:rPr>
              <a:t>T-buněk</a:t>
            </a:r>
          </a:p>
          <a:p>
            <a:pPr algn="ctr">
              <a:lnSpc>
                <a:spcPts val="2300"/>
              </a:lnSpc>
            </a:pPr>
            <a:r>
              <a:rPr lang="cs-CZ" sz="2400" b="1" dirty="0" smtClean="0">
                <a:solidFill>
                  <a:srgbClr val="C00000"/>
                </a:solidFill>
              </a:rPr>
              <a:t>v místě infekce;</a:t>
            </a:r>
          </a:p>
          <a:p>
            <a:pPr algn="ctr">
              <a:lnSpc>
                <a:spcPts val="2300"/>
              </a:lnSpc>
            </a:pPr>
            <a:r>
              <a:rPr lang="cs-CZ" sz="2400" b="1" dirty="0" smtClean="0">
                <a:solidFill>
                  <a:srgbClr val="C00000"/>
                </a:solidFill>
              </a:rPr>
              <a:t>eradikace mikrobů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899332" y="836712"/>
            <a:ext cx="2376524" cy="62545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cs-CZ" sz="2400" b="1" dirty="0" smtClean="0">
                <a:solidFill>
                  <a:schemeClr val="tx1"/>
                </a:solidFill>
              </a:rPr>
              <a:t>Lymfatická uzlina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4644008" y="860084"/>
            <a:ext cx="2376524" cy="62545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cs-CZ" sz="2400" b="1" dirty="0" smtClean="0">
                <a:solidFill>
                  <a:schemeClr val="tx1"/>
                </a:solidFill>
              </a:rPr>
              <a:t>Místo infekce</a:t>
            </a:r>
            <a:endParaRPr lang="cs-CZ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8600" y="1066800"/>
            <a:ext cx="8839200" cy="514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cs-CZ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IMUNOGEN</a:t>
            </a:r>
            <a:r>
              <a:rPr lang="cs-CZ" sz="2800" dirty="0"/>
              <a:t> - molekulární nebo </a:t>
            </a:r>
            <a:r>
              <a:rPr lang="cs-CZ" sz="2800" dirty="0" err="1"/>
              <a:t>nadmolekulární</a:t>
            </a:r>
            <a:r>
              <a:rPr lang="cs-CZ" sz="2800" dirty="0"/>
              <a:t> struktura, která může u příjemce vyvolat imunitní odpověď</a:t>
            </a:r>
          </a:p>
          <a:p>
            <a:pPr algn="just">
              <a:spcBef>
                <a:spcPct val="45000"/>
              </a:spcBef>
            </a:pPr>
            <a:r>
              <a:rPr lang="cs-CZ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ANTIGEN</a:t>
            </a:r>
            <a:r>
              <a:rPr lang="cs-CZ" sz="2800" dirty="0"/>
              <a:t> - schopnost molekuly reagovat s produkty získané imunity - s </a:t>
            </a:r>
            <a:r>
              <a:rPr lang="cs-CZ" sz="2800" i="1" dirty="0"/>
              <a:t>protilátkami</a:t>
            </a:r>
            <a:r>
              <a:rPr lang="cs-CZ" sz="2800" dirty="0"/>
              <a:t>, </a:t>
            </a:r>
          </a:p>
          <a:p>
            <a:pPr algn="just"/>
            <a:r>
              <a:rPr lang="cs-CZ" sz="2800" dirty="0"/>
              <a:t>- sloučeniny mohou reagovat s protilátkami, ale nemusí vyvolat imunitní odpověď</a:t>
            </a:r>
          </a:p>
          <a:p>
            <a:pPr algn="just">
              <a:buFontTx/>
              <a:buChar char="-"/>
            </a:pPr>
            <a:r>
              <a:rPr lang="cs-CZ" sz="2800" dirty="0" smtClean="0"/>
              <a:t>všechny </a:t>
            </a:r>
            <a:r>
              <a:rPr lang="cs-CZ" sz="2800" dirty="0"/>
              <a:t>imunogeny jsou antigeny, ale ne všechny antigeny jsou </a:t>
            </a:r>
            <a:r>
              <a:rPr lang="cs-CZ" sz="2800" dirty="0" smtClean="0"/>
              <a:t>imunogeny</a:t>
            </a:r>
          </a:p>
          <a:p>
            <a:pPr algn="just">
              <a:spcBef>
                <a:spcPct val="45000"/>
              </a:spcBef>
            </a:pPr>
            <a:r>
              <a:rPr lang="cs-CZ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EPITOP</a:t>
            </a:r>
            <a:r>
              <a:rPr lang="cs-CZ" sz="2800" dirty="0" smtClean="0"/>
              <a:t> - část molekuly, která se váže na protilátku</a:t>
            </a:r>
          </a:p>
          <a:p>
            <a:pPr algn="just">
              <a:spcBef>
                <a:spcPct val="45000"/>
              </a:spcBef>
            </a:pPr>
            <a:r>
              <a:rPr lang="cs-CZ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ADJUVANS </a:t>
            </a:r>
            <a:r>
              <a:rPr lang="cs-CZ" sz="2800" dirty="0" smtClean="0"/>
              <a:t>- látka zesilující imunitní odpověď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1520" y="260648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POJMY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88882"/>
            <a:ext cx="6696744" cy="515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– LYMFOCYTY  -   aktivace</a:t>
            </a:r>
            <a:endParaRPr lang="cs-CZ" sz="32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EFEKTOROVÉ 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–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  (T</a:t>
            </a:r>
            <a:r>
              <a:rPr lang="cs-CZ" sz="32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</a:t>
            </a:r>
            <a:r>
              <a:rPr lang="cs-CZ" sz="32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498157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714254"/>
            <a:ext cx="4824536" cy="614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EFEKTOROVÉ 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– </a:t>
            </a:r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 :  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CD4</a:t>
            </a:r>
            <a:r>
              <a:rPr lang="cs-CZ" sz="32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</a:t>
            </a:r>
            <a:r>
              <a:rPr lang="cs-CZ" sz="32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131"/>
            <a:ext cx="6768752" cy="623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EFEKTOROVÉ 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– </a:t>
            </a:r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 :  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CD4</a:t>
            </a:r>
            <a:r>
              <a:rPr lang="cs-CZ" sz="32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</a:t>
            </a:r>
            <a:r>
              <a:rPr lang="cs-CZ" sz="32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BUNĚČNÁ  IMUNITA (fagocytóza)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90786"/>
            <a:ext cx="8280920" cy="535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BUNĚČNÁ  IMUNITA (CD8+ CTL)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43122"/>
            <a:ext cx="3404195" cy="24715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l="26756" t="28344" r="44992" b="26375"/>
          <a:stretch>
            <a:fillRect/>
          </a:stretch>
        </p:blipFill>
        <p:spPr bwMode="auto">
          <a:xfrm>
            <a:off x="107504" y="3691725"/>
            <a:ext cx="3384376" cy="3049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ovéPole 5"/>
          <p:cNvSpPr txBox="1"/>
          <p:nvPr/>
        </p:nvSpPr>
        <p:spPr>
          <a:xfrm>
            <a:off x="4211960" y="908720"/>
            <a:ext cx="1224136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dirty="0" err="1" smtClean="0"/>
              <a:t>Exocytóza</a:t>
            </a:r>
            <a:r>
              <a:rPr lang="cs-CZ" dirty="0" smtClean="0"/>
              <a:t> granul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908720"/>
            <a:ext cx="1224136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dirty="0" smtClean="0"/>
              <a:t>Vstup </a:t>
            </a:r>
            <a:r>
              <a:rPr lang="en-US" dirty="0" err="1" smtClean="0"/>
              <a:t>granzym</a:t>
            </a:r>
            <a:r>
              <a:rPr lang="cs-CZ" dirty="0" smtClean="0"/>
              <a:t>ů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6660232" y="908720"/>
            <a:ext cx="1296144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dirty="0" smtClean="0"/>
              <a:t>Aktivace </a:t>
            </a:r>
            <a:r>
              <a:rPr lang="en-US" dirty="0" err="1" smtClean="0"/>
              <a:t>caspas</a:t>
            </a:r>
            <a:r>
              <a:rPr lang="cs-CZ" dirty="0" smtClean="0"/>
              <a:t>y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956376" y="908720"/>
            <a:ext cx="1224136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dirty="0" err="1" smtClean="0"/>
              <a:t>Apoptóza</a:t>
            </a:r>
            <a:r>
              <a:rPr lang="cs-CZ" dirty="0" smtClean="0"/>
              <a:t> cíle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635896" y="4437112"/>
            <a:ext cx="5508104" cy="31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sz="21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Apoptóza</a:t>
            </a:r>
            <a:r>
              <a:rPr lang="cs-CZ" sz="21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cílové buňky zprostředkována </a:t>
            </a:r>
            <a:r>
              <a:rPr lang="en-US" sz="21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FasL</a:t>
            </a:r>
            <a:r>
              <a:rPr lang="en-US" sz="21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-Fas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2453"/>
          <a:stretch>
            <a:fillRect/>
          </a:stretch>
        </p:blipFill>
        <p:spPr bwMode="auto">
          <a:xfrm>
            <a:off x="3995936" y="1412776"/>
            <a:ext cx="486727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4941168"/>
            <a:ext cx="530801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5161" b="52116"/>
          <a:stretch>
            <a:fillRect/>
          </a:stretch>
        </p:blipFill>
        <p:spPr bwMode="auto">
          <a:xfrm>
            <a:off x="3996308" y="1268760"/>
            <a:ext cx="33843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658" b="52116"/>
          <a:stretch>
            <a:fillRect/>
          </a:stretch>
        </p:blipFill>
        <p:spPr bwMode="auto">
          <a:xfrm>
            <a:off x="7380684" y="1268760"/>
            <a:ext cx="158380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564" b="22039"/>
          <a:stretch>
            <a:fillRect/>
          </a:stretch>
        </p:blipFill>
        <p:spPr bwMode="auto">
          <a:xfrm>
            <a:off x="3923928" y="3833664"/>
            <a:ext cx="52200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79512" y="135458"/>
            <a:ext cx="881495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– LYMFOCYTY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Skupina 9"/>
          <p:cNvGrpSpPr/>
          <p:nvPr/>
        </p:nvGrpSpPr>
        <p:grpSpPr>
          <a:xfrm>
            <a:off x="-36512" y="116632"/>
            <a:ext cx="1818746" cy="1412776"/>
            <a:chOff x="7325254" y="1412776"/>
            <a:chExt cx="1818746" cy="1412776"/>
          </a:xfrm>
        </p:grpSpPr>
        <p:sp>
          <p:nvSpPr>
            <p:cNvPr id="11" name="Elipsa 10"/>
            <p:cNvSpPr/>
            <p:nvPr/>
          </p:nvSpPr>
          <p:spPr>
            <a:xfrm>
              <a:off x="7884368" y="1844824"/>
              <a:ext cx="576064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2" name="Obrázek 11" descr="lymphocyte-B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25254" y="1412776"/>
              <a:ext cx="1818746" cy="1412776"/>
            </a:xfrm>
            <a:prstGeom prst="rect">
              <a:avLst/>
            </a:prstGeom>
          </p:spPr>
        </p:pic>
      </p:grpSp>
      <p:sp>
        <p:nvSpPr>
          <p:cNvPr id="13" name="TextovéPole 12"/>
          <p:cNvSpPr txBox="1"/>
          <p:nvPr/>
        </p:nvSpPr>
        <p:spPr>
          <a:xfrm>
            <a:off x="3923928" y="908720"/>
            <a:ext cx="197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Slezina – bílá pulpa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" y="1628800"/>
            <a:ext cx="4068484" cy="5170646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cs-CZ" sz="2400" b="1" u="sng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Folikulární B-buňky </a:t>
            </a:r>
          </a:p>
          <a:p>
            <a:pPr>
              <a:buFontTx/>
              <a:buChar char="-"/>
            </a:pPr>
            <a:r>
              <a:rPr lang="cs-CZ" smtClean="0"/>
              <a:t>95% B-buněk v lymfatických uzlících;</a:t>
            </a:r>
          </a:p>
          <a:p>
            <a:pPr>
              <a:buFontTx/>
              <a:buChar char="-"/>
            </a:pPr>
            <a:r>
              <a:rPr lang="cs-CZ" smtClean="0"/>
              <a:t> volná recirkulace;</a:t>
            </a:r>
          </a:p>
          <a:p>
            <a:pPr>
              <a:buFontTx/>
              <a:buChar char="-"/>
            </a:pPr>
            <a:r>
              <a:rPr lang="cs-CZ" smtClean="0"/>
              <a:t> na T buňkách závislá imunitní odpověď</a:t>
            </a:r>
          </a:p>
          <a:p>
            <a:r>
              <a:rPr lang="cs-CZ" smtClean="0"/>
              <a:t> </a:t>
            </a:r>
          </a:p>
          <a:p>
            <a:r>
              <a:rPr lang="cs-CZ" sz="2400" b="1" u="sng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Marginal zone B-cells </a:t>
            </a:r>
          </a:p>
          <a:p>
            <a:pPr>
              <a:buFontTx/>
              <a:buChar char="-"/>
            </a:pPr>
            <a:r>
              <a:rPr lang="cs-CZ" smtClean="0"/>
              <a:t>necirkulující buňky </a:t>
            </a:r>
          </a:p>
          <a:p>
            <a:pPr>
              <a:buFontTx/>
              <a:buChar char="-"/>
            </a:pPr>
            <a:r>
              <a:rPr lang="cs-CZ" smtClean="0"/>
              <a:t>na T buňkách závislá imunitní odpověď 	           +</a:t>
            </a:r>
          </a:p>
          <a:p>
            <a:r>
              <a:rPr lang="cs-CZ" smtClean="0"/>
              <a:t>na T buňkách nezávislá imunitní odpověď</a:t>
            </a:r>
          </a:p>
          <a:p>
            <a:endParaRPr lang="cs-CZ" sz="2400" b="1" u="sng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400" b="1" u="sng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B1-cells</a:t>
            </a:r>
          </a:p>
          <a:p>
            <a:pPr>
              <a:buFontTx/>
              <a:buChar char="-"/>
            </a:pPr>
            <a:r>
              <a:rPr lang="cs-CZ" smtClean="0"/>
              <a:t> v pleurální a peritoneální dutině;</a:t>
            </a:r>
          </a:p>
          <a:p>
            <a:pPr>
              <a:buFontTx/>
              <a:buChar char="-"/>
            </a:pPr>
            <a:r>
              <a:rPr lang="cs-CZ" smtClean="0"/>
              <a:t> „</a:t>
            </a:r>
            <a:r>
              <a:rPr lang="cs-CZ" b="1" i="1" smtClean="0"/>
              <a:t>přírozené protilátky</a:t>
            </a:r>
            <a:r>
              <a:rPr lang="cs-CZ" smtClean="0"/>
              <a:t>“ – polyreaktivní 	a reakce na vlastní tkáně</a:t>
            </a:r>
          </a:p>
          <a:p>
            <a:pPr>
              <a:buFontTx/>
              <a:buChar char="-"/>
            </a:pPr>
            <a:r>
              <a:rPr lang="cs-CZ" smtClean="0"/>
              <a:t> na T buňkách nezávislá imunitní odpověď</a:t>
            </a:r>
            <a:endParaRPr lang="cs-CZ"/>
          </a:p>
        </p:txBody>
      </p:sp>
      <p:grpSp>
        <p:nvGrpSpPr>
          <p:cNvPr id="3" name="Skupina 22"/>
          <p:cNvGrpSpPr/>
          <p:nvPr/>
        </p:nvGrpSpPr>
        <p:grpSpPr>
          <a:xfrm rot="265980">
            <a:off x="2698029" y="1994345"/>
            <a:ext cx="2304036" cy="45719"/>
            <a:chOff x="2555776" y="1988840"/>
            <a:chExt cx="2448272" cy="0"/>
          </a:xfrm>
        </p:grpSpPr>
        <p:cxnSp>
          <p:nvCxnSpPr>
            <p:cNvPr id="16" name="Přímá spojovací čára 15"/>
            <p:cNvCxnSpPr/>
            <p:nvPr/>
          </p:nvCxnSpPr>
          <p:spPr>
            <a:xfrm>
              <a:off x="2555776" y="1988840"/>
              <a:ext cx="14401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šipka 18"/>
            <p:cNvCxnSpPr/>
            <p:nvPr/>
          </p:nvCxnSpPr>
          <p:spPr>
            <a:xfrm>
              <a:off x="3995936" y="1988840"/>
              <a:ext cx="100811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Skupina 29"/>
          <p:cNvGrpSpPr/>
          <p:nvPr/>
        </p:nvGrpSpPr>
        <p:grpSpPr>
          <a:xfrm>
            <a:off x="3059832" y="3346546"/>
            <a:ext cx="1080120" cy="10446"/>
            <a:chOff x="3059832" y="3274540"/>
            <a:chExt cx="1080120" cy="10446"/>
          </a:xfrm>
        </p:grpSpPr>
        <p:cxnSp>
          <p:nvCxnSpPr>
            <p:cNvPr id="25" name="Přímá spojovací čára 24"/>
            <p:cNvCxnSpPr/>
            <p:nvPr/>
          </p:nvCxnSpPr>
          <p:spPr>
            <a:xfrm flipV="1">
              <a:off x="3059832" y="3274540"/>
              <a:ext cx="937186" cy="104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ovací šipka 25"/>
            <p:cNvCxnSpPr/>
            <p:nvPr/>
          </p:nvCxnSpPr>
          <p:spPr>
            <a:xfrm>
              <a:off x="3997018" y="3274540"/>
              <a:ext cx="142934" cy="1044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-cell development.jpg"/>
          <p:cNvPicPr>
            <a:picLocks noChangeAspect="1"/>
          </p:cNvPicPr>
          <p:nvPr/>
        </p:nvPicPr>
        <p:blipFill>
          <a:blip r:embed="rId2" cstate="print"/>
          <a:srcRect b="9783"/>
          <a:stretch>
            <a:fillRect/>
          </a:stretch>
        </p:blipFill>
        <p:spPr>
          <a:xfrm>
            <a:off x="0" y="332656"/>
            <a:ext cx="9144000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3994" t="1607" r="1942" b="1986"/>
          <a:stretch>
            <a:fillRect/>
          </a:stretch>
        </p:blipFill>
        <p:spPr bwMode="auto">
          <a:xfrm>
            <a:off x="5593967" y="2284769"/>
            <a:ext cx="315449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5593967" y="3940953"/>
            <a:ext cx="444641" cy="421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LYMFOCYTY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aktivace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21959" y="2860833"/>
            <a:ext cx="1282402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b="1" smtClean="0"/>
              <a:t>Complement</a:t>
            </a:r>
          </a:p>
          <a:p>
            <a:pPr>
              <a:lnSpc>
                <a:spcPts val="1400"/>
              </a:lnSpc>
            </a:pPr>
            <a:r>
              <a:rPr lang="en-US" sz="1600" b="1" smtClean="0"/>
              <a:t>activation</a:t>
            </a:r>
            <a:endParaRPr lang="en-US" sz="1600" b="1"/>
          </a:p>
        </p:txBody>
      </p:sp>
      <p:sp>
        <p:nvSpPr>
          <p:cNvPr id="7" name="TextovéPole 6"/>
          <p:cNvSpPr txBox="1"/>
          <p:nvPr/>
        </p:nvSpPr>
        <p:spPr>
          <a:xfrm>
            <a:off x="5862524" y="3652921"/>
            <a:ext cx="1195327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b="1" smtClean="0"/>
              <a:t>Recognition</a:t>
            </a:r>
          </a:p>
          <a:p>
            <a:pPr>
              <a:lnSpc>
                <a:spcPts val="1400"/>
              </a:lnSpc>
            </a:pPr>
            <a:r>
              <a:rPr lang="en-US" sz="1600" b="1" smtClean="0"/>
              <a:t>by B-cells</a:t>
            </a:r>
            <a:endParaRPr lang="en-US" sz="1600" b="1"/>
          </a:p>
        </p:txBody>
      </p:sp>
      <p:sp>
        <p:nvSpPr>
          <p:cNvPr id="8" name="TextovéPole 7"/>
          <p:cNvSpPr txBox="1"/>
          <p:nvPr/>
        </p:nvSpPr>
        <p:spPr>
          <a:xfrm>
            <a:off x="5593967" y="6029185"/>
            <a:ext cx="1233736" cy="64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b="1" smtClean="0"/>
              <a:t>Signals from</a:t>
            </a:r>
          </a:p>
          <a:p>
            <a:pPr>
              <a:lnSpc>
                <a:spcPts val="1400"/>
              </a:lnSpc>
            </a:pPr>
            <a:r>
              <a:rPr lang="en-US" sz="1600" b="1" smtClean="0"/>
              <a:t>Ig and CR2 </a:t>
            </a:r>
          </a:p>
          <a:p>
            <a:pPr>
              <a:lnSpc>
                <a:spcPts val="1400"/>
              </a:lnSpc>
            </a:pPr>
            <a:r>
              <a:rPr lang="en-US" sz="1600" b="1" smtClean="0"/>
              <a:t>complex</a:t>
            </a:r>
            <a:endParaRPr lang="en-US" sz="1600" b="1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980728"/>
            <a:ext cx="54726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Úloha </a:t>
            </a:r>
            <a:r>
              <a:rPr lang="en-US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BCR:</a:t>
            </a:r>
          </a:p>
          <a:p>
            <a:pPr marL="457200" indent="-457200">
              <a:spcBef>
                <a:spcPts val="600"/>
              </a:spcBef>
              <a:buClr>
                <a:srgbClr val="7030A0"/>
              </a:buClr>
              <a:buFont typeface="+mj-lt"/>
              <a:buAutoNum type="arabicParenR"/>
            </a:pPr>
            <a:r>
              <a:rPr lang="cs-CZ" sz="2400" dirty="0" smtClean="0">
                <a:sym typeface="Symbol"/>
              </a:rPr>
              <a:t>Antigenem vyvolané shlukování BCR </a:t>
            </a:r>
            <a:r>
              <a:rPr lang="en-US" sz="2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→ </a:t>
            </a:r>
            <a:r>
              <a:rPr lang="cs-CZ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zahájení aktivace</a:t>
            </a:r>
            <a:endParaRPr lang="en-US" sz="24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 marL="457200" indent="-457200">
              <a:spcBef>
                <a:spcPts val="600"/>
              </a:spcBef>
              <a:buClr>
                <a:srgbClr val="7030A0"/>
              </a:buClr>
              <a:buFont typeface="+mj-lt"/>
              <a:buAutoNum type="arabicParenR"/>
            </a:pPr>
            <a:r>
              <a:rPr lang="en-US" sz="2400" dirty="0" err="1" smtClean="0">
                <a:sym typeface="Symbol"/>
              </a:rPr>
              <a:t>Internaliza</a:t>
            </a:r>
            <a:r>
              <a:rPr lang="cs-CZ" sz="2400" dirty="0" err="1" smtClean="0">
                <a:sym typeface="Symbol"/>
              </a:rPr>
              <a:t>ce</a:t>
            </a:r>
            <a:r>
              <a:rPr lang="en-US" sz="2400" dirty="0" smtClean="0">
                <a:sym typeface="Symbol"/>
              </a:rPr>
              <a:t>, </a:t>
            </a:r>
            <a:r>
              <a:rPr lang="cs-CZ" sz="2400" dirty="0" smtClean="0">
                <a:sym typeface="Symbol"/>
              </a:rPr>
              <a:t>zpracování </a:t>
            </a:r>
            <a:r>
              <a:rPr lang="en-US" sz="2400" dirty="0" smtClean="0">
                <a:sym typeface="Symbol"/>
              </a:rPr>
              <a:t>a </a:t>
            </a:r>
            <a:r>
              <a:rPr lang="cs-CZ" sz="2400" dirty="0" smtClean="0">
                <a:sym typeface="Symbol"/>
              </a:rPr>
              <a:t>prezentace</a:t>
            </a:r>
            <a:r>
              <a:rPr lang="en-US" sz="2400" dirty="0" smtClean="0">
                <a:sym typeface="Symbol"/>
              </a:rPr>
              <a:t> antigen</a:t>
            </a:r>
            <a:r>
              <a:rPr lang="cs-CZ" sz="2400" dirty="0" smtClean="0">
                <a:sym typeface="Symbol"/>
              </a:rPr>
              <a:t>ů prostřednictvím HLA II</a:t>
            </a:r>
          </a:p>
          <a:p>
            <a:pPr marL="457200" indent="-457200">
              <a:buClr>
                <a:srgbClr val="7030A0"/>
              </a:buClr>
            </a:pPr>
            <a:r>
              <a:rPr lang="cs-CZ" sz="2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	</a:t>
            </a:r>
            <a:r>
              <a:rPr lang="en-US" sz="2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→</a:t>
            </a:r>
            <a:r>
              <a:rPr lang="en-US" sz="2400" dirty="0" smtClean="0">
                <a:sym typeface="Symbol"/>
              </a:rPr>
              <a:t> </a:t>
            </a:r>
            <a:r>
              <a:rPr lang="cs-CZ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antigen předkládající buňka</a:t>
            </a:r>
            <a:endParaRPr lang="en-US" sz="24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4308192"/>
            <a:ext cx="53285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Signály důležité pro aktivaci</a:t>
            </a:r>
            <a:r>
              <a:rPr lang="en-US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:</a:t>
            </a:r>
          </a:p>
          <a:p>
            <a:pPr marL="457200" indent="-457200">
              <a:spcBef>
                <a:spcPts val="600"/>
              </a:spcBef>
              <a:buClr>
                <a:srgbClr val="7030A0"/>
              </a:buClr>
              <a:buFont typeface="+mj-lt"/>
              <a:buAutoNum type="arabicParenR"/>
            </a:pPr>
            <a:r>
              <a:rPr lang="cs-CZ" sz="2400" dirty="0" smtClean="0">
                <a:sym typeface="Symbol"/>
              </a:rPr>
              <a:t>Vazba antigenu na</a:t>
            </a:r>
            <a:r>
              <a:rPr lang="en-US" sz="2400" dirty="0" smtClean="0">
                <a:sym typeface="Symbol"/>
              </a:rPr>
              <a:t> BCR</a:t>
            </a:r>
            <a:endParaRPr lang="en-US" sz="24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 marL="457200" indent="-457200">
              <a:spcBef>
                <a:spcPts val="600"/>
              </a:spcBef>
              <a:buClr>
                <a:srgbClr val="7030A0"/>
              </a:buClr>
              <a:buFont typeface="+mj-lt"/>
              <a:buAutoNum type="arabicParenR"/>
            </a:pPr>
            <a:r>
              <a:rPr lang="cs-CZ" sz="2400" dirty="0" smtClean="0">
                <a:sym typeface="Symbol"/>
              </a:rPr>
              <a:t>Rozpoznání</a:t>
            </a:r>
            <a:r>
              <a:rPr lang="en-US" sz="2400" dirty="0" smtClean="0">
                <a:sym typeface="Symbol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C3d</a:t>
            </a:r>
            <a:r>
              <a:rPr lang="en-US" sz="2400" dirty="0" smtClean="0">
                <a:sym typeface="Symbol"/>
              </a:rPr>
              <a:t> </a:t>
            </a:r>
            <a:r>
              <a:rPr lang="cs-CZ" sz="2400" dirty="0" smtClean="0">
                <a:sym typeface="Symbol"/>
              </a:rPr>
              <a:t>složky</a:t>
            </a:r>
            <a:r>
              <a:rPr lang="en-US" sz="2400" dirty="0" smtClean="0">
                <a:sym typeface="Symbol"/>
              </a:rPr>
              <a:t> </a:t>
            </a:r>
            <a:r>
              <a:rPr lang="cs-CZ" sz="2400" dirty="0" smtClean="0">
                <a:sym typeface="Symbol"/>
              </a:rPr>
              <a:t>komplementu navázané na antigenu</a:t>
            </a:r>
            <a:endParaRPr lang="en-US" sz="2400" dirty="0" smtClean="0">
              <a:sym typeface="Symbol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4283968" y="4221088"/>
            <a:ext cx="1224136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V="1">
            <a:off x="5004048" y="4293096"/>
            <a:ext cx="2232248" cy="14401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odel Ig-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22400"/>
            <a:ext cx="5435600" cy="543560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496050" y="712788"/>
            <a:ext cx="141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sérová Ig A</a:t>
            </a:r>
          </a:p>
        </p:txBody>
      </p:sp>
      <p:pic>
        <p:nvPicPr>
          <p:cNvPr id="4" name="Picture 5" descr="typy Ig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75546"/>
          <a:stretch>
            <a:fillRect/>
          </a:stretch>
        </p:blipFill>
        <p:spPr bwMode="auto">
          <a:xfrm>
            <a:off x="5303838" y="1052513"/>
            <a:ext cx="3840162" cy="1368425"/>
          </a:xfrm>
          <a:prstGeom prst="rect">
            <a:avLst/>
          </a:prstGeom>
          <a:noFill/>
        </p:spPr>
      </p:pic>
      <p:pic>
        <p:nvPicPr>
          <p:cNvPr id="5" name="Picture 6" descr="typy Ig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954" t="24454" r="21538" b="48511"/>
          <a:stretch>
            <a:fillRect/>
          </a:stretch>
        </p:blipFill>
        <p:spPr bwMode="auto">
          <a:xfrm>
            <a:off x="5867400" y="2671763"/>
            <a:ext cx="2592388" cy="1512887"/>
          </a:xfrm>
          <a:prstGeom prst="rect">
            <a:avLst/>
          </a:prstGeom>
          <a:noFill/>
        </p:spPr>
      </p:pic>
      <p:pic>
        <p:nvPicPr>
          <p:cNvPr id="6" name="Picture 7" descr="typy Ig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432" t="54042" r="21538"/>
          <a:stretch>
            <a:fillRect/>
          </a:stretch>
        </p:blipFill>
        <p:spPr bwMode="auto">
          <a:xfrm>
            <a:off x="5722938" y="4221163"/>
            <a:ext cx="2881312" cy="2571750"/>
          </a:xfrm>
          <a:prstGeom prst="rect">
            <a:avLst/>
          </a:prstGeo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415088" y="2414588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sekreční Ig 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651500" y="4149725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Ig 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STRUKTURA   PROTILÁTEK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1028"/>
          <p:cNvSpPr txBox="1">
            <a:spLocks noChangeArrowheads="1"/>
          </p:cNvSpPr>
          <p:nvPr/>
        </p:nvSpPr>
        <p:spPr bwMode="auto">
          <a:xfrm>
            <a:off x="179512" y="125413"/>
            <a:ext cx="8784976" cy="646331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altLang="cs-CZ" dirty="0"/>
              <a:t>FORMOVANÉ  KREVNÍ  ELEMENTY</a:t>
            </a:r>
            <a:endParaRPr lang="en-US" altLang="cs-CZ" dirty="0"/>
          </a:p>
        </p:txBody>
      </p:sp>
      <p:sp>
        <p:nvSpPr>
          <p:cNvPr id="10245" name="Text Box 1029"/>
          <p:cNvSpPr txBox="1">
            <a:spLocks noChangeArrowheads="1"/>
          </p:cNvSpPr>
          <p:nvPr/>
        </p:nvSpPr>
        <p:spPr bwMode="auto">
          <a:xfrm>
            <a:off x="503238" y="981075"/>
            <a:ext cx="2741612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US" altLang="cs-CZ" sz="2800" b="1" dirty="0" err="1"/>
              <a:t>Červené</a:t>
            </a:r>
            <a:r>
              <a:rPr lang="en-US" altLang="cs-CZ" sz="2800" b="1" dirty="0"/>
              <a:t> </a:t>
            </a:r>
            <a:r>
              <a:rPr lang="en-US" altLang="cs-CZ" sz="2800" b="1" dirty="0" err="1"/>
              <a:t>krvinky</a:t>
            </a:r>
            <a:endParaRPr lang="en-US" altLang="cs-CZ" sz="2800" dirty="0"/>
          </a:p>
          <a:p>
            <a:pPr algn="ctr" eaLnBrk="1" hangingPunct="1">
              <a:lnSpc>
                <a:spcPct val="85000"/>
              </a:lnSpc>
              <a:defRPr/>
            </a:pPr>
            <a:r>
              <a:rPr lang="en-US" altLang="cs-CZ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erytrocyty</a:t>
            </a:r>
            <a:endParaRPr lang="en-US" altLang="cs-CZ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85000"/>
              </a:lnSpc>
              <a:defRPr/>
            </a:pPr>
            <a:r>
              <a:rPr lang="cs-CZ" altLang="cs-CZ" sz="2800" dirty="0"/>
              <a:t>5.10</a:t>
            </a:r>
            <a:r>
              <a:rPr lang="cs-CZ" altLang="cs-CZ" sz="2800" baseline="30000" dirty="0"/>
              <a:t>12</a:t>
            </a:r>
            <a:r>
              <a:rPr lang="cs-CZ" altLang="cs-CZ" sz="2800" dirty="0"/>
              <a:t>/</a:t>
            </a:r>
            <a:r>
              <a:rPr lang="cs-CZ" altLang="cs-CZ" sz="2800" dirty="0" err="1"/>
              <a:t>l</a:t>
            </a:r>
            <a:r>
              <a:rPr lang="cs-CZ" altLang="cs-CZ" sz="2800" i="1" dirty="0" err="1"/>
              <a:t>l</a:t>
            </a:r>
            <a:endParaRPr lang="en-US" altLang="cs-CZ" sz="2800" dirty="0"/>
          </a:p>
        </p:txBody>
      </p:sp>
      <p:sp>
        <p:nvSpPr>
          <p:cNvPr id="10246" name="Text Box 1030"/>
          <p:cNvSpPr txBox="1">
            <a:spLocks noChangeArrowheads="1"/>
          </p:cNvSpPr>
          <p:nvPr/>
        </p:nvSpPr>
        <p:spPr bwMode="auto">
          <a:xfrm>
            <a:off x="3481388" y="981075"/>
            <a:ext cx="20701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US" altLang="cs-CZ" sz="2800" b="1"/>
              <a:t>Bílé krvinky</a:t>
            </a:r>
            <a:endParaRPr lang="en-US" altLang="cs-CZ" sz="2800"/>
          </a:p>
          <a:p>
            <a:pPr algn="ctr" eaLnBrk="1" hangingPunct="1">
              <a:lnSpc>
                <a:spcPct val="85000"/>
              </a:lnSpc>
              <a:defRPr/>
            </a:pPr>
            <a:r>
              <a:rPr lang="en-US" altLang="cs-CZ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leukocyty</a:t>
            </a:r>
            <a:endParaRPr lang="en-US" altLang="cs-CZ" sz="2800"/>
          </a:p>
          <a:p>
            <a:pPr algn="ctr" eaLnBrk="1" hangingPunct="1">
              <a:lnSpc>
                <a:spcPct val="85000"/>
              </a:lnSpc>
              <a:defRPr/>
            </a:pPr>
            <a:r>
              <a:rPr lang="cs-CZ" altLang="cs-CZ" sz="2800"/>
              <a:t>4-10.10</a:t>
            </a:r>
            <a:r>
              <a:rPr lang="cs-CZ" altLang="cs-CZ" sz="2800" baseline="30000"/>
              <a:t>9</a:t>
            </a:r>
            <a:r>
              <a:rPr lang="cs-CZ" altLang="cs-CZ" sz="2800"/>
              <a:t>/l</a:t>
            </a:r>
            <a:endParaRPr lang="en-US" altLang="cs-CZ" sz="2800"/>
          </a:p>
        </p:txBody>
      </p:sp>
      <p:sp>
        <p:nvSpPr>
          <p:cNvPr id="10247" name="Text Box 1031"/>
          <p:cNvSpPr txBox="1">
            <a:spLocks noChangeArrowheads="1"/>
          </p:cNvSpPr>
          <p:nvPr/>
        </p:nvSpPr>
        <p:spPr bwMode="auto">
          <a:xfrm>
            <a:off x="6413500" y="981075"/>
            <a:ext cx="2132013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US" altLang="cs-CZ" sz="2800" b="1"/>
              <a:t>Destičky</a:t>
            </a:r>
            <a:endParaRPr lang="en-US" altLang="cs-CZ" sz="2800"/>
          </a:p>
          <a:p>
            <a:pPr algn="ctr" eaLnBrk="1" hangingPunct="1">
              <a:lnSpc>
                <a:spcPct val="85000"/>
              </a:lnSpc>
              <a:defRPr/>
            </a:pPr>
            <a:r>
              <a:rPr lang="en-US" altLang="cs-CZ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trombocyty</a:t>
            </a:r>
            <a:endParaRPr lang="en-US" altLang="cs-CZ" sz="2800"/>
          </a:p>
          <a:p>
            <a:pPr algn="ctr" eaLnBrk="1" hangingPunct="1">
              <a:lnSpc>
                <a:spcPct val="85000"/>
              </a:lnSpc>
              <a:defRPr/>
            </a:pPr>
            <a:r>
              <a:rPr lang="cs-CZ" altLang="cs-CZ" sz="2800"/>
              <a:t>150-400.10</a:t>
            </a:r>
            <a:r>
              <a:rPr lang="cs-CZ" altLang="cs-CZ" sz="2800" baseline="30000"/>
              <a:t>9</a:t>
            </a:r>
            <a:r>
              <a:rPr lang="cs-CZ" altLang="cs-CZ" sz="2800"/>
              <a:t>/l</a:t>
            </a:r>
            <a:endParaRPr lang="en-US" altLang="cs-CZ" sz="2800"/>
          </a:p>
        </p:txBody>
      </p:sp>
      <p:pic>
        <p:nvPicPr>
          <p:cNvPr id="9222" name="Picture 1037" descr="monocy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29200"/>
            <a:ext cx="17526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038" descr="bazof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0F1F3"/>
              </a:clrFrom>
              <a:clrTo>
                <a:srgbClr val="F0F1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05400"/>
            <a:ext cx="123666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39" descr="eozinofi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05400"/>
            <a:ext cx="12366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40" descr="neutrofi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05400"/>
            <a:ext cx="13335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41" descr="lymfocy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1F1F3"/>
              </a:clrFrom>
              <a:clrTo>
                <a:srgbClr val="F1F1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5105400"/>
            <a:ext cx="13239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1042"/>
          <p:cNvSpPr txBox="1">
            <a:spLocks noChangeArrowheads="1"/>
          </p:cNvSpPr>
          <p:nvPr/>
        </p:nvSpPr>
        <p:spPr bwMode="auto">
          <a:xfrm>
            <a:off x="1905000" y="3430588"/>
            <a:ext cx="1881188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cs-CZ" sz="2800"/>
              <a:t>granulocyty</a:t>
            </a:r>
          </a:p>
        </p:txBody>
      </p:sp>
      <p:sp>
        <p:nvSpPr>
          <p:cNvPr id="9228" name="Text Box 1043"/>
          <p:cNvSpPr txBox="1">
            <a:spLocks noChangeArrowheads="1"/>
          </p:cNvSpPr>
          <p:nvPr/>
        </p:nvSpPr>
        <p:spPr bwMode="auto">
          <a:xfrm>
            <a:off x="5810250" y="3429000"/>
            <a:ext cx="203835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cs-CZ" sz="2800"/>
              <a:t>agranulocyty</a:t>
            </a:r>
          </a:p>
        </p:txBody>
      </p:sp>
      <p:sp>
        <p:nvSpPr>
          <p:cNvPr id="10260" name="Text Box 1044"/>
          <p:cNvSpPr txBox="1">
            <a:spLocks noChangeArrowheads="1"/>
          </p:cNvSpPr>
          <p:nvPr/>
        </p:nvSpPr>
        <p:spPr bwMode="auto">
          <a:xfrm>
            <a:off x="457200" y="4419600"/>
            <a:ext cx="14081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altLang="cs-CZ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neutrofil</a:t>
            </a:r>
            <a:endParaRPr lang="en-US" altLang="cs-CZ" sz="2800"/>
          </a:p>
        </p:txBody>
      </p:sp>
      <p:sp>
        <p:nvSpPr>
          <p:cNvPr id="10261" name="Text Box 1045"/>
          <p:cNvSpPr txBox="1">
            <a:spLocks noChangeArrowheads="1"/>
          </p:cNvSpPr>
          <p:nvPr/>
        </p:nvSpPr>
        <p:spPr bwMode="auto">
          <a:xfrm>
            <a:off x="2286000" y="4419600"/>
            <a:ext cx="11699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altLang="cs-CZ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bazofil</a:t>
            </a:r>
          </a:p>
        </p:txBody>
      </p:sp>
      <p:sp>
        <p:nvSpPr>
          <p:cNvPr id="10262" name="Text Box 1046"/>
          <p:cNvSpPr txBox="1">
            <a:spLocks noChangeArrowheads="1"/>
          </p:cNvSpPr>
          <p:nvPr/>
        </p:nvSpPr>
        <p:spPr bwMode="auto">
          <a:xfrm>
            <a:off x="3962400" y="4419600"/>
            <a:ext cx="1446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altLang="cs-CZ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eozinofil</a:t>
            </a:r>
          </a:p>
        </p:txBody>
      </p:sp>
      <p:sp>
        <p:nvSpPr>
          <p:cNvPr id="10263" name="Text Box 1047"/>
          <p:cNvSpPr txBox="1">
            <a:spLocks noChangeArrowheads="1"/>
          </p:cNvSpPr>
          <p:nvPr/>
        </p:nvSpPr>
        <p:spPr bwMode="auto">
          <a:xfrm>
            <a:off x="5943600" y="4419600"/>
            <a:ext cx="14271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altLang="cs-CZ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monocyt</a:t>
            </a:r>
            <a:endParaRPr lang="en-US" altLang="cs-CZ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64" name="Text Box 1048"/>
          <p:cNvSpPr txBox="1">
            <a:spLocks noChangeArrowheads="1"/>
          </p:cNvSpPr>
          <p:nvPr/>
        </p:nvSpPr>
        <p:spPr bwMode="auto">
          <a:xfrm>
            <a:off x="7677150" y="4419600"/>
            <a:ext cx="146685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altLang="cs-CZ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lymfocyt</a:t>
            </a:r>
          </a:p>
        </p:txBody>
      </p:sp>
      <p:sp>
        <p:nvSpPr>
          <p:cNvPr id="9234" name="Line 1050"/>
          <p:cNvSpPr>
            <a:spLocks noChangeShapeType="1"/>
          </p:cNvSpPr>
          <p:nvPr/>
        </p:nvSpPr>
        <p:spPr bwMode="auto">
          <a:xfrm flipH="1">
            <a:off x="2819400" y="2514600"/>
            <a:ext cx="1752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35" name="Line 1051"/>
          <p:cNvSpPr>
            <a:spLocks noChangeShapeType="1"/>
          </p:cNvSpPr>
          <p:nvPr/>
        </p:nvSpPr>
        <p:spPr bwMode="auto">
          <a:xfrm>
            <a:off x="4572000" y="2514600"/>
            <a:ext cx="22098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36" name="Line 1052"/>
          <p:cNvSpPr>
            <a:spLocks noChangeShapeType="1"/>
          </p:cNvSpPr>
          <p:nvPr/>
        </p:nvSpPr>
        <p:spPr bwMode="auto">
          <a:xfrm flipH="1">
            <a:off x="1219200" y="3886200"/>
            <a:ext cx="1524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37" name="Line 1053"/>
          <p:cNvSpPr>
            <a:spLocks noChangeShapeType="1"/>
          </p:cNvSpPr>
          <p:nvPr/>
        </p:nvSpPr>
        <p:spPr bwMode="auto">
          <a:xfrm>
            <a:off x="2743200" y="38862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38" name="Line 1055"/>
          <p:cNvSpPr>
            <a:spLocks noChangeShapeType="1"/>
          </p:cNvSpPr>
          <p:nvPr/>
        </p:nvSpPr>
        <p:spPr bwMode="auto">
          <a:xfrm>
            <a:off x="2819400" y="3886200"/>
            <a:ext cx="1752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39" name="Line 1056"/>
          <p:cNvSpPr>
            <a:spLocks noChangeShapeType="1"/>
          </p:cNvSpPr>
          <p:nvPr/>
        </p:nvSpPr>
        <p:spPr bwMode="auto">
          <a:xfrm flipH="1">
            <a:off x="6400800" y="3886200"/>
            <a:ext cx="533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40" name="Line 1057"/>
          <p:cNvSpPr>
            <a:spLocks noChangeShapeType="1"/>
          </p:cNvSpPr>
          <p:nvPr/>
        </p:nvSpPr>
        <p:spPr bwMode="auto">
          <a:xfrm>
            <a:off x="6934200" y="3886200"/>
            <a:ext cx="1524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9241" name="Obrázek 2"/>
          <p:cNvPicPr>
            <a:picLocks noChangeAspect="1"/>
          </p:cNvPicPr>
          <p:nvPr/>
        </p:nvPicPr>
        <p:blipFill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2133600"/>
            <a:ext cx="1751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Obrázek 3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916113"/>
            <a:ext cx="18986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2" descr="https://upload.wikimedia.org/wikipedia/commons/thumb/1/1f/Blausen_0909_WhiteBloodCells.png/640px-Blausen_0909_WhiteBloodCell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55124" r="67294" b="15625"/>
          <a:stretch>
            <a:fillRect/>
          </a:stretch>
        </p:blipFill>
        <p:spPr bwMode="auto">
          <a:xfrm>
            <a:off x="7881938" y="4997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2" descr="https://upload.wikimedia.org/wikipedia/commons/thumb/1/1f/Blausen_0909_WhiteBloodCells.png/640px-Blausen_0909_WhiteBloodCell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6" t="5544" r="31020" b="65205"/>
          <a:stretch>
            <a:fillRect/>
          </a:stretch>
        </p:blipFill>
        <p:spPr bwMode="auto">
          <a:xfrm>
            <a:off x="4064000" y="5099050"/>
            <a:ext cx="1411288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2" descr="https://upload.wikimedia.org/wikipedia/commons/thumb/1/1f/Blausen_0909_WhiteBloodCells.png/640px-Blausen_0909_WhiteBloodCell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6" t="3162" r="4539" b="64594"/>
          <a:stretch>
            <a:fillRect/>
          </a:stretch>
        </p:blipFill>
        <p:spPr bwMode="auto">
          <a:xfrm>
            <a:off x="2246313" y="4997450"/>
            <a:ext cx="14430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2" descr="https://upload.wikimedia.org/wikipedia/commons/thumb/1/1f/Blausen_0909_WhiteBloodCells.png/640px-Blausen_0909_WhiteBloodCell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4" t="44658" r="11176" b="25818"/>
          <a:stretch>
            <a:fillRect/>
          </a:stretch>
        </p:blipFill>
        <p:spPr bwMode="auto">
          <a:xfrm>
            <a:off x="493713" y="5043488"/>
            <a:ext cx="131286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Picture 2" descr="https://upload.wikimedia.org/wikipedia/commons/thumb/1/1f/Blausen_0909_WhiteBloodCells.png/640px-Blausen_0909_WhiteBloodCell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3093" r="61327" b="56227"/>
          <a:stretch>
            <a:fillRect/>
          </a:stretch>
        </p:blipFill>
        <p:spPr bwMode="auto">
          <a:xfrm>
            <a:off x="5776913" y="4868863"/>
            <a:ext cx="196532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0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14325" y="1010245"/>
            <a:ext cx="8829675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cs-CZ" sz="32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IgG</a:t>
            </a:r>
            <a:r>
              <a:rPr lang="cs-CZ" sz="2800" dirty="0"/>
              <a:t> (75% z celkového množství) - prochází placentou a zajišťuje obranu novorozence v prvních měsících života</a:t>
            </a:r>
          </a:p>
          <a:p>
            <a:pPr>
              <a:lnSpc>
                <a:spcPct val="85000"/>
              </a:lnSpc>
            </a:pPr>
            <a:r>
              <a:rPr lang="cs-CZ" sz="2800" dirty="0"/>
              <a:t>- fixují komplement (aktivace klasické cesty)</a:t>
            </a:r>
          </a:p>
          <a:p>
            <a:pPr>
              <a:lnSpc>
                <a:spcPct val="85000"/>
              </a:lnSpc>
              <a:buFontTx/>
              <a:buChar char="-"/>
            </a:pPr>
            <a:r>
              <a:rPr lang="cs-CZ" sz="2800" dirty="0" smtClean="0"/>
              <a:t>OPSONIN </a:t>
            </a:r>
            <a:r>
              <a:rPr lang="cs-CZ" sz="2800" dirty="0"/>
              <a:t>- usnadňují pohlcení baktérie </a:t>
            </a:r>
            <a:r>
              <a:rPr lang="cs-CZ" sz="2800" dirty="0" smtClean="0"/>
              <a:t>fágem</a:t>
            </a:r>
          </a:p>
          <a:p>
            <a:pPr>
              <a:lnSpc>
                <a:spcPct val="85000"/>
              </a:lnSpc>
            </a:pPr>
            <a:endParaRPr lang="cs-CZ" sz="2800" dirty="0"/>
          </a:p>
          <a:p>
            <a:pPr>
              <a:lnSpc>
                <a:spcPct val="85000"/>
              </a:lnSpc>
            </a:pPr>
            <a:r>
              <a:rPr lang="cs-CZ" sz="32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IgA</a:t>
            </a:r>
            <a:r>
              <a:rPr lang="cs-CZ" sz="2800" dirty="0"/>
              <a:t> (15%) - dominantní třída slizničního imunitního </a:t>
            </a:r>
            <a:r>
              <a:rPr lang="cs-CZ" sz="2800" dirty="0" smtClean="0"/>
              <a:t>systému</a:t>
            </a:r>
          </a:p>
          <a:p>
            <a:pPr>
              <a:lnSpc>
                <a:spcPct val="85000"/>
              </a:lnSpc>
            </a:pPr>
            <a:endParaRPr lang="cs-CZ" sz="2800" dirty="0"/>
          </a:p>
          <a:p>
            <a:pPr>
              <a:lnSpc>
                <a:spcPct val="85000"/>
              </a:lnSpc>
            </a:pPr>
            <a:r>
              <a:rPr lang="cs-CZ" sz="32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IgM</a:t>
            </a:r>
            <a:r>
              <a:rPr lang="cs-CZ" sz="2800" dirty="0"/>
              <a:t> (10%) - prvá protilátka časné imunitní </a:t>
            </a:r>
            <a:r>
              <a:rPr lang="cs-CZ" sz="2800" dirty="0" smtClean="0"/>
              <a:t>odpovědi</a:t>
            </a:r>
          </a:p>
          <a:p>
            <a:pPr>
              <a:lnSpc>
                <a:spcPct val="85000"/>
              </a:lnSpc>
            </a:pPr>
            <a:endParaRPr lang="cs-CZ" sz="2800" dirty="0"/>
          </a:p>
          <a:p>
            <a:pPr>
              <a:lnSpc>
                <a:spcPct val="85000"/>
              </a:lnSpc>
            </a:pPr>
            <a:r>
              <a:rPr lang="cs-CZ" sz="32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IgD</a:t>
            </a:r>
            <a:r>
              <a:rPr lang="cs-CZ" sz="2800" dirty="0"/>
              <a:t> (0,2%) - nejasný </a:t>
            </a:r>
            <a:r>
              <a:rPr lang="cs-CZ" sz="2800" dirty="0" smtClean="0"/>
              <a:t>význam</a:t>
            </a:r>
          </a:p>
          <a:p>
            <a:pPr>
              <a:lnSpc>
                <a:spcPct val="85000"/>
              </a:lnSpc>
            </a:pPr>
            <a:endParaRPr lang="cs-CZ" sz="2800" dirty="0"/>
          </a:p>
          <a:p>
            <a:pPr>
              <a:lnSpc>
                <a:spcPct val="85000"/>
              </a:lnSpc>
            </a:pPr>
            <a:r>
              <a:rPr lang="cs-CZ" sz="32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IgE</a:t>
            </a:r>
            <a:r>
              <a:rPr lang="cs-CZ" sz="2800" dirty="0"/>
              <a:t> (0,004%) - obrana proti parazitárním baktériím</a:t>
            </a:r>
          </a:p>
          <a:p>
            <a:pPr>
              <a:lnSpc>
                <a:spcPct val="85000"/>
              </a:lnSpc>
            </a:pPr>
            <a:r>
              <a:rPr lang="cs-CZ" sz="2800" dirty="0"/>
              <a:t>- vazba na žírné buňky způsobuje uvolnění histaminu (alergie)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TŘÍDY   PROTILÁTEK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4392613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B-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LYMFOCYTY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  odpověď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070574"/>
              </p:ext>
            </p:extLst>
          </p:nvPr>
        </p:nvGraphicFramePr>
        <p:xfrm>
          <a:off x="144017" y="908720"/>
          <a:ext cx="8820471" cy="569658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40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9619">
                <a:tc>
                  <a:txBody>
                    <a:bodyPr/>
                    <a:lstStyle/>
                    <a:p>
                      <a:endParaRPr lang="cs-CZ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T - </a:t>
                      </a:r>
                      <a:r>
                        <a:rPr lang="cs-CZ" sz="2600" u="sng" noProof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NE</a:t>
                      </a:r>
                      <a:r>
                        <a:rPr lang="cs-CZ" sz="2600" noProof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závislá</a:t>
                      </a:r>
                      <a:endParaRPr lang="cs-CZ" sz="2600" noProof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T - závislá</a:t>
                      </a:r>
                      <a:endParaRPr lang="cs-CZ" sz="2600" noProof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619">
                <a:tc gridSpan="3">
                  <a:txBody>
                    <a:bodyPr/>
                    <a:lstStyle/>
                    <a:p>
                      <a:r>
                        <a:rPr lang="cs-CZ" sz="2400" b="1" noProof="0" smtClean="0"/>
                        <a:t>Vlastnosti antigenu</a:t>
                      </a:r>
                      <a:endParaRPr lang="cs-CZ" sz="2400" b="1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168">
                <a:tc>
                  <a:txBody>
                    <a:bodyPr/>
                    <a:lstStyle/>
                    <a:p>
                      <a:r>
                        <a:rPr lang="cs-CZ" sz="2400" noProof="0" smtClean="0"/>
                        <a:t>Chemické vlastnosti</a:t>
                      </a:r>
                      <a:endParaRPr lang="cs-CZ" sz="2400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noProof="0" smtClean="0"/>
                        <a:t>polysacharidy, nukleové kyseliny, glykolipidy</a:t>
                      </a:r>
                      <a:endParaRPr lang="cs-CZ" sz="2000" i="1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noProof="0" smtClean="0"/>
                        <a:t>proteiny</a:t>
                      </a:r>
                      <a:endParaRPr lang="cs-CZ" sz="2000" i="1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848">
                <a:tc>
                  <a:txBody>
                    <a:bodyPr/>
                    <a:lstStyle/>
                    <a:p>
                      <a:r>
                        <a:rPr lang="cs-CZ" sz="2400" noProof="0" smtClean="0"/>
                        <a:t>Struktura</a:t>
                      </a:r>
                      <a:endParaRPr lang="cs-CZ" sz="2400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noProof="0" smtClean="0"/>
                        <a:t>Polymerická – ten samý</a:t>
                      </a:r>
                      <a:r>
                        <a:rPr lang="cs-CZ" sz="2000" baseline="0" noProof="0" smtClean="0"/>
                        <a:t> </a:t>
                      </a:r>
                      <a:r>
                        <a:rPr lang="cs-CZ" sz="2000" noProof="0" smtClean="0"/>
                        <a:t>antigenní determinant se mnohkrát opakuje</a:t>
                      </a:r>
                      <a:endParaRPr lang="cs-CZ" sz="2000" i="1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noProof="0" smtClean="0"/>
                        <a:t>Několik málo kopií různých antigenních determinantů</a:t>
                      </a:r>
                      <a:endParaRPr lang="cs-CZ" sz="2000" i="1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619">
                <a:tc>
                  <a:txBody>
                    <a:bodyPr/>
                    <a:lstStyle/>
                    <a:p>
                      <a:r>
                        <a:rPr lang="cs-CZ" sz="2400" noProof="0" smtClean="0"/>
                        <a:t>Odolnost vůči degradaci</a:t>
                      </a: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noProof="0" smtClean="0"/>
                        <a:t>Ano</a:t>
                      </a: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noProof="0" smtClean="0"/>
                        <a:t>Ne</a:t>
                      </a:r>
                      <a:endParaRPr lang="cs-CZ" sz="2000" i="1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619"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400" b="1" kern="1200" noProof="0" smtClean="0"/>
                        <a:t>Vlastnosti  protilátkové odpovědi</a:t>
                      </a:r>
                      <a:endParaRPr lang="cs-CZ" sz="2400" b="1" kern="1200" noProof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6432">
                <a:tc>
                  <a:txBody>
                    <a:bodyPr/>
                    <a:lstStyle/>
                    <a:p>
                      <a:r>
                        <a:rPr lang="cs-CZ" sz="2400" noProof="0" smtClean="0"/>
                        <a:t>Sekundární odpověď (paměťové</a:t>
                      </a:r>
                      <a:r>
                        <a:rPr lang="cs-CZ" sz="2400" baseline="0" noProof="0" smtClean="0"/>
                        <a:t> B-buňky)</a:t>
                      </a:r>
                      <a:endParaRPr lang="cs-CZ" sz="2400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noProof="0" smtClean="0"/>
                        <a:t>Částečně pozorována  u </a:t>
                      </a:r>
                      <a:r>
                        <a:rPr lang="cs-CZ" sz="2000" baseline="0" noProof="0" smtClean="0"/>
                        <a:t>polysacharidů (asi díky pomalé degradaci)</a:t>
                      </a:r>
                      <a:endParaRPr lang="cs-CZ" sz="2000" i="1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noProof="0" smtClean="0"/>
                        <a:t>Ano</a:t>
                      </a:r>
                      <a:endParaRPr lang="cs-CZ" sz="2000" i="1" noProof="0" smtClean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619">
                <a:tc>
                  <a:txBody>
                    <a:bodyPr/>
                    <a:lstStyle/>
                    <a:p>
                      <a:r>
                        <a:rPr lang="cs-CZ" sz="2400" noProof="0" smtClean="0"/>
                        <a:t>Isotypový přesmyk</a:t>
                      </a:r>
                      <a:endParaRPr lang="cs-CZ" sz="2400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noProof="0" dirty="0" err="1" smtClean="0"/>
                        <a:t>Omzený</a:t>
                      </a:r>
                      <a:r>
                        <a:rPr lang="cs-CZ" sz="2000" noProof="0" dirty="0" smtClean="0"/>
                        <a:t>: </a:t>
                      </a:r>
                      <a:r>
                        <a:rPr lang="cs-CZ" sz="2000" b="1" noProof="0" dirty="0" err="1" smtClean="0"/>
                        <a:t>IgM</a:t>
                      </a:r>
                      <a:r>
                        <a:rPr lang="cs-CZ" sz="2000" noProof="0" dirty="0" smtClean="0"/>
                        <a:t> (</a:t>
                      </a:r>
                      <a:r>
                        <a:rPr lang="cs-CZ" sz="2000" i="1" noProof="0" dirty="0" smtClean="0"/>
                        <a:t>→ </a:t>
                      </a:r>
                      <a:r>
                        <a:rPr lang="cs-CZ" sz="2000" i="1" noProof="0" dirty="0" err="1" smtClean="0"/>
                        <a:t>IgG</a:t>
                      </a:r>
                      <a:r>
                        <a:rPr lang="cs-CZ" sz="2000" noProof="0" dirty="0" smtClean="0"/>
                        <a:t>)</a:t>
                      </a:r>
                      <a:endParaRPr lang="cs-CZ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noProof="0" smtClean="0"/>
                        <a:t>Ano: </a:t>
                      </a:r>
                      <a:r>
                        <a:rPr lang="cs-CZ" sz="2000" b="1" noProof="0" smtClean="0"/>
                        <a:t>IgM → IgG, IgA, IgE</a:t>
                      </a:r>
                      <a:endParaRPr lang="cs-CZ" sz="2000" b="1" i="1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619">
                <a:tc>
                  <a:txBody>
                    <a:bodyPr/>
                    <a:lstStyle/>
                    <a:p>
                      <a:r>
                        <a:rPr lang="cs-CZ" sz="2400" noProof="0" smtClean="0"/>
                        <a:t>Vyzrávání afinity</a:t>
                      </a:r>
                      <a:endParaRPr lang="cs-CZ" sz="2400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noProof="0" smtClean="0"/>
                        <a:t>Malá nebo žádná</a:t>
                      </a:r>
                      <a:endParaRPr lang="cs-CZ" sz="2000" i="1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noProof="0" smtClean="0"/>
                        <a:t>Ano</a:t>
                      </a:r>
                      <a:endParaRPr lang="cs-CZ" sz="2000" i="1" noProof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6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000"/>
                        </a:lnSpc>
                      </a:pPr>
                      <a:r>
                        <a:rPr lang="cs-CZ" sz="2400" kern="1200" noProof="0" smtClean="0"/>
                        <a:t>Buňky</a:t>
                      </a:r>
                      <a:endParaRPr lang="cs-CZ" sz="2400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000"/>
                        </a:lnSpc>
                      </a:pPr>
                      <a:r>
                        <a:rPr lang="cs-CZ" sz="2000" b="1" kern="1200" noProof="0" smtClean="0"/>
                        <a:t>B1-buňky</a:t>
                      </a:r>
                      <a:r>
                        <a:rPr lang="cs-CZ" sz="2000" kern="1200" noProof="0" smtClean="0"/>
                        <a:t>, MZ B-</a:t>
                      </a:r>
                      <a:r>
                        <a:rPr lang="cs-CZ" sz="2000" b="0" kern="1200" noProof="0" smtClean="0"/>
                        <a:t>buňky</a:t>
                      </a:r>
                      <a:endParaRPr lang="cs-CZ" sz="2000" b="0" i="1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000"/>
                        </a:lnSpc>
                      </a:pPr>
                      <a:r>
                        <a:rPr lang="cs-CZ" sz="2000" kern="1200" noProof="0" dirty="0" smtClean="0"/>
                        <a:t>MZ B-buňky, </a:t>
                      </a:r>
                      <a:r>
                        <a:rPr lang="cs-CZ" sz="2000" b="1" kern="1200" noProof="0" dirty="0" smtClean="0"/>
                        <a:t>FO B-buňky</a:t>
                      </a:r>
                      <a:endParaRPr lang="cs-CZ" sz="2000" b="1" i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7504" y="836712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u="sng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Protilátková</a:t>
            </a:r>
            <a:r>
              <a:rPr lang="cs-CZ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 odpověď závislá na T pomocných lymfocytech</a:t>
            </a:r>
            <a:endParaRPr lang="en-US" sz="2800" b="1" u="sng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sym typeface="Symbol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1844824"/>
            <a:ext cx="5652120" cy="228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4365104"/>
            <a:ext cx="6012160" cy="223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900" r="63154"/>
          <a:stretch>
            <a:fillRect/>
          </a:stretch>
        </p:blipFill>
        <p:spPr bwMode="auto">
          <a:xfrm>
            <a:off x="251519" y="1772816"/>
            <a:ext cx="274412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1331640" y="278092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cs-C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99592" y="191683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cs-C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4392613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B-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LYMFOCYTY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  odpověď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REAKCE  GERMINÁLNÍHO  CENTRA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0529"/>
          <a:stretch>
            <a:fillRect/>
          </a:stretch>
        </p:blipFill>
        <p:spPr bwMode="auto">
          <a:xfrm>
            <a:off x="-252536" y="908720"/>
            <a:ext cx="244761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5"/>
            <a:ext cx="487742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8558" y="3861048"/>
            <a:ext cx="488544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1579"/>
          <a:stretch>
            <a:fillRect/>
          </a:stretch>
        </p:blipFill>
        <p:spPr bwMode="auto">
          <a:xfrm>
            <a:off x="2051720" y="4307274"/>
            <a:ext cx="1872208" cy="191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 l="2976" r="22615"/>
          <a:stretch>
            <a:fillRect/>
          </a:stretch>
        </p:blipFill>
        <p:spPr bwMode="auto">
          <a:xfrm>
            <a:off x="69155" y="4307273"/>
            <a:ext cx="1910557" cy="193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123728" y="6323498"/>
            <a:ext cx="792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s-CZ" dirty="0" smtClean="0"/>
              <a:t>Tmavá zóna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15816" y="6323498"/>
            <a:ext cx="792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s-CZ" dirty="0" smtClean="0"/>
              <a:t>Světlá zóna</a:t>
            </a:r>
            <a:endParaRPr lang="en-US" dirty="0"/>
          </a:p>
        </p:txBody>
      </p:sp>
      <p:cxnSp>
        <p:nvCxnSpPr>
          <p:cNvPr id="10" name="Přímá spojovací šipka 9"/>
          <p:cNvCxnSpPr>
            <a:stCxn id="8" idx="0"/>
          </p:cNvCxnSpPr>
          <p:nvPr/>
        </p:nvCxnSpPr>
        <p:spPr>
          <a:xfrm flipV="1">
            <a:off x="2519772" y="5805264"/>
            <a:ext cx="324036" cy="5182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>
            <a:stCxn id="9" idx="0"/>
          </p:cNvCxnSpPr>
          <p:nvPr/>
        </p:nvCxnSpPr>
        <p:spPr>
          <a:xfrm flipH="1" flipV="1">
            <a:off x="3131840" y="5157192"/>
            <a:ext cx="180020" cy="11663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0" y="3875226"/>
            <a:ext cx="1907704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cs-CZ" dirty="0" smtClean="0"/>
              <a:t>Sekundární folikul ve</a:t>
            </a:r>
            <a:r>
              <a:rPr lang="en-US" dirty="0" smtClean="0"/>
              <a:t> </a:t>
            </a:r>
            <a:r>
              <a:rPr lang="cs-CZ" b="1" dirty="0" smtClean="0">
                <a:solidFill>
                  <a:srgbClr val="7030A0"/>
                </a:solidFill>
              </a:rPr>
              <a:t>slezině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979712" y="3848224"/>
            <a:ext cx="20882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cs-CZ" dirty="0"/>
              <a:t>Sekundární folikul </a:t>
            </a:r>
            <a:r>
              <a:rPr lang="cs-CZ" dirty="0" smtClean="0"/>
              <a:t>v</a:t>
            </a:r>
            <a:r>
              <a:rPr lang="en-US" dirty="0" smtClean="0"/>
              <a:t> </a:t>
            </a:r>
            <a:r>
              <a:rPr lang="cs-CZ" b="1" dirty="0" smtClean="0">
                <a:solidFill>
                  <a:srgbClr val="7030A0"/>
                </a:solidFill>
              </a:rPr>
              <a:t>lymfatické uzlině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411760" y="801008"/>
            <a:ext cx="1872208" cy="26011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tIns="18000" bIns="18000" rtlCol="0">
            <a:spAutoFit/>
          </a:bodyPr>
          <a:lstStyle/>
          <a:p>
            <a:pPr marL="263525" indent="-263525">
              <a:lnSpc>
                <a:spcPts val="2300"/>
              </a:lnSpc>
              <a:spcBef>
                <a:spcPts val="1800"/>
              </a:spcBef>
              <a:buClr>
                <a:srgbClr val="7030A0"/>
              </a:buClr>
              <a:buFont typeface="+mj-lt"/>
              <a:buAutoNum type="arabicParenR"/>
            </a:pPr>
            <a:endParaRPr lang="cs-CZ" sz="2300" b="1" i="1" dirty="0" smtClean="0">
              <a:solidFill>
                <a:schemeClr val="dk1"/>
              </a:solidFill>
              <a:sym typeface="Symbol"/>
            </a:endParaRPr>
          </a:p>
          <a:p>
            <a:pPr marL="263525" indent="-263525">
              <a:lnSpc>
                <a:spcPts val="2300"/>
              </a:lnSpc>
              <a:spcBef>
                <a:spcPts val="300"/>
              </a:spcBef>
              <a:buClr>
                <a:srgbClr val="7030A0"/>
              </a:buClr>
              <a:buFont typeface="+mj-lt"/>
              <a:buAutoNum type="arabicParenR"/>
            </a:pPr>
            <a:r>
              <a:rPr lang="cs-CZ" sz="2300" b="1" i="1" dirty="0" err="1" smtClean="0">
                <a:solidFill>
                  <a:schemeClr val="dk1"/>
                </a:solidFill>
                <a:sym typeface="Symbol"/>
              </a:rPr>
              <a:t>Isotypový</a:t>
            </a:r>
            <a:r>
              <a:rPr lang="cs-CZ" sz="2300" b="1" i="1" dirty="0" smtClean="0">
                <a:solidFill>
                  <a:schemeClr val="dk1"/>
                </a:solidFill>
                <a:sym typeface="Symbol"/>
              </a:rPr>
              <a:t> přesmyk</a:t>
            </a:r>
            <a:endParaRPr lang="en-US" sz="2300" b="1" i="1" dirty="0" smtClean="0">
              <a:solidFill>
                <a:schemeClr val="dk1"/>
              </a:solidFill>
              <a:sym typeface="Symbol"/>
            </a:endParaRPr>
          </a:p>
          <a:p>
            <a:pPr marL="263525" indent="-263525">
              <a:lnSpc>
                <a:spcPts val="2300"/>
              </a:lnSpc>
              <a:spcBef>
                <a:spcPts val="1800"/>
              </a:spcBef>
              <a:buClr>
                <a:srgbClr val="7030A0"/>
              </a:buClr>
              <a:buFont typeface="+mj-lt"/>
              <a:buAutoNum type="arabicParenR"/>
            </a:pPr>
            <a:r>
              <a:rPr lang="cs-CZ" sz="2300" b="1" i="1" dirty="0" smtClean="0">
                <a:solidFill>
                  <a:schemeClr val="dk1"/>
                </a:solidFill>
                <a:sym typeface="Symbol"/>
              </a:rPr>
              <a:t>Vyzrávání afinity</a:t>
            </a:r>
            <a:endParaRPr lang="en-US" sz="2300" b="1" i="1" dirty="0" smtClean="0">
              <a:solidFill>
                <a:schemeClr val="dk1"/>
              </a:solidFill>
              <a:sym typeface="Symbol"/>
            </a:endParaRPr>
          </a:p>
          <a:p>
            <a:pPr marL="263525" indent="-263525">
              <a:lnSpc>
                <a:spcPts val="2300"/>
              </a:lnSpc>
              <a:spcBef>
                <a:spcPts val="1800"/>
              </a:spcBef>
              <a:buClr>
                <a:srgbClr val="7030A0"/>
              </a:buClr>
              <a:buFont typeface="+mj-lt"/>
              <a:buAutoNum type="arabicParenR"/>
            </a:pPr>
            <a:r>
              <a:rPr lang="cs-CZ" sz="2300" b="1" i="1" dirty="0" smtClean="0">
                <a:solidFill>
                  <a:schemeClr val="dk1"/>
                </a:solidFill>
                <a:sym typeface="Symbol"/>
              </a:rPr>
              <a:t>Paměťové    </a:t>
            </a:r>
            <a:r>
              <a:rPr lang="en-US" sz="2300" b="1" i="1" dirty="0" smtClean="0">
                <a:solidFill>
                  <a:schemeClr val="dk1"/>
                </a:solidFill>
                <a:sym typeface="Symbol"/>
              </a:rPr>
              <a:t> B-</a:t>
            </a:r>
            <a:r>
              <a:rPr lang="cs-CZ" sz="2300" b="1" i="1" dirty="0" smtClean="0">
                <a:solidFill>
                  <a:schemeClr val="dk1"/>
                </a:solidFill>
                <a:sym typeface="Symbol"/>
              </a:rPr>
              <a:t>buňky</a:t>
            </a:r>
            <a:endParaRPr lang="en-US" sz="2300" b="1" i="1" dirty="0" smtClean="0">
              <a:solidFill>
                <a:schemeClr val="dk1"/>
              </a:solidFill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PAMĚŤOVÉ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B-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B memory cell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4124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28800"/>
            <a:ext cx="9144000" cy="51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B-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(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vyzrávání afinity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852831"/>
            <a:ext cx="4104456" cy="30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B-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(</a:t>
            </a:r>
            <a:r>
              <a:rPr lang="cs-CZ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izotypový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přesmyk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836713"/>
            <a:ext cx="396252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4003160"/>
            <a:ext cx="7164288" cy="285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4365104"/>
            <a:ext cx="244371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6968" y="116632"/>
            <a:ext cx="902076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PRIMÁRNÍ  A  SEKUNDÁRNÍ  ODPOVĚĎ</a:t>
            </a:r>
            <a:endParaRPr lang="en-US" sz="3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797"/>
          <a:stretch>
            <a:fillRect/>
          </a:stretch>
        </p:blipFill>
        <p:spPr bwMode="auto">
          <a:xfrm>
            <a:off x="11556776" y="980728"/>
            <a:ext cx="5622859" cy="297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 descr="response of imunoge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96752"/>
            <a:ext cx="3450880" cy="259228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15212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mtClean="0"/>
              <a:t>Innate immunity</a:t>
            </a:r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2339752" y="2852936"/>
            <a:ext cx="115212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mtClean="0"/>
              <a:t>Adaptive immunity</a:t>
            </a:r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251520" y="908720"/>
            <a:ext cx="2379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Fate of the immunogen</a:t>
            </a:r>
            <a:endParaRPr lang="en-US"/>
          </a:p>
        </p:txBody>
      </p:sp>
      <p:pic>
        <p:nvPicPr>
          <p:cNvPr id="9" name="Obrázek 8" descr="response I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884560"/>
            <a:ext cx="4499992" cy="597344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4073491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55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8" y="916416"/>
            <a:ext cx="8363191" cy="594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66968" y="116632"/>
            <a:ext cx="902076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RESPONSES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51520" y="304800"/>
            <a:ext cx="8712968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altLang="cs-CZ" dirty="0"/>
              <a:t>LYMFOIDNÍ   ORGÁNY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11125" y="1371600"/>
            <a:ext cx="9032875" cy="511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cs-CZ" altLang="cs-CZ" sz="24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Primární:</a:t>
            </a:r>
          </a:p>
          <a:p>
            <a:pPr>
              <a:lnSpc>
                <a:spcPct val="85000"/>
              </a:lnSpc>
              <a:defRPr/>
            </a:pPr>
            <a:r>
              <a:rPr lang="cs-CZ" altLang="cs-CZ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Kostní dřeň </a:t>
            </a:r>
            <a:r>
              <a:rPr lang="cs-CZ" altLang="cs-CZ" sz="2400" dirty="0" smtClean="0"/>
              <a:t>– vznik a množení imunitních buněk</a:t>
            </a:r>
            <a:endParaRPr lang="cs-CZ" altLang="cs-CZ" sz="2400" b="1" dirty="0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Brzlík </a:t>
            </a:r>
            <a:r>
              <a:rPr lang="cs-CZ" altLang="cs-CZ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cs-CZ" altLang="cs-CZ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thymus</a:t>
            </a:r>
            <a:r>
              <a:rPr lang="cs-CZ" altLang="cs-CZ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cs-CZ" altLang="cs-CZ" sz="2400" dirty="0"/>
              <a:t> - neúčastní se imunitních reakcí</a:t>
            </a:r>
          </a:p>
          <a:p>
            <a:pPr marL="457200" indent="-457200" eaLnBrk="1" hangingPunct="1">
              <a:lnSpc>
                <a:spcPct val="85000"/>
              </a:lnSpc>
              <a:buFontTx/>
              <a:buChar char="-"/>
              <a:defRPr/>
            </a:pPr>
            <a:r>
              <a:rPr lang="cs-CZ" altLang="cs-CZ" sz="2400" dirty="0" smtClean="0"/>
              <a:t>poskytuje </a:t>
            </a:r>
            <a:r>
              <a:rPr lang="cs-CZ" altLang="cs-CZ" sz="2400" dirty="0"/>
              <a:t>prostředí  pro zrání T </a:t>
            </a:r>
            <a:r>
              <a:rPr lang="cs-CZ" altLang="cs-CZ" sz="2400" dirty="0" smtClean="0"/>
              <a:t>buněk</a:t>
            </a:r>
          </a:p>
          <a:p>
            <a:pPr eaLnBrk="1" hangingPunct="1">
              <a:lnSpc>
                <a:spcPct val="85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4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Sekundární:</a:t>
            </a:r>
            <a:endParaRPr lang="cs-CZ" altLang="cs-CZ" sz="2400" b="1" i="1" u="sng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5000"/>
              </a:lnSpc>
              <a:defRPr/>
            </a:pPr>
            <a:r>
              <a:rPr lang="cs-CZ" altLang="cs-CZ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Lymfoidní </a:t>
            </a:r>
            <a:r>
              <a:rPr lang="cs-CZ" altLang="cs-CZ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tkáň asociována se sliznicemi</a:t>
            </a:r>
            <a:r>
              <a:rPr lang="cs-CZ" altLang="cs-CZ" sz="2400" dirty="0"/>
              <a:t> - difúzní lymfoidní tkáně slizničních povrchů (trávicí trakt, dýchací systém, ledvinový systém)</a:t>
            </a:r>
          </a:p>
          <a:p>
            <a:pPr>
              <a:lnSpc>
                <a:spcPct val="85000"/>
              </a:lnSpc>
              <a:defRPr/>
            </a:pPr>
            <a:r>
              <a:rPr lang="cs-CZ" altLang="cs-CZ" sz="2400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Fabriciova</a:t>
            </a:r>
            <a:r>
              <a:rPr lang="cs-CZ" altLang="cs-CZ" sz="2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burza a její ekvivalenty u savců</a:t>
            </a:r>
            <a:r>
              <a:rPr lang="cs-CZ" altLang="cs-CZ" sz="2400" dirty="0"/>
              <a:t> (střevní lymfoidní tkáně, apendix) - vznik a zrání B buněk (u člověka v kostní dřeni)</a:t>
            </a:r>
          </a:p>
          <a:p>
            <a:pPr>
              <a:lnSpc>
                <a:spcPct val="85000"/>
              </a:lnSpc>
              <a:defRPr/>
            </a:pPr>
            <a:r>
              <a:rPr lang="cs-CZ" altLang="cs-CZ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Mandle </a:t>
            </a:r>
            <a:r>
              <a:rPr lang="cs-CZ" altLang="cs-CZ" sz="2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(tonsily) </a:t>
            </a:r>
            <a:r>
              <a:rPr lang="cs-CZ" altLang="cs-CZ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cs-CZ" altLang="cs-CZ" sz="2400" dirty="0"/>
              <a:t> umístěny v místě s největším kontaktem antigenů, hluboké krypty usnadňují zachycení cizích částic, odkud jsou transportovány do lymfoidních </a:t>
            </a:r>
            <a:r>
              <a:rPr lang="cs-CZ" altLang="cs-CZ" sz="2400" dirty="0" smtClean="0"/>
              <a:t>folikulů</a:t>
            </a:r>
          </a:p>
          <a:p>
            <a:pPr>
              <a:lnSpc>
                <a:spcPct val="85000"/>
              </a:lnSpc>
              <a:defRPr/>
            </a:pPr>
            <a:r>
              <a:rPr lang="cs-CZ" altLang="cs-CZ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Lymfatické </a:t>
            </a:r>
            <a:r>
              <a:rPr lang="cs-CZ" altLang="cs-CZ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uzliny</a:t>
            </a:r>
            <a:r>
              <a:rPr lang="cs-CZ" altLang="cs-CZ" sz="2400" dirty="0"/>
              <a:t> -  filtr pro cizorodé částice a tkáňové zbytky</a:t>
            </a:r>
          </a:p>
          <a:p>
            <a:pPr>
              <a:lnSpc>
                <a:spcPct val="85000"/>
              </a:lnSpc>
              <a:defRPr/>
            </a:pPr>
            <a:r>
              <a:rPr lang="cs-CZ" altLang="cs-CZ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Slezina</a:t>
            </a:r>
            <a:endParaRPr lang="cs-CZ" altLang="cs-CZ" sz="2400" dirty="0"/>
          </a:p>
          <a:p>
            <a:pPr eaLnBrk="1" hangingPunct="1">
              <a:lnSpc>
                <a:spcPct val="85000"/>
              </a:lnSpc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43867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60648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designation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CD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0" y="1052736"/>
            <a:ext cx="849694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i="1" dirty="0" smtClean="0"/>
              <a:t>Protokol používaný k identifikaci molekul na povrchu buněk</a:t>
            </a:r>
            <a:r>
              <a:rPr lang="en-US" sz="2400" b="1" i="1" dirty="0" smtClean="0"/>
              <a:t>.</a:t>
            </a:r>
            <a:endParaRPr lang="en-US" sz="2400" b="1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72208"/>
            <a:ext cx="3569755" cy="4797152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4555422" y="1628800"/>
            <a:ext cx="4212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Receptory</a:t>
            </a:r>
          </a:p>
          <a:p>
            <a:pPr marL="808038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Ligandy</a:t>
            </a:r>
            <a:endParaRPr lang="en-US" sz="2400" dirty="0" smtClean="0"/>
          </a:p>
          <a:p>
            <a:pPr marL="808038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Adhezní molekuly</a:t>
            </a:r>
            <a:endParaRPr lang="en-US" sz="2400" dirty="0" smtClean="0"/>
          </a:p>
        </p:txBody>
      </p:sp>
      <p:sp>
        <p:nvSpPr>
          <p:cNvPr id="13" name="TextovéPole 12"/>
          <p:cNvSpPr txBox="1"/>
          <p:nvPr/>
        </p:nvSpPr>
        <p:spPr>
          <a:xfrm>
            <a:off x="4355976" y="2834414"/>
            <a:ext cx="4608511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CD 34  …  adhezivní molekula, interakce se 	</a:t>
            </a:r>
            <a:r>
              <a:rPr lang="cs-CZ" dirty="0" err="1" smtClean="0"/>
              <a:t>selektiny</a:t>
            </a:r>
            <a:r>
              <a:rPr lang="cs-CZ" dirty="0" smtClean="0"/>
              <a:t> – </a:t>
            </a:r>
            <a:r>
              <a:rPr lang="cs-CZ" i="1" dirty="0" smtClean="0"/>
              <a:t>na kmenových buňkách</a:t>
            </a:r>
          </a:p>
          <a:p>
            <a:r>
              <a:rPr lang="cs-CZ" dirty="0" smtClean="0"/>
              <a:t>CD  45 …  receptor (?), důležitý pro aktivaci T 	a B buněk - </a:t>
            </a:r>
            <a:r>
              <a:rPr lang="cs-CZ" i="1" dirty="0" smtClean="0"/>
              <a:t> na všech lymfocytech</a:t>
            </a:r>
          </a:p>
          <a:p>
            <a:r>
              <a:rPr lang="cs-CZ" dirty="0" smtClean="0"/>
              <a:t>CD    3 …  signální molekula asociovaná s </a:t>
            </a:r>
            <a:r>
              <a:rPr lang="cs-CZ" dirty="0" err="1" smtClean="0"/>
              <a:t>TcR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i="1" dirty="0" smtClean="0"/>
              <a:t>na všech T-lymfocytech</a:t>
            </a:r>
            <a:endParaRPr lang="cs-CZ" dirty="0" smtClean="0"/>
          </a:p>
          <a:p>
            <a:r>
              <a:rPr lang="cs-CZ" dirty="0" smtClean="0"/>
              <a:t>CD    4 …   </a:t>
            </a:r>
            <a:r>
              <a:rPr lang="cs-CZ" dirty="0" err="1" smtClean="0"/>
              <a:t>koreceptor</a:t>
            </a:r>
            <a:r>
              <a:rPr lang="cs-CZ" dirty="0" smtClean="0"/>
              <a:t> zapojený do rozpoznávání 	antigenů vystavených na HLA II. třídy 	prostřednictvím </a:t>
            </a:r>
            <a:r>
              <a:rPr lang="cs-CZ" dirty="0" err="1" smtClean="0"/>
              <a:t>TcR</a:t>
            </a:r>
            <a:r>
              <a:rPr lang="cs-CZ" dirty="0" smtClean="0"/>
              <a:t> – </a:t>
            </a:r>
            <a:r>
              <a:rPr lang="cs-CZ" i="1" dirty="0" smtClean="0"/>
              <a:t>T pomocné 	lymfocyty</a:t>
            </a:r>
            <a:endParaRPr lang="cs-CZ" dirty="0" smtClean="0"/>
          </a:p>
          <a:p>
            <a:r>
              <a:rPr lang="cs-CZ" dirty="0"/>
              <a:t>CD    </a:t>
            </a:r>
            <a:r>
              <a:rPr lang="cs-CZ" dirty="0" smtClean="0"/>
              <a:t>8 </a:t>
            </a:r>
            <a:r>
              <a:rPr lang="cs-CZ" dirty="0"/>
              <a:t>…   </a:t>
            </a:r>
            <a:r>
              <a:rPr lang="cs-CZ" dirty="0" err="1"/>
              <a:t>koreceptor</a:t>
            </a:r>
            <a:r>
              <a:rPr lang="cs-CZ" dirty="0"/>
              <a:t> zapojený do rozpoznávání 	</a:t>
            </a:r>
            <a:r>
              <a:rPr lang="cs-CZ" dirty="0" smtClean="0"/>
              <a:t>antigenů </a:t>
            </a:r>
            <a:r>
              <a:rPr lang="cs-CZ" dirty="0"/>
              <a:t>vystavených na HLA </a:t>
            </a:r>
            <a:r>
              <a:rPr lang="cs-CZ" dirty="0" smtClean="0"/>
              <a:t>I. </a:t>
            </a:r>
            <a:r>
              <a:rPr lang="cs-CZ" dirty="0"/>
              <a:t>třídy 	prostřednictvím </a:t>
            </a:r>
            <a:r>
              <a:rPr lang="cs-CZ" dirty="0" err="1"/>
              <a:t>TcR</a:t>
            </a:r>
            <a:r>
              <a:rPr lang="cs-CZ" dirty="0"/>
              <a:t> – </a:t>
            </a:r>
            <a:r>
              <a:rPr lang="cs-CZ" i="1" dirty="0"/>
              <a:t>T </a:t>
            </a:r>
            <a:r>
              <a:rPr lang="cs-CZ" i="1" dirty="0" smtClean="0"/>
              <a:t>cytotoxické</a:t>
            </a:r>
            <a:r>
              <a:rPr lang="cs-CZ" i="1" dirty="0"/>
              <a:t>	</a:t>
            </a:r>
            <a:r>
              <a:rPr lang="cs-CZ" i="1" dirty="0" smtClean="0"/>
              <a:t>lymfocyty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8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HEMATOPOÉZA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 descr="hematopoiesi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36712"/>
            <a:ext cx="4752528" cy="605548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436096" y="1628800"/>
            <a:ext cx="34563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PRAVIDLA</a:t>
            </a:r>
            <a:r>
              <a:rPr 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cs-CZ" sz="24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leukocyt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se </a:t>
            </a:r>
            <a:r>
              <a:rPr lang="cs-CZ" sz="2400" b="1" i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mohou</a:t>
            </a:r>
            <a:r>
              <a:rPr lang="en-US" sz="2400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dediferenc</a:t>
            </a:r>
            <a:r>
              <a:rPr lang="cs-CZ" sz="2400" b="1" i="1" dirty="0" err="1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ovat</a:t>
            </a:r>
            <a:endParaRPr lang="cs-CZ" sz="2400" dirty="0" smtClean="0">
              <a:solidFill>
                <a:srgbClr val="CC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 určení do specifické vývojové linie nemohou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přestoupit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jiné vývojové linie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24" name="Skupina 23"/>
          <p:cNvGrpSpPr/>
          <p:nvPr/>
        </p:nvGrpSpPr>
        <p:grpSpPr>
          <a:xfrm>
            <a:off x="4375026" y="3095625"/>
            <a:ext cx="381836" cy="1495425"/>
            <a:chOff x="4375026" y="3095625"/>
            <a:chExt cx="381836" cy="1495425"/>
          </a:xfrm>
        </p:grpSpPr>
        <p:sp>
          <p:nvSpPr>
            <p:cNvPr id="16" name="Volný tvar 15"/>
            <p:cNvSpPr/>
            <p:nvPr/>
          </p:nvSpPr>
          <p:spPr>
            <a:xfrm>
              <a:off x="4410075" y="3095625"/>
              <a:ext cx="174625" cy="1495425"/>
            </a:xfrm>
            <a:custGeom>
              <a:avLst/>
              <a:gdLst>
                <a:gd name="connsiteX0" fmla="*/ 133350 w 174625"/>
                <a:gd name="connsiteY0" fmla="*/ 1495425 h 1495425"/>
                <a:gd name="connsiteX1" fmla="*/ 152400 w 174625"/>
                <a:gd name="connsiteY1" fmla="*/ 333375 h 1495425"/>
                <a:gd name="connsiteX2" fmla="*/ 0 w 174625"/>
                <a:gd name="connsiteY2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625" h="1495425">
                  <a:moveTo>
                    <a:pt x="133350" y="1495425"/>
                  </a:moveTo>
                  <a:cubicBezTo>
                    <a:pt x="153987" y="1039018"/>
                    <a:pt x="174625" y="582612"/>
                    <a:pt x="152400" y="333375"/>
                  </a:cubicBezTo>
                  <a:cubicBezTo>
                    <a:pt x="130175" y="84138"/>
                    <a:pt x="65087" y="42069"/>
                    <a:pt x="0" y="0"/>
                  </a:cubicBezTo>
                </a:path>
              </a:pathLst>
            </a:custGeom>
            <a:ln w="15875">
              <a:solidFill>
                <a:srgbClr val="CCCC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375026" y="3284984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 smtClean="0">
                  <a:solidFill>
                    <a:srgbClr val="FF0000"/>
                  </a:solidFill>
                  <a:sym typeface="Symbol"/>
                </a:rPr>
                <a:t></a:t>
              </a:r>
              <a:endParaRPr lang="cs-CZ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2665884" y="4005064"/>
            <a:ext cx="400004" cy="936104"/>
            <a:chOff x="2665884" y="4005064"/>
            <a:chExt cx="400004" cy="936104"/>
          </a:xfrm>
        </p:grpSpPr>
        <p:cxnSp>
          <p:nvCxnSpPr>
            <p:cNvPr id="19" name="Přímá spojovací šipka 18"/>
            <p:cNvCxnSpPr/>
            <p:nvPr/>
          </p:nvCxnSpPr>
          <p:spPr>
            <a:xfrm flipH="1">
              <a:off x="2699792" y="4005064"/>
              <a:ext cx="366096" cy="936104"/>
            </a:xfrm>
            <a:prstGeom prst="straightConnector1">
              <a:avLst/>
            </a:prstGeom>
            <a:ln w="15875">
              <a:solidFill>
                <a:srgbClr val="CCCC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ovéPole 21"/>
            <p:cNvSpPr txBox="1"/>
            <p:nvPr/>
          </p:nvSpPr>
          <p:spPr>
            <a:xfrm>
              <a:off x="2665884" y="4221088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 smtClean="0">
                  <a:solidFill>
                    <a:srgbClr val="FF0000"/>
                  </a:solidFill>
                  <a:sym typeface="Symbol"/>
                </a:rPr>
                <a:t></a:t>
              </a:r>
              <a:endParaRPr lang="cs-CZ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60648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HEMATOPOÉZA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 descr="HematopoiesisTimelin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AEFE9"/>
              </a:clrFrom>
              <a:clrTo>
                <a:srgbClr val="EAEFE9">
                  <a:alpha val="0"/>
                </a:srgbClr>
              </a:clrTo>
            </a:clrChange>
          </a:blip>
          <a:srcRect l="6799" t="7802" r="9152" b="8071"/>
          <a:stretch>
            <a:fillRect/>
          </a:stretch>
        </p:blipFill>
        <p:spPr>
          <a:xfrm>
            <a:off x="467544" y="908719"/>
            <a:ext cx="7920880" cy="6060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18384</TotalTime>
  <Words>1838</Words>
  <Application>Microsoft Office PowerPoint</Application>
  <PresentationFormat>Předvádění na obrazovce (4:3)</PresentationFormat>
  <Paragraphs>616</Paragraphs>
  <Slides>58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4" baseType="lpstr">
      <vt:lpstr>Arial</vt:lpstr>
      <vt:lpstr>Calibri</vt:lpstr>
      <vt:lpstr>Symbol</vt:lpstr>
      <vt:lpstr>Times New Roman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DELL</dc:creator>
  <cp:lastModifiedBy>Eva Závodná</cp:lastModifiedBy>
  <cp:revision>710</cp:revision>
  <dcterms:created xsi:type="dcterms:W3CDTF">2011-07-27T14:49:49Z</dcterms:created>
  <dcterms:modified xsi:type="dcterms:W3CDTF">2020-10-29T10:29:20Z</dcterms:modified>
</cp:coreProperties>
</file>