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9" r:id="rId3"/>
    <p:sldId id="261" r:id="rId4"/>
    <p:sldId id="262" r:id="rId5"/>
    <p:sldId id="303" r:id="rId6"/>
    <p:sldId id="304" r:id="rId7"/>
    <p:sldId id="305" r:id="rId8"/>
    <p:sldId id="306" r:id="rId9"/>
    <p:sldId id="307" r:id="rId10"/>
    <p:sldId id="308" r:id="rId11"/>
    <p:sldId id="309" r:id="rId12"/>
    <p:sldId id="310" r:id="rId13"/>
    <p:sldId id="311" r:id="rId14"/>
    <p:sldId id="312" r:id="rId15"/>
    <p:sldId id="266" r:id="rId16"/>
    <p:sldId id="267" r:id="rId17"/>
    <p:sldId id="268" r:id="rId18"/>
    <p:sldId id="269" r:id="rId19"/>
    <p:sldId id="270" r:id="rId20"/>
    <p:sldId id="271" r:id="rId21"/>
    <p:sldId id="272" r:id="rId22"/>
    <p:sldId id="273" r:id="rId23"/>
    <p:sldId id="274" r:id="rId24"/>
    <p:sldId id="275"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21" r:id="rId43"/>
    <p:sldId id="313" r:id="rId44"/>
    <p:sldId id="314" r:id="rId45"/>
    <p:sldId id="322" r:id="rId46"/>
    <p:sldId id="323" r:id="rId47"/>
    <p:sldId id="324" r:id="rId48"/>
    <p:sldId id="325" r:id="rId49"/>
    <p:sldId id="326" r:id="rId50"/>
    <p:sldId id="327" r:id="rId51"/>
    <p:sldId id="315" r:id="rId52"/>
    <p:sldId id="316" r:id="rId53"/>
    <p:sldId id="317" r:id="rId54"/>
    <p:sldId id="318" r:id="rId55"/>
    <p:sldId id="319" r:id="rId56"/>
    <p:sldId id="320" r:id="rId5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5981"/>
    <a:srgbClr val="5D8CB3"/>
    <a:srgbClr val="010101"/>
    <a:srgbClr val="000000"/>
    <a:srgbClr val="D9DCEF"/>
    <a:srgbClr val="C9CDE8"/>
    <a:srgbClr val="CDB6F0"/>
    <a:srgbClr val="DAC8F4"/>
    <a:srgbClr val="A3CBEA"/>
    <a:srgbClr val="D0E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286" autoAdjust="0"/>
  </p:normalViewPr>
  <p:slideViewPr>
    <p:cSldViewPr snapToGrid="0">
      <p:cViewPr varScale="1">
        <p:scale>
          <a:sx n="52" d="100"/>
          <a:sy n="52" d="100"/>
        </p:scale>
        <p:origin x="682" y="4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49"/>
    </p:cViewPr>
  </p:sorterViewPr>
  <p:notesViewPr>
    <p:cSldViewPr snapToGrid="0">
      <p:cViewPr>
        <p:scale>
          <a:sx n="78" d="100"/>
          <a:sy n="78" d="100"/>
        </p:scale>
        <p:origin x="368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87D2D-F990-4FB6-A377-AEF029412DC9}" type="datetimeFigureOut">
              <a:rPr lang="cs-CZ" smtClean="0"/>
              <a:t>23.09.2021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69FAC-F665-481D-89AC-64BD27877BD7}" type="slidenum">
              <a:rPr lang="cs-CZ" smtClean="0"/>
              <a:t>‹#›</a:t>
            </a:fld>
            <a:endParaRPr lang="cs-CZ"/>
          </a:p>
        </p:txBody>
      </p:sp>
    </p:spTree>
    <p:extLst>
      <p:ext uri="{BB962C8B-B14F-4D97-AF65-F5344CB8AC3E}">
        <p14:creationId xmlns:p14="http://schemas.microsoft.com/office/powerpoint/2010/main" val="373715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file:///C:\Users\evagame\Desktop\Patofyziologie\Boron\doctorlib.info\physiology\medical\9.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en.wikipedia.org/wiki/Acetylcholine_receptor" TargetMode="External"/><Relationship Id="rId13" Type="http://schemas.openxmlformats.org/officeDocument/2006/relationships/hyperlink" Target="https://en.wikipedia.org/wiki/GABA_receptor" TargetMode="External"/><Relationship Id="rId18" Type="http://schemas.openxmlformats.org/officeDocument/2006/relationships/hyperlink" Target="https://en.wikipedia.org/wiki/Ion_channel#cite_note-12" TargetMode="External"/><Relationship Id="rId3" Type="http://schemas.openxmlformats.org/officeDocument/2006/relationships/hyperlink" Target="https://en.wikipedia.org/wiki/Resting_potential" TargetMode="External"/><Relationship Id="rId21" Type="http://schemas.openxmlformats.org/officeDocument/2006/relationships/hyperlink" Target="https://en.wikipedia.org/wiki/Inward-rectifier_potassium_ion_channel" TargetMode="External"/><Relationship Id="rId7" Type="http://schemas.openxmlformats.org/officeDocument/2006/relationships/hyperlink" Target="https://en.wikipedia.org/wiki/Receptor_(biochemistry)" TargetMode="External"/><Relationship Id="rId12" Type="http://schemas.openxmlformats.org/officeDocument/2006/relationships/hyperlink" Target="https://en.wikipedia.org/wiki/P2X_Receptors" TargetMode="External"/><Relationship Id="rId17" Type="http://schemas.openxmlformats.org/officeDocument/2006/relationships/hyperlink" Target="https://en.wikipedia.org/wiki/Ion_channel#cite_note-11" TargetMode="External"/><Relationship Id="rId2" Type="http://schemas.openxmlformats.org/officeDocument/2006/relationships/slide" Target="../slides/slide32.xml"/><Relationship Id="rId16" Type="http://schemas.openxmlformats.org/officeDocument/2006/relationships/hyperlink" Target="https://en.wikipedia.org/wiki/Lipid-gated_ion_channels" TargetMode="External"/><Relationship Id="rId20" Type="http://schemas.openxmlformats.org/officeDocument/2006/relationships/hyperlink" Target="https://en.wikipedia.org/wiki/Ion_channel#cite_note-14" TargetMode="External"/><Relationship Id="rId1" Type="http://schemas.openxmlformats.org/officeDocument/2006/relationships/notesMaster" Target="../notesMasters/notesMaster1.xml"/><Relationship Id="rId6" Type="http://schemas.openxmlformats.org/officeDocument/2006/relationships/hyperlink" Target="https://en.wikipedia.org/wiki/Ligand-gated_ion_channel" TargetMode="External"/><Relationship Id="rId11" Type="http://schemas.openxmlformats.org/officeDocument/2006/relationships/hyperlink" Target="https://en.wikipedia.org/wiki/Ion_channel#cite_note-10" TargetMode="External"/><Relationship Id="rId24" Type="http://schemas.openxmlformats.org/officeDocument/2006/relationships/hyperlink" Target="https://en.wikipedia.org/wiki/Ion_channel#cite_note-16" TargetMode="External"/><Relationship Id="rId5" Type="http://schemas.openxmlformats.org/officeDocument/2006/relationships/hyperlink" Target="https://en.wikipedia.org/w/index.php?title=Ion_channel&amp;action=edit&amp;section=6" TargetMode="External"/><Relationship Id="rId15" Type="http://schemas.openxmlformats.org/officeDocument/2006/relationships/hyperlink" Target="https://en.wikipedia.org/w/index.php?title=Ion_channel&amp;action=edit&amp;section=7" TargetMode="External"/><Relationship Id="rId23" Type="http://schemas.openxmlformats.org/officeDocument/2006/relationships/hyperlink" Target="https://en.wikipedia.org/wiki/Ion_channel#cite_note-15" TargetMode="External"/><Relationship Id="rId10" Type="http://schemas.openxmlformats.org/officeDocument/2006/relationships/hyperlink" Target="https://en.wikipedia.org/wiki/Acid-sensing_ion_channel" TargetMode="External"/><Relationship Id="rId19" Type="http://schemas.openxmlformats.org/officeDocument/2006/relationships/hyperlink" Target="https://en.wikipedia.org/wiki/Ion_channel#cite_note-13" TargetMode="External"/><Relationship Id="rId4" Type="http://schemas.openxmlformats.org/officeDocument/2006/relationships/hyperlink" Target="https://en.wikipedia.org/wiki/Ball_and_chain_inactivation" TargetMode="External"/><Relationship Id="rId9" Type="http://schemas.openxmlformats.org/officeDocument/2006/relationships/hyperlink" Target="https://en.wikipedia.org/wiki/Glutamate_receptors" TargetMode="External"/><Relationship Id="rId14" Type="http://schemas.openxmlformats.org/officeDocument/2006/relationships/hyperlink" Target="https://en.wikipedia.org/wiki/Ligand_(biochemistry)" TargetMode="External"/><Relationship Id="rId22" Type="http://schemas.openxmlformats.org/officeDocument/2006/relationships/hyperlink" Target="https://en.wikipedia.org/wiki/KCNQ_channel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cbi.nlm.nih.gov/pubmed/25413346"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houghtco.com/facts-about-cells-373372" TargetMode="External"/><Relationship Id="rId7" Type="http://schemas.openxmlformats.org/officeDocument/2006/relationships/hyperlink" Target="https://www.sciencedirect.com/topics/biochemistry-genetics-and-molecular-biology/cell-polarity"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sciencedirect.com/topics/biochemistry-genetics-and-molecular-biology/membrane-lipids" TargetMode="External"/><Relationship Id="rId5" Type="http://schemas.openxmlformats.org/officeDocument/2006/relationships/hyperlink" Target="https://www.sciencedirect.com/topics/biochemistry-genetics-and-molecular-biology/neurotransmitter" TargetMode="External"/><Relationship Id="rId4" Type="http://schemas.openxmlformats.org/officeDocument/2006/relationships/hyperlink" Target="https://www.sciencedirect.com/topics/medicine-and-dentistry/exocytosi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Steady-state" TargetMode="External"/><Relationship Id="rId3" Type="http://schemas.openxmlformats.org/officeDocument/2006/relationships/hyperlink" Target="https://en.wikipedia.org/wiki/Physiologist" TargetMode="External"/><Relationship Id="rId7" Type="http://schemas.openxmlformats.org/officeDocument/2006/relationships/hyperlink" Target="https://en.wikipedia.org/wiki/Milieu_interieur"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Claude_Bernard" TargetMode="External"/><Relationship Id="rId5" Type="http://schemas.openxmlformats.org/officeDocument/2006/relationships/hyperlink" Target="https://en.wikipedia.org/wiki/Homeostasis" TargetMode="External"/><Relationship Id="rId4" Type="http://schemas.openxmlformats.org/officeDocument/2006/relationships/hyperlink" Target="https://en.wikipedia.org/wiki/Harvard_Medical_School" TargetMode="External"/><Relationship Id="rId9" Type="http://schemas.openxmlformats.org/officeDocument/2006/relationships/hyperlink" Target="https://en.wikipedia.org/wiki/Blood_suga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torlib.info/physiology/medical/25.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octorlib.info/physiology/medical/37.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Research in physiology helps us to understand how the body works in health and how it responds and adapts to the challenges of everyday life. It also helps us to determine what goes wrong in disease, facilitating the development of new treatments and guidelines for maintaining health.</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1</a:t>
            </a:fld>
            <a:endParaRPr lang="cs-CZ"/>
          </a:p>
        </p:txBody>
      </p:sp>
    </p:spTree>
    <p:extLst>
      <p:ext uri="{BB962C8B-B14F-4D97-AF65-F5344CB8AC3E}">
        <p14:creationId xmlns:p14="http://schemas.microsoft.com/office/powerpoint/2010/main" val="78545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All communication between a cell and its environment must involve or at least pass through the plasma membrane.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Except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for</a:t>
            </a:r>
            <a:r>
              <a:rPr lang="cs-CZ" sz="1200" b="0" i="0" kern="1200" dirty="0" smtClean="0">
                <a:solidFill>
                  <a:schemeClr val="tx1"/>
                </a:solidFill>
                <a:effectLst/>
                <a:latin typeface="+mn-lt"/>
                <a:ea typeface="+mn-ea"/>
                <a:cs typeface="+mn-cs"/>
              </a:rPr>
              <a:t> lipid-</a:t>
            </a:r>
            <a:r>
              <a:rPr lang="cs-CZ" sz="1200" b="0" i="0" kern="1200" dirty="0" err="1" smtClean="0">
                <a:solidFill>
                  <a:schemeClr val="tx1"/>
                </a:solidFill>
                <a:effectLst/>
                <a:latin typeface="+mn-lt"/>
                <a:ea typeface="+mn-ea"/>
                <a:cs typeface="+mn-cs"/>
              </a:rPr>
              <a:t>soluble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signaling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molecules</a:t>
            </a:r>
            <a:r>
              <a:rPr lang="cs-CZ" sz="1200" b="0" i="0" kern="1200" dirty="0" smtClean="0">
                <a:solidFill>
                  <a:schemeClr val="tx1"/>
                </a:solidFill>
                <a:effectLst/>
                <a:latin typeface="+mn-lt"/>
                <a:ea typeface="+mn-ea"/>
                <a:cs typeface="+mn-cs"/>
              </a:rPr>
              <a:t> such as steroid </a:t>
            </a:r>
            <a:r>
              <a:rPr lang="cs-CZ" sz="1200" b="0" i="0" kern="1200" dirty="0" err="1" smtClean="0">
                <a:solidFill>
                  <a:schemeClr val="tx1"/>
                </a:solidFill>
                <a:effectLst/>
                <a:latin typeface="+mn-lt"/>
                <a:ea typeface="+mn-ea"/>
                <a:cs typeface="+mn-cs"/>
              </a:rPr>
              <a:t>hormones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essentially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all</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communication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functions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served</a:t>
            </a:r>
            <a:r>
              <a:rPr lang="cs-CZ" sz="1200" b="0" i="0" kern="1200" dirty="0" smtClean="0">
                <a:solidFill>
                  <a:schemeClr val="tx1"/>
                </a:solidFill>
                <a:effectLst/>
                <a:latin typeface="+mn-lt"/>
                <a:ea typeface="+mn-ea"/>
                <a:cs typeface="+mn-cs"/>
              </a:rPr>
              <a:t> by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plasma </a:t>
            </a:r>
            <a:r>
              <a:rPr lang="cs-CZ" sz="1200" b="0" i="0" kern="1200" dirty="0" err="1" smtClean="0">
                <a:solidFill>
                  <a:schemeClr val="tx1"/>
                </a:solidFill>
                <a:effectLst/>
                <a:latin typeface="+mn-lt"/>
                <a:ea typeface="+mn-ea"/>
                <a:cs typeface="+mn-cs"/>
              </a:rPr>
              <a:t>membrane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occur</a:t>
            </a:r>
            <a:r>
              <a:rPr lang="cs-CZ" sz="1200" b="0" i="0" kern="1200" dirty="0" smtClean="0">
                <a:solidFill>
                  <a:schemeClr val="tx1"/>
                </a:solidFill>
                <a:effectLst/>
                <a:latin typeface="+mn-lt"/>
                <a:ea typeface="+mn-ea"/>
                <a:cs typeface="+mn-cs"/>
              </a:rPr>
              <a:t> via </a:t>
            </a:r>
            <a:r>
              <a:rPr lang="cs-CZ" sz="1200" b="0" i="0" kern="1200" dirty="0" err="1" smtClean="0">
                <a:solidFill>
                  <a:schemeClr val="tx1"/>
                </a:solidFill>
                <a:effectLst/>
                <a:latin typeface="+mn-lt"/>
                <a:ea typeface="+mn-ea"/>
                <a:cs typeface="+mn-cs"/>
              </a:rPr>
              <a:t>membrane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proteins</a:t>
            </a:r>
            <a:r>
              <a:rPr lang="cs-CZ" sz="1200" b="0" i="0" kern="1200" dirty="0" smtClean="0">
                <a:solidFill>
                  <a:schemeClr val="tx1"/>
                </a:solidFill>
                <a:effectLst/>
                <a:latin typeface="+mn-lt"/>
                <a:ea typeface="+mn-ea"/>
                <a:cs typeface="+mn-cs"/>
              </a:rPr>
              <a:t>. M</a:t>
            </a:r>
            <a:r>
              <a:rPr lang="en-US" sz="1200" b="0" i="0" kern="1200" dirty="0" err="1" smtClean="0">
                <a:solidFill>
                  <a:schemeClr val="tx1"/>
                </a:solidFill>
                <a:effectLst/>
                <a:latin typeface="+mn-lt"/>
                <a:ea typeface="+mn-ea"/>
                <a:cs typeface="+mn-cs"/>
              </a:rPr>
              <a:t>embrane</a:t>
            </a:r>
            <a:r>
              <a:rPr lang="en-US" sz="1200" b="0" i="0" kern="1200" dirty="0" smtClean="0">
                <a:solidFill>
                  <a:schemeClr val="tx1"/>
                </a:solidFill>
                <a:effectLst/>
                <a:latin typeface="+mn-lt"/>
                <a:ea typeface="+mn-ea"/>
                <a:cs typeface="+mn-cs"/>
              </a:rPr>
              <a:t> proteins are perfectly situated to transmit signals because they form a single, continuous link between the two compartments that are separated by the membrane.</a:t>
            </a:r>
            <a:endParaRPr lang="cs-CZ"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Ligand-binding receptors</a:t>
            </a:r>
            <a:r>
              <a:rPr lang="en-US" sz="1200" b="0" i="0" kern="1200" dirty="0" smtClean="0">
                <a:solidFill>
                  <a:schemeClr val="tx1"/>
                </a:solidFill>
                <a:effectLst/>
                <a:latin typeface="+mn-lt"/>
                <a:ea typeface="+mn-ea"/>
                <a:cs typeface="+mn-cs"/>
              </a:rPr>
              <a:t> comprise the group of transmembrane proteins that perhaps most clearly illustrate the concept of transmembrane signaling (</a:t>
            </a:r>
            <a:r>
              <a:rPr lang="en-US" sz="1200" b="0" i="0" u="sng" kern="1200" dirty="0" smtClean="0">
                <a:solidFill>
                  <a:schemeClr val="tx1"/>
                </a:solidFill>
                <a:effectLst/>
                <a:latin typeface="+mn-lt"/>
                <a:ea typeface="+mn-ea"/>
                <a:cs typeface="+mn-cs"/>
              </a:rPr>
              <a:t>Fig. 2-7</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For water-soluble hormones such as epinephrine to influence cellular behavior, their presence in the ECF compartment must be made known to the various intracellular mechanisms whose behaviors they modulate. The interaction of a hormone with the extracellular portion of the hormone receptor, which forms a high-affinity binding site, produces conformational changes within the receptor protein that extend through the membrane-spanning domain to the intracellular domain of the receptor. As a consequence, the intracellular domain either becomes enzymatically active or can interact with cytoplasmic proteins that are involved in the generation of so-called second messengers. Either mechanism completes the transmission of the hormone signal across the membrane. The transmembrane disposition of a hormone receptor thus creates a single, continuous communication medium that is capable of conveying, through its own structural modifications, information from the environment to the cellular interior. </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20</a:t>
            </a:fld>
            <a:endParaRPr lang="cs-CZ"/>
          </a:p>
        </p:txBody>
      </p:sp>
    </p:spTree>
    <p:extLst>
      <p:ext uri="{BB962C8B-B14F-4D97-AF65-F5344CB8AC3E}">
        <p14:creationId xmlns:p14="http://schemas.microsoft.com/office/powerpoint/2010/main" val="27147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Cells can also exploit integral membrane proteins as </a:t>
            </a:r>
            <a:r>
              <a:rPr lang="en-US" sz="1200" b="1" i="0" kern="1200" dirty="0" smtClean="0">
                <a:solidFill>
                  <a:schemeClr val="tx1"/>
                </a:solidFill>
                <a:effectLst/>
                <a:latin typeface="+mn-lt"/>
                <a:ea typeface="+mn-ea"/>
                <a:cs typeface="+mn-cs"/>
              </a:rPr>
              <a:t>adhesion molecules</a:t>
            </a:r>
            <a:r>
              <a:rPr lang="en-US" sz="1200" b="0" i="0" kern="1200" dirty="0" smtClean="0">
                <a:solidFill>
                  <a:schemeClr val="tx1"/>
                </a:solidFill>
                <a:effectLst/>
                <a:latin typeface="+mn-lt"/>
                <a:ea typeface="+mn-ea"/>
                <a:cs typeface="+mn-cs"/>
              </a:rPr>
              <a:t> that form physical contacts with the surrounding extracellular matrix (i.e., cell-matrix adhesion molecules) or with their cellular neighbors (i.e., cell-cell adhesion molecules). These attachments can be extremely important in regulating the shape, growth, and differentiation of cells. The nature and extent of these attachments must be communicated to the cell interior so that the cell can adapt appropriately to the physical constraints and cues that are provided by its immediate surroundings. </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Numerous classes of transmembrane proteins are involved in these communication processes. The </a:t>
            </a:r>
            <a:r>
              <a:rPr lang="en-US" sz="1200" b="1" i="0" kern="1200" dirty="0" err="1" smtClean="0">
                <a:solidFill>
                  <a:schemeClr val="tx1"/>
                </a:solidFill>
                <a:effectLst/>
                <a:latin typeface="+mn-lt"/>
                <a:ea typeface="+mn-ea"/>
                <a:cs typeface="+mn-cs"/>
              </a:rPr>
              <a:t>integrins</a:t>
            </a:r>
            <a:r>
              <a:rPr lang="en-US" sz="1200" b="0" i="0" kern="1200" dirty="0" smtClean="0">
                <a:solidFill>
                  <a:schemeClr val="tx1"/>
                </a:solidFill>
                <a:effectLst/>
                <a:latin typeface="+mn-lt"/>
                <a:ea typeface="+mn-ea"/>
                <a:cs typeface="+mn-cs"/>
              </a:rPr>
              <a:t> are examples of matrix receptors or </a:t>
            </a:r>
            <a:r>
              <a:rPr lang="en-US" sz="1200" b="1" i="0" kern="1200" dirty="0" smtClean="0">
                <a:solidFill>
                  <a:schemeClr val="tx1"/>
                </a:solidFill>
                <a:effectLst/>
                <a:latin typeface="+mn-lt"/>
                <a:ea typeface="+mn-ea"/>
                <a:cs typeface="+mn-cs"/>
              </a:rPr>
              <a:t>cell-matrix adhesion molecules.</a:t>
            </a:r>
            <a:r>
              <a:rPr lang="en-US" sz="1200" b="0" i="0" kern="1200" dirty="0" smtClean="0">
                <a:solidFill>
                  <a:schemeClr val="tx1"/>
                </a:solidFill>
                <a:effectLst/>
                <a:latin typeface="+mn-lt"/>
                <a:ea typeface="+mn-ea"/>
                <a:cs typeface="+mn-cs"/>
              </a:rPr>
              <a:t> They comprise a large family of transmembrane proteins that link cells to components of the extracellular matrix (e.g., fibronectin, </a:t>
            </a:r>
            <a:r>
              <a:rPr lang="en-US" sz="1200" b="0" i="0" kern="1200" dirty="0" err="1" smtClean="0">
                <a:solidFill>
                  <a:schemeClr val="tx1"/>
                </a:solidFill>
                <a:effectLst/>
                <a:latin typeface="+mn-lt"/>
                <a:ea typeface="+mn-ea"/>
                <a:cs typeface="+mn-cs"/>
              </a:rPr>
              <a:t>laminin</a:t>
            </a:r>
            <a:r>
              <a:rPr lang="en-US" sz="1200" b="0" i="0" kern="1200" dirty="0" smtClean="0">
                <a:solidFill>
                  <a:schemeClr val="tx1"/>
                </a:solidFill>
                <a:effectLst/>
                <a:latin typeface="+mn-lt"/>
                <a:ea typeface="+mn-ea"/>
                <a:cs typeface="+mn-cs"/>
              </a:rPr>
              <a:t>) at adhesion plaques (see </a:t>
            </a:r>
            <a:r>
              <a:rPr lang="en-US" sz="1200" b="0" i="0" u="sng" kern="1200" dirty="0" smtClean="0">
                <a:solidFill>
                  <a:schemeClr val="tx1"/>
                </a:solidFill>
                <a:effectLst/>
                <a:latin typeface="+mn-lt"/>
                <a:ea typeface="+mn-ea"/>
                <a:cs typeface="+mn-cs"/>
              </a:rPr>
              <a:t>Fig. 2-7</a:t>
            </a:r>
            <a:r>
              <a:rPr lang="en-US" sz="1200" b="0" i="1"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These linkages produce conformational changes in the integrin molecules that are transmitted to their cytoplasmic tails. These tails, in turn, communicate the linkage events to various structural and signaling molecules that participate in formulating a cell's response to its physical environment.</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contrast to matrix receptors, which attach cells to the extracellular matrix, several enormous </a:t>
            </a:r>
            <a:r>
              <a:rPr lang="en-US" sz="1200" b="0" i="0" kern="1200" dirty="0" err="1" smtClean="0">
                <a:solidFill>
                  <a:schemeClr val="tx1"/>
                </a:solidFill>
                <a:effectLst/>
                <a:latin typeface="+mn-lt"/>
                <a:ea typeface="+mn-ea"/>
                <a:cs typeface="+mn-cs"/>
              </a:rPr>
              <a:t>superfamilies</a:t>
            </a:r>
            <a:r>
              <a:rPr lang="en-US" sz="1200" b="0" i="0" kern="1200" dirty="0" smtClean="0">
                <a:solidFill>
                  <a:schemeClr val="tx1"/>
                </a:solidFill>
                <a:effectLst/>
                <a:latin typeface="+mn-lt"/>
                <a:ea typeface="+mn-ea"/>
                <a:cs typeface="+mn-cs"/>
              </a:rPr>
              <a:t> of </a:t>
            </a:r>
            <a:r>
              <a:rPr lang="en-US" sz="1200" b="1" i="0" kern="1200" dirty="0" smtClean="0">
                <a:solidFill>
                  <a:schemeClr val="tx1"/>
                </a:solidFill>
                <a:effectLst/>
                <a:latin typeface="+mn-lt"/>
                <a:ea typeface="+mn-ea"/>
                <a:cs typeface="+mn-cs"/>
              </a:rPr>
              <a:t>cell-cell adhesion molecules</a:t>
            </a:r>
            <a:r>
              <a:rPr lang="en-US" sz="1200" b="0" i="0" kern="1200" dirty="0" smtClean="0">
                <a:solidFill>
                  <a:schemeClr val="tx1"/>
                </a:solidFill>
                <a:effectLst/>
                <a:latin typeface="+mn-lt"/>
                <a:ea typeface="+mn-ea"/>
                <a:cs typeface="+mn-cs"/>
              </a:rPr>
              <a:t> attach cells to each other. These cell-cell adhesion molecules include the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-dependent cell adhesion molecules (</a:t>
            </a:r>
            <a:r>
              <a:rPr lang="en-US" sz="1200" b="0" i="0" kern="1200" dirty="0" err="1" smtClean="0">
                <a:solidFill>
                  <a:schemeClr val="tx1"/>
                </a:solidFill>
                <a:effectLst/>
                <a:latin typeface="+mn-lt"/>
                <a:ea typeface="+mn-ea"/>
                <a:cs typeface="+mn-cs"/>
              </a:rPr>
              <a:t>cadherins</a:t>
            </a:r>
            <a:r>
              <a:rPr lang="en-US" sz="1200" b="0" i="0" kern="1200" dirty="0" smtClean="0">
                <a:solidFill>
                  <a:schemeClr val="tx1"/>
                </a:solidFill>
                <a:effectLst/>
                <a:latin typeface="+mn-lt"/>
                <a:ea typeface="+mn-ea"/>
                <a:cs typeface="+mn-cs"/>
              </a:rPr>
              <a:t>) and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-independent neural cell adhesion molecules (N-CAMs). The </a:t>
            </a:r>
            <a:r>
              <a:rPr lang="en-US" sz="1200" b="1" i="0" kern="1200" dirty="0" err="1" smtClean="0">
                <a:solidFill>
                  <a:schemeClr val="tx1"/>
                </a:solidFill>
                <a:effectLst/>
                <a:latin typeface="+mn-lt"/>
                <a:ea typeface="+mn-ea"/>
                <a:cs typeface="+mn-cs"/>
              </a:rPr>
              <a:t>cadherins</a:t>
            </a:r>
            <a:r>
              <a:rPr lang="en-US" sz="1200" b="0" i="0" kern="1200" dirty="0" smtClean="0">
                <a:solidFill>
                  <a:schemeClr val="tx1"/>
                </a:solidFill>
                <a:effectLst/>
                <a:latin typeface="+mn-lt"/>
                <a:ea typeface="+mn-ea"/>
                <a:cs typeface="+mn-cs"/>
              </a:rPr>
              <a:t> are glycoproteins (i.e., proteins with sugars attached) with one membrane-spanning segment and a large extracellular domain that binds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The </a:t>
            </a:r>
            <a:r>
              <a:rPr lang="en-US" sz="1200" b="1" i="0" kern="1200" dirty="0" smtClean="0">
                <a:solidFill>
                  <a:schemeClr val="tx1"/>
                </a:solidFill>
                <a:effectLst/>
                <a:latin typeface="+mn-lt"/>
                <a:ea typeface="+mn-ea"/>
                <a:cs typeface="+mn-cs"/>
              </a:rPr>
              <a:t>N-CAMs,</a:t>
            </a:r>
            <a:r>
              <a:rPr lang="en-US" sz="1200" b="0" i="0" kern="1200" dirty="0" smtClean="0">
                <a:solidFill>
                  <a:schemeClr val="tx1"/>
                </a:solidFill>
                <a:effectLst/>
                <a:latin typeface="+mn-lt"/>
                <a:ea typeface="+mn-ea"/>
                <a:cs typeface="+mn-cs"/>
              </a:rPr>
              <a:t> on the other hand, generally are members of the immunoglobulin superfamily. The two classes of cell-cell adhesion molecules mediate similar sorts of transmembrane signals that help organize the cytoplasm and control gene expression in response to intercellular contacts. Some cell-cell adhesion molecules belong to the </a:t>
            </a:r>
            <a:r>
              <a:rPr lang="en-US" sz="1200" b="1" i="0" kern="1200" dirty="0" smtClean="0">
                <a:solidFill>
                  <a:schemeClr val="tx1"/>
                </a:solidFill>
                <a:effectLst/>
                <a:latin typeface="+mn-lt"/>
                <a:ea typeface="+mn-ea"/>
                <a:cs typeface="+mn-cs"/>
              </a:rPr>
              <a:t>GPI-linked class</a:t>
            </a:r>
            <a:r>
              <a:rPr lang="en-US" sz="1200" b="0" i="0" kern="1200" dirty="0" smtClean="0">
                <a:solidFill>
                  <a:schemeClr val="tx1"/>
                </a:solidFill>
                <a:effectLst/>
                <a:latin typeface="+mn-lt"/>
                <a:ea typeface="+mn-ea"/>
                <a:cs typeface="+mn-cs"/>
              </a:rPr>
              <a:t> of membrane proteins (see </a:t>
            </a:r>
            <a:r>
              <a:rPr lang="en-US" sz="1200" b="0" i="0" u="sng" kern="1200" dirty="0" smtClean="0">
                <a:solidFill>
                  <a:schemeClr val="tx1"/>
                </a:solidFill>
                <a:effectLst/>
                <a:latin typeface="+mn-lt"/>
                <a:ea typeface="+mn-ea"/>
                <a:cs typeface="+mn-cs"/>
              </a:rPr>
              <a:t>p. 13</a:t>
            </a:r>
            <a:r>
              <a:rPr lang="en-US" sz="1200" b="0" i="0" kern="1200" dirty="0" smtClean="0">
                <a:solidFill>
                  <a:schemeClr val="tx1"/>
                </a:solidFill>
                <a:effectLst/>
                <a:latin typeface="+mn-lt"/>
                <a:ea typeface="+mn-ea"/>
                <a:cs typeface="+mn-cs"/>
              </a:rPr>
              <a:t>). These polypeptides lack a transmembrane and cytoplasmic tail. Interactions mediated by this unique class of adhesion molecules may be communicated to the cell interior via lateral associations with other membrane proteins.</a:t>
            </a:r>
            <a:r>
              <a:rPr lang="cs-CZ"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Adhesion molecules orchestrate processes that are as diverse as the directed migration of immune cells and the guidance of axons in the developing nervous system. Loss of cell-cell and cell-matrix adhesion is a hallmark of metastatic tumor cells.</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21</a:t>
            </a:fld>
            <a:endParaRPr lang="cs-CZ"/>
          </a:p>
        </p:txBody>
      </p:sp>
    </p:spTree>
    <p:extLst>
      <p:ext uri="{BB962C8B-B14F-4D97-AF65-F5344CB8AC3E}">
        <p14:creationId xmlns:p14="http://schemas.microsoft.com/office/powerpoint/2010/main" val="387679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pure phospholipid bilayer does not have the permeability properties that are normally associated with animal cell plasma membranes. Pure phospholipid bilayers also lack the ability to transport substances uphill (i.e., against electrochemical gradients; </a:t>
            </a:r>
            <a:r>
              <a:rPr lang="en-US" sz="1200" b="0" i="0" u="sng" kern="1200" dirty="0" smtClean="0">
                <a:solidFill>
                  <a:schemeClr val="tx1"/>
                </a:solidFill>
                <a:effectLst/>
                <a:latin typeface="+mn-lt"/>
                <a:ea typeface="+mn-ea"/>
                <a:cs typeface="+mn-cs"/>
              </a:rPr>
              <a:t>p. 105</a:t>
            </a:r>
            <a:r>
              <a:rPr lang="en-US" sz="1200" b="0" i="0" kern="1200" dirty="0" smtClean="0">
                <a:solidFill>
                  <a:schemeClr val="tx1"/>
                </a:solidFill>
                <a:effectLst/>
                <a:latin typeface="+mn-lt"/>
                <a:ea typeface="+mn-ea"/>
                <a:cs typeface="+mn-cs"/>
              </a:rPr>
              <a:t>). Transmembrane proteins endow biological membranes with these capabilities. Ions and other membrane-impermeable substances can cross the bilayer with the assistance of transmembrane proteins that serve as pores, channels, carriers, and pumps. </a:t>
            </a:r>
            <a:r>
              <a:rPr lang="en-US" sz="1200" b="1" i="0" kern="1200" dirty="0" smtClean="0">
                <a:solidFill>
                  <a:schemeClr val="tx1"/>
                </a:solidFill>
                <a:effectLst/>
                <a:latin typeface="+mn-lt"/>
                <a:ea typeface="+mn-ea"/>
                <a:cs typeface="+mn-cs"/>
              </a:rPr>
              <a:t>Pores</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channels</a:t>
            </a:r>
            <a:r>
              <a:rPr lang="en-US" sz="1200" b="0" i="0" kern="1200" dirty="0" smtClean="0">
                <a:solidFill>
                  <a:schemeClr val="tx1"/>
                </a:solidFill>
                <a:effectLst/>
                <a:latin typeface="+mn-lt"/>
                <a:ea typeface="+mn-ea"/>
                <a:cs typeface="+mn-cs"/>
              </a:rPr>
              <a:t> serve as conduits that allow water, specific ions, or even very large proteins to flow passively through the bilayer. </a:t>
            </a:r>
            <a:r>
              <a:rPr lang="en-US" sz="1200" b="1" i="0" kern="1200" dirty="0" smtClean="0">
                <a:solidFill>
                  <a:schemeClr val="tx1"/>
                </a:solidFill>
                <a:effectLst/>
                <a:latin typeface="+mn-lt"/>
                <a:ea typeface="+mn-ea"/>
                <a:cs typeface="+mn-cs"/>
              </a:rPr>
              <a:t>Carriers</a:t>
            </a:r>
            <a:r>
              <a:rPr lang="en-US" sz="1200" b="0" i="0" kern="1200" dirty="0" smtClean="0">
                <a:solidFill>
                  <a:schemeClr val="tx1"/>
                </a:solidFill>
                <a:effectLst/>
                <a:latin typeface="+mn-lt"/>
                <a:ea typeface="+mn-ea"/>
                <a:cs typeface="+mn-cs"/>
              </a:rPr>
              <a:t> can either facilitate the transport of a specific molecule across the membrane or couple the transport of a molecule to that of other solutes. </a:t>
            </a:r>
            <a:r>
              <a:rPr lang="en-US" sz="1200" b="1" i="0" kern="1200" dirty="0" smtClean="0">
                <a:solidFill>
                  <a:schemeClr val="tx1"/>
                </a:solidFill>
                <a:effectLst/>
                <a:latin typeface="+mn-lt"/>
                <a:ea typeface="+mn-ea"/>
                <a:cs typeface="+mn-cs"/>
              </a:rPr>
              <a:t>Pumps</a:t>
            </a:r>
            <a:r>
              <a:rPr lang="en-US" sz="1200" b="0" i="0" kern="1200" dirty="0" smtClean="0">
                <a:solidFill>
                  <a:schemeClr val="tx1"/>
                </a:solidFill>
                <a:effectLst/>
                <a:latin typeface="+mn-lt"/>
                <a:ea typeface="+mn-ea"/>
                <a:cs typeface="+mn-cs"/>
              </a:rPr>
              <a:t> use the energy that is released through the hydrolysis of ATP to drive the transport of substances into or out of cells against energy gradients. Each of these important classes of proteins is discussed</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later</a:t>
            </a:r>
            <a:r>
              <a:rPr lang="cs-CZ"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Channels, carriers, and pumps succeed in allowing hydrophilic substances to cross the membrane by creating a hydrophilic pathway in the bilayer. </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α helices that make up these membrane-spanning segments are amphipathic.</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a:t>
            </a:r>
            <a:r>
              <a:rPr lang="en-US" sz="1200" b="1" i="0" kern="1200" dirty="0" smtClean="0">
                <a:solidFill>
                  <a:schemeClr val="tx1"/>
                </a:solidFill>
                <a:effectLst/>
                <a:latin typeface="+mn-lt"/>
                <a:ea typeface="+mn-ea"/>
                <a:cs typeface="+mn-cs"/>
              </a:rPr>
              <a:t>amphipathic helices,</a:t>
            </a:r>
            <a:r>
              <a:rPr lang="en-US" sz="1200" b="0" i="0" kern="1200" dirty="0" smtClean="0">
                <a:solidFill>
                  <a:schemeClr val="tx1"/>
                </a:solidFill>
                <a:effectLst/>
                <a:latin typeface="+mn-lt"/>
                <a:ea typeface="+mn-ea"/>
                <a:cs typeface="+mn-cs"/>
              </a:rPr>
              <a:t> hydrophobic amino acids alternate with hydrophilic residues at regular intervals of approximately three or four amino acids</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Thus, as the helices pack together, side by side, the resultant membrane protein has distinct hydrophilic and hydrophobic surfaces. The hydrophobic surfaces of each helix will face either the membrane lipid or the hydrophobic surfaces of neighboring helices. Similarly, the hydrophilic surfaces of each helix will face a common central pore through which water-soluble substances can move. Depending on how the protein regulates access to this pore, the protein could be a channel, a carrier, or a pump. The mix of hydrophilic amino acids that line the pore presumably determines, at least in part, the nature of the substances that the pore can accommodate. In some instances, the amphipathic helices that line the pore are contributed by several distinct proteins—or subunits—that assemble into a single </a:t>
            </a:r>
            <a:r>
              <a:rPr lang="en-US" sz="1200" b="0" i="0" kern="1200" dirty="0" err="1" smtClean="0">
                <a:solidFill>
                  <a:schemeClr val="tx1"/>
                </a:solidFill>
                <a:effectLst/>
                <a:latin typeface="+mn-lt"/>
                <a:ea typeface="+mn-ea"/>
                <a:cs typeface="+mn-cs"/>
              </a:rPr>
              <a:t>multimeric</a:t>
            </a:r>
            <a:r>
              <a:rPr lang="en-US" sz="1200" b="0" i="0" kern="1200" dirty="0" smtClean="0">
                <a:solidFill>
                  <a:schemeClr val="tx1"/>
                </a:solidFill>
                <a:effectLst/>
                <a:latin typeface="+mn-lt"/>
                <a:ea typeface="+mn-ea"/>
                <a:cs typeface="+mn-cs"/>
              </a:rPr>
              <a:t> complex</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22</a:t>
            </a:fld>
            <a:endParaRPr lang="cs-CZ"/>
          </a:p>
        </p:txBody>
      </p:sp>
    </p:spTree>
    <p:extLst>
      <p:ext uri="{BB962C8B-B14F-4D97-AF65-F5344CB8AC3E}">
        <p14:creationId xmlns:p14="http://schemas.microsoft.com/office/powerpoint/2010/main" val="1304823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Ion pumps are actually enzymes. They catalyze the hydrolysis of ATP and use the energy released by that reaction to drive ion transport. Many other classes of proteins that are embedded in cell membranes function as enzymes as well. Membrane-bound enzymes are especially prevalent in the cells of the intestine, which participate in the final stages of nutrient digestion and absorption (see </a:t>
            </a:r>
            <a:r>
              <a:rPr lang="en-US" sz="1200" b="0" i="0" u="sng" kern="1200" dirty="0" smtClean="0">
                <a:solidFill>
                  <a:schemeClr val="tx1"/>
                </a:solidFill>
                <a:effectLst/>
                <a:latin typeface="+mn-lt"/>
                <a:ea typeface="+mn-ea"/>
                <a:cs typeface="+mn-cs"/>
              </a:rPr>
              <a:t>pp. 916–918</a:t>
            </a:r>
            <a:r>
              <a:rPr lang="en-US" sz="1200" b="0" i="0" kern="1200" dirty="0" smtClean="0">
                <a:solidFill>
                  <a:schemeClr val="tx1"/>
                </a:solidFill>
                <a:effectLst/>
                <a:latin typeface="+mn-lt"/>
                <a:ea typeface="+mn-ea"/>
                <a:cs typeface="+mn-cs"/>
              </a:rPr>
              <a:t>). These enzymes—located on the side of the intestinal cells that faces the lumen of the intestine—break down small polysaccharides into single sugars, or break down polypeptides into shorter polypeptides or amino acids, so that they can be imported into the cells. By embedding these enzymes in the plasma membrane, the cell can generate the final products of digestion close to the transport proteins that mediate the uptake of these nutrient molecules. This theme is repeated in numerous other cell types. Thus, the membrane can serve as an extremely efficient two-dimensional reaction center for multistep processes that involve enzymatic reactions or transport.</a:t>
            </a:r>
          </a:p>
          <a:p>
            <a:r>
              <a:rPr lang="en-US" sz="1200" b="0" i="0" kern="1200" dirty="0" smtClean="0">
                <a:solidFill>
                  <a:schemeClr val="tx1"/>
                </a:solidFill>
                <a:effectLst/>
                <a:latin typeface="+mn-lt"/>
                <a:ea typeface="+mn-ea"/>
                <a:cs typeface="+mn-cs"/>
              </a:rPr>
              <a:t>Many of the GPI-linked proteins are enzymes. Several of the enzymatic activities that are classically thought of as extracellular markers of the plasma membrane, such as </a:t>
            </a:r>
            <a:r>
              <a:rPr lang="en-US" sz="1200" b="1" i="0" kern="1200" dirty="0" smtClean="0">
                <a:solidFill>
                  <a:schemeClr val="tx1"/>
                </a:solidFill>
                <a:effectLst/>
                <a:latin typeface="+mn-lt"/>
                <a:ea typeface="+mn-ea"/>
                <a:cs typeface="+mn-cs"/>
              </a:rPr>
              <a:t>alkaline phosphatase, 5′-nucleotidase,</a:t>
            </a:r>
            <a:r>
              <a:rPr lang="en-US" sz="1200" b="0" i="0" kern="1200" dirty="0" smtClean="0">
                <a:solidFill>
                  <a:schemeClr val="tx1"/>
                </a:solidFill>
                <a:effectLst/>
                <a:latin typeface="+mn-lt"/>
                <a:ea typeface="+mn-ea"/>
                <a:cs typeface="+mn-cs"/>
              </a:rPr>
              <a:t> and carbonic anhydrase IV (see </a:t>
            </a:r>
            <a:r>
              <a:rPr lang="en-US" sz="1200" b="0" i="0" u="sng" kern="1200" dirty="0" smtClean="0">
                <a:solidFill>
                  <a:schemeClr val="tx1"/>
                </a:solidFill>
                <a:effectLst/>
                <a:latin typeface="+mn-lt"/>
                <a:ea typeface="+mn-ea"/>
                <a:cs typeface="+mn-cs"/>
              </a:rPr>
              <a:t>p. 828</a:t>
            </a:r>
            <a:r>
              <a:rPr lang="en-US" sz="1200" b="0" i="0" kern="1200" dirty="0" smtClean="0">
                <a:solidFill>
                  <a:schemeClr val="tx1"/>
                </a:solidFill>
                <a:effectLst/>
                <a:latin typeface="+mn-lt"/>
                <a:ea typeface="+mn-ea"/>
                <a:cs typeface="+mn-cs"/>
              </a:rPr>
              <a:t>), are anchored to the external leaflet of the bilayer by covalent attachment to a GPI.</a:t>
            </a: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23</a:t>
            </a:fld>
            <a:endParaRPr lang="cs-CZ"/>
          </a:p>
        </p:txBody>
      </p:sp>
    </p:spTree>
    <p:extLst>
      <p:ext uri="{BB962C8B-B14F-4D97-AF65-F5344CB8AC3E}">
        <p14:creationId xmlns:p14="http://schemas.microsoft.com/office/powerpoint/2010/main" val="777872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smtClean="0">
                <a:solidFill>
                  <a:schemeClr val="tx1"/>
                </a:solidFill>
                <a:effectLst/>
                <a:latin typeface="+mn-lt"/>
                <a:ea typeface="+mn-ea"/>
                <a:cs typeface="+mn-cs"/>
              </a:rPr>
              <a:t>Integral membrane proteins can participate in intracellular signaling</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Some integral proteins associate with the cytoplasmic surface of the plasma membrane by covalently attaching to fatty acids or </a:t>
            </a:r>
            <a:r>
              <a:rPr lang="en-US" sz="1200" b="0" i="0" kern="1200" dirty="0" err="1" smtClean="0">
                <a:solidFill>
                  <a:schemeClr val="tx1"/>
                </a:solidFill>
                <a:effectLst/>
                <a:latin typeface="+mn-lt"/>
                <a:ea typeface="+mn-ea"/>
                <a:cs typeface="+mn-cs"/>
              </a:rPr>
              <a:t>prenyl</a:t>
            </a:r>
            <a:r>
              <a:rPr lang="en-US" sz="1200" b="0" i="0" kern="1200" dirty="0" smtClean="0">
                <a:solidFill>
                  <a:schemeClr val="tx1"/>
                </a:solidFill>
                <a:effectLst/>
                <a:latin typeface="+mn-lt"/>
                <a:ea typeface="+mn-ea"/>
                <a:cs typeface="+mn-cs"/>
              </a:rPr>
              <a:t> groups that in turn intercalate into the lipid bilayer (see </a:t>
            </a:r>
            <a:r>
              <a:rPr lang="en-US" sz="1200" b="0" i="0" u="sng" kern="1200" dirty="0" smtClean="0">
                <a:solidFill>
                  <a:schemeClr val="tx1"/>
                </a:solidFill>
                <a:effectLst/>
                <a:latin typeface="+mn-lt"/>
                <a:ea typeface="+mn-ea"/>
                <a:cs typeface="+mn-cs"/>
              </a:rPr>
              <a:t>Fig. 2-5</a:t>
            </a:r>
            <a:r>
              <a:rPr lang="en-US" sz="1200" b="0" i="1"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The fatty acids or </a:t>
            </a:r>
            <a:r>
              <a:rPr lang="en-US" sz="1200" b="0" i="0" kern="1200" dirty="0" err="1" smtClean="0">
                <a:solidFill>
                  <a:schemeClr val="tx1"/>
                </a:solidFill>
                <a:effectLst/>
                <a:latin typeface="+mn-lt"/>
                <a:ea typeface="+mn-ea"/>
                <a:cs typeface="+mn-cs"/>
              </a:rPr>
              <a:t>prenyl</a:t>
            </a:r>
            <a:r>
              <a:rPr lang="en-US" sz="1200" b="0" i="0" kern="1200" dirty="0" smtClean="0">
                <a:solidFill>
                  <a:schemeClr val="tx1"/>
                </a:solidFill>
                <a:effectLst/>
                <a:latin typeface="+mn-lt"/>
                <a:ea typeface="+mn-ea"/>
                <a:cs typeface="+mn-cs"/>
              </a:rPr>
              <a:t> groups act as hydrophobic tails that anchor an otherwise soluble protein to the bilayer. These proteins are all located at the </a:t>
            </a:r>
            <a:r>
              <a:rPr lang="en-US" sz="1200" b="0" i="1" kern="1200" dirty="0" smtClean="0">
                <a:solidFill>
                  <a:schemeClr val="tx1"/>
                </a:solidFill>
                <a:effectLst/>
                <a:latin typeface="+mn-lt"/>
                <a:ea typeface="+mn-ea"/>
                <a:cs typeface="+mn-cs"/>
              </a:rPr>
              <a:t>intra</a:t>
            </a:r>
            <a:r>
              <a:rPr lang="en-US" sz="1200" b="0" i="0" kern="1200" dirty="0" smtClean="0">
                <a:solidFill>
                  <a:schemeClr val="tx1"/>
                </a:solidFill>
                <a:effectLst/>
                <a:latin typeface="+mn-lt"/>
                <a:ea typeface="+mn-ea"/>
                <a:cs typeface="+mn-cs"/>
              </a:rPr>
              <a:t>cellular leaflet of the membrane bilayer and often participate in intracellular signaling pathways. The family of lipid-linked proteins includes the small and heterotrimeric GTP-binding proteins, kinases, and oncogene products (see </a:t>
            </a:r>
            <a:r>
              <a:rPr lang="en-US" sz="1200" b="0" i="0" u="sng" strike="noStrike" kern="1200" dirty="0" smtClean="0">
                <a:solidFill>
                  <a:schemeClr val="tx1"/>
                </a:solidFill>
                <a:effectLst/>
                <a:latin typeface="+mn-lt"/>
                <a:ea typeface="+mn-ea"/>
                <a:cs typeface="+mn-cs"/>
                <a:hlinkClick r:id="rId3" action="ppaction://hlinkfile"/>
              </a:rPr>
              <a:t>Chapter 3</a:t>
            </a:r>
            <a:r>
              <a:rPr lang="en-US" sz="1200" b="0" i="0" kern="1200" dirty="0" smtClean="0">
                <a:solidFill>
                  <a:schemeClr val="tx1"/>
                </a:solidFill>
                <a:effectLst/>
                <a:latin typeface="+mn-lt"/>
                <a:ea typeface="+mn-ea"/>
                <a:cs typeface="+mn-cs"/>
              </a:rPr>
              <a:t>). Many of these proteins are involved in relaying the signals that are received at the cell surface to the effector machinery within the cell interior. Their association with the membrane, therefore, brings these proteins close to the cytoplasmic sides of receptors that transmit signals from the cell exterior across the bilayer. The medical relevance of this type of membrane association is beginning to be appreciated. For example, denying certain oncogene products their lipid modifications—and hence their membrane attachment—eliminates their ability to induce tumorigenic transformation.</a:t>
            </a:r>
          </a:p>
          <a:p>
            <a:r>
              <a:rPr lang="en-US" sz="1200" b="1" i="0" kern="1200" dirty="0" smtClean="0">
                <a:solidFill>
                  <a:schemeClr val="tx1"/>
                </a:solidFill>
                <a:effectLst/>
                <a:latin typeface="+mn-lt"/>
                <a:ea typeface="+mn-ea"/>
                <a:cs typeface="+mn-cs"/>
              </a:rPr>
              <a:t>Peripheral membrane proteins participate in intracellular signaling and can form a </a:t>
            </a:r>
            <a:r>
              <a:rPr lang="en-US" sz="1200" b="1" i="0" kern="1200" dirty="0" err="1" smtClean="0">
                <a:solidFill>
                  <a:schemeClr val="tx1"/>
                </a:solidFill>
                <a:effectLst/>
                <a:latin typeface="+mn-lt"/>
                <a:ea typeface="+mn-ea"/>
                <a:cs typeface="+mn-cs"/>
              </a:rPr>
              <a:t>submembranous</a:t>
            </a:r>
            <a:r>
              <a:rPr lang="en-US" sz="1200" b="1" i="0" kern="1200" dirty="0" smtClean="0">
                <a:solidFill>
                  <a:schemeClr val="tx1"/>
                </a:solidFill>
                <a:effectLst/>
                <a:latin typeface="+mn-lt"/>
                <a:ea typeface="+mn-ea"/>
                <a:cs typeface="+mn-cs"/>
              </a:rPr>
              <a:t> cytoskeleton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Peripheral membrane proteins attach loosely to the lipid bilayer but are not embedded within it (see </a:t>
            </a:r>
            <a:r>
              <a:rPr lang="en-US" sz="1200" b="0" i="0" u="sng" kern="1200" dirty="0" smtClean="0">
                <a:solidFill>
                  <a:schemeClr val="tx1"/>
                </a:solidFill>
                <a:effectLst/>
                <a:latin typeface="+mn-lt"/>
                <a:ea typeface="+mn-ea"/>
                <a:cs typeface="+mn-cs"/>
              </a:rPr>
              <a:t>p. 13</a:t>
            </a:r>
            <a:r>
              <a:rPr lang="en-US" sz="1200" b="0" i="0" kern="1200" dirty="0" smtClean="0">
                <a:solidFill>
                  <a:schemeClr val="tx1"/>
                </a:solidFill>
                <a:effectLst/>
                <a:latin typeface="+mn-lt"/>
                <a:ea typeface="+mn-ea"/>
                <a:cs typeface="+mn-cs"/>
              </a:rPr>
              <a:t>). Their association with the membrane can take one of two forms. First, some proteins interact via </a:t>
            </a:r>
            <a:r>
              <a:rPr lang="en-US" sz="1200" b="1" i="0" kern="1200" dirty="0" smtClean="0">
                <a:solidFill>
                  <a:schemeClr val="tx1"/>
                </a:solidFill>
                <a:effectLst/>
                <a:latin typeface="+mn-lt"/>
                <a:ea typeface="+mn-ea"/>
                <a:cs typeface="+mn-cs"/>
              </a:rPr>
              <a:t>ionic interactions</a:t>
            </a:r>
            <a:r>
              <a:rPr lang="en-US" sz="1200" b="0" i="0" kern="1200" dirty="0" smtClean="0">
                <a:solidFill>
                  <a:schemeClr val="tx1"/>
                </a:solidFill>
                <a:effectLst/>
                <a:latin typeface="+mn-lt"/>
                <a:ea typeface="+mn-ea"/>
                <a:cs typeface="+mn-cs"/>
              </a:rPr>
              <a:t> with phospholipid head groups. Many of these head groups are positively or negatively charged and thus can participate in salt bridges with adherent proteins.</a:t>
            </a:r>
          </a:p>
          <a:p>
            <a:r>
              <a:rPr lang="en-US" sz="1200" b="0" i="0" kern="1200" dirty="0" smtClean="0">
                <a:solidFill>
                  <a:schemeClr val="tx1"/>
                </a:solidFill>
                <a:effectLst/>
                <a:latin typeface="+mn-lt"/>
                <a:ea typeface="+mn-ea"/>
                <a:cs typeface="+mn-cs"/>
              </a:rPr>
              <a:t>For a second group of peripheral membrane proteins, attachment is based on the direct binding of peripheral membrane proteins to the extracellular or cytoplasmic surfaces of integral membrane proteins (see </a:t>
            </a:r>
            <a:r>
              <a:rPr lang="en-US" sz="1200" b="0" i="0" u="sng" kern="1200" dirty="0" smtClean="0">
                <a:solidFill>
                  <a:schemeClr val="tx1"/>
                </a:solidFill>
                <a:effectLst/>
                <a:latin typeface="+mn-lt"/>
                <a:ea typeface="+mn-ea"/>
                <a:cs typeface="+mn-cs"/>
              </a:rPr>
              <a:t>Fig. 2-5</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This form of attachment is epitomized by the cytoskeleton. For instance, the cytoplasmic surface of the erythrocyte plasma membrane is in close apposition to a dense meshwork of interlocking protein strands known as the </a:t>
            </a:r>
            <a:r>
              <a:rPr lang="en-US" sz="1200" b="1" i="0" kern="1200" dirty="0" smtClean="0">
                <a:solidFill>
                  <a:schemeClr val="tx1"/>
                </a:solidFill>
                <a:effectLst/>
                <a:latin typeface="+mn-lt"/>
                <a:ea typeface="+mn-ea"/>
                <a:cs typeface="+mn-cs"/>
              </a:rPr>
              <a:t>subcortical cytoskeleton.</a:t>
            </a:r>
            <a:r>
              <a:rPr lang="en-US" sz="1200" b="0" i="0" kern="1200" dirty="0" smtClean="0">
                <a:solidFill>
                  <a:schemeClr val="tx1"/>
                </a:solidFill>
                <a:effectLst/>
                <a:latin typeface="+mn-lt"/>
                <a:ea typeface="+mn-ea"/>
                <a:cs typeface="+mn-cs"/>
              </a:rPr>
              <a:t> It consists of a long, </a:t>
            </a:r>
            <a:r>
              <a:rPr lang="en-US" sz="1200" b="0" i="0" kern="1200" dirty="0" err="1" smtClean="0">
                <a:solidFill>
                  <a:schemeClr val="tx1"/>
                </a:solidFill>
                <a:effectLst/>
                <a:latin typeface="+mn-lt"/>
                <a:ea typeface="+mn-ea"/>
                <a:cs typeface="+mn-cs"/>
              </a:rPr>
              <a:t>fibrillar</a:t>
            </a:r>
            <a:r>
              <a:rPr lang="en-US" sz="1200" b="0" i="0" kern="1200" dirty="0" smtClean="0">
                <a:solidFill>
                  <a:schemeClr val="tx1"/>
                </a:solidFill>
                <a:effectLst/>
                <a:latin typeface="+mn-lt"/>
                <a:ea typeface="+mn-ea"/>
                <a:cs typeface="+mn-cs"/>
              </a:rPr>
              <a:t> molecule called </a:t>
            </a:r>
            <a:r>
              <a:rPr lang="en-US" sz="1200" b="0" i="0" kern="1200" dirty="0" err="1" smtClean="0">
                <a:solidFill>
                  <a:schemeClr val="tx1"/>
                </a:solidFill>
                <a:effectLst/>
                <a:latin typeface="+mn-lt"/>
                <a:ea typeface="+mn-ea"/>
                <a:cs typeface="+mn-cs"/>
              </a:rPr>
              <a:t>spectrin</a:t>
            </a:r>
            <a:r>
              <a:rPr lang="en-US" sz="1200" b="0" i="0" kern="1200" dirty="0" smtClean="0">
                <a:solidFill>
                  <a:schemeClr val="tx1"/>
                </a:solidFill>
                <a:effectLst/>
                <a:latin typeface="+mn-lt"/>
                <a:ea typeface="+mn-ea"/>
                <a:cs typeface="+mn-cs"/>
              </a:rPr>
              <a:t>, short polymers of the cytoskeletal protein actin, and other proteins, including </a:t>
            </a:r>
            <a:r>
              <a:rPr lang="en-US" sz="1200" b="0" i="0" kern="1200" dirty="0" err="1" smtClean="0">
                <a:solidFill>
                  <a:schemeClr val="tx1"/>
                </a:solidFill>
                <a:effectLst/>
                <a:latin typeface="+mn-lt"/>
                <a:ea typeface="+mn-ea"/>
                <a:cs typeface="+mn-cs"/>
              </a:rPr>
              <a:t>ankyrin</a:t>
            </a:r>
            <a:r>
              <a:rPr lang="en-US" sz="1200" b="0" i="0" kern="1200" dirty="0" smtClean="0">
                <a:solidFill>
                  <a:schemeClr val="tx1"/>
                </a:solidFill>
                <a:effectLst/>
                <a:latin typeface="+mn-lt"/>
                <a:ea typeface="+mn-ea"/>
                <a:cs typeface="+mn-cs"/>
              </a:rPr>
              <a:t> and band 4.1 (</a:t>
            </a:r>
            <a:r>
              <a:rPr lang="en-US" sz="1200" b="0" i="0" u="sng" kern="1200" dirty="0" smtClean="0">
                <a:solidFill>
                  <a:schemeClr val="tx1"/>
                </a:solidFill>
                <a:effectLst/>
                <a:latin typeface="+mn-lt"/>
                <a:ea typeface="+mn-ea"/>
                <a:cs typeface="+mn-cs"/>
              </a:rPr>
              <a:t>Fig. 2-9</a:t>
            </a:r>
            <a:r>
              <a:rPr lang="en-US" sz="1200" b="0" i="0" kern="1200" dirty="0" smtClean="0">
                <a:solidFill>
                  <a:schemeClr val="tx1"/>
                </a:solidFill>
                <a:effectLst/>
                <a:latin typeface="+mn-lt"/>
                <a:ea typeface="+mn-ea"/>
                <a:cs typeface="+mn-cs"/>
              </a:rPr>
              <a:t>).</a:t>
            </a:r>
            <a:endParaRPr lang="cs-CZ"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ankyrin</a:t>
            </a:r>
            <a:r>
              <a:rPr lang="en-US" sz="1200" b="0" i="0" kern="1200" dirty="0" smtClean="0">
                <a:solidFill>
                  <a:schemeClr val="tx1"/>
                </a:solidFill>
                <a:effectLst/>
                <a:latin typeface="+mn-lt"/>
                <a:ea typeface="+mn-ea"/>
                <a:cs typeface="+mn-cs"/>
              </a:rPr>
              <a:t> is a </a:t>
            </a:r>
            <a:r>
              <a:rPr lang="en-US" sz="1200" b="0" i="1" kern="1200" dirty="0" smtClean="0">
                <a:solidFill>
                  <a:schemeClr val="tx1"/>
                </a:solidFill>
                <a:effectLst/>
                <a:latin typeface="+mn-lt"/>
                <a:ea typeface="+mn-ea"/>
                <a:cs typeface="+mn-cs"/>
              </a:rPr>
              <a:t>peripheral</a:t>
            </a:r>
            <a:r>
              <a:rPr lang="en-US" sz="1200" b="0" i="0" kern="1200" dirty="0" smtClean="0">
                <a:solidFill>
                  <a:schemeClr val="tx1"/>
                </a:solidFill>
                <a:effectLst/>
                <a:latin typeface="+mn-lt"/>
                <a:ea typeface="+mn-ea"/>
                <a:cs typeface="+mn-cs"/>
              </a:rPr>
              <a:t> membrane protein that anchors the </a:t>
            </a:r>
            <a:r>
              <a:rPr lang="en-US" sz="1200" b="0" i="0" kern="1200" dirty="0" err="1" smtClean="0">
                <a:solidFill>
                  <a:schemeClr val="tx1"/>
                </a:solidFill>
                <a:effectLst/>
                <a:latin typeface="+mn-lt"/>
                <a:ea typeface="+mn-ea"/>
                <a:cs typeface="+mn-cs"/>
              </a:rPr>
              <a:t>spectrin</a:t>
            </a:r>
            <a:r>
              <a:rPr lang="en-US" sz="1200" b="0" i="0" kern="1200" dirty="0" smtClean="0">
                <a:solidFill>
                  <a:schemeClr val="tx1"/>
                </a:solidFill>
                <a:effectLst/>
                <a:latin typeface="+mn-lt"/>
                <a:ea typeface="+mn-ea"/>
                <a:cs typeface="+mn-cs"/>
              </a:rPr>
              <a:t>-actin meshwork directly to an </a:t>
            </a:r>
            <a:r>
              <a:rPr lang="en-US" sz="1200" b="0" i="1" kern="1200" dirty="0" smtClean="0">
                <a:solidFill>
                  <a:schemeClr val="tx1"/>
                </a:solidFill>
                <a:effectLst/>
                <a:latin typeface="+mn-lt"/>
                <a:ea typeface="+mn-ea"/>
                <a:cs typeface="+mn-cs"/>
              </a:rPr>
              <a:t>integral</a:t>
            </a:r>
            <a:r>
              <a:rPr lang="en-US" sz="1200" b="0" i="0" kern="1200" dirty="0" smtClean="0">
                <a:solidFill>
                  <a:schemeClr val="tx1"/>
                </a:solidFill>
                <a:effectLst/>
                <a:latin typeface="+mn-lt"/>
                <a:ea typeface="+mn-ea"/>
                <a:cs typeface="+mn-cs"/>
              </a:rPr>
              <a:t> membrane protein of the erythrocyte.</a:t>
            </a:r>
          </a:p>
          <a:p>
            <a:r>
              <a:rPr lang="en-US" sz="1200" b="0" i="0" kern="1200" dirty="0" smtClean="0">
                <a:solidFill>
                  <a:schemeClr val="tx1"/>
                </a:solidFill>
                <a:effectLst/>
                <a:latin typeface="+mn-lt"/>
                <a:ea typeface="+mn-ea"/>
                <a:cs typeface="+mn-cs"/>
              </a:rPr>
              <a:t>The subcortical cytoskeleton provides the erythrocyte plasma membrane with strength and resilience. People who carry mutations in genes encoding components of the cytoskeleton have erythrocytes lacking the characteristic biconcave disk shape. These erythrocytes are extremely fragile and are easily torn apart by the shear stresses (see </a:t>
            </a:r>
            <a:r>
              <a:rPr lang="en-US" sz="1200" b="0" i="0" u="sng" kern="1200" dirty="0" smtClean="0">
                <a:solidFill>
                  <a:schemeClr val="tx1"/>
                </a:solidFill>
                <a:effectLst/>
                <a:latin typeface="+mn-lt"/>
                <a:ea typeface="+mn-ea"/>
                <a:cs typeface="+mn-cs"/>
              </a:rPr>
              <a:t>p. 415</a:t>
            </a:r>
            <a:r>
              <a:rPr lang="en-US" sz="1200" b="0" i="0" kern="1200" dirty="0" smtClean="0">
                <a:solidFill>
                  <a:schemeClr val="tx1"/>
                </a:solidFill>
                <a:effectLst/>
                <a:latin typeface="+mn-lt"/>
                <a:ea typeface="+mn-ea"/>
                <a:cs typeface="+mn-cs"/>
              </a:rPr>
              <a:t>) associated with circulation through capillaries. It would appear, therefore, that the subcortical cytoskeleton forms a scaffolding of peripheral membrane proteins whose direct attachment to transmembrane proteins enhances the bilayer's structural integrity.</a:t>
            </a:r>
          </a:p>
          <a:p>
            <a:r>
              <a:rPr lang="en-US" sz="1200" b="0" i="0" kern="1200" dirty="0" smtClean="0">
                <a:solidFill>
                  <a:schemeClr val="tx1"/>
                </a:solidFill>
                <a:effectLst/>
                <a:latin typeface="+mn-lt"/>
                <a:ea typeface="+mn-ea"/>
                <a:cs typeface="+mn-cs"/>
              </a:rPr>
              <a:t>The subcortical cytoskeleton is not unique to erythrocytes. Numerous cell types, including neurons and epithelial cells, have </a:t>
            </a:r>
            <a:r>
              <a:rPr lang="en-US" sz="1200" b="0" i="0" kern="1200" dirty="0" err="1" smtClean="0">
                <a:solidFill>
                  <a:schemeClr val="tx1"/>
                </a:solidFill>
                <a:effectLst/>
                <a:latin typeface="+mn-lt"/>
                <a:ea typeface="+mn-ea"/>
                <a:cs typeface="+mn-cs"/>
              </a:rPr>
              <a:t>submembranous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meshworks</a:t>
            </a:r>
            <a:r>
              <a:rPr lang="en-US" sz="1200" b="0" i="0" kern="1200" dirty="0" smtClean="0">
                <a:solidFill>
                  <a:schemeClr val="tx1"/>
                </a:solidFill>
                <a:effectLst/>
                <a:latin typeface="+mn-lt"/>
                <a:ea typeface="+mn-ea"/>
                <a:cs typeface="+mn-cs"/>
              </a:rPr>
              <a:t> that consist of proteins very similar to those first described in the erythrocyte. </a:t>
            </a:r>
          </a:p>
          <a:p>
            <a:r>
              <a:rPr lang="en-US" sz="1200" b="0" i="0" kern="1200" dirty="0" smtClean="0">
                <a:solidFill>
                  <a:schemeClr val="tx1"/>
                </a:solidFill>
                <a:effectLst/>
                <a:latin typeface="+mn-lt"/>
                <a:ea typeface="+mn-ea"/>
                <a:cs typeface="+mn-cs"/>
              </a:rPr>
              <a:t>In polarized cells (e.g., neurons and epithelial cells), the subcortical cytoskeleton appears to play a critically important role in organizing the plasma membrane into morphologically and functionally distinct domains.</a:t>
            </a:r>
          </a:p>
          <a:p>
            <a:r>
              <a:rPr lang="en-US" dirty="0" smtClean="0"/>
              <a:t/>
            </a:r>
            <a:br>
              <a:rPr lang="en-US" dirty="0" smtClean="0"/>
            </a:b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24</a:t>
            </a:fld>
            <a:endParaRPr lang="cs-CZ"/>
          </a:p>
        </p:txBody>
      </p:sp>
    </p:spTree>
    <p:extLst>
      <p:ext uri="{BB962C8B-B14F-4D97-AF65-F5344CB8AC3E}">
        <p14:creationId xmlns:p14="http://schemas.microsoft.com/office/powerpoint/2010/main" val="429132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Every</a:t>
            </a:r>
            <a:r>
              <a:rPr lang="cs-CZ" dirty="0" smtClean="0"/>
              <a:t> moment in </a:t>
            </a:r>
            <a:r>
              <a:rPr lang="cs-CZ" dirty="0" err="1" smtClean="0"/>
              <a:t>our</a:t>
            </a:r>
            <a:r>
              <a:rPr lang="cs-CZ" dirty="0" smtClean="0"/>
              <a:t> body,</a:t>
            </a:r>
            <a:r>
              <a:rPr lang="cs-CZ" baseline="0" dirty="0" smtClean="0"/>
              <a:t> </a:t>
            </a:r>
            <a:r>
              <a:rPr lang="cs-CZ" baseline="0" dirty="0" err="1" smtClean="0"/>
              <a:t>the</a:t>
            </a:r>
            <a:r>
              <a:rPr lang="cs-CZ" baseline="0" dirty="0" smtClean="0"/>
              <a:t> </a:t>
            </a:r>
            <a:r>
              <a:rPr lang="cs-CZ" baseline="0" dirty="0" err="1" smtClean="0"/>
              <a:t>atoms</a:t>
            </a:r>
            <a:r>
              <a:rPr lang="cs-CZ" baseline="0" dirty="0" smtClean="0"/>
              <a:t>, </a:t>
            </a:r>
            <a:r>
              <a:rPr lang="cs-CZ" baseline="0" dirty="0" err="1" smtClean="0"/>
              <a:t>molecules</a:t>
            </a:r>
            <a:r>
              <a:rPr lang="cs-CZ" baseline="0" dirty="0" smtClean="0"/>
              <a:t>, </a:t>
            </a:r>
            <a:r>
              <a:rPr lang="cs-CZ" baseline="0" dirty="0" err="1" smtClean="0"/>
              <a:t>cells</a:t>
            </a:r>
            <a:r>
              <a:rPr lang="cs-CZ" baseline="0" dirty="0" smtClean="0"/>
              <a:t> </a:t>
            </a:r>
            <a:r>
              <a:rPr lang="cs-CZ" baseline="0" dirty="0" err="1" smtClean="0"/>
              <a:t>or</a:t>
            </a:r>
            <a:r>
              <a:rPr lang="cs-CZ" baseline="0" dirty="0" smtClean="0"/>
              <a:t> </a:t>
            </a:r>
            <a:r>
              <a:rPr lang="cs-CZ" baseline="0" dirty="0" err="1" smtClean="0"/>
              <a:t>heat</a:t>
            </a:r>
            <a:r>
              <a:rPr lang="cs-CZ" baseline="0" dirty="0" smtClean="0"/>
              <a:t> </a:t>
            </a:r>
            <a:r>
              <a:rPr lang="cs-CZ" baseline="0" dirty="0" err="1" smtClean="0"/>
              <a:t>move</a:t>
            </a:r>
            <a:r>
              <a:rPr lang="cs-CZ" baseline="0" dirty="0" smtClean="0"/>
              <a:t> in a </a:t>
            </a:r>
            <a:r>
              <a:rPr lang="cs-CZ" baseline="0" dirty="0" err="1" smtClean="0"/>
              <a:t>determined</a:t>
            </a:r>
            <a:r>
              <a:rPr lang="cs-CZ" baseline="0" dirty="0" smtClean="0"/>
              <a:t> </a:t>
            </a:r>
            <a:r>
              <a:rPr lang="cs-CZ" baseline="0" dirty="0" err="1" smtClean="0"/>
              <a:t>direction</a:t>
            </a:r>
            <a:r>
              <a:rPr lang="cs-CZ" baseline="0" dirty="0" smtClean="0"/>
              <a:t>. </a:t>
            </a:r>
            <a:r>
              <a:rPr lang="cs-CZ" baseline="0" dirty="0" err="1" smtClean="0"/>
              <a:t>The</a:t>
            </a:r>
            <a:r>
              <a:rPr lang="cs-CZ" baseline="0" dirty="0" smtClean="0"/>
              <a:t> </a:t>
            </a:r>
            <a:r>
              <a:rPr lang="cs-CZ" baseline="0" dirty="0" err="1" smtClean="0"/>
              <a:t>movemenis</a:t>
            </a:r>
            <a:r>
              <a:rPr lang="cs-CZ" baseline="0" dirty="0" smtClean="0"/>
              <a:t> </a:t>
            </a:r>
            <a:r>
              <a:rPr lang="cs-CZ" baseline="0" dirty="0" err="1" smtClean="0"/>
              <a:t>possible</a:t>
            </a:r>
            <a:r>
              <a:rPr lang="cs-CZ" baseline="0" dirty="0" smtClean="0"/>
              <a:t> </a:t>
            </a:r>
            <a:r>
              <a:rPr lang="cs-CZ" baseline="0" dirty="0" err="1" smtClean="0"/>
              <a:t>thanks</a:t>
            </a:r>
            <a:r>
              <a:rPr lang="cs-CZ" baseline="0" dirty="0" smtClean="0"/>
              <a:t> </a:t>
            </a:r>
            <a:r>
              <a:rPr lang="cs-CZ" baseline="0" dirty="0" err="1" smtClean="0"/>
              <a:t>several</a:t>
            </a:r>
            <a:r>
              <a:rPr lang="cs-CZ" baseline="0" dirty="0" smtClean="0"/>
              <a:t> </a:t>
            </a:r>
            <a:r>
              <a:rPr lang="cs-CZ" baseline="0" dirty="0" err="1" smtClean="0"/>
              <a:t>forces</a:t>
            </a:r>
            <a:r>
              <a:rPr lang="cs-CZ" baseline="0" dirty="0" smtClean="0"/>
              <a:t> and </a:t>
            </a:r>
            <a:r>
              <a:rPr lang="cs-CZ" baseline="0" dirty="0" err="1" smtClean="0"/>
              <a:t>today</a:t>
            </a:r>
            <a:r>
              <a:rPr lang="cs-CZ" baseline="0" dirty="0" smtClean="0"/>
              <a:t> </a:t>
            </a:r>
            <a:r>
              <a:rPr lang="cs-CZ" baseline="0" dirty="0" err="1" smtClean="0"/>
              <a:t>we</a:t>
            </a:r>
            <a:r>
              <a:rPr lang="cs-CZ" baseline="0" dirty="0" smtClean="0"/>
              <a:t> start to talk </a:t>
            </a:r>
            <a:r>
              <a:rPr lang="cs-CZ" baseline="0" dirty="0" err="1" smtClean="0"/>
              <a:t>about</a:t>
            </a:r>
            <a:r>
              <a:rPr lang="cs-CZ" baseline="0" dirty="0" smtClean="0"/>
              <a:t> </a:t>
            </a:r>
            <a:r>
              <a:rPr lang="cs-CZ" baseline="0" dirty="0" err="1" smtClean="0"/>
              <a:t>electrochemical</a:t>
            </a:r>
            <a:r>
              <a:rPr lang="cs-CZ" baseline="0" dirty="0" smtClean="0"/>
              <a:t> gradient.</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25</a:t>
            </a:fld>
            <a:endParaRPr lang="cs-CZ"/>
          </a:p>
        </p:txBody>
      </p:sp>
    </p:spTree>
    <p:extLst>
      <p:ext uri="{BB962C8B-B14F-4D97-AF65-F5344CB8AC3E}">
        <p14:creationId xmlns:p14="http://schemas.microsoft.com/office/powerpoint/2010/main" val="137154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All molecules and ions in the body fluids, including water molecules and dissolved substances, are in constant motion, each particle moving its own separate way. Motion of these particles is what physicists call “heat”—the greater the motion, the higher the temperature—and the motion never ceases under any condition except at absolute zero temperature. When a moving molecule, A, approaches a stationary molecule, B, the electrostatic and other nuclear forces of molecule A repel molecule B, transferring some of the energy of motion of molecule A to molecule B. Consequently, molecule B gains kinetic energy of motion, while molecule A slows down, losing some of its kinetic energy. Thus, as shown in </a:t>
            </a:r>
            <a:r>
              <a:rPr lang="en-US" sz="1200" b="0" i="0" u="sng" kern="1200" dirty="0" smtClean="0">
                <a:solidFill>
                  <a:schemeClr val="tx1"/>
                </a:solidFill>
                <a:effectLst/>
                <a:latin typeface="+mn-lt"/>
                <a:ea typeface="+mn-ea"/>
                <a:cs typeface="+mn-cs"/>
              </a:rPr>
              <a:t>Figure 4-3</a:t>
            </a:r>
            <a:r>
              <a:rPr lang="en-US" sz="1200" b="0" i="0" kern="1200" dirty="0" smtClean="0">
                <a:solidFill>
                  <a:schemeClr val="tx1"/>
                </a:solidFill>
                <a:effectLst/>
                <a:latin typeface="+mn-lt"/>
                <a:ea typeface="+mn-ea"/>
                <a:cs typeface="+mn-cs"/>
              </a:rPr>
              <a:t>, a single molecule in a solution bounces among the other molecules first in one direction, then another, then another, and so forth, randomly bouncing thousands of times each second. This continual movement of molecules among one another in liquids or in gases is called </a:t>
            </a:r>
            <a:r>
              <a:rPr lang="en-US" sz="1200" b="0" i="1" kern="1200" dirty="0" smtClean="0">
                <a:solidFill>
                  <a:schemeClr val="tx1"/>
                </a:solidFill>
                <a:effectLst/>
                <a:latin typeface="+mn-lt"/>
                <a:ea typeface="+mn-ea"/>
                <a:cs typeface="+mn-cs"/>
              </a:rPr>
              <a:t>diffusion.</a:t>
            </a:r>
            <a:endParaRPr lang="cs-CZ" sz="1200" b="0" i="1" kern="1200" dirty="0" smtClean="0">
              <a:solidFill>
                <a:schemeClr val="tx1"/>
              </a:solidFill>
              <a:effectLst/>
              <a:latin typeface="+mn-lt"/>
              <a:ea typeface="+mn-ea"/>
              <a:cs typeface="+mn-cs"/>
            </a:endParaRPr>
          </a:p>
          <a:p>
            <a:endParaRPr lang="cs-CZ" sz="1200" b="0" i="1" kern="1200" dirty="0" smtClean="0">
              <a:solidFill>
                <a:schemeClr val="tx1"/>
              </a:solidFill>
              <a:effectLst/>
              <a:latin typeface="+mn-lt"/>
              <a:ea typeface="+mn-ea"/>
              <a:cs typeface="+mn-cs"/>
            </a:endParaRPr>
          </a:p>
          <a:p>
            <a:r>
              <a:rPr lang="cs-CZ" sz="1200" b="0" i="1" kern="1200" dirty="0" err="1" smtClean="0">
                <a:solidFill>
                  <a:schemeClr val="tx1"/>
                </a:solidFill>
                <a:effectLst/>
                <a:latin typeface="+mn-lt"/>
                <a:ea typeface="+mn-ea"/>
                <a:cs typeface="+mn-cs"/>
              </a:rPr>
              <a:t>Back</a:t>
            </a:r>
            <a:r>
              <a:rPr lang="cs-CZ" sz="1200" b="0" i="1" kern="1200" dirty="0" smtClean="0">
                <a:solidFill>
                  <a:schemeClr val="tx1"/>
                </a:solidFill>
                <a:effectLst/>
                <a:latin typeface="+mn-lt"/>
                <a:ea typeface="+mn-ea"/>
                <a:cs typeface="+mn-cs"/>
              </a:rPr>
              <a:t> to </a:t>
            </a:r>
            <a:r>
              <a:rPr lang="cs-CZ" sz="1200" b="0" i="1" kern="1200" dirty="0" err="1" smtClean="0">
                <a:solidFill>
                  <a:schemeClr val="tx1"/>
                </a:solidFill>
                <a:effectLst/>
                <a:latin typeface="+mn-lt"/>
                <a:ea typeface="+mn-ea"/>
                <a:cs typeface="+mn-cs"/>
              </a:rPr>
              <a:t>the</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membrane</a:t>
            </a:r>
            <a:r>
              <a:rPr lang="cs-CZ"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We are all familiar with the way that water can flow from one side of a dike to another, provided the water levels on the two sides of the dike are different and the water has an open pathway (a breach in the dike) to move from one side to the other. In much the same way, a substance can passively move across a membrane that separates two compartments when there is both a favorable driving force and an open pathway through which the driving force can exert its effect.</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a pathway exists for transfer of a substance across a membrane, the membrane is said to be </a:t>
            </a:r>
            <a:r>
              <a:rPr lang="en-US" sz="1200" b="1" i="0" kern="1200" dirty="0" smtClean="0">
                <a:solidFill>
                  <a:schemeClr val="tx1"/>
                </a:solidFill>
                <a:effectLst/>
                <a:latin typeface="+mn-lt"/>
                <a:ea typeface="+mn-ea"/>
                <a:cs typeface="+mn-cs"/>
              </a:rPr>
              <a:t>permeable</a:t>
            </a:r>
            <a:r>
              <a:rPr lang="en-US" sz="1200" b="0" i="0" kern="1200" dirty="0" smtClean="0">
                <a:solidFill>
                  <a:schemeClr val="tx1"/>
                </a:solidFill>
                <a:effectLst/>
                <a:latin typeface="+mn-lt"/>
                <a:ea typeface="+mn-ea"/>
                <a:cs typeface="+mn-cs"/>
              </a:rPr>
              <a:t> to that substance. The </a:t>
            </a:r>
            <a:r>
              <a:rPr lang="en-US" sz="1200" b="1" i="0" kern="1200" dirty="0" smtClean="0">
                <a:solidFill>
                  <a:schemeClr val="tx1"/>
                </a:solidFill>
                <a:effectLst/>
                <a:latin typeface="+mn-lt"/>
                <a:ea typeface="+mn-ea"/>
                <a:cs typeface="+mn-cs"/>
              </a:rPr>
              <a:t>driving force</a:t>
            </a:r>
            <a:r>
              <a:rPr lang="en-US" sz="1200" b="0" i="0" kern="1200" dirty="0" smtClean="0">
                <a:solidFill>
                  <a:schemeClr val="tx1"/>
                </a:solidFill>
                <a:effectLst/>
                <a:latin typeface="+mn-lt"/>
                <a:ea typeface="+mn-ea"/>
                <a:cs typeface="+mn-cs"/>
              </a:rPr>
              <a:t> that determines the passive transport of solutes across a membrane is the </a:t>
            </a:r>
            <a:r>
              <a:rPr lang="en-US" sz="1200" b="1" i="0" kern="1200" dirty="0" smtClean="0">
                <a:solidFill>
                  <a:schemeClr val="tx1"/>
                </a:solidFill>
                <a:effectLst/>
                <a:latin typeface="+mn-lt"/>
                <a:ea typeface="+mn-ea"/>
                <a:cs typeface="+mn-cs"/>
              </a:rPr>
              <a:t>electrochemical gradient</a:t>
            </a:r>
            <a:r>
              <a:rPr lang="en-US" sz="1200" b="0" i="0" kern="1200" dirty="0" smtClean="0">
                <a:solidFill>
                  <a:schemeClr val="tx1"/>
                </a:solidFill>
                <a:effectLst/>
                <a:latin typeface="+mn-lt"/>
                <a:ea typeface="+mn-ea"/>
                <a:cs typeface="+mn-cs"/>
              </a:rPr>
              <a:t> or electrochemical potential energy difference acting on the solute between the two compartments.</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26</a:t>
            </a:fld>
            <a:endParaRPr lang="cs-CZ"/>
          </a:p>
        </p:txBody>
      </p:sp>
    </p:spTree>
    <p:extLst>
      <p:ext uri="{BB962C8B-B14F-4D97-AF65-F5344CB8AC3E}">
        <p14:creationId xmlns:p14="http://schemas.microsoft.com/office/powerpoint/2010/main" val="228806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Net diffusion of the solute is called </a:t>
            </a:r>
            <a:r>
              <a:rPr lang="en-US" sz="1200" b="1" i="0" kern="1200" dirty="0" smtClean="0">
                <a:solidFill>
                  <a:schemeClr val="tx1"/>
                </a:solidFill>
                <a:effectLst/>
                <a:latin typeface="+mn-lt"/>
                <a:ea typeface="+mn-ea"/>
                <a:cs typeface="+mn-cs"/>
              </a:rPr>
              <a:t>flux</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flow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J</a:t>
            </a:r>
            <a:r>
              <a:rPr lang="en-US" sz="1200" b="0" i="0" kern="1200" dirty="0" smtClean="0">
                <a:solidFill>
                  <a:schemeClr val="tx1"/>
                </a:solidFill>
                <a:effectLst/>
                <a:latin typeface="+mn-lt"/>
                <a:ea typeface="+mn-ea"/>
                <a:cs typeface="+mn-cs"/>
              </a:rPr>
              <a:t>), Flux is a vector representing the quantity and direction of transfer</a:t>
            </a:r>
            <a:r>
              <a:rPr lang="cs-CZ" sz="1200" b="0" i="0" kern="1200" dirty="0" smtClean="0">
                <a:solidFill>
                  <a:schemeClr val="tx1"/>
                </a:solidFill>
                <a:effectLst/>
                <a:latin typeface="+mn-lt"/>
                <a:ea typeface="+mn-ea"/>
                <a:cs typeface="+mn-cs"/>
              </a:rPr>
              <a:t>. D</a:t>
            </a:r>
            <a:r>
              <a:rPr lang="en-US" sz="1200" b="0" i="0" kern="1200" dirty="0" err="1" smtClean="0">
                <a:solidFill>
                  <a:schemeClr val="tx1"/>
                </a:solidFill>
                <a:effectLst/>
                <a:latin typeface="+mn-lt"/>
                <a:ea typeface="+mn-ea"/>
                <a:cs typeface="+mn-cs"/>
              </a:rPr>
              <a:t>epends</a:t>
            </a:r>
            <a:r>
              <a:rPr lang="en-US" sz="1200" b="0" i="0" kern="1200" dirty="0" smtClean="0">
                <a:solidFill>
                  <a:schemeClr val="tx1"/>
                </a:solidFill>
                <a:effectLst/>
                <a:latin typeface="+mn-lt"/>
                <a:ea typeface="+mn-ea"/>
                <a:cs typeface="+mn-cs"/>
              </a:rPr>
              <a:t> on the following variables: size of the concentration gradient, partition coefficient, diffusion coefficient, thickness of the membrane, and surface area available for diffusion.</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27</a:t>
            </a:fld>
            <a:endParaRPr lang="cs-CZ"/>
          </a:p>
        </p:txBody>
      </p:sp>
    </p:spTree>
    <p:extLst>
      <p:ext uri="{BB962C8B-B14F-4D97-AF65-F5344CB8AC3E}">
        <p14:creationId xmlns:p14="http://schemas.microsoft.com/office/powerpoint/2010/main" val="3225731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if the concentration of X is higher in the outside compartment ([X]</a:t>
            </a:r>
            <a:r>
              <a:rPr lang="en-US" sz="1200" b="0" i="0" kern="1200" baseline="-25000" dirty="0"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 than in the inside compartment ([X]</a:t>
            </a:r>
            <a:r>
              <a:rPr lang="en-US" sz="1200" b="0" i="0" kern="1200" baseline="-250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and assuming no voltage difference, the concentration gradient will act as the driving force to bring about the net movement of X across the membrane from outside to inside</a:t>
            </a:r>
            <a:r>
              <a:rPr lang="cs-CZ" sz="1200" b="0" i="0" kern="1200" dirty="0" smtClean="0">
                <a:solidFill>
                  <a:schemeClr val="tx1"/>
                </a:solidFill>
                <a:effectLst/>
                <a:latin typeface="+mn-lt"/>
                <a:ea typeface="+mn-ea"/>
                <a:cs typeface="+mn-cs"/>
              </a:rPr>
              <a:t>.</a:t>
            </a: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[X] is the same on both sides but there is a voltage difference across the membrane—that is, the electrical potential energy on the outside (</a:t>
            </a:r>
            <a:r>
              <a:rPr lang="en-US" sz="1200" b="0" i="0" kern="1200" dirty="0" err="1" smtClean="0">
                <a:solidFill>
                  <a:schemeClr val="tx1"/>
                </a:solidFill>
                <a:effectLst/>
                <a:latin typeface="+mn-lt"/>
                <a:ea typeface="+mn-ea"/>
                <a:cs typeface="+mn-cs"/>
              </a:rPr>
              <a:t>ψ</a:t>
            </a:r>
            <a:r>
              <a:rPr lang="en-US" sz="1200" b="0" i="0" kern="1200" baseline="-25000" dirty="0" err="1"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 is not the same as on the inside (</a:t>
            </a:r>
            <a:r>
              <a:rPr lang="en-US" sz="1200" b="0" i="0" kern="1200" dirty="0" err="1" smtClean="0">
                <a:solidFill>
                  <a:schemeClr val="tx1"/>
                </a:solidFill>
                <a:effectLst/>
                <a:latin typeface="+mn-lt"/>
                <a:ea typeface="+mn-ea"/>
                <a:cs typeface="+mn-cs"/>
              </a:rPr>
              <a:t>ψ</a:t>
            </a:r>
            <a:r>
              <a:rPr lang="en-US" sz="1200" b="0" i="0" kern="1200" baseline="-250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)—this voltage difference will also drive the net movement of X, provided X is charged.</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concentration gradient for X and the voltage difference across the membrane are the two determinants of the electrochemical potential energy difference for X between the two compartments. Because the movement of X by such a </a:t>
            </a:r>
            <a:r>
              <a:rPr lang="en-US" sz="1200" b="0" i="0" kern="1200" dirty="0" err="1" smtClean="0">
                <a:solidFill>
                  <a:schemeClr val="tx1"/>
                </a:solidFill>
                <a:effectLst/>
                <a:latin typeface="+mn-lt"/>
                <a:ea typeface="+mn-ea"/>
                <a:cs typeface="+mn-cs"/>
              </a:rPr>
              <a:t>noncoupled</a:t>
            </a:r>
            <a:r>
              <a:rPr lang="en-US" sz="1200" b="0" i="0" kern="1200" dirty="0" smtClean="0">
                <a:solidFill>
                  <a:schemeClr val="tx1"/>
                </a:solidFill>
                <a:effectLst/>
                <a:latin typeface="+mn-lt"/>
                <a:ea typeface="+mn-ea"/>
                <a:cs typeface="+mn-cs"/>
              </a:rPr>
              <a:t> mechanism is not directly coupled to the movement of other solutes or to any chemical reactions, the electrochemical gradient for X is the only driving force that contributes to the transport of X. Thus, the transport of X by a </a:t>
            </a:r>
            <a:r>
              <a:rPr lang="en-US" sz="1200" b="0" i="0" kern="1200" dirty="0" err="1" smtClean="0">
                <a:solidFill>
                  <a:schemeClr val="tx1"/>
                </a:solidFill>
                <a:effectLst/>
                <a:latin typeface="+mn-lt"/>
                <a:ea typeface="+mn-ea"/>
                <a:cs typeface="+mn-cs"/>
              </a:rPr>
              <a:t>noncoupled</a:t>
            </a:r>
            <a:r>
              <a:rPr lang="en-US" sz="1200" b="0" i="0" kern="1200" dirty="0" smtClean="0">
                <a:solidFill>
                  <a:schemeClr val="tx1"/>
                </a:solidFill>
                <a:effectLst/>
                <a:latin typeface="+mn-lt"/>
                <a:ea typeface="+mn-ea"/>
                <a:cs typeface="+mn-cs"/>
              </a:rPr>
              <a:t>, passive mechanism must always proceed “downhill,” in the direction down the electrochemical potential energy difference for X.</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Movement of X across the membrane in one direction or the other is known as </a:t>
            </a:r>
            <a:r>
              <a:rPr lang="en-US" sz="1200" b="1" i="0" kern="1200" dirty="0" smtClean="0">
                <a:solidFill>
                  <a:schemeClr val="tx1"/>
                </a:solidFill>
                <a:effectLst/>
                <a:latin typeface="+mn-lt"/>
                <a:ea typeface="+mn-ea"/>
                <a:cs typeface="+mn-cs"/>
              </a:rPr>
              <a:t>unidirectional flux.</a:t>
            </a:r>
            <a:r>
              <a:rPr lang="en-US" sz="1200" b="0" i="0" kern="1200" dirty="0" smtClean="0">
                <a:solidFill>
                  <a:schemeClr val="tx1"/>
                </a:solidFill>
                <a:effectLst/>
                <a:latin typeface="+mn-lt"/>
                <a:ea typeface="+mn-ea"/>
                <a:cs typeface="+mn-cs"/>
              </a:rPr>
              <a:t> The algebraic sum of the two unidirectional fluxes is the </a:t>
            </a:r>
            <a:r>
              <a:rPr lang="en-US" sz="1200" b="1" i="0" kern="1200" dirty="0" smtClean="0">
                <a:solidFill>
                  <a:schemeClr val="tx1"/>
                </a:solidFill>
                <a:effectLst/>
                <a:latin typeface="+mn-lt"/>
                <a:ea typeface="+mn-ea"/>
                <a:cs typeface="+mn-cs"/>
              </a:rPr>
              <a:t>net flux,</a:t>
            </a:r>
            <a:r>
              <a:rPr lang="en-US" sz="1200" b="0" i="0" kern="1200" dirty="0" smtClean="0">
                <a:solidFill>
                  <a:schemeClr val="tx1"/>
                </a:solidFill>
                <a:effectLst/>
                <a:latin typeface="+mn-lt"/>
                <a:ea typeface="+mn-ea"/>
                <a:cs typeface="+mn-cs"/>
              </a:rPr>
              <a:t> or the net transport rate. Net transport occurs only when the unidirectional fluxes are unequal. In </a:t>
            </a:r>
            <a:r>
              <a:rPr lang="en-US" sz="1200" b="0" i="0" u="sng" kern="1200" dirty="0" smtClean="0">
                <a:solidFill>
                  <a:schemeClr val="tx1"/>
                </a:solidFill>
                <a:effectLst/>
                <a:latin typeface="+mn-lt"/>
                <a:ea typeface="+mn-ea"/>
                <a:cs typeface="+mn-cs"/>
              </a:rPr>
              <a:t>Figure 5-2</a:t>
            </a:r>
            <a:r>
              <a:rPr lang="en-US" sz="1200" b="0" i="0" kern="1200" dirty="0" smtClean="0">
                <a:solidFill>
                  <a:schemeClr val="tx1"/>
                </a:solidFill>
                <a:effectLst/>
                <a:latin typeface="+mn-lt"/>
                <a:ea typeface="+mn-ea"/>
                <a:cs typeface="+mn-cs"/>
              </a:rPr>
              <a:t>, the overall driving force makes unidirectional influx greater than unidirectional efflux, which results in net influx.</a:t>
            </a:r>
          </a:p>
          <a:p>
            <a:r>
              <a:rPr lang="en-US" sz="1200" b="0" i="0" kern="1200" dirty="0" smtClean="0">
                <a:solidFill>
                  <a:schemeClr val="tx1"/>
                </a:solidFill>
                <a:effectLst/>
                <a:latin typeface="+mn-lt"/>
                <a:ea typeface="+mn-ea"/>
                <a:cs typeface="+mn-cs"/>
              </a:rPr>
              <a:t>When no net driving force is acting on X, we say that X is at </a:t>
            </a:r>
            <a:r>
              <a:rPr lang="en-US" sz="1200" b="1" i="0" kern="1200" dirty="0" smtClean="0">
                <a:solidFill>
                  <a:schemeClr val="tx1"/>
                </a:solidFill>
                <a:effectLst/>
                <a:latin typeface="+mn-lt"/>
                <a:ea typeface="+mn-ea"/>
                <a:cs typeface="+mn-cs"/>
              </a:rPr>
              <a:t>equilibrium</a:t>
            </a:r>
            <a:r>
              <a:rPr lang="en-US" sz="1200" b="0" i="0" kern="1200" dirty="0" smtClean="0">
                <a:solidFill>
                  <a:schemeClr val="tx1"/>
                </a:solidFill>
                <a:effectLst/>
                <a:latin typeface="+mn-lt"/>
                <a:ea typeface="+mn-ea"/>
                <a:cs typeface="+mn-cs"/>
              </a:rPr>
              <a:t> across the membrane and there is no net transport of X across the membrane. However, even when X is in equilibrium, there may be and usually are equal and opposite movements of X across the membrane. Net transport takes place only when the net driving force acting on X is displaced from the equilibrium point, and transport proceeds in the direction that would bring X back to equilibrium.</a:t>
            </a:r>
          </a:p>
          <a:p>
            <a:r>
              <a:rPr lang="en-US" sz="1200" b="0" i="0" kern="1200" dirty="0" smtClean="0">
                <a:solidFill>
                  <a:schemeClr val="tx1"/>
                </a:solidFill>
                <a:effectLst/>
                <a:latin typeface="+mn-lt"/>
                <a:ea typeface="+mn-ea"/>
                <a:cs typeface="+mn-cs"/>
              </a:rPr>
              <a:t>Equilibrium is actually a special case of a </a:t>
            </a:r>
            <a:r>
              <a:rPr lang="en-US" sz="1200" b="1" i="0" kern="1200" dirty="0" smtClean="0">
                <a:solidFill>
                  <a:schemeClr val="tx1"/>
                </a:solidFill>
                <a:effectLst/>
                <a:latin typeface="+mn-lt"/>
                <a:ea typeface="+mn-ea"/>
                <a:cs typeface="+mn-cs"/>
              </a:rPr>
              <a:t>steady state.</a:t>
            </a:r>
            <a:r>
              <a:rPr lang="en-US" sz="1200" b="0" i="0" kern="1200" dirty="0" smtClean="0">
                <a:solidFill>
                  <a:schemeClr val="tx1"/>
                </a:solidFill>
                <a:effectLst/>
                <a:latin typeface="+mn-lt"/>
                <a:ea typeface="+mn-ea"/>
                <a:cs typeface="+mn-cs"/>
              </a:rPr>
              <a:t> In a steady state, by definition, the conditions related to X do not change with time. Thus, a transport system is in a steady state when both the driving forces acting on it and the rate of transport are constant with time. Equilibrium is the particular steady state in which there is no net driving force and thus no net transport.</a:t>
            </a: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28</a:t>
            </a:fld>
            <a:endParaRPr lang="cs-CZ"/>
          </a:p>
        </p:txBody>
      </p:sp>
    </p:spTree>
    <p:extLst>
      <p:ext uri="{BB962C8B-B14F-4D97-AF65-F5344CB8AC3E}">
        <p14:creationId xmlns:p14="http://schemas.microsoft.com/office/powerpoint/2010/main" val="147136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smtClean="0">
                <a:solidFill>
                  <a:schemeClr val="tx1"/>
                </a:solidFill>
                <a:effectLst/>
                <a:latin typeface="+mn-lt"/>
                <a:ea typeface="+mn-ea"/>
                <a:cs typeface="+mn-cs"/>
              </a:rPr>
              <a:t>CONCENTRATION GRADIENT (CA − CB)</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concentration gradient across the membrane is the driving force for net diffusion. The larger the difference in solute concentration between Solution A and Solution B, the greater the driving force and the greater the net diffusion. It also follows that, if the concentrations in the two solutions are equal, there is no driving force and no net diffusion.</a:t>
            </a:r>
          </a:p>
          <a:p>
            <a:r>
              <a:rPr lang="en-US" sz="1200" b="1" i="0" kern="1200" dirty="0" smtClean="0">
                <a:solidFill>
                  <a:schemeClr val="tx1"/>
                </a:solidFill>
                <a:effectLst/>
                <a:latin typeface="+mn-lt"/>
                <a:ea typeface="+mn-ea"/>
                <a:cs typeface="+mn-cs"/>
              </a:rPr>
              <a:t>PARTITION COEFFICIENT (K)</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partition coefficient, by definition, describes the solubility of a solute in oil relative to its solubility in water. The greater the relative solubility in oil, the higher the partition coefficient and the more easily the solute can dissolve in the cell membrane’s lipid bilayer. Nonpolar solutes tend to be soluble in oil and have high values for partition coefficient, whereas polar solutes tend to be insoluble in oil and have low values for partition coefficient. The partition coefficient can be measured by adding the solute to a mixture of olive oil and water and then measuring its concentration in the oil phase relative to its concentration in the water phase. </a:t>
            </a:r>
          </a:p>
          <a:p>
            <a:r>
              <a:rPr lang="en-US" sz="1200" b="1" i="0" kern="1200" dirty="0" smtClean="0">
                <a:solidFill>
                  <a:schemeClr val="tx1"/>
                </a:solidFill>
                <a:effectLst/>
                <a:latin typeface="+mn-lt"/>
                <a:ea typeface="+mn-ea"/>
                <a:cs typeface="+mn-cs"/>
              </a:rPr>
              <a:t>DIFFUSION COEFFICIENT (D)</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diffusion coefficient depends on such characteristics as size of the solute molecule and the viscosity of the medium. It is defined by the Stokes-Einstein equation (see later). The diffusion coefficient correlates </a:t>
            </a:r>
            <a:r>
              <a:rPr lang="en-US" sz="1200" b="0" i="1" kern="1200" dirty="0" smtClean="0">
                <a:solidFill>
                  <a:schemeClr val="tx1"/>
                </a:solidFill>
                <a:effectLst/>
                <a:latin typeface="+mn-lt"/>
                <a:ea typeface="+mn-ea"/>
                <a:cs typeface="+mn-cs"/>
              </a:rPr>
              <a:t>inversely</a:t>
            </a:r>
            <a:r>
              <a:rPr lang="en-US" sz="1200" b="0" i="0" kern="1200" dirty="0" smtClean="0">
                <a:solidFill>
                  <a:schemeClr val="tx1"/>
                </a:solidFill>
                <a:effectLst/>
                <a:latin typeface="+mn-lt"/>
                <a:ea typeface="+mn-ea"/>
                <a:cs typeface="+mn-cs"/>
              </a:rPr>
              <a:t> with the molecular radius of the solute and the viscosity of the medium. Thus, small solutes in </a:t>
            </a:r>
            <a:r>
              <a:rPr lang="en-US" sz="1200" b="0" i="0" kern="1200" dirty="0" err="1" smtClean="0">
                <a:solidFill>
                  <a:schemeClr val="tx1"/>
                </a:solidFill>
                <a:effectLst/>
                <a:latin typeface="+mn-lt"/>
                <a:ea typeface="+mn-ea"/>
                <a:cs typeface="+mn-cs"/>
              </a:rPr>
              <a:t>nonviscous</a:t>
            </a:r>
            <a:r>
              <a:rPr lang="en-US" sz="1200" b="0" i="0" kern="1200" dirty="0" smtClean="0">
                <a:solidFill>
                  <a:schemeClr val="tx1"/>
                </a:solidFill>
                <a:effectLst/>
                <a:latin typeface="+mn-lt"/>
                <a:ea typeface="+mn-ea"/>
                <a:cs typeface="+mn-cs"/>
              </a:rPr>
              <a:t> solutions have the largest diffusion coefficients and diffuse most readily; large solutes in viscous solutions have the smallest diffusion coefficients and diffuse least readily. Thus,</a:t>
            </a:r>
          </a:p>
          <a:p>
            <a:r>
              <a:rPr lang="en-US" sz="1200" b="1" i="0" kern="1200" dirty="0" smtClean="0">
                <a:solidFill>
                  <a:schemeClr val="tx1"/>
                </a:solidFill>
                <a:effectLst/>
                <a:latin typeface="+mn-lt"/>
                <a:ea typeface="+mn-ea"/>
                <a:cs typeface="+mn-cs"/>
              </a:rPr>
              <a:t>THICKNESS OF THE MEMBRANE (ΔX)</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thicker the cell membrane, the greater the distance the solute must diffuse and the lower the rate of diffusion.</a:t>
            </a:r>
          </a:p>
          <a:p>
            <a:r>
              <a:rPr lang="en-US" sz="1200" b="1" i="0" kern="1200" dirty="0" smtClean="0">
                <a:solidFill>
                  <a:schemeClr val="tx1"/>
                </a:solidFill>
                <a:effectLst/>
                <a:latin typeface="+mn-lt"/>
                <a:ea typeface="+mn-ea"/>
                <a:cs typeface="+mn-cs"/>
              </a:rPr>
              <a:t>SURFACE AREA (A)</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greater the surface area of membrane available, the higher the rate of diffusion. For example, lipid-soluble gases such as oxygen and carbon dioxide have particularly high rates of diffusion across cell membranes. These high rates can be attributed to the large surface area for diffusion provided by the lipid component of the membrane.</a:t>
            </a:r>
          </a:p>
          <a:p>
            <a:r>
              <a:rPr lang="en-US" sz="1200" b="0" i="0" kern="1200" dirty="0" smtClean="0">
                <a:solidFill>
                  <a:schemeClr val="tx1"/>
                </a:solidFill>
                <a:effectLst/>
                <a:latin typeface="+mn-lt"/>
                <a:ea typeface="+mn-ea"/>
                <a:cs typeface="+mn-cs"/>
              </a:rPr>
              <a:t>To simplify the description of diffusion, several of the previously cited characteristics can be combined into a single term called </a:t>
            </a:r>
            <a:r>
              <a:rPr lang="en-US" sz="1200" b="1" i="0" kern="1200" dirty="0" smtClean="0">
                <a:solidFill>
                  <a:schemeClr val="tx1"/>
                </a:solidFill>
                <a:effectLst/>
                <a:latin typeface="+mn-lt"/>
                <a:ea typeface="+mn-ea"/>
                <a:cs typeface="+mn-cs"/>
              </a:rPr>
              <a:t>permeability</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Permeability includes the partition coefficient, the diffusion coefficient, and the membrane thickness. Thus,</a:t>
            </a:r>
          </a:p>
          <a:p>
            <a:r>
              <a:rPr lang="en-US" sz="1200" b="0" i="0" kern="1200" dirty="0" smtClean="0">
                <a:solidFill>
                  <a:schemeClr val="tx1"/>
                </a:solidFill>
                <a:effectLst/>
                <a:latin typeface="+mn-lt"/>
                <a:ea typeface="+mn-ea"/>
                <a:cs typeface="+mn-cs"/>
              </a:rPr>
              <a:t>By combining several variables into permeability, the rate of net diffusion is simplified to the following expression:</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29</a:t>
            </a:fld>
            <a:endParaRPr lang="cs-CZ"/>
          </a:p>
        </p:txBody>
      </p:sp>
    </p:spTree>
    <p:extLst>
      <p:ext uri="{BB962C8B-B14F-4D97-AF65-F5344CB8AC3E}">
        <p14:creationId xmlns:p14="http://schemas.microsoft.com/office/powerpoint/2010/main" val="316416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2</a:t>
            </a:fld>
            <a:endParaRPr lang="cs-CZ"/>
          </a:p>
        </p:txBody>
      </p:sp>
    </p:spTree>
    <p:extLst>
      <p:ext uri="{BB962C8B-B14F-4D97-AF65-F5344CB8AC3E}">
        <p14:creationId xmlns:p14="http://schemas.microsoft.com/office/powerpoint/2010/main" val="404564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Gases, such as O2 and CO2, and small, uncharged polar molecules,</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such as urea and ethanol, can readily move by </a:t>
            </a:r>
            <a:r>
              <a:rPr lang="en-US" sz="1200" b="1" i="0" u="none" strike="noStrike" kern="1200" baseline="0" dirty="0" smtClean="0">
                <a:solidFill>
                  <a:schemeClr val="tx1"/>
                </a:solidFill>
                <a:latin typeface="+mn-lt"/>
                <a:ea typeface="+mn-ea"/>
                <a:cs typeface="+mn-cs"/>
              </a:rPr>
              <a:t>passive</a:t>
            </a:r>
            <a:r>
              <a:rPr lang="cs-CZ"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(simple) diffusion </a:t>
            </a:r>
            <a:r>
              <a:rPr lang="en-US" sz="1200" b="0" i="0" u="none" strike="noStrike" kern="1200" baseline="0" dirty="0" smtClean="0">
                <a:solidFill>
                  <a:schemeClr val="tx1"/>
                </a:solidFill>
                <a:latin typeface="+mn-lt"/>
                <a:ea typeface="+mn-ea"/>
                <a:cs typeface="+mn-cs"/>
              </a:rPr>
              <a:t>across an artificial membrane composed of</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pure phospholipid or of phospholipid and cholesterol (Figure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7-1). Such molecules also can diffuse across cellular membranes</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without the aid of transport proteins. No metabolic</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energy is expended because movement is from a high to a</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low concentration of the molecule, down its chemical con</a:t>
            </a:r>
            <a:r>
              <a:rPr lang="cs-CZ" sz="1200" b="0" i="0" u="none" strike="noStrike" kern="1200" baseline="0" dirty="0" err="1" smtClean="0">
                <a:solidFill>
                  <a:schemeClr val="tx1"/>
                </a:solidFill>
                <a:latin typeface="+mn-lt"/>
                <a:ea typeface="+mn-ea"/>
                <a:cs typeface="+mn-cs"/>
              </a:rPr>
              <a:t>centration</a:t>
            </a:r>
            <a:r>
              <a:rPr lang="cs-CZ" sz="1200" b="0" i="0" u="none" strike="noStrike" kern="1200" baseline="0" dirty="0" smtClean="0">
                <a:solidFill>
                  <a:schemeClr val="tx1"/>
                </a:solidFill>
                <a:latin typeface="+mn-lt"/>
                <a:ea typeface="+mn-ea"/>
                <a:cs typeface="+mn-cs"/>
              </a:rPr>
              <a:t> gradient.</a:t>
            </a:r>
          </a:p>
          <a:p>
            <a:r>
              <a:rPr lang="en-US" sz="1200" b="0" i="0" u="none" strike="noStrike" kern="1200" baseline="0" dirty="0" smtClean="0">
                <a:solidFill>
                  <a:schemeClr val="tx1"/>
                </a:solidFill>
                <a:latin typeface="+mn-lt"/>
                <a:ea typeface="+mn-ea"/>
                <a:cs typeface="+mn-cs"/>
              </a:rPr>
              <a:t>The relative diffusion rate of any substance across a pure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phospholipid bilayer is proportional to its concentration gradient</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across the layer and to its hydrophobicity and size;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charged molecules are also affected by any electric potential</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across</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the</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membrane</a:t>
            </a:r>
            <a:r>
              <a:rPr lang="cs-CZ" sz="1200" b="0" i="0" u="none" strike="noStrike" kern="1200" baseline="0" dirty="0" smtClean="0">
                <a:solidFill>
                  <a:schemeClr val="tx1"/>
                </a:solidFill>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30</a:t>
            </a:fld>
            <a:endParaRPr lang="cs-CZ"/>
          </a:p>
        </p:txBody>
      </p:sp>
    </p:spTree>
    <p:extLst>
      <p:ext uri="{BB962C8B-B14F-4D97-AF65-F5344CB8AC3E}">
        <p14:creationId xmlns:p14="http://schemas.microsoft.com/office/powerpoint/2010/main" val="1396169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Because most ions and hydrophilic solutes of biological interest partition poorly into the lipid bilayer, simple passive diffusion of these solutes through the lipid portion of the membrane is negligible. </a:t>
            </a:r>
            <a:r>
              <a:rPr lang="en-US" sz="1200" b="0" i="0" kern="1200" dirty="0" err="1" smtClean="0">
                <a:solidFill>
                  <a:schemeClr val="tx1"/>
                </a:solidFill>
                <a:effectLst/>
                <a:latin typeface="+mn-lt"/>
                <a:ea typeface="+mn-ea"/>
                <a:cs typeface="+mn-cs"/>
              </a:rPr>
              <a:t>Noncoupled</a:t>
            </a:r>
            <a:r>
              <a:rPr lang="en-US" sz="1200" b="0" i="0" kern="1200" dirty="0" smtClean="0">
                <a:solidFill>
                  <a:schemeClr val="tx1"/>
                </a:solidFill>
                <a:effectLst/>
                <a:latin typeface="+mn-lt"/>
                <a:ea typeface="+mn-ea"/>
                <a:cs typeface="+mn-cs"/>
              </a:rPr>
              <a:t> transport across the plasma membrane generally requires specialized pathways that allow particular substances to cross the lipid bilayer. In all known cases, such pathways are formed from </a:t>
            </a:r>
            <a:r>
              <a:rPr lang="en-US" sz="1200" b="1" i="0" kern="1200" dirty="0" smtClean="0">
                <a:solidFill>
                  <a:schemeClr val="tx1"/>
                </a:solidFill>
                <a:effectLst/>
                <a:latin typeface="+mn-lt"/>
                <a:ea typeface="+mn-ea"/>
                <a:cs typeface="+mn-cs"/>
              </a:rPr>
              <a:t>integral membrane proteins.</a:t>
            </a:r>
            <a:endParaRPr lang="cs-CZ" sz="1200" b="1" i="0" kern="1200" dirty="0" smtClean="0">
              <a:solidFill>
                <a:schemeClr val="tx1"/>
              </a:solidFill>
              <a:effectLst/>
              <a:latin typeface="+mn-lt"/>
              <a:ea typeface="+mn-ea"/>
              <a:cs typeface="+mn-cs"/>
            </a:endParaRPr>
          </a:p>
          <a:p>
            <a:endParaRPr lang="cs-CZ" sz="1200" b="1"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Some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membrane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proteins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form</a:t>
            </a:r>
            <a:r>
              <a:rPr lang="cs-CZ" sz="1200" b="0" i="0" kern="1200" dirty="0" smtClean="0">
                <a:solidFill>
                  <a:schemeClr val="tx1"/>
                </a:solidFill>
                <a:effectLst/>
                <a:latin typeface="+mn-lt"/>
                <a:ea typeface="+mn-ea"/>
                <a:cs typeface="+mn-cs"/>
              </a:rPr>
              <a:t> </a:t>
            </a:r>
            <a:r>
              <a:rPr lang="cs-CZ" sz="1200" b="1" i="0" kern="1200" dirty="0" err="1" smtClean="0">
                <a:solidFill>
                  <a:schemeClr val="tx1"/>
                </a:solidFill>
                <a:effectLst/>
                <a:latin typeface="+mn-lt"/>
                <a:ea typeface="+mn-ea"/>
                <a:cs typeface="+mn-cs"/>
              </a:rPr>
              <a:t>pores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that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provide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aqueous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transmembrane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conduit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that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always</a:t>
            </a:r>
            <a:r>
              <a:rPr lang="cs-CZ" sz="1200" b="0" i="0" kern="1200" dirty="0" smtClean="0">
                <a:solidFill>
                  <a:schemeClr val="tx1"/>
                </a:solidFill>
                <a:effectLst/>
                <a:latin typeface="+mn-lt"/>
                <a:ea typeface="+mn-ea"/>
                <a:cs typeface="+mn-cs"/>
              </a:rPr>
              <a:t> open (</a:t>
            </a:r>
            <a:r>
              <a:rPr lang="cs-CZ" sz="1200" b="0" i="0" kern="1200" dirty="0" err="1" smtClean="0">
                <a:solidFill>
                  <a:schemeClr val="tx1"/>
                </a:solidFill>
                <a:effectLst/>
                <a:latin typeface="+mn-lt"/>
                <a:ea typeface="+mn-ea"/>
                <a:cs typeface="+mn-cs"/>
              </a:rPr>
              <a:t>see</a:t>
            </a:r>
            <a:r>
              <a:rPr lang="cs-CZ" sz="1200" b="0" i="0" kern="1200" dirty="0" smtClean="0">
                <a:solidFill>
                  <a:schemeClr val="tx1"/>
                </a:solidFill>
                <a:effectLst/>
                <a:latin typeface="+mn-lt"/>
                <a:ea typeface="+mn-ea"/>
                <a:cs typeface="+mn-cs"/>
              </a:rPr>
              <a:t> </a:t>
            </a:r>
            <a:r>
              <a:rPr lang="cs-CZ" sz="1200" b="0" i="0" u="sng" kern="1200" dirty="0" err="1" smtClean="0">
                <a:solidFill>
                  <a:schemeClr val="tx1"/>
                </a:solidFill>
                <a:effectLst/>
                <a:latin typeface="+mn-lt"/>
                <a:ea typeface="+mn-ea"/>
                <a:cs typeface="+mn-cs"/>
              </a:rPr>
              <a:t>Fig</a:t>
            </a:r>
            <a:r>
              <a:rPr lang="cs-CZ" sz="1200" b="0" i="0" u="sng" kern="1200" dirty="0" smtClean="0">
                <a:solidFill>
                  <a:schemeClr val="tx1"/>
                </a:solidFill>
                <a:effectLst/>
                <a:latin typeface="+mn-lt"/>
                <a:ea typeface="+mn-ea"/>
                <a:cs typeface="+mn-cs"/>
              </a:rPr>
              <a:t>. 5-3</a:t>
            </a:r>
            <a:r>
              <a:rPr lang="cs-CZ" sz="1200" b="0" i="1" kern="1200" dirty="0" smtClean="0">
                <a:solidFill>
                  <a:schemeClr val="tx1"/>
                </a:solidFill>
                <a:effectLst/>
                <a:latin typeface="+mn-lt"/>
                <a:ea typeface="+mn-ea"/>
                <a:cs typeface="+mn-cs"/>
              </a:rPr>
              <a:t>A</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Among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large-size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pores</a:t>
            </a:r>
            <a:r>
              <a:rPr lang="cs-CZ" sz="1200" b="0" i="0" kern="1200" dirty="0" smtClean="0">
                <a:solidFill>
                  <a:schemeClr val="tx1"/>
                </a:solidFill>
                <a:effectLst/>
                <a:latin typeface="+mn-lt"/>
                <a:ea typeface="+mn-ea"/>
                <a:cs typeface="+mn-cs"/>
              </a:rPr>
              <a:t> are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a:t>
            </a:r>
            <a:r>
              <a:rPr lang="cs-CZ" sz="1200" b="1" i="0" kern="1200" dirty="0" err="1" smtClean="0">
                <a:solidFill>
                  <a:schemeClr val="tx1"/>
                </a:solidFill>
                <a:effectLst/>
                <a:latin typeface="+mn-lt"/>
                <a:ea typeface="+mn-ea"/>
                <a:cs typeface="+mn-cs"/>
              </a:rPr>
              <a:t>porins</a:t>
            </a:r>
            <a:r>
              <a:rPr lang="cs-CZ" sz="1200" b="0" i="0" kern="1200" dirty="0" smtClean="0">
                <a:solidFill>
                  <a:schemeClr val="tx1"/>
                </a:solidFill>
                <a:effectLst/>
                <a:latin typeface="+mn-lt"/>
                <a:ea typeface="+mn-ea"/>
                <a:cs typeface="+mn-cs"/>
              </a:rPr>
              <a:t> (</a:t>
            </a:r>
            <a:r>
              <a:rPr lang="cs-CZ" sz="1200" b="0" i="0" u="sng" kern="1200" dirty="0" err="1" smtClean="0">
                <a:solidFill>
                  <a:schemeClr val="tx1"/>
                </a:solidFill>
                <a:effectLst/>
                <a:latin typeface="+mn-lt"/>
                <a:ea typeface="+mn-ea"/>
                <a:cs typeface="+mn-cs"/>
              </a:rPr>
              <a:t>Fig</a:t>
            </a:r>
            <a:r>
              <a:rPr lang="cs-CZ" sz="1200" b="0" i="0" u="sng" kern="1200" dirty="0" smtClean="0">
                <a:solidFill>
                  <a:schemeClr val="tx1"/>
                </a:solidFill>
                <a:effectLst/>
                <a:latin typeface="+mn-lt"/>
                <a:ea typeface="+mn-ea"/>
                <a:cs typeface="+mn-cs"/>
              </a:rPr>
              <a:t>. 5-4</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found</a:t>
            </a:r>
            <a:r>
              <a:rPr lang="cs-CZ" sz="1200" b="0" i="0" kern="1200" dirty="0" smtClean="0">
                <a:solidFill>
                  <a:schemeClr val="tx1"/>
                </a:solidFill>
                <a:effectLst/>
                <a:latin typeface="+mn-lt"/>
                <a:ea typeface="+mn-ea"/>
                <a:cs typeface="+mn-cs"/>
              </a:rPr>
              <a:t> in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outer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membranes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of</a:t>
            </a:r>
            <a:r>
              <a:rPr lang="cs-CZ" sz="1200" b="0" i="0" kern="1200" dirty="0" smtClean="0">
                <a:solidFill>
                  <a:schemeClr val="tx1"/>
                </a:solidFill>
                <a:effectLst/>
                <a:latin typeface="+mn-lt"/>
                <a:ea typeface="+mn-ea"/>
                <a:cs typeface="+mn-cs"/>
              </a:rPr>
              <a:t> gram-negative </a:t>
            </a:r>
            <a:r>
              <a:rPr lang="cs-CZ" sz="1200" b="0" i="0" kern="1200" dirty="0" err="1" smtClean="0">
                <a:solidFill>
                  <a:schemeClr val="tx1"/>
                </a:solidFill>
                <a:effectLst/>
                <a:latin typeface="+mn-lt"/>
                <a:ea typeface="+mn-ea"/>
                <a:cs typeface="+mn-cs"/>
              </a:rPr>
              <a:t>bacteria</a:t>
            </a:r>
            <a:r>
              <a:rPr lang="cs-CZ" sz="1200" b="0" i="0" kern="1200" dirty="0" smtClean="0">
                <a:solidFill>
                  <a:schemeClr val="tx1"/>
                </a:solidFill>
                <a:effectLst/>
                <a:latin typeface="+mn-lt"/>
                <a:ea typeface="+mn-ea"/>
                <a:cs typeface="+mn-cs"/>
              </a:rPr>
              <a:t> and </a:t>
            </a:r>
            <a:r>
              <a:rPr lang="cs-CZ" sz="1200" b="0" i="0" kern="1200" dirty="0" err="1" smtClean="0">
                <a:solidFill>
                  <a:schemeClr val="tx1"/>
                </a:solidFill>
                <a:effectLst/>
                <a:latin typeface="+mn-lt"/>
                <a:ea typeface="+mn-ea"/>
                <a:cs typeface="+mn-cs"/>
              </a:rPr>
              <a:t>mitochondria</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Mitochondrial</a:t>
            </a:r>
            <a:r>
              <a:rPr lang="cs-CZ" sz="1200" b="0" i="0" kern="1200" dirty="0" smtClean="0">
                <a:solidFill>
                  <a:schemeClr val="tx1"/>
                </a:solidFill>
                <a:effectLst/>
                <a:latin typeface="+mn-lt"/>
                <a:ea typeface="+mn-ea"/>
                <a:cs typeface="+mn-cs"/>
              </a:rPr>
              <a:t> porin </a:t>
            </a:r>
            <a:r>
              <a:rPr lang="cs-CZ" sz="1200" b="0" i="0" kern="1200" dirty="0" err="1" smtClean="0">
                <a:solidFill>
                  <a:schemeClr val="tx1"/>
                </a:solidFill>
                <a:effectLst/>
                <a:latin typeface="+mn-lt"/>
                <a:ea typeface="+mn-ea"/>
                <a:cs typeface="+mn-cs"/>
              </a:rPr>
              <a:t>allows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solutes</a:t>
            </a:r>
            <a:r>
              <a:rPr lang="cs-CZ" sz="1200" b="0" i="0" kern="1200" dirty="0" smtClean="0">
                <a:solidFill>
                  <a:schemeClr val="tx1"/>
                </a:solidFill>
                <a:effectLst/>
                <a:latin typeface="+mn-lt"/>
                <a:ea typeface="+mn-ea"/>
                <a:cs typeface="+mn-cs"/>
              </a:rPr>
              <a:t> as </a:t>
            </a:r>
            <a:r>
              <a:rPr lang="cs-CZ" sz="1200" b="0" i="0" kern="1200" dirty="0" err="1" smtClean="0">
                <a:solidFill>
                  <a:schemeClr val="tx1"/>
                </a:solidFill>
                <a:effectLst/>
                <a:latin typeface="+mn-lt"/>
                <a:ea typeface="+mn-ea"/>
                <a:cs typeface="+mn-cs"/>
              </a:rPr>
              <a:t>large</a:t>
            </a:r>
            <a:r>
              <a:rPr lang="cs-CZ" sz="1200" b="0" i="0" kern="1200" dirty="0" smtClean="0">
                <a:solidFill>
                  <a:schemeClr val="tx1"/>
                </a:solidFill>
                <a:effectLst/>
                <a:latin typeface="+mn-lt"/>
                <a:ea typeface="+mn-ea"/>
                <a:cs typeface="+mn-cs"/>
              </a:rPr>
              <a:t> as 5 </a:t>
            </a:r>
            <a:r>
              <a:rPr lang="cs-CZ" sz="1200" b="0" i="0" kern="1200" dirty="0" err="1" smtClean="0">
                <a:solidFill>
                  <a:schemeClr val="tx1"/>
                </a:solidFill>
                <a:effectLst/>
                <a:latin typeface="+mn-lt"/>
                <a:ea typeface="+mn-ea"/>
                <a:cs typeface="+mn-cs"/>
              </a:rPr>
              <a:t>kDa</a:t>
            </a:r>
            <a:r>
              <a:rPr lang="cs-CZ" sz="1200" b="0" i="0" kern="1200" dirty="0" smtClean="0">
                <a:solidFill>
                  <a:schemeClr val="tx1"/>
                </a:solidFill>
                <a:effectLst/>
                <a:latin typeface="+mn-lt"/>
                <a:ea typeface="+mn-ea"/>
                <a:cs typeface="+mn-cs"/>
              </a:rPr>
              <a:t> to </a:t>
            </a:r>
            <a:r>
              <a:rPr lang="cs-CZ" sz="1200" b="0" i="0" kern="1200" dirty="0" err="1" smtClean="0">
                <a:solidFill>
                  <a:schemeClr val="tx1"/>
                </a:solidFill>
                <a:effectLst/>
                <a:latin typeface="+mn-lt"/>
                <a:ea typeface="+mn-ea"/>
                <a:cs typeface="+mn-cs"/>
              </a:rPr>
              <a:t>diffuse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passively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from</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cytosol </a:t>
            </a:r>
            <a:r>
              <a:rPr lang="cs-CZ" sz="1200" b="0" i="0" kern="1200" dirty="0" err="1" smtClean="0">
                <a:solidFill>
                  <a:schemeClr val="tx1"/>
                </a:solidFill>
                <a:effectLst/>
                <a:latin typeface="+mn-lt"/>
                <a:ea typeface="+mn-ea"/>
                <a:cs typeface="+mn-cs"/>
              </a:rPr>
              <a:t>into</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mitochondria's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intermembrane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space</a:t>
            </a:r>
            <a:r>
              <a:rPr lang="cs-CZ"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One mechanism by which cytotoxic T lymphocytes kill their target cells is the release of monomers of a pore-forming protein known as </a:t>
            </a:r>
            <a:r>
              <a:rPr lang="en-US" sz="1200" b="1" i="0" kern="1200" dirty="0" err="1" smtClean="0">
                <a:solidFill>
                  <a:schemeClr val="tx1"/>
                </a:solidFill>
                <a:effectLst/>
                <a:latin typeface="+mn-lt"/>
                <a:ea typeface="+mn-ea"/>
                <a:cs typeface="+mn-cs"/>
              </a:rPr>
              <a:t>perforin</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Perforin</a:t>
            </a:r>
            <a:r>
              <a:rPr lang="en-US" sz="1200" b="0" i="0" kern="1200" dirty="0" smtClean="0">
                <a:solidFill>
                  <a:schemeClr val="tx1"/>
                </a:solidFill>
                <a:effectLst/>
                <a:latin typeface="+mn-lt"/>
                <a:ea typeface="+mn-ea"/>
                <a:cs typeface="+mn-cs"/>
              </a:rPr>
              <a:t> monomers polymerize within the target cell membrane and assemble like staves of a barrel to form large, doughnut-like channels with an internal diameter of 16 nm. The passive flow of ions, water, and other small molecules through these pores kills the target cell. A similar pore plays a crucial role in the defense against bacterial infections. The binding of antibodies to an invading bacterium (“classic” pathway), or simply the presence of native polysaccharides on bacteria (“alternative” pathway), triggers a cascade of reactions known as the </a:t>
            </a:r>
            <a:r>
              <a:rPr lang="en-US" sz="1200" b="1" i="0" kern="1200" dirty="0" smtClean="0">
                <a:solidFill>
                  <a:schemeClr val="tx1"/>
                </a:solidFill>
                <a:effectLst/>
                <a:latin typeface="+mn-lt"/>
                <a:ea typeface="+mn-ea"/>
                <a:cs typeface="+mn-cs"/>
              </a:rPr>
              <a:t>complement cascade.</a:t>
            </a:r>
            <a:r>
              <a:rPr lang="en-US" sz="1200" b="0" i="0" kern="1200" dirty="0" smtClean="0">
                <a:solidFill>
                  <a:schemeClr val="tx1"/>
                </a:solidFill>
                <a:effectLst/>
                <a:latin typeface="+mn-lt"/>
                <a:ea typeface="+mn-ea"/>
                <a:cs typeface="+mn-cs"/>
              </a:rPr>
              <a:t> This cascade culminates in the formation of a doughnut-like structure with an internal diameter of 10 nm. This pore is made up of monomers of C9, the final component of the complement cascade.</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nuclear pore complex (NPC),</a:t>
            </a:r>
            <a:r>
              <a:rPr lang="en-US" sz="1200" b="0" i="0" kern="1200" dirty="0" smtClean="0">
                <a:solidFill>
                  <a:schemeClr val="tx1"/>
                </a:solidFill>
                <a:effectLst/>
                <a:latin typeface="+mn-lt"/>
                <a:ea typeface="+mn-ea"/>
                <a:cs typeface="+mn-cs"/>
              </a:rPr>
              <a:t> which regulates traffic into and out of the nucleus (see </a:t>
            </a:r>
            <a:r>
              <a:rPr lang="en-US" sz="1200" b="0" i="0" u="sng" kern="1200" dirty="0" smtClean="0">
                <a:solidFill>
                  <a:schemeClr val="tx1"/>
                </a:solidFill>
                <a:effectLst/>
                <a:latin typeface="+mn-lt"/>
                <a:ea typeface="+mn-ea"/>
                <a:cs typeface="+mn-cs"/>
              </a:rPr>
              <a:t>p. 21</a:t>
            </a:r>
            <a:r>
              <a:rPr lang="en-US" sz="1200" b="0" i="0" kern="1200" dirty="0" smtClean="0">
                <a:solidFill>
                  <a:schemeClr val="tx1"/>
                </a:solidFill>
                <a:effectLst/>
                <a:latin typeface="+mn-lt"/>
                <a:ea typeface="+mn-ea"/>
                <a:cs typeface="+mn-cs"/>
              </a:rPr>
              <a:t>), is remarkably large. The NPC is made up of at least 30 different proteins and has a molecular mass of 10</a:t>
            </a:r>
            <a:r>
              <a:rPr lang="en-US" sz="1200" b="0" i="0" kern="1200" baseline="30000" dirty="0" smtClean="0">
                <a:solidFill>
                  <a:schemeClr val="tx1"/>
                </a:solidFill>
                <a:effectLst/>
                <a:latin typeface="+mn-lt"/>
                <a:ea typeface="+mn-ea"/>
                <a:cs typeface="+mn-cs"/>
              </a:rPr>
              <a:t>8</a:t>
            </a:r>
            <a:r>
              <a:rPr lang="en-US" sz="1200" b="0" i="0" kern="1200" dirty="0" smtClean="0">
                <a:solidFill>
                  <a:schemeClr val="tx1"/>
                </a:solidFill>
                <a:effectLst/>
                <a:latin typeface="+mn-lt"/>
                <a:ea typeface="+mn-ea"/>
                <a:cs typeface="+mn-cs"/>
              </a:rPr>
              <a:t> Da and an outer diameter of ~100 nm. It can transport huge molecules (approaching 10</a:t>
            </a:r>
            <a:r>
              <a:rPr lang="en-US" sz="1200" b="0" i="0" kern="1200" baseline="30000" dirty="0" smtClean="0">
                <a:solidFill>
                  <a:schemeClr val="tx1"/>
                </a:solidFill>
                <a:effectLst/>
                <a:latin typeface="+mn-lt"/>
                <a:ea typeface="+mn-ea"/>
                <a:cs typeface="+mn-cs"/>
              </a:rPr>
              <a:t>6</a:t>
            </a:r>
            <a:r>
              <a:rPr lang="en-US" sz="1200" b="0" i="0" kern="1200" dirty="0" smtClean="0">
                <a:solidFill>
                  <a:schemeClr val="tx1"/>
                </a:solidFill>
                <a:effectLst/>
                <a:latin typeface="+mn-lt"/>
                <a:ea typeface="+mn-ea"/>
                <a:cs typeface="+mn-cs"/>
              </a:rPr>
              <a:t> Da) in a complicated process that involves ATP hydrolysis. In addition to this active component of transport, the NPC also has a passive component. Contained within the massive NPC is a simple aqueous pore with an internal diameter of ~9 nm that allows molecules &lt;45 </a:t>
            </a:r>
            <a:r>
              <a:rPr lang="en-US" sz="1200" b="0" i="0" kern="1200" dirty="0" err="1" smtClean="0">
                <a:solidFill>
                  <a:schemeClr val="tx1"/>
                </a:solidFill>
                <a:effectLst/>
                <a:latin typeface="+mn-lt"/>
                <a:ea typeface="+mn-ea"/>
                <a:cs typeface="+mn-cs"/>
              </a:rPr>
              <a:t>kDa</a:t>
            </a:r>
            <a:r>
              <a:rPr lang="en-US" sz="1200" b="0" i="0" kern="1200" dirty="0" smtClean="0">
                <a:solidFill>
                  <a:schemeClr val="tx1"/>
                </a:solidFill>
                <a:effectLst/>
                <a:latin typeface="+mn-lt"/>
                <a:ea typeface="+mn-ea"/>
                <a:cs typeface="+mn-cs"/>
              </a:rPr>
              <a:t> to move between the cytoplasm and nucleus but almost completely restricts the movement of globular proteins that are larger than ~60 </a:t>
            </a:r>
            <a:r>
              <a:rPr lang="en-US" sz="1200" b="0" i="0" kern="1200" dirty="0" err="1" smtClean="0">
                <a:solidFill>
                  <a:schemeClr val="tx1"/>
                </a:solidFill>
                <a:effectLst/>
                <a:latin typeface="+mn-lt"/>
                <a:ea typeface="+mn-ea"/>
                <a:cs typeface="+mn-cs"/>
              </a:rPr>
              <a:t>kDa</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plasma membranes of many types of cells have proteins that form channels just large enough to allow water molecules to pass through. The first water channel to be studied was </a:t>
            </a:r>
            <a:r>
              <a:rPr lang="en-US" sz="1200" b="1" i="0" kern="1200" dirty="0" smtClean="0">
                <a:solidFill>
                  <a:schemeClr val="tx1"/>
                </a:solidFill>
                <a:effectLst/>
                <a:latin typeface="+mn-lt"/>
                <a:ea typeface="+mn-ea"/>
                <a:cs typeface="+mn-cs"/>
              </a:rPr>
              <a:t>aquaporin 1 (AQP1),</a:t>
            </a:r>
            <a:r>
              <a:rPr lang="en-US" sz="1200" b="0" i="0" kern="1200" dirty="0" smtClean="0">
                <a:solidFill>
                  <a:schemeClr val="tx1"/>
                </a:solidFill>
                <a:effectLst/>
                <a:latin typeface="+mn-lt"/>
                <a:ea typeface="+mn-ea"/>
                <a:cs typeface="+mn-cs"/>
              </a:rPr>
              <a:t> a 28-kDa protein. AQP1 belongs to a larger family of </a:t>
            </a:r>
            <a:r>
              <a:rPr lang="en-US" sz="1200" b="1" i="0" kern="1200" dirty="0" err="1" smtClean="0">
                <a:solidFill>
                  <a:schemeClr val="tx1"/>
                </a:solidFill>
                <a:effectLst/>
                <a:latin typeface="+mn-lt"/>
                <a:ea typeface="+mn-ea"/>
                <a:cs typeface="+mn-cs"/>
              </a:rPr>
              <a:t>aquaporins</a:t>
            </a:r>
            <a:r>
              <a:rPr lang="en-US" sz="1200" b="1" i="0" kern="1200" dirty="0" smtClean="0">
                <a:solidFill>
                  <a:schemeClr val="tx1"/>
                </a:solidFill>
                <a:effectLst/>
                <a:latin typeface="+mn-lt"/>
                <a:ea typeface="+mn-ea"/>
                <a:cs typeface="+mn-cs"/>
              </a:rPr>
              <a:t> (AQPs)</a:t>
            </a:r>
            <a:r>
              <a:rPr lang="en-US" sz="1200" b="0" i="0" kern="1200" dirty="0" smtClean="0">
                <a:solidFill>
                  <a:schemeClr val="tx1"/>
                </a:solidFill>
                <a:effectLst/>
                <a:latin typeface="+mn-lt"/>
                <a:ea typeface="+mn-ea"/>
                <a:cs typeface="+mn-cs"/>
              </a:rPr>
              <a:t> that has representatives in organisms as diverse as bacteria, plants, and animals. In mammals, the various AQPs have different tissue distributions, different mechanisms of regulation, and varying abilities to transport small neutral molecules other than water. In the lipid bilayer, AQP1 (</a:t>
            </a:r>
            <a:r>
              <a:rPr lang="en-US" sz="1200" b="0" i="0" u="sng" kern="1200" dirty="0" smtClean="0">
                <a:solidFill>
                  <a:schemeClr val="tx1"/>
                </a:solidFill>
                <a:effectLst/>
                <a:latin typeface="+mn-lt"/>
                <a:ea typeface="+mn-ea"/>
                <a:cs typeface="+mn-cs"/>
              </a:rPr>
              <a:t>Fig. 5-5</a:t>
            </a:r>
            <a:r>
              <a:rPr lang="en-US" sz="1200" b="0" i="0" kern="1200" dirty="0" smtClean="0">
                <a:solidFill>
                  <a:schemeClr val="tx1"/>
                </a:solidFill>
                <a:effectLst/>
                <a:latin typeface="+mn-lt"/>
                <a:ea typeface="+mn-ea"/>
                <a:cs typeface="+mn-cs"/>
              </a:rPr>
              <a:t>) exists as tetramers. Each monomer consists of six membrane-spanning helices as well as two shorter helices that dip into the plane of the membrane. These structures form a permeation pathway for the single-file diffusion of water.</a:t>
            </a: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31</a:t>
            </a:fld>
            <a:endParaRPr lang="cs-CZ"/>
          </a:p>
        </p:txBody>
      </p:sp>
    </p:spTree>
    <p:extLst>
      <p:ext uri="{BB962C8B-B14F-4D97-AF65-F5344CB8AC3E}">
        <p14:creationId xmlns:p14="http://schemas.microsoft.com/office/powerpoint/2010/main" val="160909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 The membrane protein forms a </a:t>
            </a:r>
            <a:r>
              <a:rPr lang="en-US" sz="1200" b="1" i="0" kern="1200" dirty="0" smtClean="0">
                <a:solidFill>
                  <a:schemeClr val="tx1"/>
                </a:solidFill>
                <a:effectLst/>
                <a:latin typeface="+mn-lt"/>
                <a:ea typeface="+mn-ea"/>
                <a:cs typeface="+mn-cs"/>
              </a:rPr>
              <a:t>channel</a:t>
            </a:r>
            <a:r>
              <a:rPr lang="en-US" sz="1200" b="0" i="0" kern="1200" dirty="0" smtClean="0">
                <a:solidFill>
                  <a:schemeClr val="tx1"/>
                </a:solidFill>
                <a:effectLst/>
                <a:latin typeface="+mn-lt"/>
                <a:ea typeface="+mn-ea"/>
                <a:cs typeface="+mn-cs"/>
              </a:rPr>
              <a:t> that is alternately open and closed because it is equipped with a movable barrier or gate (see </a:t>
            </a:r>
            <a:r>
              <a:rPr lang="en-US" sz="1200" b="0" i="0" u="sng" kern="1200" dirty="0" smtClean="0">
                <a:solidFill>
                  <a:schemeClr val="tx1"/>
                </a:solidFill>
                <a:effectLst/>
                <a:latin typeface="+mn-lt"/>
                <a:ea typeface="+mn-ea"/>
                <a:cs typeface="+mn-cs"/>
              </a:rPr>
              <a:t>Fig. 5-3</a:t>
            </a:r>
            <a:r>
              <a:rPr lang="en-US" sz="1200" b="0" i="1"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Physiological examples include virtually all ion channels, such as the ones that allow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Cl</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K</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and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to cross the membrane. The process of opening and closing of the barrier is referred to as </a:t>
            </a:r>
            <a:r>
              <a:rPr lang="en-US" sz="1200" b="1" i="0" kern="1200" dirty="0" smtClean="0">
                <a:solidFill>
                  <a:schemeClr val="tx1"/>
                </a:solidFill>
                <a:effectLst/>
                <a:latin typeface="+mn-lt"/>
                <a:ea typeface="+mn-ea"/>
                <a:cs typeface="+mn-cs"/>
              </a:rPr>
              <a:t>gating.</a:t>
            </a:r>
            <a:r>
              <a:rPr lang="en-US" sz="1200" b="0" i="0" kern="1200" dirty="0" smtClean="0">
                <a:solidFill>
                  <a:schemeClr val="tx1"/>
                </a:solidFill>
                <a:effectLst/>
                <a:latin typeface="+mn-lt"/>
                <a:ea typeface="+mn-ea"/>
                <a:cs typeface="+mn-cs"/>
              </a:rPr>
              <a:t> Thus, a channel is a gated pore, and a pore is a </a:t>
            </a:r>
            <a:r>
              <a:rPr lang="en-US" sz="1200" b="0" i="0" kern="1200" dirty="0" err="1" smtClean="0">
                <a:solidFill>
                  <a:schemeClr val="tx1"/>
                </a:solidFill>
                <a:effectLst/>
                <a:latin typeface="+mn-lt"/>
                <a:ea typeface="+mn-ea"/>
                <a:cs typeface="+mn-cs"/>
              </a:rPr>
              <a:t>nongated</a:t>
            </a:r>
            <a:r>
              <a:rPr lang="en-US" sz="1200" b="0" i="0" kern="1200" dirty="0" smtClean="0">
                <a:solidFill>
                  <a:schemeClr val="tx1"/>
                </a:solidFill>
                <a:effectLst/>
                <a:latin typeface="+mn-lt"/>
                <a:ea typeface="+mn-ea"/>
                <a:cs typeface="+mn-cs"/>
              </a:rPr>
              <a:t> channel. A physical equivalent is a tube with a shutter near one end. </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These channels have several functional components (see </a:t>
            </a:r>
            <a:r>
              <a:rPr lang="en-US" sz="1200" b="0" i="0" u="sng" kern="1200" dirty="0" smtClean="0">
                <a:solidFill>
                  <a:schemeClr val="tx1"/>
                </a:solidFill>
                <a:effectLst/>
                <a:latin typeface="+mn-lt"/>
                <a:ea typeface="+mn-ea"/>
                <a:cs typeface="+mn-cs"/>
              </a:rPr>
              <a:t>Fig. 5-3</a:t>
            </a:r>
            <a:r>
              <a:rPr lang="en-US" sz="1200" b="0" i="1"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The first is a </a:t>
            </a:r>
            <a:r>
              <a:rPr lang="en-US" sz="1200" b="1" i="0" kern="1200" dirty="0" smtClean="0">
                <a:solidFill>
                  <a:schemeClr val="tx1"/>
                </a:solidFill>
                <a:effectLst/>
                <a:latin typeface="+mn-lt"/>
                <a:ea typeface="+mn-ea"/>
                <a:cs typeface="+mn-cs"/>
              </a:rPr>
              <a:t>gate</a:t>
            </a:r>
            <a:r>
              <a:rPr lang="en-US" sz="1200" b="0" i="0" kern="1200" dirty="0" smtClean="0">
                <a:solidFill>
                  <a:schemeClr val="tx1"/>
                </a:solidFill>
                <a:effectLst/>
                <a:latin typeface="+mn-lt"/>
                <a:ea typeface="+mn-ea"/>
                <a:cs typeface="+mn-cs"/>
              </a:rPr>
              <a:t> that determines whether the channel is open or closed, with each state reflecting a different conformation of the membrane protein. Second, the channel generally has one or more </a:t>
            </a:r>
            <a:r>
              <a:rPr lang="en-US" sz="1200" b="1" i="0" kern="1200" dirty="0" smtClean="0">
                <a:solidFill>
                  <a:schemeClr val="tx1"/>
                </a:solidFill>
                <a:effectLst/>
                <a:latin typeface="+mn-lt"/>
                <a:ea typeface="+mn-ea"/>
                <a:cs typeface="+mn-cs"/>
              </a:rPr>
              <a:t>sensors</a:t>
            </a:r>
            <a:r>
              <a:rPr lang="en-US" sz="1200" b="0" i="0" kern="1200" dirty="0" smtClean="0">
                <a:solidFill>
                  <a:schemeClr val="tx1"/>
                </a:solidFill>
                <a:effectLst/>
                <a:latin typeface="+mn-lt"/>
                <a:ea typeface="+mn-ea"/>
                <a:cs typeface="+mn-cs"/>
              </a:rPr>
              <a:t> that can respond to one of several different types of signals:</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Voltage-gated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channels have three main conformational states: closed, open and inactivated. Forward/back transitions between these states are correspondingly referred to as activation/deactivation (between open and closed, respectively), inactivation/reactivation (between inactivated and open, respectively), and recovery from inactivation/closed-state inactivation (between inactivated and closed, respectively). Closed and inactivated states are ion impermeable.</a:t>
            </a:r>
          </a:p>
          <a:p>
            <a:r>
              <a:rPr lang="en-US" sz="1200" b="0" i="0" kern="1200" dirty="0" smtClean="0">
                <a:solidFill>
                  <a:schemeClr val="tx1"/>
                </a:solidFill>
                <a:effectLst/>
                <a:latin typeface="+mn-lt"/>
                <a:ea typeface="+mn-ea"/>
                <a:cs typeface="+mn-cs"/>
              </a:rPr>
              <a:t>Before an action potential occurs, the axonal membrane is at its normal </a:t>
            </a:r>
            <a:r>
              <a:rPr lang="en-US" sz="1200" b="0" i="0" u="none" strike="noStrike" kern="1200" dirty="0" smtClean="0">
                <a:solidFill>
                  <a:schemeClr val="tx1"/>
                </a:solidFill>
                <a:effectLst/>
                <a:latin typeface="+mn-lt"/>
                <a:ea typeface="+mn-ea"/>
                <a:cs typeface="+mn-cs"/>
                <a:hlinkClick r:id="rId3" tooltip="Resting potential"/>
              </a:rPr>
              <a:t>resting potential</a:t>
            </a:r>
            <a:r>
              <a:rPr lang="en-US" sz="1200" b="0" i="0" kern="1200" dirty="0" smtClean="0">
                <a:solidFill>
                  <a:schemeClr val="tx1"/>
                </a:solidFill>
                <a:effectLst/>
                <a:latin typeface="+mn-lt"/>
                <a:ea typeface="+mn-ea"/>
                <a:cs typeface="+mn-cs"/>
              </a:rPr>
              <a:t>, and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channels are in their deactivated state, blocked on the extracellular side by their </a:t>
            </a:r>
            <a:r>
              <a:rPr lang="en-US" sz="1200" b="1" i="0" kern="1200" dirty="0" smtClean="0">
                <a:solidFill>
                  <a:schemeClr val="tx1"/>
                </a:solidFill>
                <a:effectLst/>
                <a:latin typeface="+mn-lt"/>
                <a:ea typeface="+mn-ea"/>
                <a:cs typeface="+mn-cs"/>
              </a:rPr>
              <a:t>activation gates</a:t>
            </a:r>
            <a:r>
              <a:rPr lang="en-US" sz="1200" b="0" i="0" kern="1200" dirty="0" smtClean="0">
                <a:solidFill>
                  <a:schemeClr val="tx1"/>
                </a:solidFill>
                <a:effectLst/>
                <a:latin typeface="+mn-lt"/>
                <a:ea typeface="+mn-ea"/>
                <a:cs typeface="+mn-cs"/>
              </a:rPr>
              <a:t>. In response to an electric current (in this case, an action potential), the activation gates open, allowing positively charged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ions to flow into the neuron through the channels, and causing the voltage across the neuronal membrane to increase. Because the voltage across the membrane is initially negative, as its voltage increases </a:t>
            </a:r>
            <a:r>
              <a:rPr lang="en-US" sz="1200" b="0" i="1" kern="1200" dirty="0" smtClean="0">
                <a:solidFill>
                  <a:schemeClr val="tx1"/>
                </a:solidFill>
                <a:effectLst/>
                <a:latin typeface="+mn-lt"/>
                <a:ea typeface="+mn-ea"/>
                <a:cs typeface="+mn-cs"/>
              </a:rPr>
              <a:t>to</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past</a:t>
            </a:r>
            <a:r>
              <a:rPr lang="en-US" sz="1200" b="0" i="0" kern="1200" dirty="0" smtClean="0">
                <a:solidFill>
                  <a:schemeClr val="tx1"/>
                </a:solidFill>
                <a:effectLst/>
                <a:latin typeface="+mn-lt"/>
                <a:ea typeface="+mn-ea"/>
                <a:cs typeface="+mn-cs"/>
              </a:rPr>
              <a:t> zero, it is said to depolarize. This increase in voltage constitutes the rising phase of an action potential.</a:t>
            </a:r>
          </a:p>
          <a:p>
            <a:r>
              <a:rPr lang="en-US" sz="1200" b="0" i="0" kern="1200" dirty="0" smtClean="0">
                <a:solidFill>
                  <a:schemeClr val="tx1"/>
                </a:solidFill>
                <a:effectLst/>
                <a:latin typeface="+mn-lt"/>
                <a:ea typeface="+mn-ea"/>
                <a:cs typeface="+mn-cs"/>
              </a:rPr>
              <a:t>At the peak of the action potential, when enough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has entered the neuron and the membrane's potential has become high enough, the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channels inactivate themselves by closing their </a:t>
            </a:r>
            <a:r>
              <a:rPr lang="en-US" sz="1200" b="1" i="0" u="none" strike="noStrike" kern="1200" dirty="0" smtClean="0">
                <a:solidFill>
                  <a:schemeClr val="tx1"/>
                </a:solidFill>
                <a:effectLst/>
                <a:latin typeface="+mn-lt"/>
                <a:ea typeface="+mn-ea"/>
                <a:cs typeface="+mn-cs"/>
                <a:hlinkClick r:id="rId4" tooltip="Ball and chain inactivation"/>
              </a:rPr>
              <a:t>inactivation gates</a:t>
            </a:r>
            <a:r>
              <a:rPr lang="en-US" sz="1200" b="0" i="0" kern="1200" dirty="0" smtClean="0">
                <a:solidFill>
                  <a:schemeClr val="tx1"/>
                </a:solidFill>
                <a:effectLst/>
                <a:latin typeface="+mn-lt"/>
                <a:ea typeface="+mn-ea"/>
                <a:cs typeface="+mn-cs"/>
              </a:rPr>
              <a:t>. The inactivation gate can be thought of as a "plug" tethered to domains III and IV of the channel's intracellular alpha subunit. Closure of the inactivation gate causes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flow through the channel to stop, which in turn causes the membrane potential to stop rising. With its inactivation gate closed, the channel is said to be inactivated. With the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channel no longer contributing to the membrane potential, the potential decreases back to its resting potential as the neuron repolarizes and subsequently hyperpolarizes itself. This decrease in voltage constitutes the falling phase of the action potential.</a:t>
            </a:r>
          </a:p>
          <a:p>
            <a:r>
              <a:rPr lang="en-US" sz="1200" b="0" i="0" kern="1200" dirty="0" smtClean="0">
                <a:solidFill>
                  <a:schemeClr val="tx1"/>
                </a:solidFill>
                <a:effectLst/>
                <a:latin typeface="+mn-lt"/>
                <a:ea typeface="+mn-ea"/>
                <a:cs typeface="+mn-cs"/>
              </a:rPr>
              <a:t>When the membrane's voltage becomes low enough, the inactivation gate reopens and the activation gate closes in a process called </a:t>
            </a:r>
            <a:r>
              <a:rPr lang="en-US" sz="1200" b="1" i="0" kern="1200" dirty="0" err="1" smtClean="0">
                <a:solidFill>
                  <a:schemeClr val="tx1"/>
                </a:solidFill>
                <a:effectLst/>
                <a:latin typeface="+mn-lt"/>
                <a:ea typeface="+mn-ea"/>
                <a:cs typeface="+mn-cs"/>
              </a:rPr>
              <a:t>deinactivation</a:t>
            </a:r>
            <a:r>
              <a:rPr lang="en-US" sz="1200" b="0" i="0" kern="1200" dirty="0" smtClean="0">
                <a:solidFill>
                  <a:schemeClr val="tx1"/>
                </a:solidFill>
                <a:effectLst/>
                <a:latin typeface="+mn-lt"/>
                <a:ea typeface="+mn-ea"/>
                <a:cs typeface="+mn-cs"/>
              </a:rPr>
              <a:t>. With the activation gate closed and the inactivation gate open, the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channel is once again in its deactivated state, and is ready to participate in another action potential.</a:t>
            </a:r>
          </a:p>
          <a:p>
            <a:r>
              <a:rPr lang="en-US" sz="1200" b="0" i="0" kern="1200" dirty="0" smtClean="0">
                <a:solidFill>
                  <a:schemeClr val="tx1"/>
                </a:solidFill>
                <a:effectLst/>
                <a:latin typeface="+mn-lt"/>
                <a:ea typeface="+mn-ea"/>
                <a:cs typeface="+mn-cs"/>
              </a:rPr>
              <a:t>When any kind of ion channel does not inactivate itself, it is said to be persistently (or </a:t>
            </a:r>
            <a:r>
              <a:rPr lang="en-US" sz="1200" b="0" i="0" kern="1200" dirty="0" err="1" smtClean="0">
                <a:solidFill>
                  <a:schemeClr val="tx1"/>
                </a:solidFill>
                <a:effectLst/>
                <a:latin typeface="+mn-lt"/>
                <a:ea typeface="+mn-ea"/>
                <a:cs typeface="+mn-cs"/>
              </a:rPr>
              <a:t>tonically</a:t>
            </a:r>
            <a:r>
              <a:rPr lang="en-US" sz="1200" b="0" i="0" kern="1200" dirty="0" smtClean="0">
                <a:solidFill>
                  <a:schemeClr val="tx1"/>
                </a:solidFill>
                <a:effectLst/>
                <a:latin typeface="+mn-lt"/>
                <a:ea typeface="+mn-ea"/>
                <a:cs typeface="+mn-cs"/>
              </a:rPr>
              <a:t>) active. Some kinds of ion channels are naturally persistently active. However, genetic mutations that cause persistent activity in other channels can cause disease by creating excessive activity of certain kinds of neurons. Mutations that interfere with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channel inactivation can contribute to cardiovascular diseases or epileptic seizures by </a:t>
            </a:r>
            <a:r>
              <a:rPr lang="en-US" sz="1200" b="1" i="0" kern="1200" dirty="0" smtClean="0">
                <a:solidFill>
                  <a:schemeClr val="tx1"/>
                </a:solidFill>
                <a:effectLst/>
                <a:latin typeface="+mn-lt"/>
                <a:ea typeface="+mn-ea"/>
                <a:cs typeface="+mn-cs"/>
              </a:rPr>
              <a:t>window currents</a:t>
            </a:r>
            <a:r>
              <a:rPr lang="en-US" sz="1200" b="0" i="0" kern="1200" dirty="0" smtClean="0">
                <a:solidFill>
                  <a:schemeClr val="tx1"/>
                </a:solidFill>
                <a:effectLst/>
                <a:latin typeface="+mn-lt"/>
                <a:ea typeface="+mn-ea"/>
                <a:cs typeface="+mn-cs"/>
              </a:rPr>
              <a:t>, which can cause muscle and/or nerve cells to become over-excited.</a:t>
            </a:r>
          </a:p>
          <a:p>
            <a:endParaRPr lang="cs-CZ" dirty="0" smtClean="0"/>
          </a:p>
          <a:p>
            <a:r>
              <a:rPr lang="en-US" sz="1200" b="1" i="0" kern="1200" dirty="0" smtClean="0">
                <a:solidFill>
                  <a:schemeClr val="tx1"/>
                </a:solidFill>
                <a:effectLst/>
                <a:latin typeface="+mn-lt"/>
                <a:ea typeface="+mn-ea"/>
                <a:cs typeface="+mn-cs"/>
              </a:rPr>
              <a:t>Ligand-gated (neurotransmitter)</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5" tooltip="Edit section: Ligand-gated (neurotransmitter)"/>
              </a:rPr>
              <a:t>edit</a:t>
            </a:r>
            <a:r>
              <a:rPr lang="en-US" sz="1200" b="0" i="0" kern="120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Main article: </a:t>
            </a:r>
            <a:r>
              <a:rPr lang="en-US" sz="1200" b="0" i="1" u="none" strike="noStrike" kern="1200" dirty="0" smtClean="0">
                <a:solidFill>
                  <a:schemeClr val="tx1"/>
                </a:solidFill>
                <a:effectLst/>
                <a:latin typeface="+mn-lt"/>
                <a:ea typeface="+mn-ea"/>
                <a:cs typeface="+mn-cs"/>
                <a:hlinkClick r:id="rId6" tooltip="Ligand-gated ion channel"/>
              </a:rPr>
              <a:t>Ligand-gated ion channel</a:t>
            </a:r>
            <a:endParaRPr lang="en-US" sz="1200" b="0" i="1"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Also known as ionotropic </a:t>
            </a:r>
            <a:r>
              <a:rPr lang="en-US" sz="1200" b="0" i="0" u="none" strike="noStrike" kern="1200" dirty="0" smtClean="0">
                <a:solidFill>
                  <a:schemeClr val="tx1"/>
                </a:solidFill>
                <a:effectLst/>
                <a:latin typeface="+mn-lt"/>
                <a:ea typeface="+mn-ea"/>
                <a:cs typeface="+mn-cs"/>
                <a:hlinkClick r:id="rId7" tooltip="Receptor (biochemistry)"/>
              </a:rPr>
              <a:t>receptors</a:t>
            </a:r>
            <a:r>
              <a:rPr lang="en-US" sz="1200" b="0" i="0" kern="1200" dirty="0" smtClean="0">
                <a:solidFill>
                  <a:schemeClr val="tx1"/>
                </a:solidFill>
                <a:effectLst/>
                <a:latin typeface="+mn-lt"/>
                <a:ea typeface="+mn-ea"/>
                <a:cs typeface="+mn-cs"/>
              </a:rPr>
              <a:t>, this group of channels open in response to specific ligand molecules binding to the extracellular domain of the receptor protein. Ligand binding causes a conformational change in the structure of the channel protein that ultimately leads to the opening of the channel gate and subsequent ion flux across the plasma membrane. Examples of such channels include the cation-permeable </a:t>
            </a:r>
            <a:r>
              <a:rPr lang="en-US" sz="1200" b="0" i="0" u="none" strike="noStrike" kern="1200" dirty="0" smtClean="0">
                <a:solidFill>
                  <a:schemeClr val="tx1"/>
                </a:solidFill>
                <a:effectLst/>
                <a:latin typeface="+mn-lt"/>
                <a:ea typeface="+mn-ea"/>
                <a:cs typeface="+mn-cs"/>
                <a:hlinkClick r:id="rId8" tooltip="Acetylcholine receptor"/>
              </a:rPr>
              <a:t>"nicotinic" Acetylcholine receptor</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tooltip="Glutamate receptors"/>
              </a:rPr>
              <a:t>ionotropic glutamate-gated receptors</a:t>
            </a:r>
            <a:r>
              <a:rPr lang="en-US" sz="1200" b="0" i="0" kern="1200" dirty="0" smtClean="0">
                <a:solidFill>
                  <a:schemeClr val="tx1"/>
                </a:solidFill>
                <a:effectLst/>
                <a:latin typeface="+mn-lt"/>
                <a:ea typeface="+mn-ea"/>
                <a:cs typeface="+mn-cs"/>
              </a:rPr>
              <a:t>, acid sensing ion channels (</a:t>
            </a:r>
            <a:r>
              <a:rPr lang="en-US" sz="1200" b="0" i="0" u="none" strike="noStrike" kern="1200" dirty="0" smtClean="0">
                <a:solidFill>
                  <a:schemeClr val="tx1"/>
                </a:solidFill>
                <a:effectLst/>
                <a:latin typeface="+mn-lt"/>
                <a:ea typeface="+mn-ea"/>
                <a:cs typeface="+mn-cs"/>
                <a:hlinkClick r:id="rId10" tooltip="Acid-sensing ion channel"/>
              </a:rPr>
              <a:t>ASICs</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1"/>
              </a:rPr>
              <a:t>[10]</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2" tooltip="P2X Receptors"/>
              </a:rPr>
              <a:t>ATP-gated P2X receptors</a:t>
            </a:r>
            <a:r>
              <a:rPr lang="en-US" sz="1200" b="0" i="0" kern="1200" dirty="0" smtClean="0">
                <a:solidFill>
                  <a:schemeClr val="tx1"/>
                </a:solidFill>
                <a:effectLst/>
                <a:latin typeface="+mn-lt"/>
                <a:ea typeface="+mn-ea"/>
                <a:cs typeface="+mn-cs"/>
              </a:rPr>
              <a:t>, and the anion-permeable γ-aminobutyric acid-gated </a:t>
            </a:r>
            <a:r>
              <a:rPr lang="en-US" sz="1200" b="0" i="0" u="none" strike="noStrike" kern="1200" dirty="0" smtClean="0">
                <a:solidFill>
                  <a:schemeClr val="tx1"/>
                </a:solidFill>
                <a:effectLst/>
                <a:latin typeface="+mn-lt"/>
                <a:ea typeface="+mn-ea"/>
                <a:cs typeface="+mn-cs"/>
                <a:hlinkClick r:id="rId13" tooltip="GABA receptor"/>
              </a:rPr>
              <a:t>GABA</a:t>
            </a:r>
            <a:r>
              <a:rPr lang="en-US" sz="1200" b="0" i="0" u="none" strike="noStrike" kern="1200" baseline="-25000" dirty="0" smtClean="0">
                <a:solidFill>
                  <a:schemeClr val="tx1"/>
                </a:solidFill>
                <a:effectLst/>
                <a:latin typeface="+mn-lt"/>
                <a:ea typeface="+mn-ea"/>
                <a:cs typeface="+mn-cs"/>
                <a:hlinkClick r:id="rId13" tooltip="GABA receptor"/>
              </a:rPr>
              <a:t>A</a:t>
            </a:r>
            <a:r>
              <a:rPr lang="en-US" sz="1200" b="0" i="0" u="none" strike="noStrike" kern="1200" dirty="0" smtClean="0">
                <a:solidFill>
                  <a:schemeClr val="tx1"/>
                </a:solidFill>
                <a:effectLst/>
                <a:latin typeface="+mn-lt"/>
                <a:ea typeface="+mn-ea"/>
                <a:cs typeface="+mn-cs"/>
                <a:hlinkClick r:id="rId13" tooltip="GABA receptor"/>
              </a:rPr>
              <a:t> receptor</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Ion channels activated by second messengers may also be categorized in this group, although </a:t>
            </a:r>
            <a:r>
              <a:rPr lang="en-US" sz="1200" b="0" i="0" u="none" strike="noStrike" kern="1200" dirty="0" smtClean="0">
                <a:solidFill>
                  <a:schemeClr val="tx1"/>
                </a:solidFill>
                <a:effectLst/>
                <a:latin typeface="+mn-lt"/>
                <a:ea typeface="+mn-ea"/>
                <a:cs typeface="+mn-cs"/>
                <a:hlinkClick r:id="rId14" tooltip="Ligand (biochemistry)"/>
              </a:rPr>
              <a:t>ligands</a:t>
            </a:r>
            <a:r>
              <a:rPr lang="en-US" sz="1200" b="0" i="0" kern="1200" dirty="0" smtClean="0">
                <a:solidFill>
                  <a:schemeClr val="tx1"/>
                </a:solidFill>
                <a:effectLst/>
                <a:latin typeface="+mn-lt"/>
                <a:ea typeface="+mn-ea"/>
                <a:cs typeface="+mn-cs"/>
              </a:rPr>
              <a:t> and second messengers are otherwise distinguished from each other.</a:t>
            </a:r>
          </a:p>
          <a:p>
            <a:r>
              <a:rPr lang="en-US" sz="1200" b="1" i="0" kern="1200" dirty="0" smtClean="0">
                <a:solidFill>
                  <a:schemeClr val="tx1"/>
                </a:solidFill>
                <a:effectLst/>
                <a:latin typeface="+mn-lt"/>
                <a:ea typeface="+mn-ea"/>
                <a:cs typeface="+mn-cs"/>
              </a:rPr>
              <a:t>Lipid-gated</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15" tooltip="Edit section: Lipid-gated"/>
              </a:rPr>
              <a:t>edit</a:t>
            </a:r>
            <a:r>
              <a:rPr lang="en-US" sz="1200" b="0" i="0" kern="120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Main article: </a:t>
            </a:r>
            <a:r>
              <a:rPr lang="en-US" sz="1200" b="0" i="1" u="none" strike="noStrike" kern="1200" dirty="0" smtClean="0">
                <a:solidFill>
                  <a:schemeClr val="tx1"/>
                </a:solidFill>
                <a:effectLst/>
                <a:latin typeface="+mn-lt"/>
                <a:ea typeface="+mn-ea"/>
                <a:cs typeface="+mn-cs"/>
                <a:hlinkClick r:id="rId16" tooltip="Lipid-gated ion channels"/>
              </a:rPr>
              <a:t>Lipid-gated ion channels</a:t>
            </a:r>
            <a:endParaRPr lang="en-US" sz="1200" b="0" i="1"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group of channels opens in response to specific lipid molecules binding to the channel's transmembrane domain typically near the inner leaflet of the plasma membrane.</a:t>
            </a:r>
            <a:r>
              <a:rPr lang="en-US" sz="1200" b="0" i="0" u="none" strike="noStrike" kern="1200" baseline="30000" dirty="0" smtClean="0">
                <a:solidFill>
                  <a:schemeClr val="tx1"/>
                </a:solidFill>
                <a:effectLst/>
                <a:latin typeface="+mn-lt"/>
                <a:ea typeface="+mn-ea"/>
                <a:cs typeface="+mn-cs"/>
                <a:hlinkClick r:id="rId17"/>
              </a:rPr>
              <a:t>[11]</a:t>
            </a:r>
            <a:r>
              <a:rPr lang="en-US" sz="1200" b="0" i="0" kern="1200" dirty="0" smtClean="0">
                <a:solidFill>
                  <a:schemeClr val="tx1"/>
                </a:solidFill>
                <a:effectLst/>
                <a:latin typeface="+mn-lt"/>
                <a:ea typeface="+mn-ea"/>
                <a:cs typeface="+mn-cs"/>
              </a:rPr>
              <a:t> Phosphatidylinositol 4,5-bisphosphate (PIP</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and phosphatidic acid (PA) are the best-characterized lipids to gate these channels.</a:t>
            </a:r>
            <a:r>
              <a:rPr lang="en-US" sz="1200" b="0" i="0" u="none" strike="noStrike" kern="1200" baseline="30000" dirty="0" smtClean="0">
                <a:solidFill>
                  <a:schemeClr val="tx1"/>
                </a:solidFill>
                <a:effectLst/>
                <a:latin typeface="+mn-lt"/>
                <a:ea typeface="+mn-ea"/>
                <a:cs typeface="+mn-cs"/>
                <a:hlinkClick r:id="rId18"/>
              </a:rPr>
              <a:t>[12]</a:t>
            </a:r>
            <a:r>
              <a:rPr lang="en-US" sz="1200" b="0" i="0" u="none" strike="noStrike" kern="1200" baseline="30000" dirty="0" smtClean="0">
                <a:solidFill>
                  <a:schemeClr val="tx1"/>
                </a:solidFill>
                <a:effectLst/>
                <a:latin typeface="+mn-lt"/>
                <a:ea typeface="+mn-ea"/>
                <a:cs typeface="+mn-cs"/>
                <a:hlinkClick r:id="rId19"/>
              </a:rPr>
              <a:t>[13]</a:t>
            </a:r>
            <a:r>
              <a:rPr lang="en-US" sz="1200" b="0" i="0" u="none" strike="noStrike" kern="1200" baseline="30000" dirty="0" smtClean="0">
                <a:solidFill>
                  <a:schemeClr val="tx1"/>
                </a:solidFill>
                <a:effectLst/>
                <a:latin typeface="+mn-lt"/>
                <a:ea typeface="+mn-ea"/>
                <a:cs typeface="+mn-cs"/>
                <a:hlinkClick r:id="rId20"/>
              </a:rPr>
              <a:t>[14]</a:t>
            </a:r>
            <a:r>
              <a:rPr lang="en-US" sz="1200" b="0" i="0" kern="1200" dirty="0" smtClean="0">
                <a:solidFill>
                  <a:schemeClr val="tx1"/>
                </a:solidFill>
                <a:effectLst/>
                <a:latin typeface="+mn-lt"/>
                <a:ea typeface="+mn-ea"/>
                <a:cs typeface="+mn-cs"/>
              </a:rPr>
              <a:t> Many of the leak potassium channels are gated by lipids including the </a:t>
            </a:r>
            <a:r>
              <a:rPr lang="en-US" sz="1200" b="0" i="0" u="none" strike="noStrike" kern="1200" dirty="0" smtClean="0">
                <a:solidFill>
                  <a:schemeClr val="tx1"/>
                </a:solidFill>
                <a:effectLst/>
                <a:latin typeface="+mn-lt"/>
                <a:ea typeface="+mn-ea"/>
                <a:cs typeface="+mn-cs"/>
                <a:hlinkClick r:id="rId21" tooltip="Inward-rectifier potassium ion channel"/>
              </a:rPr>
              <a:t>inward-rectifier potassium channels</a:t>
            </a:r>
            <a:r>
              <a:rPr lang="en-US" sz="1200" b="0" i="0" kern="1200" dirty="0" smtClean="0">
                <a:solidFill>
                  <a:schemeClr val="tx1"/>
                </a:solidFill>
                <a:effectLst/>
                <a:latin typeface="+mn-lt"/>
                <a:ea typeface="+mn-ea"/>
                <a:cs typeface="+mn-cs"/>
              </a:rPr>
              <a:t> and two pore domain potassium channels TREK-1 and TRAAK. </a:t>
            </a:r>
            <a:r>
              <a:rPr lang="en-US" sz="1200" b="0" i="0" u="none" strike="noStrike" kern="1200" dirty="0" smtClean="0">
                <a:solidFill>
                  <a:schemeClr val="tx1"/>
                </a:solidFill>
                <a:effectLst/>
                <a:latin typeface="+mn-lt"/>
                <a:ea typeface="+mn-ea"/>
                <a:cs typeface="+mn-cs"/>
                <a:hlinkClick r:id="rId22" tooltip="KCNQ channels"/>
              </a:rPr>
              <a:t>KCNQ potassium channel family</a:t>
            </a:r>
            <a:r>
              <a:rPr lang="en-US" sz="1200" b="0" i="0" kern="1200" dirty="0" smtClean="0">
                <a:solidFill>
                  <a:schemeClr val="tx1"/>
                </a:solidFill>
                <a:effectLst/>
                <a:latin typeface="+mn-lt"/>
                <a:ea typeface="+mn-ea"/>
                <a:cs typeface="+mn-cs"/>
              </a:rPr>
              <a:t> are gated by PIP</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23"/>
              </a:rPr>
              <a:t>[15]</a:t>
            </a:r>
            <a:r>
              <a:rPr lang="en-US" sz="1200" b="0" i="0" kern="1200" dirty="0" smtClean="0">
                <a:solidFill>
                  <a:schemeClr val="tx1"/>
                </a:solidFill>
                <a:effectLst/>
                <a:latin typeface="+mn-lt"/>
                <a:ea typeface="+mn-ea"/>
                <a:cs typeface="+mn-cs"/>
              </a:rPr>
              <a:t> The voltage activated potassium channel (</a:t>
            </a:r>
            <a:r>
              <a:rPr lang="en-US" sz="1200" b="0" i="0" kern="1200" dirty="0" err="1" smtClean="0">
                <a:solidFill>
                  <a:schemeClr val="tx1"/>
                </a:solidFill>
                <a:effectLst/>
                <a:latin typeface="+mn-lt"/>
                <a:ea typeface="+mn-ea"/>
                <a:cs typeface="+mn-cs"/>
              </a:rPr>
              <a:t>Kv</a:t>
            </a:r>
            <a:r>
              <a:rPr lang="en-US" sz="1200" b="0" i="0" kern="1200" dirty="0" smtClean="0">
                <a:solidFill>
                  <a:schemeClr val="tx1"/>
                </a:solidFill>
                <a:effectLst/>
                <a:latin typeface="+mn-lt"/>
                <a:ea typeface="+mn-ea"/>
                <a:cs typeface="+mn-cs"/>
              </a:rPr>
              <a:t>) is regulated by PA. Its midpoint of activation shifts +50 mV upon PA hydrolysis, near resting membrane potentials.</a:t>
            </a:r>
            <a:r>
              <a:rPr lang="en-US" sz="1200" b="0" i="0" u="none" strike="noStrike" kern="1200" baseline="30000" dirty="0" smtClean="0">
                <a:solidFill>
                  <a:schemeClr val="tx1"/>
                </a:solidFill>
                <a:effectLst/>
                <a:latin typeface="+mn-lt"/>
                <a:ea typeface="+mn-ea"/>
                <a:cs typeface="+mn-cs"/>
                <a:hlinkClick r:id="rId24"/>
              </a:rPr>
              <a:t>[16]</a:t>
            </a:r>
            <a:r>
              <a:rPr lang="en-US" sz="1200" b="0" i="0" kern="1200" dirty="0" smtClean="0">
                <a:solidFill>
                  <a:schemeClr val="tx1"/>
                </a:solidFill>
                <a:effectLst/>
                <a:latin typeface="+mn-lt"/>
                <a:ea typeface="+mn-ea"/>
                <a:cs typeface="+mn-cs"/>
              </a:rPr>
              <a:t> This suggests </a:t>
            </a:r>
            <a:r>
              <a:rPr lang="en-US" sz="1200" b="0" i="0" kern="1200" dirty="0" err="1" smtClean="0">
                <a:solidFill>
                  <a:schemeClr val="tx1"/>
                </a:solidFill>
                <a:effectLst/>
                <a:latin typeface="+mn-lt"/>
                <a:ea typeface="+mn-ea"/>
                <a:cs typeface="+mn-cs"/>
              </a:rPr>
              <a:t>Kv</a:t>
            </a:r>
            <a:r>
              <a:rPr lang="en-US" sz="1200" b="0" i="0" kern="1200" dirty="0" smtClean="0">
                <a:solidFill>
                  <a:schemeClr val="tx1"/>
                </a:solidFill>
                <a:effectLst/>
                <a:latin typeface="+mn-lt"/>
                <a:ea typeface="+mn-ea"/>
                <a:cs typeface="+mn-cs"/>
              </a:rPr>
              <a:t> could be opened by lipid hydrolysis independent of voltage and may qualify this channel as dual lipid and voltage gated channel.</a:t>
            </a: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32</a:t>
            </a:fld>
            <a:endParaRPr lang="cs-CZ"/>
          </a:p>
        </p:txBody>
      </p:sp>
    </p:spTree>
    <p:extLst>
      <p:ext uri="{BB962C8B-B14F-4D97-AF65-F5344CB8AC3E}">
        <p14:creationId xmlns:p14="http://schemas.microsoft.com/office/powerpoint/2010/main" val="636566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smtClean="0">
                <a:solidFill>
                  <a:schemeClr val="tx1"/>
                </a:solidFill>
                <a:effectLst/>
                <a:latin typeface="+mn-lt"/>
                <a:ea typeface="+mn-ea"/>
                <a:cs typeface="+mn-cs"/>
              </a:rPr>
              <a:t>One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of</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functional component is a </a:t>
            </a:r>
            <a:r>
              <a:rPr lang="en-US" sz="1200" b="1" i="0" kern="1200" dirty="0" smtClean="0">
                <a:solidFill>
                  <a:schemeClr val="tx1"/>
                </a:solidFill>
                <a:effectLst/>
                <a:latin typeface="+mn-lt"/>
                <a:ea typeface="+mn-ea"/>
                <a:cs typeface="+mn-cs"/>
              </a:rPr>
              <a:t>selectivity filter,</a:t>
            </a:r>
            <a:r>
              <a:rPr lang="en-US" sz="1200" b="0" i="0" kern="1200" dirty="0" smtClean="0">
                <a:solidFill>
                  <a:schemeClr val="tx1"/>
                </a:solidFill>
                <a:effectLst/>
                <a:latin typeface="+mn-lt"/>
                <a:ea typeface="+mn-ea"/>
                <a:cs typeface="+mn-cs"/>
              </a:rPr>
              <a:t> which determines the </a:t>
            </a:r>
            <a:r>
              <a:rPr lang="en-US" sz="1200" b="0" i="1" kern="1200" dirty="0" smtClean="0">
                <a:solidFill>
                  <a:schemeClr val="tx1"/>
                </a:solidFill>
                <a:effectLst/>
                <a:latin typeface="+mn-lt"/>
                <a:ea typeface="+mn-ea"/>
                <a:cs typeface="+mn-cs"/>
              </a:rPr>
              <a:t>classes</a:t>
            </a:r>
            <a:r>
              <a:rPr lang="en-US" sz="1200" b="0" i="0" kern="1200" dirty="0" smtClean="0">
                <a:solidFill>
                  <a:schemeClr val="tx1"/>
                </a:solidFill>
                <a:effectLst/>
                <a:latin typeface="+mn-lt"/>
                <a:ea typeface="+mn-ea"/>
                <a:cs typeface="+mn-cs"/>
              </a:rPr>
              <a:t> of ions (e.g., anions or cations) or the </a:t>
            </a:r>
            <a:r>
              <a:rPr lang="en-US" sz="1200" b="0" i="1" kern="1200" dirty="0" smtClean="0">
                <a:solidFill>
                  <a:schemeClr val="tx1"/>
                </a:solidFill>
                <a:effectLst/>
                <a:latin typeface="+mn-lt"/>
                <a:ea typeface="+mn-ea"/>
                <a:cs typeface="+mn-cs"/>
              </a:rPr>
              <a:t>particular</a:t>
            </a:r>
            <a:r>
              <a:rPr lang="en-US" sz="1200" b="0" i="0" kern="1200" dirty="0" smtClean="0">
                <a:solidFill>
                  <a:schemeClr val="tx1"/>
                </a:solidFill>
                <a:effectLst/>
                <a:latin typeface="+mn-lt"/>
                <a:ea typeface="+mn-ea"/>
                <a:cs typeface="+mn-cs"/>
              </a:rPr>
              <a:t> ions (e.g.,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K</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that have access to the channel pore.</a:t>
            </a:r>
            <a:endParaRPr lang="cs-CZ"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Potassium channels</a:t>
            </a:r>
            <a:r>
              <a:rPr lang="en-US" sz="1200" b="0" i="0" kern="1200" dirty="0" smtClean="0">
                <a:solidFill>
                  <a:schemeClr val="tx1"/>
                </a:solidFill>
                <a:effectLst/>
                <a:latin typeface="+mn-lt"/>
                <a:ea typeface="+mn-ea"/>
                <a:cs typeface="+mn-cs"/>
              </a:rPr>
              <a:t> permit passage of potassium ions across the cell membrane about 1000 times more readily than they permit passage of sodium ions. This high degree of selectivity, however, cannot be explained entirely by molecular diameters of the ions since potassium ions are slightly larger than sodium ions. What is the mechanism for this remarkable ion selectivity? This question was partially answered when the structure of a </a:t>
            </a:r>
            <a:r>
              <a:rPr lang="en-US" sz="1200" b="0" i="1" kern="1200" dirty="0" smtClean="0">
                <a:solidFill>
                  <a:schemeClr val="tx1"/>
                </a:solidFill>
                <a:effectLst/>
                <a:latin typeface="+mn-lt"/>
                <a:ea typeface="+mn-ea"/>
                <a:cs typeface="+mn-cs"/>
              </a:rPr>
              <a:t>bacterial potassium channel</a:t>
            </a:r>
            <a:r>
              <a:rPr lang="en-US" sz="1200" b="0" i="0" kern="1200" dirty="0" smtClean="0">
                <a:solidFill>
                  <a:schemeClr val="tx1"/>
                </a:solidFill>
                <a:effectLst/>
                <a:latin typeface="+mn-lt"/>
                <a:ea typeface="+mn-ea"/>
                <a:cs typeface="+mn-cs"/>
              </a:rPr>
              <a:t> was determined by x-ray crystallography. Potassium channels were found to have a </a:t>
            </a:r>
            <a:r>
              <a:rPr lang="en-US" sz="1200" b="0" i="1" kern="1200" dirty="0" smtClean="0">
                <a:solidFill>
                  <a:schemeClr val="tx1"/>
                </a:solidFill>
                <a:effectLst/>
                <a:latin typeface="+mn-lt"/>
                <a:ea typeface="+mn-ea"/>
                <a:cs typeface="+mn-cs"/>
              </a:rPr>
              <a:t>tetrameric</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structure</a:t>
            </a:r>
            <a:r>
              <a:rPr lang="en-US" sz="1200" b="0" i="0" kern="1200" dirty="0" smtClean="0">
                <a:solidFill>
                  <a:schemeClr val="tx1"/>
                </a:solidFill>
                <a:effectLst/>
                <a:latin typeface="+mn-lt"/>
                <a:ea typeface="+mn-ea"/>
                <a:cs typeface="+mn-cs"/>
              </a:rPr>
              <a:t> consisting of four identical protein subunits surrounding a central pore (</a:t>
            </a:r>
            <a:r>
              <a:rPr lang="en-US" sz="1200" b="0" i="0" u="sng" kern="1200" dirty="0" smtClean="0">
                <a:solidFill>
                  <a:schemeClr val="tx1"/>
                </a:solidFill>
                <a:effectLst/>
                <a:latin typeface="+mn-lt"/>
                <a:ea typeface="+mn-ea"/>
                <a:cs typeface="+mn-cs"/>
              </a:rPr>
              <a:t>Figure 4-4</a:t>
            </a:r>
            <a:r>
              <a:rPr lang="en-US" sz="1200" b="0" i="0" kern="1200" dirty="0" smtClean="0">
                <a:solidFill>
                  <a:schemeClr val="tx1"/>
                </a:solidFill>
                <a:effectLst/>
                <a:latin typeface="+mn-lt"/>
                <a:ea typeface="+mn-ea"/>
                <a:cs typeface="+mn-cs"/>
              </a:rPr>
              <a:t>). At the top of the channel pore are </a:t>
            </a:r>
            <a:r>
              <a:rPr lang="en-US" sz="1200" b="0" i="1" kern="1200" dirty="0" smtClean="0">
                <a:solidFill>
                  <a:schemeClr val="tx1"/>
                </a:solidFill>
                <a:effectLst/>
                <a:latin typeface="+mn-lt"/>
                <a:ea typeface="+mn-ea"/>
                <a:cs typeface="+mn-cs"/>
              </a:rPr>
              <a:t>pore loops</a:t>
            </a:r>
            <a:r>
              <a:rPr lang="en-US" sz="1200" b="0" i="0" kern="1200" dirty="0" smtClean="0">
                <a:solidFill>
                  <a:schemeClr val="tx1"/>
                </a:solidFill>
                <a:effectLst/>
                <a:latin typeface="+mn-lt"/>
                <a:ea typeface="+mn-ea"/>
                <a:cs typeface="+mn-cs"/>
              </a:rPr>
              <a:t> that form a narrow </a:t>
            </a:r>
            <a:r>
              <a:rPr lang="en-US" sz="1200" b="0" i="1" kern="1200" dirty="0" smtClean="0">
                <a:solidFill>
                  <a:schemeClr val="tx1"/>
                </a:solidFill>
                <a:effectLst/>
                <a:latin typeface="+mn-lt"/>
                <a:ea typeface="+mn-ea"/>
                <a:cs typeface="+mn-cs"/>
              </a:rPr>
              <a:t>selectivity filter</a:t>
            </a:r>
            <a:r>
              <a:rPr lang="en-US" sz="1200" b="0" i="0" kern="1200" dirty="0" smtClean="0">
                <a:solidFill>
                  <a:schemeClr val="tx1"/>
                </a:solidFill>
                <a:effectLst/>
                <a:latin typeface="+mn-lt"/>
                <a:ea typeface="+mn-ea"/>
                <a:cs typeface="+mn-cs"/>
              </a:rPr>
              <a:t>. Lining the selectivity filter are </a:t>
            </a:r>
            <a:r>
              <a:rPr lang="en-US" sz="1200" b="0" i="1" kern="1200" dirty="0" smtClean="0">
                <a:solidFill>
                  <a:schemeClr val="tx1"/>
                </a:solidFill>
                <a:effectLst/>
                <a:latin typeface="+mn-lt"/>
                <a:ea typeface="+mn-ea"/>
                <a:cs typeface="+mn-cs"/>
              </a:rPr>
              <a:t>carbonyl </a:t>
            </a:r>
            <a:r>
              <a:rPr lang="en-US" sz="1200" b="0" i="1" kern="1200" dirty="0" err="1" smtClean="0">
                <a:solidFill>
                  <a:schemeClr val="tx1"/>
                </a:solidFill>
                <a:effectLst/>
                <a:latin typeface="+mn-lt"/>
                <a:ea typeface="+mn-ea"/>
                <a:cs typeface="+mn-cs"/>
              </a:rPr>
              <a:t>oxygens</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When hydrated potassium ions enter the selectivity filter, they interact with the carbonyl </a:t>
            </a:r>
            <a:r>
              <a:rPr lang="en-US" sz="1200" b="0" i="0" kern="1200" dirty="0" err="1" smtClean="0">
                <a:solidFill>
                  <a:schemeClr val="tx1"/>
                </a:solidFill>
                <a:effectLst/>
                <a:latin typeface="+mn-lt"/>
                <a:ea typeface="+mn-ea"/>
                <a:cs typeface="+mn-cs"/>
              </a:rPr>
              <a:t>oxygens</a:t>
            </a:r>
            <a:r>
              <a:rPr lang="en-US" sz="1200" b="0" i="0" kern="1200" dirty="0" smtClean="0">
                <a:solidFill>
                  <a:schemeClr val="tx1"/>
                </a:solidFill>
                <a:effectLst/>
                <a:latin typeface="+mn-lt"/>
                <a:ea typeface="+mn-ea"/>
                <a:cs typeface="+mn-cs"/>
              </a:rPr>
              <a:t> and shed most of their bound water molecules, permitting the dehydrated potassium ions to pass through the channel. The carbonyl </a:t>
            </a:r>
            <a:r>
              <a:rPr lang="en-US" sz="1200" b="0" i="0" kern="1200" dirty="0" err="1" smtClean="0">
                <a:solidFill>
                  <a:schemeClr val="tx1"/>
                </a:solidFill>
                <a:effectLst/>
                <a:latin typeface="+mn-lt"/>
                <a:ea typeface="+mn-ea"/>
                <a:cs typeface="+mn-cs"/>
              </a:rPr>
              <a:t>oxygens</a:t>
            </a:r>
            <a:r>
              <a:rPr lang="en-US" sz="1200" b="0" i="0" kern="1200" dirty="0" smtClean="0">
                <a:solidFill>
                  <a:schemeClr val="tx1"/>
                </a:solidFill>
                <a:effectLst/>
                <a:latin typeface="+mn-lt"/>
                <a:ea typeface="+mn-ea"/>
                <a:cs typeface="+mn-cs"/>
              </a:rPr>
              <a:t> are too far apart, however, to enable them to interact closely with the smaller sodium ions, which are therefore effectively excluded by the selectivity filter from passing through the pore.</a:t>
            </a:r>
          </a:p>
          <a:p>
            <a:r>
              <a:rPr lang="en-US" dirty="0" smtClean="0"/>
              <a:t/>
            </a:r>
            <a:br>
              <a:rPr lang="en-US" dirty="0" smtClean="0"/>
            </a:b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33</a:t>
            </a:fld>
            <a:endParaRPr lang="cs-CZ"/>
          </a:p>
        </p:txBody>
      </p:sp>
    </p:spTree>
    <p:extLst>
      <p:ext uri="{BB962C8B-B14F-4D97-AF65-F5344CB8AC3E}">
        <p14:creationId xmlns:p14="http://schemas.microsoft.com/office/powerpoint/2010/main" val="3589659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smtClean="0">
                <a:solidFill>
                  <a:schemeClr val="tx1"/>
                </a:solidFill>
                <a:effectLst/>
                <a:latin typeface="+mn-lt"/>
                <a:ea typeface="+mn-ea"/>
                <a:cs typeface="+mn-cs"/>
              </a:rPr>
              <a:t>Carrier-mediated transport systems</a:t>
            </a:r>
            <a:r>
              <a:rPr lang="en-US" sz="1200" b="0" i="0" kern="1200" dirty="0" smtClean="0">
                <a:solidFill>
                  <a:schemeClr val="tx1"/>
                </a:solidFill>
                <a:effectLst/>
                <a:latin typeface="+mn-lt"/>
                <a:ea typeface="+mn-ea"/>
                <a:cs typeface="+mn-cs"/>
              </a:rPr>
              <a:t> transfer a broad range of ions and organic solutes across the plasma membrane. Each carrier protein has a specific affinity for binding one or a small number of solutes and transporting them across the bilayer. The simplest passive carrier-mediated transporter is one that mediates </a:t>
            </a:r>
            <a:r>
              <a:rPr lang="en-US" sz="1200" b="0" i="1" kern="1200" dirty="0" smtClean="0">
                <a:solidFill>
                  <a:schemeClr val="tx1"/>
                </a:solidFill>
                <a:effectLst/>
                <a:latin typeface="+mn-lt"/>
                <a:ea typeface="+mn-ea"/>
                <a:cs typeface="+mn-cs"/>
              </a:rPr>
              <a:t>facilitated diffusion.</a:t>
            </a:r>
            <a:r>
              <a:rPr lang="en-US" sz="1200" b="0" i="0" kern="1200" dirty="0" smtClean="0">
                <a:solidFill>
                  <a:schemeClr val="tx1"/>
                </a:solidFill>
                <a:effectLst/>
                <a:latin typeface="+mn-lt"/>
                <a:ea typeface="+mn-ea"/>
                <a:cs typeface="+mn-cs"/>
              </a:rPr>
              <a:t> Carrier-mediated transport systems behave according to a general kinetic scheme for facilitated diffusion that is outlined in </a:t>
            </a:r>
            <a:r>
              <a:rPr lang="en-US" sz="1200" b="0" i="0" u="sng" kern="1200" dirty="0" smtClean="0">
                <a:solidFill>
                  <a:schemeClr val="tx1"/>
                </a:solidFill>
                <a:effectLst/>
                <a:latin typeface="+mn-lt"/>
                <a:ea typeface="+mn-ea"/>
                <a:cs typeface="+mn-cs"/>
              </a:rPr>
              <a:t>Figure 5-3</a:t>
            </a:r>
            <a:r>
              <a:rPr lang="en-US" sz="1200" b="0" i="1"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This model illustrates how, in a cycle of six steps, a carrier can passively move a solute X into the cell.</a:t>
            </a:r>
          </a:p>
          <a:p>
            <a:r>
              <a:rPr lang="en-US" sz="1200" b="0" i="0" kern="1200" dirty="0" smtClean="0">
                <a:solidFill>
                  <a:schemeClr val="tx1"/>
                </a:solidFill>
                <a:effectLst/>
                <a:latin typeface="+mn-lt"/>
                <a:ea typeface="+mn-ea"/>
                <a:cs typeface="+mn-cs"/>
              </a:rPr>
              <a:t>This mechanism can mediate only the downhill, or passive, transport of X. Therefore, it mediates a type of diffusion, called </a:t>
            </a:r>
            <a:r>
              <a:rPr lang="en-US" sz="1200" b="1" i="0" kern="1200" dirty="0" smtClean="0">
                <a:solidFill>
                  <a:schemeClr val="tx1"/>
                </a:solidFill>
                <a:effectLst/>
                <a:latin typeface="+mn-lt"/>
                <a:ea typeface="+mn-ea"/>
                <a:cs typeface="+mn-cs"/>
              </a:rPr>
              <a:t>facilitated diffusion.</a:t>
            </a:r>
            <a:r>
              <a:rPr lang="en-US" sz="1200" b="0" i="0" kern="1200" dirty="0" smtClean="0">
                <a:solidFill>
                  <a:schemeClr val="tx1"/>
                </a:solidFill>
                <a:effectLst/>
                <a:latin typeface="+mn-lt"/>
                <a:ea typeface="+mn-ea"/>
                <a:cs typeface="+mn-cs"/>
              </a:rPr>
              <a:t> When [X] is equal on the two sides of the membrane, no </a:t>
            </a:r>
            <a:r>
              <a:rPr lang="en-US" sz="1200" b="0" i="1" kern="1200" dirty="0" smtClean="0">
                <a:solidFill>
                  <a:schemeClr val="tx1"/>
                </a:solidFill>
                <a:effectLst/>
                <a:latin typeface="+mn-lt"/>
                <a:ea typeface="+mn-ea"/>
                <a:cs typeface="+mn-cs"/>
              </a:rPr>
              <a:t>net</a:t>
            </a:r>
            <a:r>
              <a:rPr lang="en-US" sz="1200" b="0" i="0" kern="1200" dirty="0" smtClean="0">
                <a:solidFill>
                  <a:schemeClr val="tx1"/>
                </a:solidFill>
                <a:effectLst/>
                <a:latin typeface="+mn-lt"/>
                <a:ea typeface="+mn-ea"/>
                <a:cs typeface="+mn-cs"/>
              </a:rPr>
              <a:t> transport will take place, although equal and opposite </a:t>
            </a:r>
            <a:r>
              <a:rPr lang="en-US" sz="1200" b="0" i="1" kern="1200" dirty="0" smtClean="0">
                <a:solidFill>
                  <a:schemeClr val="tx1"/>
                </a:solidFill>
                <a:effectLst/>
                <a:latin typeface="+mn-lt"/>
                <a:ea typeface="+mn-ea"/>
                <a:cs typeface="+mn-cs"/>
              </a:rPr>
              <a:t>unidirectional</a:t>
            </a:r>
            <a:r>
              <a:rPr lang="en-US" sz="1200" b="0" i="0" kern="1200" dirty="0" smtClean="0">
                <a:solidFill>
                  <a:schemeClr val="tx1"/>
                </a:solidFill>
                <a:effectLst/>
                <a:latin typeface="+mn-lt"/>
                <a:ea typeface="+mn-ea"/>
                <a:cs typeface="+mn-cs"/>
              </a:rPr>
              <a:t> fluxes of X may still occur.</a:t>
            </a:r>
          </a:p>
          <a:p>
            <a:r>
              <a:rPr lang="en-US" sz="1200" b="0" i="0" kern="1200" dirty="0" smtClean="0">
                <a:solidFill>
                  <a:schemeClr val="tx1"/>
                </a:solidFill>
                <a:effectLst/>
                <a:latin typeface="+mn-lt"/>
                <a:ea typeface="+mn-ea"/>
                <a:cs typeface="+mn-cs"/>
              </a:rPr>
              <a:t>In a cell membrane, a fixed number of carriers is available to transport X. Furthermore, each carrier has a limited speed with which it can cycle through the steps illustrated in </a:t>
            </a:r>
            <a:r>
              <a:rPr lang="en-US" sz="1200" b="0" i="0" u="sng" kern="1200" dirty="0" smtClean="0">
                <a:solidFill>
                  <a:schemeClr val="tx1"/>
                </a:solidFill>
                <a:effectLst/>
                <a:latin typeface="+mn-lt"/>
                <a:ea typeface="+mn-ea"/>
                <a:cs typeface="+mn-cs"/>
              </a:rPr>
              <a:t>Figure 5-3</a:t>
            </a:r>
            <a:r>
              <a:rPr lang="en-US" sz="1200" b="0" i="1"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Thus, if the extracellular X concentration is gradually increased, for example, the influx of X will eventually reach a maximal value once all the carriers have become loaded with X. This situation is very different from the one that exists with simple diffusion—that is, the movement of a solute through the lipid phase of the membrane. Influx by simple diffusion increases linearly with increases in [X]</a:t>
            </a:r>
            <a:r>
              <a:rPr lang="en-US" sz="1200" b="0" i="0" kern="1200" baseline="-25000" dirty="0"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 with no maximal rate of transport. As an example, if X is initially absent on </a:t>
            </a:r>
            <a:r>
              <a:rPr lang="en-US" sz="1200" b="0" i="1" kern="1200" dirty="0" smtClean="0">
                <a:solidFill>
                  <a:schemeClr val="tx1"/>
                </a:solidFill>
                <a:effectLst/>
                <a:latin typeface="+mn-lt"/>
                <a:ea typeface="+mn-ea"/>
                <a:cs typeface="+mn-cs"/>
              </a:rPr>
              <a:t>both</a:t>
            </a:r>
            <a:r>
              <a:rPr lang="en-US" sz="1200" b="0" i="0" kern="1200" dirty="0" smtClean="0">
                <a:solidFill>
                  <a:schemeClr val="tx1"/>
                </a:solidFill>
                <a:effectLst/>
                <a:latin typeface="+mn-lt"/>
                <a:ea typeface="+mn-ea"/>
                <a:cs typeface="+mn-cs"/>
              </a:rPr>
              <a:t> sides of the membrane and we gradually increase [X] on </a:t>
            </a:r>
            <a:r>
              <a:rPr lang="en-US" sz="1200" b="0" i="1" kern="1200" dirty="0" smtClean="0">
                <a:solidFill>
                  <a:schemeClr val="tx1"/>
                </a:solidFill>
                <a:effectLst/>
                <a:latin typeface="+mn-lt"/>
                <a:ea typeface="+mn-ea"/>
                <a:cs typeface="+mn-cs"/>
              </a:rPr>
              <a:t>one</a:t>
            </a:r>
            <a:r>
              <a:rPr lang="en-US" sz="1200" b="0" i="0" kern="1200" dirty="0" smtClean="0">
                <a:solidFill>
                  <a:schemeClr val="tx1"/>
                </a:solidFill>
                <a:effectLst/>
                <a:latin typeface="+mn-lt"/>
                <a:ea typeface="+mn-ea"/>
                <a:cs typeface="+mn-cs"/>
              </a:rPr>
              <a:t> side, the net flux of X (</a:t>
            </a:r>
            <a:r>
              <a:rPr lang="en-US" sz="1200" b="0" i="1" kern="1200" dirty="0" smtClean="0">
                <a:solidFill>
                  <a:schemeClr val="tx1"/>
                </a:solidFill>
                <a:effectLst/>
                <a:latin typeface="+mn-lt"/>
                <a:ea typeface="+mn-ea"/>
                <a:cs typeface="+mn-cs"/>
              </a:rPr>
              <a:t>J</a:t>
            </a:r>
            <a:r>
              <a:rPr lang="en-US" sz="1200" b="0" i="0" kern="1200" baseline="-25000" dirty="0" smtClean="0">
                <a:solidFill>
                  <a:schemeClr val="tx1"/>
                </a:solidFill>
                <a:effectLst/>
                <a:latin typeface="+mn-lt"/>
                <a:ea typeface="+mn-ea"/>
                <a:cs typeface="+mn-cs"/>
              </a:rPr>
              <a:t>X</a:t>
            </a:r>
            <a:r>
              <a:rPr lang="en-US" sz="1200" b="0" i="0" kern="1200" dirty="0" smtClean="0">
                <a:solidFill>
                  <a:schemeClr val="tx1"/>
                </a:solidFill>
                <a:effectLst/>
                <a:latin typeface="+mn-lt"/>
                <a:ea typeface="+mn-ea"/>
                <a:cs typeface="+mn-cs"/>
              </a:rPr>
              <a:t>) is described by a straight line that passes through the origin (</a:t>
            </a:r>
            <a:r>
              <a:rPr lang="en-US" sz="1200" b="0" i="0" u="sng" kern="1200" dirty="0" smtClean="0">
                <a:solidFill>
                  <a:schemeClr val="tx1"/>
                </a:solidFill>
                <a:effectLst/>
                <a:latin typeface="+mn-lt"/>
                <a:ea typeface="+mn-ea"/>
                <a:cs typeface="+mn-cs"/>
              </a:rPr>
              <a:t>Fig. 5-6</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However, with carrier-mediated transport, </a:t>
            </a:r>
            <a:r>
              <a:rPr lang="en-US" sz="1200" b="0" i="1" kern="1200" dirty="0" smtClean="0">
                <a:solidFill>
                  <a:schemeClr val="tx1"/>
                </a:solidFill>
                <a:effectLst/>
                <a:latin typeface="+mn-lt"/>
                <a:ea typeface="+mn-ea"/>
                <a:cs typeface="+mn-cs"/>
              </a:rPr>
              <a:t>J</a:t>
            </a:r>
            <a:r>
              <a:rPr lang="en-US" sz="1200" b="0" i="0" kern="1200" baseline="-25000" dirty="0" smtClean="0">
                <a:solidFill>
                  <a:schemeClr val="tx1"/>
                </a:solidFill>
                <a:effectLst/>
                <a:latin typeface="+mn-lt"/>
                <a:ea typeface="+mn-ea"/>
                <a:cs typeface="+mn-cs"/>
              </a:rPr>
              <a:t>X</a:t>
            </a:r>
            <a:r>
              <a:rPr lang="en-US" sz="1200" b="0" i="0" kern="1200" dirty="0" smtClean="0">
                <a:solidFill>
                  <a:schemeClr val="tx1"/>
                </a:solidFill>
                <a:effectLst/>
                <a:latin typeface="+mn-lt"/>
                <a:ea typeface="+mn-ea"/>
                <a:cs typeface="+mn-cs"/>
              </a:rPr>
              <a:t> reaches a maximum (</a:t>
            </a:r>
            <a:r>
              <a:rPr lang="en-US" sz="1200" b="0" i="1" kern="1200" dirty="0" err="1" smtClean="0">
                <a:solidFill>
                  <a:schemeClr val="tx1"/>
                </a:solidFill>
                <a:effectLst/>
                <a:latin typeface="+mn-lt"/>
                <a:ea typeface="+mn-ea"/>
                <a:cs typeface="+mn-cs"/>
              </a:rPr>
              <a:t>J</a:t>
            </a:r>
            <a:r>
              <a:rPr lang="en-US" sz="1200" b="0" i="0" kern="1200" baseline="-25000" dirty="0" err="1" smtClean="0">
                <a:solidFill>
                  <a:schemeClr val="tx1"/>
                </a:solidFill>
                <a:effectLst/>
                <a:latin typeface="+mn-lt"/>
                <a:ea typeface="+mn-ea"/>
                <a:cs typeface="+mn-cs"/>
              </a:rPr>
              <a:t>max</a:t>
            </a:r>
            <a:r>
              <a:rPr lang="en-US" sz="1200" b="0" i="0" kern="1200" dirty="0" smtClean="0">
                <a:solidFill>
                  <a:schemeClr val="tx1"/>
                </a:solidFill>
                <a:effectLst/>
                <a:latin typeface="+mn-lt"/>
                <a:ea typeface="+mn-ea"/>
                <a:cs typeface="+mn-cs"/>
              </a:rPr>
              <a:t>) when [X] is high enough to occupy all the carriers in the membrane</a:t>
            </a:r>
          </a:p>
          <a:p>
            <a:r>
              <a:rPr lang="en-US" sz="1200" b="0" i="0" kern="1200" dirty="0" smtClean="0">
                <a:solidFill>
                  <a:schemeClr val="tx1"/>
                </a:solidFill>
                <a:effectLst/>
                <a:latin typeface="+mn-lt"/>
                <a:ea typeface="+mn-ea"/>
                <a:cs typeface="+mn-cs"/>
              </a:rPr>
              <a:t>Examples of membrane proteins that mediate facilitated diffusion are the </a:t>
            </a:r>
            <a:r>
              <a:rPr lang="en-US" sz="1200" b="1" i="0" kern="1200" dirty="0" smtClean="0">
                <a:solidFill>
                  <a:schemeClr val="tx1"/>
                </a:solidFill>
                <a:effectLst/>
                <a:latin typeface="+mn-lt"/>
                <a:ea typeface="+mn-ea"/>
                <a:cs typeface="+mn-cs"/>
              </a:rPr>
              <a:t>GLUT glucose transporters</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rPr>
              <a:t>Fig. 5-7</a:t>
            </a:r>
            <a:r>
              <a:rPr lang="en-US" sz="1200" b="0" i="0" kern="1200" dirty="0" smtClean="0">
                <a:solidFill>
                  <a:schemeClr val="tx1"/>
                </a:solidFill>
                <a:effectLst/>
                <a:latin typeface="+mn-lt"/>
                <a:ea typeface="+mn-ea"/>
                <a:cs typeface="+mn-cs"/>
              </a:rPr>
              <a:t>), members of the SLC2 family (see </a:t>
            </a:r>
            <a:r>
              <a:rPr lang="en-US" sz="1200" b="0" i="0" u="sng" kern="1200" dirty="0" smtClean="0">
                <a:solidFill>
                  <a:schemeClr val="tx1"/>
                </a:solidFill>
                <a:effectLst/>
                <a:latin typeface="+mn-lt"/>
                <a:ea typeface="+mn-ea"/>
                <a:cs typeface="+mn-cs"/>
              </a:rPr>
              <a:t>Table 5-4</a:t>
            </a:r>
            <a:r>
              <a:rPr lang="en-US" sz="1200" b="0" i="0" kern="1200" dirty="0" smtClean="0">
                <a:solidFill>
                  <a:schemeClr val="tx1"/>
                </a:solidFill>
                <a:effectLst/>
                <a:latin typeface="+mn-lt"/>
                <a:ea typeface="+mn-ea"/>
                <a:cs typeface="+mn-cs"/>
              </a:rPr>
              <a:t>). The GLUTs have 12 membrane-spanning segments as well as multiple hydrophilic polypeptide loops facing either the ECF or the ICF. They could not possibly act as a ferryboat shuttling back and forth across the membrane. Instead, some of the membrane-spanning segments of carrier-mediated transport proteins most likely form a permeation pathway through the lipid bilayer, as illustrated by the amphipathic membrane-spanning segments 7, 8, and 11 in </a:t>
            </a:r>
            <a:r>
              <a:rPr lang="en-US" sz="1200" b="0" i="0" u="sng" kern="1200" dirty="0" smtClean="0">
                <a:solidFill>
                  <a:schemeClr val="tx1"/>
                </a:solidFill>
                <a:effectLst/>
                <a:latin typeface="+mn-lt"/>
                <a:ea typeface="+mn-ea"/>
                <a:cs typeface="+mn-cs"/>
              </a:rPr>
              <a:t>Figure 5-7</a:t>
            </a:r>
            <a:r>
              <a:rPr lang="en-US" sz="1200" b="0" i="0" kern="1200" dirty="0" smtClean="0">
                <a:solidFill>
                  <a:schemeClr val="tx1"/>
                </a:solidFill>
                <a:effectLst/>
                <a:latin typeface="+mn-lt"/>
                <a:ea typeface="+mn-ea"/>
                <a:cs typeface="+mn-cs"/>
              </a:rPr>
              <a:t>. These membrane-spanning segments, as well as other portions of the protein, probably also act as the gates and solute-binding sites that allow transport to proceed in the manner outlined in </a:t>
            </a:r>
            <a:r>
              <a:rPr lang="en-US" sz="1200" b="0" i="0" u="sng" kern="1200" dirty="0" smtClean="0">
                <a:solidFill>
                  <a:schemeClr val="tx1"/>
                </a:solidFill>
                <a:effectLst/>
                <a:latin typeface="+mn-lt"/>
                <a:ea typeface="+mn-ea"/>
                <a:cs typeface="+mn-cs"/>
              </a:rPr>
              <a:t>Figure 5-3</a:t>
            </a:r>
            <a:r>
              <a:rPr lang="en-US" sz="1200" b="0" i="1" kern="1200" dirty="0" smtClean="0">
                <a:solidFill>
                  <a:schemeClr val="tx1"/>
                </a:solidFill>
                <a:effectLst/>
                <a:latin typeface="+mn-lt"/>
                <a:ea typeface="+mn-ea"/>
                <a:cs typeface="+mn-cs"/>
              </a:rPr>
              <a:t>C.</a:t>
            </a:r>
            <a:r>
              <a:rPr lang="cs-CZ" sz="1200" b="0" i="1"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Because a solute such as glucose permeates the lipid bilayer so poorly, its uptake by the cell depends strictly on the activity of a carrier-mediated transport system for glucose. Insulin increases the rate of carrier-mediated glucose transport into certain cells by recruiting the GLUT4 isoform to the plasma membrane from the storage pool</a:t>
            </a:r>
            <a:r>
              <a:rPr lang="cs-CZ"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Two other examples of transporters that mediate facilitated diffusion are the </a:t>
            </a:r>
            <a:r>
              <a:rPr lang="en-US" sz="1200" b="1" i="0" kern="1200" dirty="0" smtClean="0">
                <a:solidFill>
                  <a:schemeClr val="tx1"/>
                </a:solidFill>
                <a:effectLst/>
                <a:latin typeface="+mn-lt"/>
                <a:ea typeface="+mn-ea"/>
                <a:cs typeface="+mn-cs"/>
              </a:rPr>
              <a:t>urea transporter (UT)</a:t>
            </a:r>
            <a:r>
              <a:rPr lang="en-US" sz="1200" b="0" i="0" kern="1200" dirty="0" smtClean="0">
                <a:solidFill>
                  <a:schemeClr val="tx1"/>
                </a:solidFill>
                <a:effectLst/>
                <a:latin typeface="+mn-lt"/>
                <a:ea typeface="+mn-ea"/>
                <a:cs typeface="+mn-cs"/>
              </a:rPr>
              <a:t> family, which are members of the SLC14 family (see </a:t>
            </a:r>
            <a:r>
              <a:rPr lang="en-US" sz="1200" b="0" i="0" u="sng" kern="1200" dirty="0" smtClean="0">
                <a:solidFill>
                  <a:schemeClr val="tx1"/>
                </a:solidFill>
                <a:effectLst/>
                <a:latin typeface="+mn-lt"/>
                <a:ea typeface="+mn-ea"/>
                <a:cs typeface="+mn-cs"/>
              </a:rPr>
              <a:t>Table 5-4</a:t>
            </a:r>
            <a:r>
              <a:rPr lang="en-US" sz="1200" b="0" i="0" kern="1200" dirty="0" smtClean="0">
                <a:solidFill>
                  <a:schemeClr val="tx1"/>
                </a:solidFill>
                <a:effectLst/>
                <a:latin typeface="+mn-lt"/>
                <a:ea typeface="+mn-ea"/>
                <a:cs typeface="+mn-cs"/>
              </a:rPr>
              <a:t>), and the </a:t>
            </a:r>
            <a:r>
              <a:rPr lang="en-US" sz="1200" b="1" i="0" kern="1200" dirty="0" smtClean="0">
                <a:solidFill>
                  <a:schemeClr val="tx1"/>
                </a:solidFill>
                <a:effectLst/>
                <a:latin typeface="+mn-lt"/>
                <a:ea typeface="+mn-ea"/>
                <a:cs typeface="+mn-cs"/>
              </a:rPr>
              <a:t>organic cation transporter (OCT)</a:t>
            </a:r>
            <a:r>
              <a:rPr lang="en-US" sz="1200" b="0" i="0" kern="1200" dirty="0" smtClean="0">
                <a:solidFill>
                  <a:schemeClr val="tx1"/>
                </a:solidFill>
                <a:effectLst/>
                <a:latin typeface="+mn-lt"/>
                <a:ea typeface="+mn-ea"/>
                <a:cs typeface="+mn-cs"/>
              </a:rPr>
              <a:t> family, which are members of the SLC22 family. Because OCT moves an electrical charge (i.e., carries current), it is said to be </a:t>
            </a:r>
            <a:r>
              <a:rPr lang="en-US" sz="1200" b="1" i="0" kern="1200" dirty="0" err="1" smtClean="0">
                <a:solidFill>
                  <a:schemeClr val="tx1"/>
                </a:solidFill>
                <a:effectLst/>
                <a:latin typeface="+mn-lt"/>
                <a:ea typeface="+mn-ea"/>
                <a:cs typeface="+mn-cs"/>
              </a:rPr>
              <a:t>electrogenic</a:t>
            </a:r>
            <a:r>
              <a:rPr lang="en-US" sz="1200" b="1" i="0" kern="1200" dirty="0" smtClean="0">
                <a:solidFill>
                  <a:schemeClr val="tx1"/>
                </a:solidFill>
                <a:effectLst/>
                <a:latin typeface="+mn-lt"/>
                <a:ea typeface="+mn-ea"/>
                <a:cs typeface="+mn-cs"/>
              </a:rPr>
              <a:t>.</a:t>
            </a:r>
            <a:endParaRPr lang="cs-CZ"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34</a:t>
            </a:fld>
            <a:endParaRPr lang="cs-CZ"/>
          </a:p>
        </p:txBody>
      </p:sp>
    </p:spTree>
    <p:extLst>
      <p:ext uri="{BB962C8B-B14F-4D97-AF65-F5344CB8AC3E}">
        <p14:creationId xmlns:p14="http://schemas.microsoft.com/office/powerpoint/2010/main" val="1297027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smtClean="0">
                <a:solidFill>
                  <a:schemeClr val="tx1"/>
                </a:solidFill>
                <a:effectLst/>
                <a:latin typeface="+mn-lt"/>
                <a:ea typeface="+mn-ea"/>
                <a:cs typeface="+mn-cs"/>
              </a:rPr>
              <a:t>Active transport</a:t>
            </a:r>
            <a:r>
              <a:rPr lang="en-US" sz="1200" b="0" i="0" kern="1200" dirty="0" smtClean="0">
                <a:solidFill>
                  <a:schemeClr val="tx1"/>
                </a:solidFill>
                <a:effectLst/>
                <a:latin typeface="+mn-lt"/>
                <a:ea typeface="+mn-ea"/>
                <a:cs typeface="+mn-cs"/>
              </a:rPr>
              <a:t> is a process that can transfer a solute uphill across a membrane—that is, against its electrochemical potential energy difference. In </a:t>
            </a:r>
            <a:r>
              <a:rPr lang="en-US" sz="1200" b="1" i="0" kern="1200" dirty="0" smtClean="0">
                <a:solidFill>
                  <a:schemeClr val="tx1"/>
                </a:solidFill>
                <a:effectLst/>
                <a:latin typeface="+mn-lt"/>
                <a:ea typeface="+mn-ea"/>
                <a:cs typeface="+mn-cs"/>
              </a:rPr>
              <a:t>primary active transport,</a:t>
            </a:r>
            <a:r>
              <a:rPr lang="en-US" sz="1200" b="0" i="0" kern="1200" dirty="0" smtClean="0">
                <a:solidFill>
                  <a:schemeClr val="tx1"/>
                </a:solidFill>
                <a:effectLst/>
                <a:latin typeface="+mn-lt"/>
                <a:ea typeface="+mn-ea"/>
                <a:cs typeface="+mn-cs"/>
              </a:rPr>
              <a:t> the driving force needed to cause net transfer of a solute against its electrochemical gradient comes from the favorable energy change that is associated with an exergonic chemical reaction, such as ATP hydrolysis.</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physical example is to use a motor-driven winch to lift a large weight into the air</a:t>
            </a:r>
            <a:r>
              <a:rPr lang="cs-CZ"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r>
              <a:rPr lang="cs-CZ" sz="1200" b="0"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s a prototypic example of a primary active transporter, consider the nearly ubiquitous </a:t>
            </a:r>
            <a:r>
              <a:rPr lang="en-US" sz="1200" b="1" i="0" kern="1200" dirty="0" smtClean="0">
                <a:solidFill>
                  <a:schemeClr val="tx1"/>
                </a:solidFill>
                <a:effectLst/>
                <a:latin typeface="+mn-lt"/>
                <a:ea typeface="+mn-ea"/>
                <a:cs typeface="+mn-cs"/>
              </a:rPr>
              <a:t>Na-K pump</a:t>
            </a:r>
            <a:r>
              <a:rPr lang="cs-CZ"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With each forward cycle, the pump couples the extrusion of three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ions and the uptake of two K</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ions to the intracellular hydrolysis of one ATP molecule. By themselves, the transport steps of the Na-K pump are energetically uphill; that is, if the pump were not an ATPase, the transporter would run in reverse, with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leaking into the cell and K</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leaking out. Indeed, under extreme experimental conditions, the Na-K pump can be reversed and forced to synthesize ATP! However, under physiological conditions, hydrolysis of one ATP molecule releases so much free energy—relative to the aggregate free energy needed to fuel the uphill movement of three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and two K</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ions—that the pump is poised far from its equilibrium and brings about the net active exchange of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for K</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in the desired directions.</a:t>
            </a:r>
          </a:p>
          <a:p>
            <a:r>
              <a:rPr lang="en-US" sz="1200" b="0" i="0" kern="1200" dirty="0" smtClean="0">
                <a:solidFill>
                  <a:schemeClr val="tx1"/>
                </a:solidFill>
                <a:effectLst/>
                <a:latin typeface="+mn-lt"/>
                <a:ea typeface="+mn-ea"/>
                <a:cs typeface="+mn-cs"/>
              </a:rPr>
              <a:t>Although animal cells may have other pumps in their plasma membranes, the Na-K pump is the only primary active transport process for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The Na-K pump is also the most important primary active transport mechanism for K</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In cells throughout the body, the Na-K pump is responsible for maintaining a low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a:t>
            </a:r>
            <a:r>
              <a:rPr lang="en-US" sz="1200" b="0" i="0" kern="1200" baseline="-250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and a high [K</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a:t>
            </a:r>
            <a:r>
              <a:rPr lang="en-US" sz="1200" b="0" i="0" kern="1200" baseline="-250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relative to ECF. In most epithelial cells, the Na-K pump is restricted to the basolateral side of the cell.</a:t>
            </a:r>
            <a:endParaRPr lang="cs-CZ"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cs-CZ"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H-K Pump</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Other than the Na-K pump, relatively few primary active transporters are located on the plasma membranes of animal cells. In the parietal cells of the gastric gland, an H-K pump (HKA) extrudes H</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across the apical membrane into the gland lumen. Similar pumps are present in the kidney and intestines. The H-K pump mediates the active extrusion of H</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and the uptake of K</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all fueled by ATP hydrolysis, probably in the ratio of two H</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ions, two K</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ions, and one ATP molecule. Like the Na-K pump, the H-K pump is composed of α and β subunits, each with multiple isoforms. The α subunit of the H-K pump also undergoes phosphorylation through E</a:t>
            </a:r>
            <a:r>
              <a:rPr lang="en-US" sz="1200" b="0" i="0" kern="1200" baseline="-25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and E</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intermediates during its catalytic cycle (see </a:t>
            </a:r>
            <a:r>
              <a:rPr lang="en-US" sz="1200" b="0" i="0" u="sng" kern="1200" dirty="0" smtClean="0">
                <a:solidFill>
                  <a:schemeClr val="tx1"/>
                </a:solidFill>
                <a:effectLst/>
                <a:latin typeface="+mn-lt"/>
                <a:ea typeface="+mn-ea"/>
                <a:cs typeface="+mn-cs"/>
              </a:rPr>
              <a:t>Fig. 5-8</a:t>
            </a:r>
            <a:r>
              <a:rPr lang="en-US" sz="1200" b="0" i="1"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and, like the α subunit of the Na-K pump, is a member of the P2C subfamily of P-type </a:t>
            </a:r>
            <a:r>
              <a:rPr lang="en-US" sz="1200" b="0" i="0" kern="1200" dirty="0" err="1" smtClean="0">
                <a:solidFill>
                  <a:schemeClr val="tx1"/>
                </a:solidFill>
                <a:effectLst/>
                <a:latin typeface="+mn-lt"/>
                <a:ea typeface="+mn-ea"/>
                <a:cs typeface="+mn-cs"/>
              </a:rPr>
              <a:t>ATPases</a:t>
            </a:r>
            <a:r>
              <a:rPr lang="en-US" sz="1200" b="0" i="0" kern="1200" dirty="0" smtClean="0">
                <a:solidFill>
                  <a:schemeClr val="tx1"/>
                </a:solidFill>
                <a:effectLst/>
                <a:latin typeface="+mn-lt"/>
                <a:ea typeface="+mn-ea"/>
                <a:cs typeface="+mn-cs"/>
              </a:rPr>
              <a:t>. The Na-K and H-K pumps are the only two P-type </a:t>
            </a:r>
            <a:r>
              <a:rPr lang="en-US" sz="1200" b="0" i="0" kern="1200" dirty="0" err="1" smtClean="0">
                <a:solidFill>
                  <a:schemeClr val="tx1"/>
                </a:solidFill>
                <a:effectLst/>
                <a:latin typeface="+mn-lt"/>
                <a:ea typeface="+mn-ea"/>
                <a:cs typeface="+mn-cs"/>
              </a:rPr>
              <a:t>ATPases</a:t>
            </a:r>
            <a:r>
              <a:rPr lang="en-US" sz="1200" b="0" i="0" kern="1200" dirty="0" smtClean="0">
                <a:solidFill>
                  <a:schemeClr val="tx1"/>
                </a:solidFill>
                <a:effectLst/>
                <a:latin typeface="+mn-lt"/>
                <a:ea typeface="+mn-ea"/>
                <a:cs typeface="+mn-cs"/>
              </a:rPr>
              <a:t> with known β subunits, all of which share significant sequence similarity.</a:t>
            </a:r>
          </a:p>
          <a:p>
            <a:r>
              <a:rPr lang="en-US" sz="1200" b="1" i="0" kern="1200" dirty="0" smtClean="0">
                <a:solidFill>
                  <a:schemeClr val="tx1"/>
                </a:solidFill>
                <a:effectLst/>
                <a:latin typeface="+mn-lt"/>
                <a:ea typeface="+mn-ea"/>
                <a:cs typeface="+mn-cs"/>
              </a:rPr>
              <a:t>Ca Pumps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Most, if not all, cells have a primary active transporter at the plasma membrane that extrudes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from the cell. These pumps are abbreviated (for plasma-membrane Ca-ATPase), and at least four PMCA isoforms appear in the P2B subfamily of P-type </a:t>
            </a:r>
            <a:r>
              <a:rPr lang="en-US" sz="1200" b="0" i="0" kern="1200" dirty="0" err="1" smtClean="0">
                <a:solidFill>
                  <a:schemeClr val="tx1"/>
                </a:solidFill>
                <a:effectLst/>
                <a:latin typeface="+mn-lt"/>
                <a:ea typeface="+mn-ea"/>
                <a:cs typeface="+mn-cs"/>
              </a:rPr>
              <a:t>ATPases</a:t>
            </a:r>
            <a:r>
              <a:rPr lang="en-US" sz="1200" b="0" i="0" kern="1200" dirty="0" smtClean="0">
                <a:solidFill>
                  <a:schemeClr val="tx1"/>
                </a:solidFill>
                <a:effectLst/>
                <a:latin typeface="+mn-lt"/>
                <a:ea typeface="+mn-ea"/>
                <a:cs typeface="+mn-cs"/>
              </a:rPr>
              <a:t>. These pumps exchange one H</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for one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for each molecule of ATP that is hydrolyzed.</a:t>
            </a:r>
          </a:p>
          <a:p>
            <a:r>
              <a:rPr lang="en-US" sz="1200" b="0" i="0" kern="1200" dirty="0" smtClean="0">
                <a:solidFill>
                  <a:schemeClr val="tx1"/>
                </a:solidFill>
                <a:effectLst/>
                <a:latin typeface="+mn-lt"/>
                <a:ea typeface="+mn-ea"/>
                <a:cs typeface="+mn-cs"/>
              </a:rPr>
              <a:t>Ca pumps (or Ca-</a:t>
            </a:r>
            <a:r>
              <a:rPr lang="en-US" sz="1200" b="0" i="0" kern="1200" dirty="0" err="1" smtClean="0">
                <a:solidFill>
                  <a:schemeClr val="tx1"/>
                </a:solidFill>
                <a:effectLst/>
                <a:latin typeface="+mn-lt"/>
                <a:ea typeface="+mn-ea"/>
                <a:cs typeface="+mn-cs"/>
              </a:rPr>
              <a:t>ATPases</a:t>
            </a:r>
            <a:r>
              <a:rPr lang="en-US" sz="1200" b="0" i="0" kern="1200" dirty="0" smtClean="0">
                <a:solidFill>
                  <a:schemeClr val="tx1"/>
                </a:solidFill>
                <a:effectLst/>
                <a:latin typeface="+mn-lt"/>
                <a:ea typeface="+mn-ea"/>
                <a:cs typeface="+mn-cs"/>
              </a:rPr>
              <a:t>) also exist on the membrane surrounding such intracellular organelles as the sarcoplasmic reticulum (SR) in muscle cells and the endoplasmic reticulum (ER) in other cells, where they play a role in the active sequestration of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into intracellular stores. The </a:t>
            </a:r>
            <a:r>
              <a:rPr lang="en-US" sz="1200" b="1" i="0" kern="1200" dirty="0" smtClean="0">
                <a:solidFill>
                  <a:schemeClr val="tx1"/>
                </a:solidFill>
                <a:effectLst/>
                <a:latin typeface="+mn-lt"/>
                <a:ea typeface="+mn-ea"/>
                <a:cs typeface="+mn-cs"/>
              </a:rPr>
              <a:t>SERCAs</a:t>
            </a:r>
            <a:r>
              <a:rPr lang="en-US" sz="1200" b="0" i="0" kern="1200" dirty="0" smtClean="0">
                <a:solidFill>
                  <a:schemeClr val="tx1"/>
                </a:solidFill>
                <a:effectLst/>
                <a:latin typeface="+mn-lt"/>
                <a:ea typeface="+mn-ea"/>
                <a:cs typeface="+mn-cs"/>
              </a:rPr>
              <a:t> (for sarcoplasmic and endoplasmic reticulum calcium </a:t>
            </a:r>
            <a:r>
              <a:rPr lang="en-US" sz="1200" b="0" i="0" kern="1200" dirty="0" err="1" smtClean="0">
                <a:solidFill>
                  <a:schemeClr val="tx1"/>
                </a:solidFill>
                <a:effectLst/>
                <a:latin typeface="+mn-lt"/>
                <a:ea typeface="+mn-ea"/>
                <a:cs typeface="+mn-cs"/>
              </a:rPr>
              <a:t>ATPases</a:t>
            </a:r>
            <a:r>
              <a:rPr lang="en-US" sz="1200" b="0" i="0" kern="1200" dirty="0" smtClean="0">
                <a:solidFill>
                  <a:schemeClr val="tx1"/>
                </a:solidFill>
                <a:effectLst/>
                <a:latin typeface="+mn-lt"/>
                <a:ea typeface="+mn-ea"/>
                <a:cs typeface="+mn-cs"/>
              </a:rPr>
              <a:t>) appear to transport two H</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and two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ions for each molecule of ATP hydrolyzed.</a:t>
            </a: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35</a:t>
            </a:fld>
            <a:endParaRPr lang="cs-CZ"/>
          </a:p>
        </p:txBody>
      </p:sp>
    </p:spTree>
    <p:extLst>
      <p:ext uri="{BB962C8B-B14F-4D97-AF65-F5344CB8AC3E}">
        <p14:creationId xmlns:p14="http://schemas.microsoft.com/office/powerpoint/2010/main" val="148788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 In </a:t>
            </a:r>
            <a:r>
              <a:rPr lang="en-US" sz="1200" b="1" i="0" kern="1200" dirty="0" smtClean="0">
                <a:solidFill>
                  <a:schemeClr val="tx1"/>
                </a:solidFill>
                <a:effectLst/>
                <a:latin typeface="+mn-lt"/>
                <a:ea typeface="+mn-ea"/>
                <a:cs typeface="+mn-cs"/>
              </a:rPr>
              <a:t>secondary active transport,</a:t>
            </a:r>
            <a:r>
              <a:rPr lang="en-US" sz="1200" b="0" i="0" kern="1200" dirty="0" smtClean="0">
                <a:solidFill>
                  <a:schemeClr val="tx1"/>
                </a:solidFill>
                <a:effectLst/>
                <a:latin typeface="+mn-lt"/>
                <a:ea typeface="+mn-ea"/>
                <a:cs typeface="+mn-cs"/>
              </a:rPr>
              <a:t> the driving force is provided by coupling the </a:t>
            </a:r>
            <a:r>
              <a:rPr lang="en-US" sz="1200" b="0" i="1" kern="1200" dirty="0" smtClean="0">
                <a:solidFill>
                  <a:schemeClr val="tx1"/>
                </a:solidFill>
                <a:effectLst/>
                <a:latin typeface="+mn-lt"/>
                <a:ea typeface="+mn-ea"/>
                <a:cs typeface="+mn-cs"/>
              </a:rPr>
              <a:t>uphill</a:t>
            </a:r>
            <a:r>
              <a:rPr lang="en-US" sz="1200" b="0" i="0" kern="1200" dirty="0" smtClean="0">
                <a:solidFill>
                  <a:schemeClr val="tx1"/>
                </a:solidFill>
                <a:effectLst/>
                <a:latin typeface="+mn-lt"/>
                <a:ea typeface="+mn-ea"/>
                <a:cs typeface="+mn-cs"/>
              </a:rPr>
              <a:t> movement of that solute to the </a:t>
            </a:r>
            <a:r>
              <a:rPr lang="en-US" sz="1200" b="0" i="1" kern="1200" dirty="0" smtClean="0">
                <a:solidFill>
                  <a:schemeClr val="tx1"/>
                </a:solidFill>
                <a:effectLst/>
                <a:latin typeface="+mn-lt"/>
                <a:ea typeface="+mn-ea"/>
                <a:cs typeface="+mn-cs"/>
              </a:rPr>
              <a:t>downhill</a:t>
            </a:r>
            <a:r>
              <a:rPr lang="en-US" sz="1200" b="0" i="0" kern="1200" dirty="0" smtClean="0">
                <a:solidFill>
                  <a:schemeClr val="tx1"/>
                </a:solidFill>
                <a:effectLst/>
                <a:latin typeface="+mn-lt"/>
                <a:ea typeface="+mn-ea"/>
                <a:cs typeface="+mn-cs"/>
              </a:rPr>
              <a:t> movement of one or more other solutes for which a favorable electrochemical potential energy difference exists. A physical example is to use a motor-driven winch to lift a large weight into the air (primary active transport) and then to transfer this large weight to a seesaw, on the other end of which is a lighter child. The potential energy stored in the elevated weight will then lift the child (secondary active transport). For transporters, it is commonly the favorable inwardly directed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electrochemical gradient, which itself is set up by a </a:t>
            </a:r>
            <a:r>
              <a:rPr lang="en-US" sz="1200" b="0" i="1" kern="1200" dirty="0" smtClean="0">
                <a:solidFill>
                  <a:schemeClr val="tx1"/>
                </a:solidFill>
                <a:effectLst/>
                <a:latin typeface="+mn-lt"/>
                <a:ea typeface="+mn-ea"/>
                <a:cs typeface="+mn-cs"/>
              </a:rPr>
              <a:t>primary</a:t>
            </a:r>
            <a:r>
              <a:rPr lang="en-US" sz="1200" b="0" i="0" kern="1200" dirty="0" smtClean="0">
                <a:solidFill>
                  <a:schemeClr val="tx1"/>
                </a:solidFill>
                <a:effectLst/>
                <a:latin typeface="+mn-lt"/>
                <a:ea typeface="+mn-ea"/>
                <a:cs typeface="+mn-cs"/>
              </a:rPr>
              <a:t> active transporter, that drives the </a:t>
            </a:r>
            <a:r>
              <a:rPr lang="en-US" sz="1200" b="0" i="1" kern="1200" dirty="0" smtClean="0">
                <a:solidFill>
                  <a:schemeClr val="tx1"/>
                </a:solidFill>
                <a:effectLst/>
                <a:latin typeface="+mn-lt"/>
                <a:ea typeface="+mn-ea"/>
                <a:cs typeface="+mn-cs"/>
              </a:rPr>
              <a:t>secondary</a:t>
            </a:r>
            <a:r>
              <a:rPr lang="en-US" sz="1200" b="0" i="0" kern="1200" dirty="0" smtClean="0">
                <a:solidFill>
                  <a:schemeClr val="tx1"/>
                </a:solidFill>
                <a:effectLst/>
                <a:latin typeface="+mn-lt"/>
                <a:ea typeface="+mn-ea"/>
                <a:cs typeface="+mn-cs"/>
              </a:rPr>
              <a:t> active transport of another solute. </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36</a:t>
            </a:fld>
            <a:endParaRPr lang="cs-CZ"/>
          </a:p>
        </p:txBody>
      </p:sp>
    </p:spTree>
    <p:extLst>
      <p:ext uri="{BB962C8B-B14F-4D97-AF65-F5344CB8AC3E}">
        <p14:creationId xmlns:p14="http://schemas.microsoft.com/office/powerpoint/2010/main" val="4252845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other major class of secondary active transporters is the exchangers, or antiporters. Exchangers are intrinsic membrane proteins that move one or more “driving” solutes in one direction and one or more “driven” solutes in the </a:t>
            </a:r>
            <a:r>
              <a:rPr lang="en-US" sz="1200" b="0" i="1" kern="1200" dirty="0" smtClean="0">
                <a:solidFill>
                  <a:schemeClr val="tx1"/>
                </a:solidFill>
                <a:effectLst/>
                <a:latin typeface="+mn-lt"/>
                <a:ea typeface="+mn-ea"/>
                <a:cs typeface="+mn-cs"/>
              </a:rPr>
              <a:t>opposite</a:t>
            </a:r>
            <a:r>
              <a:rPr lang="en-US" sz="1200" b="0" i="0" kern="1200" dirty="0" smtClean="0">
                <a:solidFill>
                  <a:schemeClr val="tx1"/>
                </a:solidFill>
                <a:effectLst/>
                <a:latin typeface="+mn-lt"/>
                <a:ea typeface="+mn-ea"/>
                <a:cs typeface="+mn-cs"/>
              </a:rPr>
              <a:t> direction. In general, these transporters exchange cations for cations or anions for anions.</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nearly ubiquitous </a:t>
            </a:r>
            <a:r>
              <a:rPr lang="en-US" sz="1200" b="1" i="0" kern="1200" dirty="0" smtClean="0">
                <a:solidFill>
                  <a:schemeClr val="tx1"/>
                </a:solidFill>
                <a:effectLst/>
                <a:latin typeface="+mn-lt"/>
                <a:ea typeface="+mn-ea"/>
                <a:cs typeface="+mn-cs"/>
              </a:rPr>
              <a:t>Na-Ca exchangers (NCXs)</a:t>
            </a:r>
            <a:r>
              <a:rPr lang="en-US" sz="1200" b="0" i="0" kern="1200" dirty="0" smtClean="0">
                <a:solidFill>
                  <a:schemeClr val="tx1"/>
                </a:solidFill>
                <a:effectLst/>
                <a:latin typeface="+mn-lt"/>
                <a:ea typeface="+mn-ea"/>
                <a:cs typeface="+mn-cs"/>
              </a:rPr>
              <a:t> belong to the SLC8 family (see </a:t>
            </a:r>
            <a:r>
              <a:rPr lang="en-US" sz="1200" b="0" i="0" u="sng" kern="1200" dirty="0" smtClean="0">
                <a:solidFill>
                  <a:schemeClr val="tx1"/>
                </a:solidFill>
                <a:effectLst/>
                <a:latin typeface="+mn-lt"/>
                <a:ea typeface="+mn-ea"/>
                <a:cs typeface="+mn-cs"/>
              </a:rPr>
              <a:t>Table 5-4</a:t>
            </a:r>
            <a:r>
              <a:rPr lang="en-US" sz="1200" b="0" i="0" kern="1200" dirty="0" smtClean="0">
                <a:solidFill>
                  <a:schemeClr val="tx1"/>
                </a:solidFill>
                <a:effectLst/>
                <a:latin typeface="+mn-lt"/>
                <a:ea typeface="+mn-ea"/>
                <a:cs typeface="+mn-cs"/>
              </a:rPr>
              <a:t>). They most likely mediate the exchange of three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ions per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ion (</a:t>
            </a:r>
            <a:r>
              <a:rPr lang="en-US" sz="1200" b="0" i="0" u="sng" kern="1200" dirty="0" smtClean="0">
                <a:solidFill>
                  <a:schemeClr val="tx1"/>
                </a:solidFill>
                <a:effectLst/>
                <a:latin typeface="+mn-lt"/>
                <a:ea typeface="+mn-ea"/>
                <a:cs typeface="+mn-cs"/>
              </a:rPr>
              <a:t>Fig. 5-13</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NCX is </a:t>
            </a:r>
            <a:r>
              <a:rPr lang="en-US" sz="1200" b="0" i="0" kern="1200" dirty="0" err="1" smtClean="0">
                <a:solidFill>
                  <a:schemeClr val="tx1"/>
                </a:solidFill>
                <a:effectLst/>
                <a:latin typeface="+mn-lt"/>
                <a:ea typeface="+mn-ea"/>
                <a:cs typeface="+mn-cs"/>
              </a:rPr>
              <a:t>electrogenic</a:t>
            </a:r>
            <a:r>
              <a:rPr lang="en-US" sz="1200" b="0" i="0" kern="1200" dirty="0" smtClean="0">
                <a:solidFill>
                  <a:schemeClr val="tx1"/>
                </a:solidFill>
                <a:effectLst/>
                <a:latin typeface="+mn-lt"/>
                <a:ea typeface="+mn-ea"/>
                <a:cs typeface="+mn-cs"/>
              </a:rPr>
              <a:t> and moves net positive charge in the same direction as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Under most circumstances, the inwardly directed Na</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electrochemical gradient across the plasma membrane drives the uphill extrusion of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from the cell. Thus, in concert with the plasma-membrane Ca pump, this transport system helps maintain the steep, inwardly directed electrochemical potential energy difference for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that is normally present across the plasma membrane of all cells.</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38</a:t>
            </a:fld>
            <a:endParaRPr lang="cs-CZ"/>
          </a:p>
        </p:txBody>
      </p:sp>
    </p:spTree>
    <p:extLst>
      <p:ext uri="{BB962C8B-B14F-4D97-AF65-F5344CB8AC3E}">
        <p14:creationId xmlns:p14="http://schemas.microsoft.com/office/powerpoint/2010/main" val="29709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Although much is known about the role of</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CME, it is unclear why distinct endocytic pathways</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 required in vivo. This may be due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differential requirements for many parameters,</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including speed, cell signaling, cargo delivery</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specific compartments, and membrane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area/lipid turnover. Endocytosis intimately regulates</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many processes, including nutrient uptake,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cell adhesion and migration, signaling,</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pathogen entry, synaptic transmission, receptor</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downregulation</a:t>
            </a:r>
            <a:r>
              <a:rPr lang="cs-CZ" sz="1200" b="0" i="0" u="none" strike="noStrike" kern="1200" baseline="0" dirty="0" smtClean="0">
                <a:solidFill>
                  <a:schemeClr val="tx1"/>
                </a:solidFill>
                <a:latin typeface="+mn-lt"/>
                <a:ea typeface="+mn-ea"/>
                <a:cs typeface="+mn-cs"/>
              </a:rPr>
              <a:t>, antigen </a:t>
            </a:r>
            <a:r>
              <a:rPr lang="cs-CZ" sz="1200" b="0" i="0" u="none" strike="noStrike" kern="1200" baseline="0" dirty="0" err="1" smtClean="0">
                <a:solidFill>
                  <a:schemeClr val="tx1"/>
                </a:solidFill>
                <a:latin typeface="+mn-lt"/>
                <a:ea typeface="+mn-ea"/>
                <a:cs typeface="+mn-cs"/>
              </a:rPr>
              <a:t>presentation</a:t>
            </a:r>
            <a:r>
              <a:rPr lang="cs-CZ" sz="1200" b="0" i="0" u="none" strike="noStrike" kern="1200" baseline="0" dirty="0" smtClean="0">
                <a:solidFill>
                  <a:schemeClr val="tx1"/>
                </a:solidFill>
                <a:latin typeface="+mn-lt"/>
                <a:ea typeface="+mn-ea"/>
                <a:cs typeface="+mn-cs"/>
              </a:rPr>
              <a:t>, cell polarity, </a:t>
            </a:r>
            <a:r>
              <a:rPr lang="en-US" sz="1200" b="0" i="0" u="none" strike="noStrike" kern="1200" baseline="0" dirty="0" smtClean="0">
                <a:solidFill>
                  <a:schemeClr val="tx1"/>
                </a:solidFill>
                <a:latin typeface="+mn-lt"/>
                <a:ea typeface="+mn-ea"/>
                <a:cs typeface="+mn-cs"/>
              </a:rPr>
              <a:t>mitosis, growth and differentiation, and</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drug</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delivery</a:t>
            </a:r>
            <a:r>
              <a:rPr lang="cs-CZ" sz="1200" b="0" i="0" u="none" strike="noStrike" kern="1200" baseline="0" dirty="0" smtClean="0">
                <a:solidFill>
                  <a:schemeClr val="tx1"/>
                </a:solidFill>
                <a:latin typeface="+mn-lt"/>
                <a:ea typeface="+mn-ea"/>
                <a:cs typeface="+mn-cs"/>
              </a:rPr>
              <a:t>.</a:t>
            </a:r>
          </a:p>
          <a:p>
            <a:endParaRPr lang="cs-CZ" sz="1200" b="0" i="0" u="none" strike="noStrike" kern="1200" baseline="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 it has also recently been shown that </a:t>
            </a:r>
            <a:r>
              <a:rPr lang="en-US" sz="1200" b="0" i="0" kern="1200" dirty="0" err="1" smtClean="0">
                <a:solidFill>
                  <a:schemeClr val="tx1"/>
                </a:solidFill>
                <a:effectLst/>
                <a:latin typeface="+mn-lt"/>
                <a:ea typeface="+mn-ea"/>
                <a:cs typeface="+mn-cs"/>
              </a:rPr>
              <a:t>flotillins</a:t>
            </a:r>
            <a:r>
              <a:rPr lang="en-US" sz="1200" b="0" i="0" kern="1200" dirty="0" smtClean="0">
                <a:solidFill>
                  <a:schemeClr val="tx1"/>
                </a:solidFill>
                <a:effectLst/>
                <a:latin typeface="+mn-lt"/>
                <a:ea typeface="+mn-ea"/>
                <a:cs typeface="+mn-cs"/>
              </a:rPr>
              <a:t> are overexpressed during neurodegenerative diseases and in human cancers,</a:t>
            </a:r>
            <a:r>
              <a:rPr lang="cs-CZ" sz="1200" b="0" i="0" kern="1200" dirty="0" smtClean="0">
                <a:solidFill>
                  <a:schemeClr val="tx1"/>
                </a:solidFill>
                <a:effectLst/>
                <a:latin typeface="+mn-lt"/>
                <a:ea typeface="+mn-ea"/>
                <a:cs typeface="+mn-cs"/>
              </a:rPr>
              <a:t> </a:t>
            </a:r>
            <a:r>
              <a:rPr lang="fr-FR" sz="1200" b="0" i="0" u="sng" kern="1200" dirty="0" smtClean="0">
                <a:solidFill>
                  <a:schemeClr val="tx1"/>
                </a:solidFill>
                <a:effectLst/>
                <a:latin typeface="+mn-lt"/>
                <a:ea typeface="+mn-ea"/>
                <a:cs typeface="+mn-cs"/>
                <a:hlinkClick r:id="rId3" tooltip="Journal of cell science."/>
              </a:rPr>
              <a:t>J Cell Sci.</a:t>
            </a:r>
            <a:r>
              <a:rPr lang="fr-FR" sz="1200" b="0" i="0" kern="1200" dirty="0" smtClean="0">
                <a:solidFill>
                  <a:schemeClr val="tx1"/>
                </a:solidFill>
                <a:effectLst/>
                <a:latin typeface="+mn-lt"/>
                <a:ea typeface="+mn-ea"/>
                <a:cs typeface="+mn-cs"/>
              </a:rPr>
              <a:t> 2014 Dec 15;127(Pt 24):5139-47. doi: 10.1242/jcs.159764</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39</a:t>
            </a:fld>
            <a:endParaRPr lang="cs-CZ"/>
          </a:p>
        </p:txBody>
      </p:sp>
    </p:spTree>
    <p:extLst>
      <p:ext uri="{BB962C8B-B14F-4D97-AF65-F5344CB8AC3E}">
        <p14:creationId xmlns:p14="http://schemas.microsoft.com/office/powerpoint/2010/main" val="4046553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smtClean="0">
                <a:solidFill>
                  <a:schemeClr val="tx1"/>
                </a:solidFill>
                <a:effectLst/>
                <a:latin typeface="+mn-lt"/>
                <a:ea typeface="+mn-ea"/>
                <a:cs typeface="+mn-cs"/>
              </a:rPr>
              <a:t>Exocytosis</a:t>
            </a:r>
            <a:r>
              <a:rPr lang="en-US" sz="1200" b="0" i="0" kern="1200" dirty="0" smtClean="0">
                <a:solidFill>
                  <a:schemeClr val="tx1"/>
                </a:solidFill>
                <a:effectLst/>
                <a:latin typeface="+mn-lt"/>
                <a:ea typeface="+mn-ea"/>
                <a:cs typeface="+mn-cs"/>
              </a:rPr>
              <a:t> is the process of moving materials from within a </a:t>
            </a:r>
            <a:r>
              <a:rPr lang="en-US" sz="1200" b="0" i="0" u="none" strike="noStrike" kern="1200" dirty="0" smtClean="0">
                <a:solidFill>
                  <a:schemeClr val="tx1"/>
                </a:solidFill>
                <a:effectLst/>
                <a:latin typeface="+mn-lt"/>
                <a:ea typeface="+mn-ea"/>
                <a:cs typeface="+mn-cs"/>
                <a:hlinkClick r:id="rId3"/>
              </a:rPr>
              <a:t>cell</a:t>
            </a:r>
            <a:r>
              <a:rPr lang="en-US" sz="1200" b="0" i="0" kern="1200" dirty="0" smtClean="0">
                <a:solidFill>
                  <a:schemeClr val="tx1"/>
                </a:solidFill>
                <a:effectLst/>
                <a:latin typeface="+mn-lt"/>
                <a:ea typeface="+mn-ea"/>
                <a:cs typeface="+mn-cs"/>
              </a:rPr>
              <a:t> to the exterior of the cell. This process requires energy and is therefore a type of active transport.</a:t>
            </a:r>
            <a:r>
              <a:rPr lang="cs-CZ"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Learn more about Exocytosis from ScienceDirect's AI-generated Topic Pages"/>
              </a:rPr>
              <a:t>Exocytosis</a:t>
            </a:r>
            <a:r>
              <a:rPr lang="en-US" sz="1200" b="0" i="0" kern="1200" dirty="0" smtClean="0">
                <a:solidFill>
                  <a:schemeClr val="tx1"/>
                </a:solidFill>
                <a:effectLst/>
                <a:latin typeface="+mn-lt"/>
                <a:ea typeface="+mn-ea"/>
                <a:cs typeface="+mn-cs"/>
              </a:rPr>
              <a:t> is an essential membrane traffic event mediating the secretion of intracellular protein contents such as hormones and </a:t>
            </a:r>
            <a:r>
              <a:rPr lang="en-US" sz="1200" b="0" i="0" u="none" strike="noStrike" kern="1200" dirty="0" smtClean="0">
                <a:solidFill>
                  <a:schemeClr val="tx1"/>
                </a:solidFill>
                <a:effectLst/>
                <a:latin typeface="+mn-lt"/>
                <a:ea typeface="+mn-ea"/>
                <a:cs typeface="+mn-cs"/>
                <a:hlinkClick r:id="rId5" tooltip="Learn more about Neurotransmitter from ScienceDirect's AI-generated Topic Pages"/>
              </a:rPr>
              <a:t>neurotransmitters</a:t>
            </a:r>
            <a:r>
              <a:rPr lang="en-US" sz="1200" b="0" i="0" kern="1200" dirty="0" smtClean="0">
                <a:solidFill>
                  <a:schemeClr val="tx1"/>
                </a:solidFill>
                <a:effectLst/>
                <a:latin typeface="+mn-lt"/>
                <a:ea typeface="+mn-ea"/>
                <a:cs typeface="+mn-cs"/>
              </a:rPr>
              <a:t> as well as the incorporation of </a:t>
            </a:r>
            <a:r>
              <a:rPr lang="en-US" sz="1200" b="0" i="0" u="none" strike="noStrike" kern="1200" dirty="0" smtClean="0">
                <a:solidFill>
                  <a:schemeClr val="tx1"/>
                </a:solidFill>
                <a:effectLst/>
                <a:latin typeface="+mn-lt"/>
                <a:ea typeface="+mn-ea"/>
                <a:cs typeface="+mn-cs"/>
                <a:hlinkClick r:id="rId6" tooltip="Learn more about Membrane lipids from ScienceDirect's AI-generated Topic Pages"/>
              </a:rPr>
              <a:t>membrane proteins and lipids</a:t>
            </a:r>
            <a:r>
              <a:rPr lang="en-US" sz="1200" b="0" i="0" kern="1200" dirty="0" smtClean="0">
                <a:solidFill>
                  <a:schemeClr val="tx1"/>
                </a:solidFill>
                <a:effectLst/>
                <a:latin typeface="+mn-lt"/>
                <a:ea typeface="+mn-ea"/>
                <a:cs typeface="+mn-cs"/>
              </a:rPr>
              <a:t> to specific domains of the plasma membrane. As a fundamental cell biological process, exocytosis is crucial for cell growth, cell–cell communication, and </a:t>
            </a:r>
            <a:r>
              <a:rPr lang="en-US" sz="1200" b="0" i="0" u="none" strike="noStrike" kern="1200" dirty="0" smtClean="0">
                <a:solidFill>
                  <a:schemeClr val="tx1"/>
                </a:solidFill>
                <a:effectLst/>
                <a:latin typeface="+mn-lt"/>
                <a:ea typeface="+mn-ea"/>
                <a:cs typeface="+mn-cs"/>
                <a:hlinkClick r:id="rId7" tooltip="Learn more about Cell polarity from ScienceDirect's AI-generated Topic Pages"/>
              </a:rPr>
              <a:t>cell polarity</a:t>
            </a:r>
            <a:r>
              <a:rPr lang="en-US" sz="1200" b="0" i="0" kern="1200" dirty="0" smtClean="0">
                <a:solidFill>
                  <a:schemeClr val="tx1"/>
                </a:solidFill>
                <a:effectLst/>
                <a:latin typeface="+mn-lt"/>
                <a:ea typeface="+mn-ea"/>
                <a:cs typeface="+mn-cs"/>
              </a:rPr>
              <a:t> establishment. </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40</a:t>
            </a:fld>
            <a:endParaRPr lang="cs-CZ"/>
          </a:p>
        </p:txBody>
      </p:sp>
    </p:spTree>
    <p:extLst>
      <p:ext uri="{BB962C8B-B14F-4D97-AF65-F5344CB8AC3E}">
        <p14:creationId xmlns:p14="http://schemas.microsoft.com/office/powerpoint/2010/main" val="388799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a:xfrm>
            <a:off x="-3155030" y="4400550"/>
            <a:ext cx="14490797" cy="3600450"/>
          </a:xfrm>
        </p:spPr>
        <p:txBody>
          <a:bodyPr/>
          <a:lstStyle/>
          <a:p>
            <a:r>
              <a:rPr lang="cs-CZ" sz="1800" dirty="0" smtClean="0"/>
              <a:t>https://www.physiology.org/doi/full/10.1152/advan.90139.2008</a:t>
            </a:r>
          </a:p>
          <a:p>
            <a:r>
              <a:rPr lang="cs-CZ" sz="1800" dirty="0" smtClean="0"/>
              <a:t>Základní princip 1: evoluce </a:t>
            </a:r>
            <a:r>
              <a:rPr lang="cs-CZ" sz="1800" dirty="0" err="1" smtClean="0"/>
              <a:t>Evoluce</a:t>
            </a:r>
            <a:r>
              <a:rPr lang="cs-CZ" sz="1800" dirty="0" smtClean="0"/>
              <a:t> poskytuje vědecké vysvětlení historie života na Zemi a mechanismů, kterými došlo ke změnám života. Evoluce přirozeným výběrem poskytuje vědecké vysvětlení historie života na Zemi a mechanismů (na molekulární úrovni, na úrovni druhu atd.), Kterými došlo ke změnám v životě. Ve fyziologii evoluce vysvětluje původ vztahů mezi strukturou a funkcí, které jsou jádrem naší disciplíny, a změnami struktury proteinů, které jsou základem fyziologických funkcí na molekulární úrovni. KONTEXT V FYZIOLOGII.</a:t>
            </a:r>
          </a:p>
          <a:p>
            <a:r>
              <a:rPr lang="cs-CZ" sz="1800" dirty="0" smtClean="0"/>
              <a:t>Za posledních zhruba 100 let se tento „základní princip“ stal hlavním organizačním nápadem pro v podstatě všechny aspekty biologie. Jeho důsledky informují všechny biologické vědy, ačkoli výuka těchto věd čerpá z vysvětlující síly „základního principu“ evoluce v různé míře.</a:t>
            </a:r>
          </a:p>
          <a:p>
            <a:r>
              <a:rPr lang="cs-CZ" sz="1800" dirty="0" smtClean="0"/>
              <a:t>PŘÍKLAD.</a:t>
            </a:r>
          </a:p>
          <a:p>
            <a:r>
              <a:rPr lang="cs-CZ" sz="1800" dirty="0" smtClean="0"/>
              <a:t>Savčí druhy žijící ve velmi suchých prostředích se tomuto stavu přizpůsobily a bylo pozorováno, že mají mnohem delší smyčky </a:t>
            </a:r>
            <a:r>
              <a:rPr lang="cs-CZ" sz="1800" dirty="0" err="1" smtClean="0"/>
              <a:t>Henle</a:t>
            </a:r>
            <a:r>
              <a:rPr lang="cs-CZ" sz="1800" dirty="0" smtClean="0"/>
              <a:t> než druhy žijící v méně suchých podmínkách. To jim umožňuje koncentrovat jejich moč v mnohem větší míře, což má za následek menší ztrátu vody jako moč.</a:t>
            </a:r>
          </a:p>
          <a:p>
            <a:endParaRPr lang="cs-CZ" sz="1800" dirty="0" smtClean="0"/>
          </a:p>
          <a:p>
            <a:r>
              <a:rPr lang="cs-CZ" sz="1800" dirty="0" smtClean="0"/>
              <a:t>Základní princip 2: ekosystémy a prostředí Celý život existuje v ekosystému složeném z fyzikálně-chemického (abiotického) prostředí a dalších biologických organismů.</a:t>
            </a:r>
          </a:p>
          <a:p>
            <a:r>
              <a:rPr lang="cs-CZ" sz="1800" dirty="0" smtClean="0"/>
              <a:t>KONTEXT V FYZIOLOGII.</a:t>
            </a:r>
          </a:p>
          <a:p>
            <a:r>
              <a:rPr lang="cs-CZ" sz="1800" dirty="0" smtClean="0"/>
              <a:t>Je zřejmé, že individuální organismus existuje a přežívá, aby se rozmnožoval nebo ne, jako součást ekologického systému. Srovnávací fyziologie tento „základní princip“ významně aplikuje významně a v komunitě všeobecného fyziologického vzdělávání je bezpochyby vyžadováno více pozornosti.</a:t>
            </a:r>
          </a:p>
          <a:p>
            <a:r>
              <a:rPr lang="cs-CZ" sz="1800" dirty="0" smtClean="0"/>
              <a:t>PŘÍKLAD.</a:t>
            </a:r>
          </a:p>
          <a:p>
            <a:r>
              <a:rPr lang="cs-CZ" sz="1800" dirty="0" smtClean="0"/>
              <a:t>Je známo, že řada průmyslových chemikálií [jako je </a:t>
            </a:r>
            <a:r>
              <a:rPr lang="cs-CZ" sz="1800" dirty="0" err="1" smtClean="0"/>
              <a:t>dichlor</a:t>
            </a:r>
            <a:r>
              <a:rPr lang="cs-CZ" sz="1800" dirty="0" smtClean="0"/>
              <a:t>-difenyl-</a:t>
            </a:r>
            <a:r>
              <a:rPr lang="cs-CZ" sz="1800" dirty="0" err="1" smtClean="0"/>
              <a:t>trichlorethan</a:t>
            </a:r>
            <a:r>
              <a:rPr lang="cs-CZ" sz="1800" dirty="0" smtClean="0"/>
              <a:t> (DDT) nebo polychlorovaný bifenyl (PCB)], které jsou nyní rozšířeny v zásobování vodou, má vlastnosti podobné estrogenu, které mohou narušit reprodukční funkce těla. Tato zjištění mají zjevné důsledky pro řízení životního prostředí a pro pochopení reprodukčních poruch u zvířat nebo lidí.</a:t>
            </a:r>
          </a:p>
          <a:p>
            <a:endParaRPr lang="cs-CZ" sz="1800" dirty="0" smtClean="0"/>
          </a:p>
          <a:p>
            <a:r>
              <a:rPr lang="cs-CZ" sz="1800" dirty="0" smtClean="0"/>
              <a:t>Základní princip 3: kauzální mechanismy Živé organismy jsou kauzální mechanismy, jejichž funkce lze pochopit použitím fyzikálních a chemických zákonů. Živé organismy jsou stroje, jejichž příčinné mechanismy lze pochopit použitím zákonů fyziky a chemie.</a:t>
            </a:r>
          </a:p>
          <a:p>
            <a:r>
              <a:rPr lang="cs-CZ" sz="1800" dirty="0" smtClean="0"/>
              <a:t>KONTEXT V FYZIOLOGII.</a:t>
            </a:r>
          </a:p>
          <a:p>
            <a:r>
              <a:rPr lang="cs-CZ" sz="1800" dirty="0" smtClean="0"/>
              <a:t>V jistém smyslu je tento „základní princip“ vyvrácením pojmu vitalismus, který z naší kultury nikdy úplně nezmizel. Pokud je to vše, co popisuje, bylo by lepší myslet na něj jako na popis povahy výzkumného podniku v biologických vědách. Je to však něco víc než tohle. Je nezbytné, aby si studenti uvědomili, že porozumění fyziologickým systémům (schopnost vysvětlit mechanismy vyvolávající reakci nebo předpovídat výskyt odpovědí) vyžaduje schopnost myslet kauzálně (v řetězcích vztahů příčin a následků). Učitelé fyziologie se domnívají, že tato charakteristika je jedním z hlavních zdrojů obtíží, které mají studenti ve fyziologii učení (20). Zejména mají studenti potíže s rozlišováním příčiny a následku (způsobuje změna tlaku změnu objemu plic nebo naopak vízum?).</a:t>
            </a:r>
          </a:p>
          <a:p>
            <a:r>
              <a:rPr lang="cs-CZ" sz="1800" dirty="0" smtClean="0"/>
              <a:t>Je třeba vzít v úvahu i další důsledky. Vlastnosti (fyzikální nebo chemické stavy) a funkce organismu jsou měřitelné a změny v naměřených hodnotách jsou smysluplné. Úvaha o fyziologii je tedy jak kvalitativní, tak kvantitativní a student musí věnovat pozornost jak směru změny parametrů, tak měrným jednotkám a řádům veličin měřených proměnných.</a:t>
            </a:r>
          </a:p>
          <a:p>
            <a:r>
              <a:rPr lang="cs-CZ" sz="1800" dirty="0" smtClean="0"/>
              <a:t>Konečně, tento „základní princip“ je protijedem k druhům teleologického myšlení, které jsou mezi studenty (a ostatními) tak rozšířené.</a:t>
            </a:r>
          </a:p>
          <a:p>
            <a:r>
              <a:rPr lang="cs-CZ" sz="1800" dirty="0" smtClean="0"/>
              <a:t>PŘÍKLAD.</a:t>
            </a:r>
          </a:p>
          <a:p>
            <a:r>
              <a:rPr lang="cs-CZ" sz="1800" dirty="0" smtClean="0"/>
              <a:t>Zvýší se průtok krve pro výkon svalu. Je to důsledek zvýšeného metabolismu svalů, které vytvářejí místní podněty, které uvolňují arteriolární hladký sval cév a snižují odolnost proti průtoku. (Studenti často tvrdí, že průtok krve se zvyšuje, protože cvičící sval „potřebuje“ více kyslíku, aniž by si uvědomil, že „potřeba“ nepopisuje mechanismus.)</a:t>
            </a:r>
          </a:p>
          <a:p>
            <a:r>
              <a:rPr lang="cs-CZ" sz="1800" dirty="0" err="1" smtClean="0"/>
              <a:t>ákladní</a:t>
            </a:r>
            <a:r>
              <a:rPr lang="cs-CZ" sz="1800" dirty="0" smtClean="0"/>
              <a:t> princip 4: buňka </a:t>
            </a:r>
            <a:r>
              <a:rPr lang="cs-CZ" sz="1800" dirty="0" err="1" smtClean="0"/>
              <a:t>Buňka</a:t>
            </a:r>
            <a:r>
              <a:rPr lang="cs-CZ" sz="1800" dirty="0" smtClean="0"/>
              <a:t> je základní jednotkou života. Buňka je nejmenší, </a:t>
            </a:r>
            <a:r>
              <a:rPr lang="cs-CZ" sz="1800" dirty="0" err="1" smtClean="0"/>
              <a:t>samoreplikující</a:t>
            </a:r>
            <a:r>
              <a:rPr lang="cs-CZ" sz="1800" dirty="0" smtClean="0"/>
              <a:t> se jednotka integrované funkce. </a:t>
            </a:r>
            <a:r>
              <a:rPr lang="cs-CZ" sz="1800" dirty="0" err="1" smtClean="0"/>
              <a:t>Vícebuněčný</a:t>
            </a:r>
            <a:r>
              <a:rPr lang="cs-CZ" sz="1800" dirty="0" smtClean="0"/>
              <a:t> organismus je organizovaná struktura tvořená různými buňkami, přičemž každá buňka má některé společné vlastnosti s jinými buňkami v organismu a každá buňka má některé specializované struktury a funkce.</a:t>
            </a:r>
          </a:p>
          <a:p>
            <a:r>
              <a:rPr lang="cs-CZ" sz="1800" dirty="0" smtClean="0"/>
              <a:t>KONTEXT V FYZIOLOGII.</a:t>
            </a:r>
          </a:p>
          <a:p>
            <a:r>
              <a:rPr lang="cs-CZ" sz="1800" dirty="0" smtClean="0"/>
              <a:t>Tento „základní princip“ je jedním z nejstarších v biologii. Je tak elementární, že se obvykle implicitně předpokládá, není výslovně uvedeno. Důsledky, které z toho vyplývají, jsou často nedoceněny.</a:t>
            </a:r>
          </a:p>
          <a:p>
            <a:r>
              <a:rPr lang="cs-CZ" sz="1800" dirty="0" smtClean="0"/>
              <a:t>Buněčná membrána, která odděluje vnitřek buňky od vnějšího prostředí, má specifické vlastnosti, které přispívají ke specializovaným funkcím každé buňky. V komplexním mnohobuněčném organismu má každá buňka specializované funkce, přičemž žádná buňka není schopna plnit všechny úkoly potřebné k udržení organismu. Integrace organismu je tedy výsledkem interakcí mezi specializovanými buňkami.</a:t>
            </a:r>
          </a:p>
          <a:p>
            <a:r>
              <a:rPr lang="cs-CZ" sz="1800" dirty="0" smtClean="0"/>
              <a:t>PŘÍKLAD.</a:t>
            </a:r>
          </a:p>
          <a:p>
            <a:r>
              <a:rPr lang="cs-CZ" sz="1800" dirty="0" smtClean="0"/>
              <a:t>Langerhansův ostrůvek v pankreatu se skládá ze tří různých typů buněk, z nichž každá má společný rys membrány, přes kterou může být transportována glukóza. Každá z těchto různých buněk však uvolňuje jiný hormon, který se tak či onak podílí na integrované regulaci metabolismu glukózy.</a:t>
            </a:r>
          </a:p>
          <a:p>
            <a:endParaRPr lang="cs-CZ" sz="1800" dirty="0" smtClean="0"/>
          </a:p>
          <a:p>
            <a:r>
              <a:rPr lang="cs-CZ" sz="1800" dirty="0" smtClean="0"/>
              <a:t>Základní princip 5: vztahy mezi strukturou a funkcí Porozumění chování organismu vyžaduje pochopení vztahu mezi strukturou a funkcí (na každé úrovni organizace). Porozumět chování organismu vyžaduje pochopení vztahu mezi strukturou a funkcí organismu. Struktura organismu umožňuje jednak konkrétní funkce (umožňuje je a určuje velikost toho, co se stane), jednak omezuje funkce (limity toho, co se může stát a velikost toho, co se stane).</a:t>
            </a:r>
          </a:p>
          <a:p>
            <a:r>
              <a:rPr lang="cs-CZ" sz="1800" dirty="0" smtClean="0"/>
              <a:t>KONTEXT V FYZIOLOGII.</a:t>
            </a:r>
          </a:p>
          <a:p>
            <a:r>
              <a:rPr lang="cs-CZ" sz="1800" dirty="0" smtClean="0"/>
              <a:t>Tento „základní princip“ je na jedné úrovni docela abstraktním vyjádřením zřejmé interakce mezi způsobem, jakým jsou části mechanismu spojeny do systému, a funkcemi, které systém může vykonávat. Popisuje však také několik velmi specifických příkladů společných rysů, které sahají napříč mnoha různými fyziologickými systémy. Například, když dva systémy vykonávají podobné funkce, lze očekávat, že určité vlastnosti jejich struktury budou podobné.</a:t>
            </a:r>
          </a:p>
          <a:p>
            <a:r>
              <a:rPr lang="cs-CZ" sz="1800" dirty="0" smtClean="0"/>
              <a:t>PŘÍKLAD.</a:t>
            </a:r>
          </a:p>
          <a:p>
            <a:r>
              <a:rPr lang="cs-CZ" sz="1800" dirty="0" smtClean="0"/>
              <a:t>K výměně plynu v plicích a absorpci produktů trávení v tenkém střevu dochází (v druhém případě pouze částečně) procesem pasivní difúze. Aby se maximalizoval tok materiálu přes membránu, musí být k dispozici velká plocha povrchu a tloušťka bariéry proti difúzi musí být minimalizována. V obou citovaných příkladech jsou tyto podmínky přítomny jako výsledek struktury příslušných systémů.</a:t>
            </a:r>
          </a:p>
          <a:p>
            <a:endParaRPr lang="cs-CZ" sz="1800" dirty="0" smtClean="0"/>
          </a:p>
          <a:p>
            <a:r>
              <a:rPr lang="cs-CZ" sz="1800" dirty="0" smtClean="0"/>
              <a:t>Základní princip 6: úrovně organizace Živé organismy vykonávají funkce na mnoha různých úrovních organizace současně. Živé organismy vykonávají funkce na mnoha různých úrovních organizace současně a vznikající vlastnosti existují na vyšších úrovních organizace.</a:t>
            </a:r>
          </a:p>
          <a:p>
            <a:r>
              <a:rPr lang="cs-CZ" sz="1800" dirty="0" smtClean="0"/>
              <a:t>KONTEXT V FYZIOLOGII.</a:t>
            </a:r>
          </a:p>
          <a:p>
            <a:r>
              <a:rPr lang="cs-CZ" sz="1800" dirty="0" smtClean="0"/>
              <a:t>Výzkum fyziologie se v současné době rozšiřuje napříč úrovněmi organizace, které zahrnují: molekuly, buněčné složky, celé buňky, tkáně, orgány, orgánové systémy a celý organismus.</a:t>
            </a:r>
          </a:p>
          <a:p>
            <a:r>
              <a:rPr lang="cs-CZ" sz="1800" dirty="0" smtClean="0"/>
              <a:t>Na každé úrovni narazíme na vznikající vlastnosti, které nelze jednoduše vysvětlit jednoduchým „shrnutím“ vlastností na nižších úrovních.</a:t>
            </a:r>
          </a:p>
          <a:p>
            <a:r>
              <a:rPr lang="cs-CZ" sz="1800" dirty="0" smtClean="0"/>
              <a:t>PŘÍKLAD.</a:t>
            </a:r>
          </a:p>
          <a:p>
            <a:r>
              <a:rPr lang="cs-CZ" sz="1800" dirty="0" smtClean="0"/>
              <a:t>Znalost vlastností jednotlivých neuronů ve vizuální kůře a dokonce ani vlastností kortikálních sloupců neuronů neumožňuje předpovídat schopnost primátů rozpoznávat tváře. Toto je naléhavá vlastnost centrálního nervového systému primátů.</a:t>
            </a:r>
          </a:p>
          <a:p>
            <a:r>
              <a:rPr lang="cs-CZ" sz="1800" dirty="0" smtClean="0"/>
              <a:t>Základní princip 7: informační tok Život vyžaduje tok informací v buňkách a mezi buňkami a mezi prostředím a organismem. Život vyžaduje tok informací v buňkách a mezi nimi, jakož i mezi prostředím a organismem.</a:t>
            </a:r>
          </a:p>
          <a:p>
            <a:r>
              <a:rPr lang="cs-CZ" sz="1800" dirty="0" smtClean="0"/>
              <a:t>KONTEXT V FYZIOLOGII.</a:t>
            </a:r>
          </a:p>
          <a:p>
            <a:r>
              <a:rPr lang="cs-CZ" sz="1800" dirty="0" smtClean="0"/>
              <a:t>Informace jsou jedním z těch termínů, které se často používají v každodenním diskurzu, i když jeho mnoho významů v tomto kontextu nemusí vždy odpovídat technickému významu. Tok informací je přítomen na různých úrovních v každém organismu a ve skutečnosti je jednou z charakteristických znaků živých systémů.</a:t>
            </a:r>
          </a:p>
          <a:p>
            <a:r>
              <a:rPr lang="cs-CZ" sz="1800" dirty="0" smtClean="0"/>
              <a:t>Genetická informace komplexně určuje strukturu a funkci organismu, jak se vyvíjí z oplodněného vajíčka. Musí být k dispozici informace o stavu vnějšího světa, aby bylo možné odpovídajícím způsobem reagovat na mnoho podmínek, které pro organismus představují nebezpečí. Informace musí být předávány z buňky do buňky, aby bylo možné koordinované reakce organismu na změny ve vnitřním i vnějším prostředí.</a:t>
            </a:r>
          </a:p>
          <a:p>
            <a:r>
              <a:rPr lang="cs-CZ" sz="1800" dirty="0" smtClean="0"/>
              <a:t>PŘÍKLAD.</a:t>
            </a:r>
          </a:p>
          <a:p>
            <a:r>
              <a:rPr lang="cs-CZ" sz="1800" dirty="0" smtClean="0"/>
              <a:t>Síla kontrakce kosterního svalu, která musí odpovídat úkolu, který má být proveden, je určena informacemi dodávanými svalu podle počtu aktivních motorických neuronů a frekvence spouštěcích akčních potenciálů v motorických neuronech svalu. Tento motorický signál je částečně určen signály generovanými v motorické kůře a částečně aferentní zpětnou vazbou od senzorů, jako jsou svalová vřetena.</a:t>
            </a:r>
          </a:p>
          <a:p>
            <a:endParaRPr lang="cs-CZ" sz="1800" dirty="0" smtClean="0"/>
          </a:p>
          <a:p>
            <a:r>
              <a:rPr lang="cs-CZ" sz="1800" dirty="0" smtClean="0"/>
              <a:t>Hlavní princip 8: přenos hmoty a energie a transformace Živé organismy musí získávat hmotu a energii z vnějšího světa. Tato hmota a energie musí být transformovány a přeneseny různými způsoby, aby se organismus vybudoval a vykonal práci. Živé organismy musí získat hmotu a energii z vnějšího světa, aby nadále existovaly. Tato hmota a energie musí být přenášeny a transformovány různými způsoby, jak vybudovat organismus a vykonat práci (od buněčné úrovně po úroveň organismu).</a:t>
            </a:r>
          </a:p>
          <a:p>
            <a:r>
              <a:rPr lang="cs-CZ" sz="1800" dirty="0" smtClean="0"/>
              <a:t>KONTEXT V FYZIOLOGII.</a:t>
            </a:r>
          </a:p>
          <a:p>
            <a:r>
              <a:rPr lang="cs-CZ" sz="1800" dirty="0" smtClean="0"/>
              <a:t>Všechny funkce živých organismů jsou závislé na energii a všechny organismy musí mít přístup k energii, aby přežily (rostliny ze slunečního světla a zvířata z rostlin nebo jiných zvířat). Energie ve formě sloučenin s vysokoenergetickými vazbami se používá k syntéze biologických molekul, k napájení </a:t>
            </a:r>
            <a:r>
              <a:rPr lang="cs-CZ" sz="1800" dirty="0" err="1" smtClean="0"/>
              <a:t>solutových</a:t>
            </a:r>
            <a:r>
              <a:rPr lang="cs-CZ" sz="1800" dirty="0" smtClean="0"/>
              <a:t> pump a k produkci kontrakce svalů.</a:t>
            </a:r>
          </a:p>
          <a:p>
            <a:r>
              <a:rPr lang="cs-CZ" sz="1800" dirty="0" smtClean="0"/>
              <a:t>Regulace a kontrola (součásti „základního principu“ homeostázy) zahrnují změnu funkce buněk změnou jejich využití hmoty a energie.</a:t>
            </a:r>
          </a:p>
          <a:p>
            <a:r>
              <a:rPr lang="cs-CZ" sz="1800" dirty="0" smtClean="0"/>
              <a:t>PŘÍKLAD.</a:t>
            </a:r>
          </a:p>
          <a:p>
            <a:r>
              <a:rPr lang="cs-CZ" sz="1800" dirty="0" smtClean="0"/>
              <a:t>Distribuce </a:t>
            </a:r>
            <a:r>
              <a:rPr lang="cs-CZ" sz="1800" dirty="0" err="1" smtClean="0"/>
              <a:t>solutů</a:t>
            </a:r>
            <a:r>
              <a:rPr lang="cs-CZ" sz="1800" dirty="0" smtClean="0"/>
              <a:t> přes buněčnou membránu je vytvářena a udržována pomocí čerpadel v buněčné membráně, která pohybují </a:t>
            </a:r>
            <a:r>
              <a:rPr lang="cs-CZ" sz="1800" dirty="0" err="1" smtClean="0"/>
              <a:t>soluty</a:t>
            </a:r>
            <a:r>
              <a:rPr lang="cs-CZ" sz="1800" dirty="0" smtClean="0"/>
              <a:t> proti jejich elektrochemickému gradientu. Práce k dosažení tohoto cíle pochází z uvolnění energie uložené ve formě ATP.</a:t>
            </a:r>
          </a:p>
          <a:p>
            <a:r>
              <a:rPr lang="cs-CZ" sz="1800" dirty="0" smtClean="0"/>
              <a:t>Základní princip 9: </a:t>
            </a:r>
            <a:r>
              <a:rPr lang="cs-CZ" sz="1800" dirty="0" err="1" smtClean="0"/>
              <a:t>homeostatis</a:t>
            </a:r>
            <a:r>
              <a:rPr lang="cs-CZ" sz="1800" dirty="0" smtClean="0"/>
              <a:t> </a:t>
            </a:r>
            <a:r>
              <a:rPr lang="cs-CZ" sz="1800" dirty="0" err="1" smtClean="0"/>
              <a:t>Homeostatis</a:t>
            </a:r>
            <a:r>
              <a:rPr lang="cs-CZ" sz="1800" dirty="0" smtClean="0"/>
              <a:t> (a stabilita v obecnějším smyslu) udržuje vnitřní prostředí ve víceméně konstantním stavu kompatibilním se životem. Homeostáza je proces, který udržuje vnitřní prostředí živých systémů ve víceméně konstantním stavu.</a:t>
            </a:r>
          </a:p>
          <a:p>
            <a:r>
              <a:rPr lang="cs-CZ" sz="1800" dirty="0" smtClean="0"/>
              <a:t>KONTEXT V FYZIOLOGII.</a:t>
            </a:r>
          </a:p>
          <a:p>
            <a:r>
              <a:rPr lang="cs-CZ" sz="1800" dirty="0" smtClean="0"/>
              <a:t>Toto je možná definující „základní princip“ fyziologie.</a:t>
            </a:r>
          </a:p>
          <a:p>
            <a:r>
              <a:rPr lang="cs-CZ" sz="1800" dirty="0" smtClean="0"/>
              <a:t>Měří se důležité systémové parametry a naměřené hodnoty se porovnávají s předem stanovenou „žádanou hodnotou“ nebo požadovanými hodnotami (bez ohledu na mechanismy těchto nastavených hodnot). Rozdíl se používá ke generování signálů (informací), které mění funkce organismu k navrácení regulované proměnné směrem k její předem stanovené hodnotě.</a:t>
            </a:r>
          </a:p>
          <a:p>
            <a:r>
              <a:rPr lang="cs-CZ" sz="1800" dirty="0" smtClean="0"/>
              <a:t>PŘÍKLAD.</a:t>
            </a:r>
          </a:p>
          <a:p>
            <a:r>
              <a:rPr lang="cs-CZ" sz="1800" dirty="0" smtClean="0"/>
              <a:t>U savců je tělesná teplota udržována víceméně konstantní vzhledem ke změnám teploty prostředí a / nebo změnám vnitřních stavů manipulací s produkcí tepla a tepelnými ztrátami různými mechanismy.</a:t>
            </a:r>
          </a:p>
          <a:p>
            <a:r>
              <a:rPr lang="cs-CZ" sz="1800" dirty="0" smtClean="0"/>
              <a:t>Tyto „základní principy“ se od sebe úplně neliší (tabulka 2). Například „základní princip“ informačního toku je nedílnou součástí „základního principu“ homeostázy. Podobně „základní princip“ homeostázy souvisí s „základním principem“ kauzálního mechanismu. Užitečnost těchto „základních principů“ jako nástrojů myšlení se nezmenšuje žádné možné překrývání mezi nimi.</a:t>
            </a:r>
          </a:p>
          <a:p>
            <a:r>
              <a:rPr lang="cs-CZ" sz="1800" dirty="0" smtClean="0"/>
              <a:t>Je důležité zdůraznit, že tento seznam „základních principů“ ve fyziologii nelze chápat jako definici obsahu kurzu nebo kurikula. Spíše jde o popis myšlenek, které biologové používají ve snaze pochopit biologické jevy. Jde o seznam nápadů, které jsou přítomny v mnoha částech kurzu fyziologie v různých proporcích v závislosti na konkrétním předmětu </a:t>
            </a:r>
            <a:r>
              <a:rPr lang="cs-CZ" sz="1800" dirty="0" err="1" smtClean="0"/>
              <a:t>předmětu</a:t>
            </a:r>
            <a:r>
              <a:rPr lang="cs-CZ" sz="1800" dirty="0" smtClean="0"/>
              <a:t>. Vztah mezi seznamem „základních principů“ a obsahem kurzů nebo studijních plánů se bude v různých biologických oborech lišit.</a:t>
            </a:r>
          </a:p>
          <a:p>
            <a:r>
              <a:rPr lang="cs-CZ" sz="1800" dirty="0" smtClean="0"/>
              <a:t>Vysvětlující síla každého z těchto „základních principů“ pro pochopení fyziologie se značně liší. Nelze pochybovat o tom, že homeostáza je ve fyziologii ústřední myšlenkou, zatímco pro většinu (nekomparativních) fyziologů hrají ekosystémy a prostředí menší roli při organizaci jejich myšlení. A konečně musíme rozlišovat mezi použitím těchto „základních principů“ ve výzkumu fyziologie a jejich využitím ve výuce fyziologie.</a:t>
            </a:r>
            <a:endParaRPr lang="cs-CZ" sz="1800" dirty="0"/>
          </a:p>
        </p:txBody>
      </p:sp>
      <p:sp>
        <p:nvSpPr>
          <p:cNvPr id="4" name="Zástupný symbol pro číslo snímku 3"/>
          <p:cNvSpPr>
            <a:spLocks noGrp="1"/>
          </p:cNvSpPr>
          <p:nvPr>
            <p:ph type="sldNum" sz="quarter" idx="10"/>
          </p:nvPr>
        </p:nvSpPr>
        <p:spPr/>
        <p:txBody>
          <a:bodyPr/>
          <a:lstStyle/>
          <a:p>
            <a:fld id="{1A210859-2499-4599-93A9-A0CC559E302E}" type="slidenum">
              <a:rPr lang="cs-CZ" smtClean="0"/>
              <a:t>3</a:t>
            </a:fld>
            <a:endParaRPr lang="cs-CZ"/>
          </a:p>
        </p:txBody>
      </p:sp>
    </p:spTree>
    <p:extLst>
      <p:ext uri="{BB962C8B-B14F-4D97-AF65-F5344CB8AC3E}">
        <p14:creationId xmlns:p14="http://schemas.microsoft.com/office/powerpoint/2010/main" val="861069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T</a:t>
            </a:r>
            <a:r>
              <a:rPr lang="en-US" sz="1200" b="0" i="0" kern="1200" dirty="0" err="1" smtClean="0">
                <a:solidFill>
                  <a:schemeClr val="tx1"/>
                </a:solidFill>
                <a:effectLst/>
                <a:latin typeface="+mn-lt"/>
                <a:ea typeface="+mn-ea"/>
                <a:cs typeface="+mn-cs"/>
              </a:rPr>
              <a:t>ransport</a:t>
            </a:r>
            <a:r>
              <a:rPr lang="en-US" sz="1200" b="0" i="0" kern="1200" dirty="0" smtClean="0">
                <a:solidFill>
                  <a:schemeClr val="tx1"/>
                </a:solidFill>
                <a:effectLst/>
                <a:latin typeface="+mn-lt"/>
                <a:ea typeface="+mn-ea"/>
                <a:cs typeface="+mn-cs"/>
              </a:rPr>
              <a:t> of water across biological membranes is always passive. No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pumps have ever been described. </a:t>
            </a:r>
            <a:r>
              <a:rPr lang="en-US" sz="1200" b="1" i="0" kern="1200" dirty="0" smtClean="0">
                <a:solidFill>
                  <a:schemeClr val="tx1"/>
                </a:solidFill>
                <a:effectLst/>
                <a:latin typeface="+mn-lt"/>
                <a:ea typeface="+mn-ea"/>
                <a:cs typeface="+mn-cs"/>
              </a:rPr>
              <a:t>N5-21</a:t>
            </a:r>
            <a:r>
              <a:rPr lang="en-US" sz="1200" b="0" i="0" kern="1200" dirty="0" smtClean="0">
                <a:solidFill>
                  <a:schemeClr val="tx1"/>
                </a:solidFill>
                <a:effectLst/>
                <a:latin typeface="+mn-lt"/>
                <a:ea typeface="+mn-ea"/>
                <a:cs typeface="+mn-cs"/>
              </a:rPr>
              <a:t> To a certain extent, single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molecules can dissolve in lipid bilayers and thus move across cell membranes at a low but finite rate by simple diffusion. The ease with which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diffuses through the lipid bilayer depends on the lipid composition of the bilayer. Membranes with low fluidity (see </a:t>
            </a:r>
            <a:r>
              <a:rPr lang="en-US" sz="1200" b="0" i="0" u="sng" kern="1200" dirty="0" smtClean="0">
                <a:solidFill>
                  <a:schemeClr val="tx1"/>
                </a:solidFill>
                <a:effectLst/>
                <a:latin typeface="+mn-lt"/>
                <a:ea typeface="+mn-ea"/>
                <a:cs typeface="+mn-cs"/>
              </a:rPr>
              <a:t>p. 10</a:t>
            </a:r>
            <a:r>
              <a:rPr lang="en-US" sz="1200" b="0" i="0" kern="1200" dirty="0" smtClean="0">
                <a:solidFill>
                  <a:schemeClr val="tx1"/>
                </a:solidFill>
                <a:effectLst/>
                <a:latin typeface="+mn-lt"/>
                <a:ea typeface="+mn-ea"/>
                <a:cs typeface="+mn-cs"/>
              </a:rPr>
              <a:t>)—that is, those whose phospholipids have long saturated fatty-acid chains with few double bonds (i.e., few kinks)—exhibit lower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permeability. The addition of other lipids that decrease fluidity (e.g., cholesterol) may further reduce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permeability. Therefore, it is not surprising that the plasma membranes of many types of cells have specialized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channels—the AQPs—that serve as passive conduits for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transport. The presence of AQPs greatly increases membrane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permeability. In some cells, such as erythrocytes or the renal proximal tubule, AQP1 is always present in the membrane. The collecting-duct cells of the kidney regulate the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permeability of their apical membranes by inserting AQP2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channels into their apical membranes under the control of arginine vasopressin.</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Water transport across a membrane is always a linear, </a:t>
            </a:r>
            <a:r>
              <a:rPr lang="en-US" sz="1200" b="0" i="0" kern="1200" dirty="0" err="1" smtClean="0">
                <a:solidFill>
                  <a:schemeClr val="tx1"/>
                </a:solidFill>
                <a:effectLst/>
                <a:latin typeface="+mn-lt"/>
                <a:ea typeface="+mn-ea"/>
                <a:cs typeface="+mn-cs"/>
              </a:rPr>
              <a:t>nonsaturable</a:t>
            </a:r>
            <a:r>
              <a:rPr lang="en-US" sz="1200" b="0" i="0" kern="1200" dirty="0" smtClean="0">
                <a:solidFill>
                  <a:schemeClr val="tx1"/>
                </a:solidFill>
                <a:effectLst/>
                <a:latin typeface="+mn-lt"/>
                <a:ea typeface="+mn-ea"/>
                <a:cs typeface="+mn-cs"/>
              </a:rPr>
              <a:t> function of its net driving force. The direction of net passive transport of an uncharged solute is always down its chemical potential energy difference. For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we must consider two passive driving forces. The first is the familiar chemical potential energy difference (), which depends on the difference in </a:t>
            </a:r>
            <a:r>
              <a:rPr lang="en-US" sz="1200" b="1" i="0" kern="1200" dirty="0" smtClean="0">
                <a:solidFill>
                  <a:schemeClr val="tx1"/>
                </a:solidFill>
                <a:effectLst/>
                <a:latin typeface="+mn-lt"/>
                <a:ea typeface="+mn-ea"/>
                <a:cs typeface="+mn-cs"/>
              </a:rPr>
              <a:t>water concentration</a:t>
            </a:r>
            <a:r>
              <a:rPr lang="en-US" sz="1200" b="0" i="0" kern="1200" dirty="0" smtClean="0">
                <a:solidFill>
                  <a:schemeClr val="tx1"/>
                </a:solidFill>
                <a:effectLst/>
                <a:latin typeface="+mn-lt"/>
                <a:ea typeface="+mn-ea"/>
                <a:cs typeface="+mn-cs"/>
              </a:rPr>
              <a:t> on the two sides of the membrane. </a:t>
            </a:r>
            <a:r>
              <a:rPr lang="cs-CZ" sz="1200" b="0" i="0" kern="1200" dirty="0" err="1" smtClean="0">
                <a:solidFill>
                  <a:schemeClr val="tx1"/>
                </a:solidFill>
                <a:effectLst/>
                <a:latin typeface="+mn-lt"/>
                <a:ea typeface="+mn-ea"/>
                <a:cs typeface="+mn-cs"/>
              </a:rPr>
              <a:t>However</a:t>
            </a:r>
            <a:r>
              <a:rPr lang="en-US" sz="1200" b="0" i="0" kern="1200" dirty="0" smtClean="0">
                <a:solidFill>
                  <a:schemeClr val="tx1"/>
                </a:solidFill>
                <a:effectLst/>
                <a:latin typeface="+mn-lt"/>
                <a:ea typeface="+mn-ea"/>
                <a:cs typeface="+mn-cs"/>
              </a:rPr>
              <a:t>, it is more practical to work with the inverse of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namely, the concentration of osmotically active solutes, or </a:t>
            </a:r>
            <a:r>
              <a:rPr lang="en-US" sz="1200" b="1" i="0" kern="1200" dirty="0" smtClean="0">
                <a:solidFill>
                  <a:schemeClr val="tx1"/>
                </a:solidFill>
                <a:effectLst/>
                <a:latin typeface="+mn-lt"/>
                <a:ea typeface="+mn-ea"/>
                <a:cs typeface="+mn-cs"/>
              </a:rPr>
              <a:t>osmolality.</a:t>
            </a:r>
            <a:r>
              <a:rPr lang="cs-CZ"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second is the energy difference, per mole of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that results from the difference in </a:t>
            </a:r>
            <a:r>
              <a:rPr lang="en-US" sz="1200" b="1" i="0" kern="1200" dirty="0" smtClean="0">
                <a:solidFill>
                  <a:schemeClr val="tx1"/>
                </a:solidFill>
                <a:effectLst/>
                <a:latin typeface="+mn-lt"/>
                <a:ea typeface="+mn-ea"/>
                <a:cs typeface="+mn-cs"/>
              </a:rPr>
              <a:t>hydrostatic pressure</a:t>
            </a:r>
            <a:r>
              <a:rPr lang="en-US" sz="1200" b="0" i="0" kern="1200" dirty="0" smtClean="0">
                <a:solidFill>
                  <a:schemeClr val="tx1"/>
                </a:solidFill>
                <a:effectLst/>
                <a:latin typeface="+mn-lt"/>
                <a:ea typeface="+mn-ea"/>
                <a:cs typeface="+mn-cs"/>
              </a:rPr>
              <a:t> () across the membrane.</a:t>
            </a:r>
            <a:r>
              <a:rPr lang="cs-CZ"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rPr>
              <a:t>Osmosis of water is </a:t>
            </a:r>
            <a:r>
              <a:rPr lang="en-US" sz="1200" b="0" i="1" u="sng" kern="1200" dirty="0" smtClean="0">
                <a:solidFill>
                  <a:schemeClr val="tx1"/>
                </a:solidFill>
                <a:effectLst/>
                <a:latin typeface="+mn-lt"/>
                <a:ea typeface="+mn-ea"/>
                <a:cs typeface="+mn-cs"/>
              </a:rPr>
              <a:t>not</a:t>
            </a:r>
            <a:r>
              <a:rPr lang="en-US" sz="1200" b="0" i="0" u="sng" kern="1200" dirty="0" smtClean="0">
                <a:solidFill>
                  <a:schemeClr val="tx1"/>
                </a:solidFill>
                <a:effectLst/>
                <a:latin typeface="+mn-lt"/>
                <a:ea typeface="+mn-ea"/>
                <a:cs typeface="+mn-cs"/>
              </a:rPr>
              <a:t> diffusion of water: Osmosis occurs because of a pressure difference, whereas diffusion occurs because of a concentration (or activity) difference of water</a:t>
            </a:r>
            <a:r>
              <a:rPr lang="en-US" sz="1200" b="0" i="0" kern="1200" dirty="0" smtClean="0">
                <a:solidFill>
                  <a:schemeClr val="tx1"/>
                </a:solidFill>
                <a:effectLst/>
                <a:latin typeface="+mn-lt"/>
                <a:ea typeface="+mn-ea"/>
                <a:cs typeface="+mn-cs"/>
              </a:rPr>
              <a:t>.</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Osmosis</a:t>
            </a:r>
            <a:r>
              <a:rPr lang="en-US" sz="1200" b="0" i="0" kern="1200" dirty="0" smtClean="0">
                <a:solidFill>
                  <a:schemeClr val="tx1"/>
                </a:solidFill>
                <a:effectLst/>
                <a:latin typeface="+mn-lt"/>
                <a:ea typeface="+mn-ea"/>
                <a:cs typeface="+mn-cs"/>
              </a:rPr>
              <a:t> is the flow of water across a semipermeable membrane due to a difference in solute concentration. The difference in solute concentration creates an osmotic pressure difference across the membrane and that pressure difference is the driving force for osmotic water flow.</a:t>
            </a:r>
            <a:r>
              <a:rPr lang="cs-CZ"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The pressure required to stop the flow of water is the osmotic pressure of Solution </a:t>
            </a:r>
            <a:endParaRPr lang="en-US" sz="1200" b="0" i="0"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rPr>
              <a:t>Figure 1-9</a:t>
            </a:r>
            <a:r>
              <a:rPr lang="en-US" sz="1200" b="0" i="0" kern="1200" dirty="0" smtClean="0">
                <a:solidFill>
                  <a:schemeClr val="tx1"/>
                </a:solidFill>
                <a:effectLst/>
                <a:latin typeface="+mn-lt"/>
                <a:ea typeface="+mn-ea"/>
                <a:cs typeface="+mn-cs"/>
              </a:rPr>
              <a:t> illustrates the concept of osmosis. Two aqueous solutions, open to the atmosphere, are shown in </a:t>
            </a:r>
            <a:r>
              <a:rPr lang="en-US" sz="1200" b="0" i="0" u="sng" kern="1200" dirty="0" smtClean="0">
                <a:solidFill>
                  <a:schemeClr val="tx1"/>
                </a:solidFill>
                <a:effectLst/>
                <a:latin typeface="+mn-lt"/>
                <a:ea typeface="+mn-ea"/>
                <a:cs typeface="+mn-cs"/>
              </a:rPr>
              <a:t>Figure 1-9</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The membrane separating the solutions is permeable to water but is impermeable to the solute. Initially, solute is present only in Solution 1. The solute in Solution 1 produces an osmotic pressure and causes, by the interaction of solute with pores in the membrane, a reduction in hydrostatic pressure of Solution 1. The resulting hydrostatic pressure difference across the membrane then causes water to flow from Solution 2 into Solution 1. With time, water flow causes the volume of Solution 1 to increase and the volume of Solution 2 to decrease.</a:t>
            </a:r>
          </a:p>
          <a:p>
            <a:r>
              <a:rPr lang="en-US" dirty="0" smtClean="0"/>
              <a:t/>
            </a:r>
            <a:br>
              <a:rPr lang="en-US" dirty="0" smtClean="0"/>
            </a:br>
            <a:r>
              <a:rPr lang="en-US" sz="1200" b="0" i="0" kern="1200" dirty="0" smtClean="0">
                <a:solidFill>
                  <a:schemeClr val="tx1"/>
                </a:solidFill>
                <a:effectLst/>
                <a:latin typeface="+mn-lt"/>
                <a:ea typeface="+mn-ea"/>
                <a:cs typeface="+mn-cs"/>
              </a:rPr>
              <a:t>Hydrostatic pressure differences are an important force for driving fluid out across the </a:t>
            </a:r>
            <a:r>
              <a:rPr lang="en-US" sz="1200" b="0" i="1" kern="1200" dirty="0" smtClean="0">
                <a:solidFill>
                  <a:schemeClr val="tx1"/>
                </a:solidFill>
                <a:effectLst/>
                <a:latin typeface="+mn-lt"/>
                <a:ea typeface="+mn-ea"/>
                <a:cs typeface="+mn-cs"/>
              </a:rPr>
              <a:t>walls of capillaries</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rPr>
              <a:t>p. 468</a:t>
            </a:r>
            <a:r>
              <a:rPr lang="en-US" sz="1200" b="0" i="0" kern="1200" dirty="0" smtClean="0">
                <a:solidFill>
                  <a:schemeClr val="tx1"/>
                </a:solidFill>
                <a:effectLst/>
                <a:latin typeface="+mn-lt"/>
                <a:ea typeface="+mn-ea"/>
                <a:cs typeface="+mn-cs"/>
              </a:rPr>
              <a:t>). Small solutes permeate freely across most capillaries. Thus, any difference in </a:t>
            </a:r>
            <a:r>
              <a:rPr lang="en-US" sz="1200" b="0" i="1" kern="1200" dirty="0" smtClean="0">
                <a:solidFill>
                  <a:schemeClr val="tx1"/>
                </a:solidFill>
                <a:effectLst/>
                <a:latin typeface="+mn-lt"/>
                <a:ea typeface="+mn-ea"/>
                <a:cs typeface="+mn-cs"/>
              </a:rPr>
              <a:t>osmotic</a:t>
            </a:r>
            <a:r>
              <a:rPr lang="en-US" sz="1200" b="0" i="0" kern="1200" dirty="0" smtClean="0">
                <a:solidFill>
                  <a:schemeClr val="tx1"/>
                </a:solidFill>
                <a:effectLst/>
                <a:latin typeface="+mn-lt"/>
                <a:ea typeface="+mn-ea"/>
                <a:cs typeface="+mn-cs"/>
              </a:rPr>
              <a:t> pressure as a result of these small solutes does not exert a driving force for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flow across that capillary. The situation is quite different for plasma proteins, which are too large to penetrate the capillary wall freely. As a result, the presence of a greater concentration of plasma proteins in the intravascular compartment than in interstitial fluid sets up a difference in osmotic pressure that tends to pull fluid back into the capillary. This difference is called the </a:t>
            </a:r>
            <a:r>
              <a:rPr lang="en-US" sz="1200" b="1" i="0" kern="1200" dirty="0" smtClean="0">
                <a:solidFill>
                  <a:schemeClr val="tx1"/>
                </a:solidFill>
                <a:effectLst/>
                <a:latin typeface="+mn-lt"/>
                <a:ea typeface="+mn-ea"/>
                <a:cs typeface="+mn-cs"/>
              </a:rPr>
              <a:t>colloid osmotic pressure</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oncotic pressure.</a:t>
            </a:r>
            <a:r>
              <a:rPr lang="en-US" sz="1200" b="0" i="0" kern="1200" dirty="0" smtClean="0">
                <a:solidFill>
                  <a:schemeClr val="tx1"/>
                </a:solidFill>
                <a:effectLst/>
                <a:latin typeface="+mn-lt"/>
                <a:ea typeface="+mn-ea"/>
                <a:cs typeface="+mn-cs"/>
              </a:rPr>
              <a:t>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is at equilibrium across the wall of a </a:t>
            </a:r>
            <a:r>
              <a:rPr lang="en-US" sz="1200" b="0" i="1" kern="1200" dirty="0" smtClean="0">
                <a:solidFill>
                  <a:schemeClr val="tx1"/>
                </a:solidFill>
                <a:effectLst/>
                <a:latin typeface="+mn-lt"/>
                <a:ea typeface="+mn-ea"/>
                <a:cs typeface="+mn-cs"/>
              </a:rPr>
              <a:t>capillary</a:t>
            </a:r>
            <a:r>
              <a:rPr lang="en-US" sz="1200" b="0" i="0" kern="1200" dirty="0" smtClean="0">
                <a:solidFill>
                  <a:schemeClr val="tx1"/>
                </a:solidFill>
                <a:effectLst/>
                <a:latin typeface="+mn-lt"/>
                <a:ea typeface="+mn-ea"/>
                <a:cs typeface="+mn-cs"/>
              </a:rPr>
              <a:t> when the colloid osmotic and hydrostatic pressure differences are equal. When the hydrostatic pressure difference exceeds the colloid osmotic pressure difference, the result is movement of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out of the capillary, called </a:t>
            </a:r>
            <a:r>
              <a:rPr lang="en-US" sz="1200" b="1" i="0" kern="1200" dirty="0" smtClean="0">
                <a:solidFill>
                  <a:schemeClr val="tx1"/>
                </a:solidFill>
                <a:effectLst/>
                <a:latin typeface="+mn-lt"/>
                <a:ea typeface="+mn-ea"/>
                <a:cs typeface="+mn-cs"/>
              </a:rPr>
              <a:t>ultrafiltration.</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41</a:t>
            </a:fld>
            <a:endParaRPr lang="cs-CZ"/>
          </a:p>
        </p:txBody>
      </p:sp>
    </p:spTree>
    <p:extLst>
      <p:ext uri="{BB962C8B-B14F-4D97-AF65-F5344CB8AC3E}">
        <p14:creationId xmlns:p14="http://schemas.microsoft.com/office/powerpoint/2010/main" val="2819749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https://www.flickr.com/photos/nihgov/26567781502</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42</a:t>
            </a:fld>
            <a:endParaRPr lang="cs-CZ"/>
          </a:p>
        </p:txBody>
      </p:sp>
    </p:spTree>
    <p:extLst>
      <p:ext uri="{BB962C8B-B14F-4D97-AF65-F5344CB8AC3E}">
        <p14:creationId xmlns:p14="http://schemas.microsoft.com/office/powerpoint/2010/main" val="3690772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Many organelles are also filled with a fluid. These fluid-filled organelles are surrounded by a plasma membrane to separate their insides from the rest of the cytoplasm. These are the so-called </a:t>
            </a:r>
            <a:r>
              <a:rPr lang="en-US" sz="1200" b="1" i="0" kern="1200" dirty="0" smtClean="0">
                <a:solidFill>
                  <a:schemeClr val="tx1"/>
                </a:solidFill>
                <a:effectLst/>
                <a:latin typeface="+mn-lt"/>
                <a:ea typeface="+mn-ea"/>
                <a:cs typeface="+mn-cs"/>
              </a:rPr>
              <a:t>membrane bound organelles</a:t>
            </a:r>
            <a:r>
              <a:rPr lang="en-US" sz="1200" b="0" i="0" kern="1200" dirty="0" smtClean="0">
                <a:solidFill>
                  <a:schemeClr val="tx1"/>
                </a:solidFill>
                <a:effectLst/>
                <a:latin typeface="+mn-lt"/>
                <a:ea typeface="+mn-ea"/>
                <a:cs typeface="+mn-cs"/>
              </a:rPr>
              <a:t>, such as the lysosomes, Golgi complex, and mitochondria. By the way, the similarities between the terms cytoplasm and plasma membrane can help you remember and understand their meanings: the plasma membrane serves to create boundaries between objects in the cytoplasm.</a:t>
            </a:r>
          </a:p>
          <a:p>
            <a:r>
              <a:rPr lang="en-US" sz="1200" b="0" i="0" kern="1200" dirty="0" smtClean="0">
                <a:solidFill>
                  <a:schemeClr val="tx1"/>
                </a:solidFill>
                <a:effectLst/>
                <a:latin typeface="+mn-lt"/>
                <a:ea typeface="+mn-ea"/>
                <a:cs typeface="+mn-cs"/>
              </a:rPr>
              <a:t>Organelles that are not fluid-filled don't need to be separated from the rest of the cell in the same way, so they don't have a membrane. These are the </a:t>
            </a:r>
            <a:r>
              <a:rPr lang="en-US" sz="1200" b="1" i="0" kern="1200" dirty="0" smtClean="0">
                <a:solidFill>
                  <a:schemeClr val="tx1"/>
                </a:solidFill>
                <a:effectLst/>
                <a:latin typeface="+mn-lt"/>
                <a:ea typeface="+mn-ea"/>
                <a:cs typeface="+mn-cs"/>
              </a:rPr>
              <a:t>non-membrane bound organelles</a:t>
            </a:r>
            <a:r>
              <a:rPr lang="en-US" sz="1200" b="0" i="0" kern="1200" dirty="0" smtClean="0">
                <a:solidFill>
                  <a:schemeClr val="tx1"/>
                </a:solidFill>
                <a:effectLst/>
                <a:latin typeface="+mn-lt"/>
                <a:ea typeface="+mn-ea"/>
                <a:cs typeface="+mn-cs"/>
              </a:rPr>
              <a:t>.</a:t>
            </a:r>
          </a:p>
          <a:p>
            <a:endParaRPr lang="cs-CZ" dirty="0" smtClean="0"/>
          </a:p>
          <a:p>
            <a:r>
              <a:rPr lang="en-US" sz="1200" b="0" i="0" kern="1200" dirty="0" smtClean="0">
                <a:solidFill>
                  <a:schemeClr val="tx1"/>
                </a:solidFill>
                <a:effectLst/>
                <a:latin typeface="+mn-lt"/>
                <a:ea typeface="+mn-ea"/>
                <a:cs typeface="+mn-cs"/>
              </a:rPr>
              <a:t>The largest organelle in this picture is the </a:t>
            </a:r>
            <a:r>
              <a:rPr lang="en-US" sz="1200" b="1" i="0" kern="1200" dirty="0" smtClean="0">
                <a:solidFill>
                  <a:schemeClr val="tx1"/>
                </a:solidFill>
                <a:effectLst/>
                <a:latin typeface="+mn-lt"/>
                <a:ea typeface="+mn-ea"/>
                <a:cs typeface="+mn-cs"/>
              </a:rPr>
              <a:t>nucleus,</a:t>
            </a:r>
            <a:r>
              <a:rPr lang="en-US" sz="1200" b="0" i="0" kern="1200" dirty="0" smtClean="0">
                <a:solidFill>
                  <a:schemeClr val="tx1"/>
                </a:solidFill>
                <a:effectLst/>
                <a:latin typeface="+mn-lt"/>
                <a:ea typeface="+mn-ea"/>
                <a:cs typeface="+mn-cs"/>
              </a:rPr>
              <a:t> which houses the cell's complement of genetic information. This structure, which is visible in the light microscope, is usually round or oblong, although in some cells it displays a complex, lobulated shape. Depending on the cell type, the nucleus can range in diameter from 2 to 20 µm. With some exceptions, including skeletal muscle and certain specialized cells of the immune system, each animal cell has a single nucleus.</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Surrounding the nucleus is a web of tubules or saccules known as the </a:t>
            </a:r>
            <a:r>
              <a:rPr lang="en-US" sz="1200" b="1" i="0" kern="1200" dirty="0" smtClean="0">
                <a:solidFill>
                  <a:schemeClr val="tx1"/>
                </a:solidFill>
                <a:effectLst/>
                <a:latin typeface="+mn-lt"/>
                <a:ea typeface="+mn-ea"/>
                <a:cs typeface="+mn-cs"/>
              </a:rPr>
              <a:t>endoplasmic reticulum (ER).</a:t>
            </a:r>
            <a:r>
              <a:rPr lang="en-US" sz="1200" b="0" i="0" kern="1200" dirty="0" smtClean="0">
                <a:solidFill>
                  <a:schemeClr val="tx1"/>
                </a:solidFill>
                <a:effectLst/>
                <a:latin typeface="+mn-lt"/>
                <a:ea typeface="+mn-ea"/>
                <a:cs typeface="+mn-cs"/>
              </a:rPr>
              <a:t> This organelle can exist in either of two forms, rough or smooth. The surfaces of the rough ER tubules are studded with </a:t>
            </a:r>
            <a:r>
              <a:rPr lang="en-US" sz="1200" b="1" i="0" kern="1200" dirty="0" smtClean="0">
                <a:solidFill>
                  <a:schemeClr val="tx1"/>
                </a:solidFill>
                <a:effectLst/>
                <a:latin typeface="+mn-lt"/>
                <a:ea typeface="+mn-ea"/>
                <a:cs typeface="+mn-cs"/>
              </a:rPr>
              <a:t>ribosomes,</a:t>
            </a:r>
            <a:r>
              <a:rPr lang="en-US" sz="1200" b="0" i="0" kern="1200" dirty="0" smtClean="0">
                <a:solidFill>
                  <a:schemeClr val="tx1"/>
                </a:solidFill>
                <a:effectLst/>
                <a:latin typeface="+mn-lt"/>
                <a:ea typeface="+mn-ea"/>
                <a:cs typeface="+mn-cs"/>
              </a:rPr>
              <a:t> the major sites of protein synthesis. Ribosomes can also exist free in the cytosol. The surfaces of the smooth ER, which participates in lipid synthesis, are not similarly endowed. The ER also serves as a major reservoir for calcium ions. The ER membrane is equipped with a Ca pump that uses the energy released through ATP hydrolysis to drive the transport of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from the cytoplasm into the ER lumen (see </a:t>
            </a:r>
            <a:r>
              <a:rPr lang="en-US" sz="1200" b="0" i="0" u="sng" kern="1200" dirty="0" smtClean="0">
                <a:solidFill>
                  <a:schemeClr val="tx1"/>
                </a:solidFill>
                <a:effectLst/>
                <a:latin typeface="+mn-lt"/>
                <a:ea typeface="+mn-ea"/>
                <a:cs typeface="+mn-cs"/>
              </a:rPr>
              <a:t>p. 118</a:t>
            </a:r>
            <a:r>
              <a:rPr lang="en-US" sz="1200" b="0" i="0" kern="1200" dirty="0" smtClean="0">
                <a:solidFill>
                  <a:schemeClr val="tx1"/>
                </a:solidFill>
                <a:effectLst/>
                <a:latin typeface="+mn-lt"/>
                <a:ea typeface="+mn-ea"/>
                <a:cs typeface="+mn-cs"/>
              </a:rPr>
              <a:t>). This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can be rapidly released in response to messenger molecules and plays a major role in intracellular signaling (see </a:t>
            </a:r>
            <a:r>
              <a:rPr lang="en-US" sz="1200" b="0" i="0" u="sng" kern="1200" dirty="0" smtClean="0">
                <a:solidFill>
                  <a:schemeClr val="tx1"/>
                </a:solidFill>
                <a:effectLst/>
                <a:latin typeface="+mn-lt"/>
                <a:ea typeface="+mn-ea"/>
                <a:cs typeface="+mn-cs"/>
              </a:rPr>
              <a:t>p. 60</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Golgi complex</a:t>
            </a:r>
            <a:r>
              <a:rPr lang="en-US" sz="1200" b="0" i="0" kern="1200" dirty="0" smtClean="0">
                <a:solidFill>
                  <a:schemeClr val="tx1"/>
                </a:solidFill>
                <a:effectLst/>
                <a:latin typeface="+mn-lt"/>
                <a:ea typeface="+mn-ea"/>
                <a:cs typeface="+mn-cs"/>
              </a:rPr>
              <a:t> resembles a stack of pancakes. Each pancake in the stack represents a discrete, flat saccule. The number and size of the saccules in the Golgi stack vary among cell types. The Golgi complex is a processing station that participates in protein maturation and targets newly synthesized proteins to their appropriate subcellular destinations.</a:t>
            </a:r>
          </a:p>
          <a:p>
            <a:r>
              <a:rPr lang="en-US" sz="1200" b="0" i="0" kern="1200" dirty="0" smtClean="0">
                <a:solidFill>
                  <a:schemeClr val="tx1"/>
                </a:solidFill>
                <a:effectLst/>
                <a:latin typeface="+mn-lt"/>
                <a:ea typeface="+mn-ea"/>
                <a:cs typeface="+mn-cs"/>
              </a:rPr>
              <a:t>Perhaps the most intriguing morphological appearance belongs to the </a:t>
            </a:r>
            <a:r>
              <a:rPr lang="en-US" sz="1200" b="1" i="0" kern="1200" dirty="0" smtClean="0">
                <a:solidFill>
                  <a:schemeClr val="tx1"/>
                </a:solidFill>
                <a:effectLst/>
                <a:latin typeface="+mn-lt"/>
                <a:ea typeface="+mn-ea"/>
                <a:cs typeface="+mn-cs"/>
              </a:rPr>
              <a:t>mitochondrion,</a:t>
            </a:r>
            <a:r>
              <a:rPr lang="en-US" sz="1200" b="0" i="0" kern="1200" dirty="0" smtClean="0">
                <a:solidFill>
                  <a:schemeClr val="tx1"/>
                </a:solidFill>
                <a:effectLst/>
                <a:latin typeface="+mn-lt"/>
                <a:ea typeface="+mn-ea"/>
                <a:cs typeface="+mn-cs"/>
              </a:rPr>
              <a:t> which is essentially a balloon within a balloon. The outer membrane and inner membrane define two distinct internal compartments: the intermembrane space and the matrix space. The surface of the inner membrane is thrown into dramatic folds called </a:t>
            </a:r>
            <a:r>
              <a:rPr lang="en-US" sz="1200" b="0" i="1" kern="1200" dirty="0" smtClean="0">
                <a:solidFill>
                  <a:schemeClr val="tx1"/>
                </a:solidFill>
                <a:effectLst/>
                <a:latin typeface="+mn-lt"/>
                <a:ea typeface="+mn-ea"/>
                <a:cs typeface="+mn-cs"/>
              </a:rPr>
              <a:t>cristae.</a:t>
            </a:r>
            <a:r>
              <a:rPr lang="en-US" sz="1200" b="0" i="0" kern="1200" dirty="0" smtClean="0">
                <a:solidFill>
                  <a:schemeClr val="tx1"/>
                </a:solidFill>
                <a:effectLst/>
                <a:latin typeface="+mn-lt"/>
                <a:ea typeface="+mn-ea"/>
                <a:cs typeface="+mn-cs"/>
              </a:rPr>
              <a:t> This organelle is ~0.2 µm in diameter, which is at the limit of resolution of the light microscope. The mitochondrion is the power plant of the cell, a critical manufacturer of ATP. Many cellular reactions are also catalyzed within the mitochondrion.</a:t>
            </a:r>
          </a:p>
          <a:p>
            <a:r>
              <a:rPr lang="en-US" sz="1200" b="0" i="0" kern="1200" dirty="0" smtClean="0">
                <a:solidFill>
                  <a:schemeClr val="tx1"/>
                </a:solidFill>
                <a:effectLst/>
                <a:latin typeface="+mn-lt"/>
                <a:ea typeface="+mn-ea"/>
                <a:cs typeface="+mn-cs"/>
              </a:rPr>
              <a:t>The cell's digestive organelle is the </a:t>
            </a:r>
            <a:r>
              <a:rPr lang="en-US" sz="1200" b="1" i="0" kern="1200" dirty="0" smtClean="0">
                <a:solidFill>
                  <a:schemeClr val="tx1"/>
                </a:solidFill>
                <a:effectLst/>
                <a:latin typeface="+mn-lt"/>
                <a:ea typeface="+mn-ea"/>
                <a:cs typeface="+mn-cs"/>
              </a:rPr>
              <a:t>lysosome.</a:t>
            </a:r>
            <a:r>
              <a:rPr lang="en-US" sz="1200" b="0" i="0" kern="1200" dirty="0" smtClean="0">
                <a:solidFill>
                  <a:schemeClr val="tx1"/>
                </a:solidFill>
                <a:effectLst/>
                <a:latin typeface="+mn-lt"/>
                <a:ea typeface="+mn-ea"/>
                <a:cs typeface="+mn-cs"/>
              </a:rPr>
              <a:t> This large structure frequently contains several smaller round vesicles called </a:t>
            </a:r>
            <a:r>
              <a:rPr lang="en-US" sz="1200" b="1" i="0" kern="1200" dirty="0" smtClean="0">
                <a:solidFill>
                  <a:schemeClr val="tx1"/>
                </a:solidFill>
                <a:effectLst/>
                <a:latin typeface="+mn-lt"/>
                <a:ea typeface="+mn-ea"/>
                <a:cs typeface="+mn-cs"/>
              </a:rPr>
              <a:t>exosomes</a:t>
            </a:r>
            <a:r>
              <a:rPr lang="en-US" sz="1200" b="0" i="0" kern="1200" dirty="0" smtClean="0">
                <a:solidFill>
                  <a:schemeClr val="tx1"/>
                </a:solidFill>
                <a:effectLst/>
                <a:latin typeface="+mn-lt"/>
                <a:ea typeface="+mn-ea"/>
                <a:cs typeface="+mn-cs"/>
              </a:rPr>
              <a:t> within its internal space.</a:t>
            </a:r>
          </a:p>
          <a:p>
            <a:r>
              <a:rPr lang="en-US" sz="1200" b="0" i="0" kern="1200" dirty="0" smtClean="0">
                <a:solidFill>
                  <a:schemeClr val="tx1"/>
                </a:solidFill>
                <a:effectLst/>
                <a:latin typeface="+mn-lt"/>
                <a:ea typeface="+mn-ea"/>
                <a:cs typeface="+mn-cs"/>
              </a:rPr>
              <a:t>The cytoplasm contains numerous other organelles whose shapes are not quite as distinguishing, including </a:t>
            </a:r>
            <a:r>
              <a:rPr lang="en-US" sz="1200" b="1" i="0" kern="1200" dirty="0" smtClean="0">
                <a:solidFill>
                  <a:schemeClr val="tx1"/>
                </a:solidFill>
                <a:effectLst/>
                <a:latin typeface="+mn-lt"/>
                <a:ea typeface="+mn-ea"/>
                <a:cs typeface="+mn-cs"/>
              </a:rPr>
              <a:t>endosomes, peroxisomes,</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transport vesicles.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Despite their diversity, all cellular organelles are constructed from the same building blocks. Each is composed of a membrane that forms the entire extent of its surface. The membranes of the subcellular organelles are what can be visualized in electron micrographs. The biochemical and physical properties of an organelle's limiting membrane dictate many of its functional properties.</a:t>
            </a: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43</a:t>
            </a:fld>
            <a:endParaRPr lang="cs-CZ"/>
          </a:p>
        </p:txBody>
      </p:sp>
    </p:spTree>
    <p:extLst>
      <p:ext uri="{BB962C8B-B14F-4D97-AF65-F5344CB8AC3E}">
        <p14:creationId xmlns:p14="http://schemas.microsoft.com/office/powerpoint/2010/main" val="1106798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44</a:t>
            </a:fld>
            <a:endParaRPr lang="cs-CZ"/>
          </a:p>
        </p:txBody>
      </p:sp>
    </p:spTree>
    <p:extLst>
      <p:ext uri="{BB962C8B-B14F-4D97-AF65-F5344CB8AC3E}">
        <p14:creationId xmlns:p14="http://schemas.microsoft.com/office/powerpoint/2010/main" val="37445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Thin filaments,</a:t>
            </a:r>
            <a:r>
              <a:rPr lang="en-US" sz="1200" b="0" i="0" kern="1200" dirty="0" smtClean="0">
                <a:solidFill>
                  <a:schemeClr val="tx1"/>
                </a:solidFill>
                <a:effectLst/>
                <a:latin typeface="+mn-lt"/>
                <a:ea typeface="+mn-ea"/>
                <a:cs typeface="+mn-cs"/>
              </a:rPr>
              <a:t> also called microfilaments, are 5 to 8 nm in diameter. They are helical polymers composed of a single polypeptide called globular actin or </a:t>
            </a:r>
            <a:r>
              <a:rPr lang="en-US" sz="1200" b="1" i="0" kern="1200" dirty="0" smtClean="0">
                <a:solidFill>
                  <a:schemeClr val="tx1"/>
                </a:solidFill>
                <a:effectLst/>
                <a:latin typeface="+mn-lt"/>
                <a:ea typeface="+mn-ea"/>
                <a:cs typeface="+mn-cs"/>
              </a:rPr>
              <a:t>G-actin.</a:t>
            </a:r>
            <a:r>
              <a:rPr lang="en-US" sz="1200" b="0" i="0" kern="1200" dirty="0" smtClean="0">
                <a:solidFill>
                  <a:schemeClr val="tx1"/>
                </a:solidFill>
                <a:effectLst/>
                <a:latin typeface="+mn-lt"/>
                <a:ea typeface="+mn-ea"/>
                <a:cs typeface="+mn-cs"/>
              </a:rPr>
              <a:t> Thin filaments are functionally similar to microtubules in two respects: (1) the actin polymers are polar and grow at different rates at their two ends, and (2) actin binds and then hydrolyzes a nucleotide. However, whereas tubulin binds GTP and then hydrolyzes it to GDP, actin binds ATP and then hydrolyzes it to ADP. After G-actin binds ATP, it may interact with another ATP-bound monomer to form an unstable dimer (</a:t>
            </a:r>
            <a:r>
              <a:rPr lang="en-US" sz="1200" b="0" i="0" u="sng" kern="1200" dirty="0" smtClean="0">
                <a:solidFill>
                  <a:schemeClr val="tx1"/>
                </a:solidFill>
                <a:effectLst/>
                <a:latin typeface="+mn-lt"/>
                <a:ea typeface="+mn-ea"/>
                <a:cs typeface="+mn-cs"/>
              </a:rPr>
              <a:t>Fig. 2-12</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Adding a third ATP-bound monomer, however, yields a stable trimer that serves as a nucleus for assembly of the polymer of fibrous actin or </a:t>
            </a:r>
            <a:r>
              <a:rPr lang="en-US" sz="1200" b="1" i="0" kern="1200" dirty="0" smtClean="0">
                <a:solidFill>
                  <a:schemeClr val="tx1"/>
                </a:solidFill>
                <a:effectLst/>
                <a:latin typeface="+mn-lt"/>
                <a:ea typeface="+mn-ea"/>
                <a:cs typeface="+mn-cs"/>
              </a:rPr>
              <a:t>F-actin.</a:t>
            </a:r>
            <a:r>
              <a:rPr lang="en-US" sz="1200" b="0" i="0" kern="1200" dirty="0" smtClean="0">
                <a:solidFill>
                  <a:schemeClr val="tx1"/>
                </a:solidFill>
                <a:effectLst/>
                <a:latin typeface="+mn-lt"/>
                <a:ea typeface="+mn-ea"/>
                <a:cs typeface="+mn-cs"/>
              </a:rPr>
              <a:t> Once it is part of F-actin, the actin monomer hydrolyzes its bound ATP, retaining the ADP and releasing the inorganic phosphate. The ADP-bound actin monomer is more likely to disengage itself from its neighbors, just as GDP-bound tubulin dimers are more likely to disassemble from tubulin (see </a:t>
            </a:r>
            <a:r>
              <a:rPr lang="en-US" sz="1200" b="0" i="0" u="sng" kern="1200" dirty="0" smtClean="0">
                <a:solidFill>
                  <a:schemeClr val="tx1"/>
                </a:solidFill>
                <a:effectLst/>
                <a:latin typeface="+mn-lt"/>
                <a:ea typeface="+mn-ea"/>
                <a:cs typeface="+mn-cs"/>
              </a:rPr>
              <a:t>p. 23</a:t>
            </a:r>
            <a:r>
              <a:rPr lang="en-US" sz="1200" b="0" i="0" kern="1200" dirty="0" smtClean="0">
                <a:solidFill>
                  <a:schemeClr val="tx1"/>
                </a:solidFill>
                <a:effectLst/>
                <a:latin typeface="+mn-lt"/>
                <a:ea typeface="+mn-ea"/>
                <a:cs typeface="+mn-cs"/>
              </a:rPr>
              <a:t>). Even though the length of the F-actin filament may remain more or less constant, the polymer may continually </a:t>
            </a:r>
            <a:r>
              <a:rPr lang="en-US" sz="1200" b="0" i="1" kern="1200" dirty="0" smtClean="0">
                <a:solidFill>
                  <a:schemeClr val="tx1"/>
                </a:solidFill>
                <a:effectLst/>
                <a:latin typeface="+mn-lt"/>
                <a:ea typeface="+mn-ea"/>
                <a:cs typeface="+mn-cs"/>
              </a:rPr>
              <a:t>grow</a:t>
            </a:r>
            <a:r>
              <a:rPr lang="en-US" sz="1200" b="0" i="0" kern="1200" dirty="0" smtClean="0">
                <a:solidFill>
                  <a:schemeClr val="tx1"/>
                </a:solidFill>
                <a:effectLst/>
                <a:latin typeface="+mn-lt"/>
                <a:ea typeface="+mn-ea"/>
                <a:cs typeface="+mn-cs"/>
              </a:rPr>
              <a:t> at its plus end but </a:t>
            </a:r>
            <a:r>
              <a:rPr lang="en-US" sz="1200" b="0" i="1" kern="1200" dirty="0" smtClean="0">
                <a:solidFill>
                  <a:schemeClr val="tx1"/>
                </a:solidFill>
                <a:effectLst/>
                <a:latin typeface="+mn-lt"/>
                <a:ea typeface="+mn-ea"/>
                <a:cs typeface="+mn-cs"/>
              </a:rPr>
              <a:t>disassemble</a:t>
            </a:r>
            <a:r>
              <a:rPr lang="en-US" sz="1200" b="0" i="0" kern="1200" dirty="0" smtClean="0">
                <a:solidFill>
                  <a:schemeClr val="tx1"/>
                </a:solidFill>
                <a:effectLst/>
                <a:latin typeface="+mn-lt"/>
                <a:ea typeface="+mn-ea"/>
                <a:cs typeface="+mn-cs"/>
              </a:rPr>
              <a:t> at its minus end (see </a:t>
            </a:r>
            <a:r>
              <a:rPr lang="en-US" sz="1200" b="0" i="0" u="sng" kern="1200" dirty="0" smtClean="0">
                <a:solidFill>
                  <a:schemeClr val="tx1"/>
                </a:solidFill>
                <a:effectLst/>
                <a:latin typeface="+mn-lt"/>
                <a:ea typeface="+mn-ea"/>
                <a:cs typeface="+mn-cs"/>
              </a:rPr>
              <a:t>Fig. 2-12</a:t>
            </a:r>
            <a:r>
              <a:rPr lang="en-US" sz="1200" b="0" i="1"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This “</a:t>
            </a:r>
            <a:r>
              <a:rPr lang="en-US" sz="1200" b="0" i="0" kern="1200" dirty="0" err="1" smtClean="0">
                <a:solidFill>
                  <a:schemeClr val="tx1"/>
                </a:solidFill>
                <a:effectLst/>
                <a:latin typeface="+mn-lt"/>
                <a:ea typeface="+mn-ea"/>
                <a:cs typeface="+mn-cs"/>
              </a:rPr>
              <a:t>treadmilling</a:t>
            </a:r>
            <a:r>
              <a:rPr lang="en-US" sz="1200" b="0" i="0" kern="1200" dirty="0" smtClean="0">
                <a:solidFill>
                  <a:schemeClr val="tx1"/>
                </a:solidFill>
                <a:effectLst/>
                <a:latin typeface="+mn-lt"/>
                <a:ea typeface="+mn-ea"/>
                <a:cs typeface="+mn-cs"/>
              </a:rPr>
              <a:t>” requires the continuous input of energy (i.e., hydrolysis of ATP) and illustrates the unique dynamic properties of actin filament elongation and disassembly.</a:t>
            </a:r>
            <a:endParaRPr lang="cs-CZ"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Thin filaments,</a:t>
            </a:r>
            <a:r>
              <a:rPr lang="en-US" sz="1200" b="0" i="0" kern="1200" dirty="0" smtClean="0">
                <a:solidFill>
                  <a:schemeClr val="tx1"/>
                </a:solidFill>
                <a:effectLst/>
                <a:latin typeface="+mn-lt"/>
                <a:ea typeface="+mn-ea"/>
                <a:cs typeface="+mn-cs"/>
              </a:rPr>
              <a:t> also called microfilaments, are 5 to 8 nm in diameter. They are helical polymers composed of a single polypeptide called globular actin or </a:t>
            </a:r>
            <a:r>
              <a:rPr lang="en-US" sz="1200" b="1" i="0" kern="1200" dirty="0" smtClean="0">
                <a:solidFill>
                  <a:schemeClr val="tx1"/>
                </a:solidFill>
                <a:effectLst/>
                <a:latin typeface="+mn-lt"/>
                <a:ea typeface="+mn-ea"/>
                <a:cs typeface="+mn-cs"/>
              </a:rPr>
              <a:t>G-actin.</a:t>
            </a:r>
            <a:r>
              <a:rPr lang="en-US" sz="1200" b="0" i="0" kern="1200" dirty="0" smtClean="0">
                <a:solidFill>
                  <a:schemeClr val="tx1"/>
                </a:solidFill>
                <a:effectLst/>
                <a:latin typeface="+mn-lt"/>
                <a:ea typeface="+mn-ea"/>
                <a:cs typeface="+mn-cs"/>
              </a:rPr>
              <a:t> Thin filaments are functionally similar to microtubules in two respects: (1) the actin polymers are polar and grow at different rates at their two ends, and (2) actin binds and then hydrolyzes a nucleotide. However, whereas tubulin binds GTP and then hydrolyzes it to GDP, actin binds ATP and then hydrolyzes it to ADP. After G-actin binds ATP, it may interact with another ATP-bound monomer to form an unstable dimer (</a:t>
            </a:r>
            <a:r>
              <a:rPr lang="en-US" sz="1200" b="0" i="0" u="sng" kern="1200" dirty="0" smtClean="0">
                <a:solidFill>
                  <a:schemeClr val="tx1"/>
                </a:solidFill>
                <a:effectLst/>
                <a:latin typeface="+mn-lt"/>
                <a:ea typeface="+mn-ea"/>
                <a:cs typeface="+mn-cs"/>
              </a:rPr>
              <a:t>Fig. 2-12</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Adding a third ATP-bound monomer, however, yields a stable trimer that serves as a nucleus for assembly of the polymer of fibrous actin or </a:t>
            </a:r>
            <a:r>
              <a:rPr lang="en-US" sz="1200" b="1" i="0" kern="1200" dirty="0" smtClean="0">
                <a:solidFill>
                  <a:schemeClr val="tx1"/>
                </a:solidFill>
                <a:effectLst/>
                <a:latin typeface="+mn-lt"/>
                <a:ea typeface="+mn-ea"/>
                <a:cs typeface="+mn-cs"/>
              </a:rPr>
              <a:t>F-actin.</a:t>
            </a:r>
            <a:r>
              <a:rPr lang="en-US" sz="1200" b="0" i="0" kern="1200" dirty="0" smtClean="0">
                <a:solidFill>
                  <a:schemeClr val="tx1"/>
                </a:solidFill>
                <a:effectLst/>
                <a:latin typeface="+mn-lt"/>
                <a:ea typeface="+mn-ea"/>
                <a:cs typeface="+mn-cs"/>
              </a:rPr>
              <a:t> Once it is part of F-actin, the actin monomer hydrolyzes its bound ATP, retaining the ADP and releasing the inorganic phosphate. The ADP-bound actin monomer is more likely to disengage itself from its neighbors, just as GDP-bound tubulin dimers are more likely to disassemble from tubulin (see </a:t>
            </a:r>
            <a:r>
              <a:rPr lang="en-US" sz="1200" b="0" i="0" u="sng" kern="1200" dirty="0" smtClean="0">
                <a:solidFill>
                  <a:schemeClr val="tx1"/>
                </a:solidFill>
                <a:effectLst/>
                <a:latin typeface="+mn-lt"/>
                <a:ea typeface="+mn-ea"/>
                <a:cs typeface="+mn-cs"/>
              </a:rPr>
              <a:t>p. 23</a:t>
            </a:r>
            <a:r>
              <a:rPr lang="en-US" sz="1200" b="0" i="0" kern="1200" dirty="0" smtClean="0">
                <a:solidFill>
                  <a:schemeClr val="tx1"/>
                </a:solidFill>
                <a:effectLst/>
                <a:latin typeface="+mn-lt"/>
                <a:ea typeface="+mn-ea"/>
                <a:cs typeface="+mn-cs"/>
              </a:rPr>
              <a:t>). Even though the length of the F-actin filament may remain more or less constant, the polymer may continually </a:t>
            </a:r>
            <a:r>
              <a:rPr lang="en-US" sz="1200" b="0" i="1" kern="1200" dirty="0" smtClean="0">
                <a:solidFill>
                  <a:schemeClr val="tx1"/>
                </a:solidFill>
                <a:effectLst/>
                <a:latin typeface="+mn-lt"/>
                <a:ea typeface="+mn-ea"/>
                <a:cs typeface="+mn-cs"/>
              </a:rPr>
              <a:t>grow</a:t>
            </a:r>
            <a:r>
              <a:rPr lang="en-US" sz="1200" b="0" i="0" kern="1200" dirty="0" smtClean="0">
                <a:solidFill>
                  <a:schemeClr val="tx1"/>
                </a:solidFill>
                <a:effectLst/>
                <a:latin typeface="+mn-lt"/>
                <a:ea typeface="+mn-ea"/>
                <a:cs typeface="+mn-cs"/>
              </a:rPr>
              <a:t> at its plus end but </a:t>
            </a:r>
            <a:r>
              <a:rPr lang="en-US" sz="1200" b="0" i="1" kern="1200" dirty="0" smtClean="0">
                <a:solidFill>
                  <a:schemeClr val="tx1"/>
                </a:solidFill>
                <a:effectLst/>
                <a:latin typeface="+mn-lt"/>
                <a:ea typeface="+mn-ea"/>
                <a:cs typeface="+mn-cs"/>
              </a:rPr>
              <a:t>disassemble</a:t>
            </a:r>
            <a:r>
              <a:rPr lang="en-US" sz="1200" b="0" i="0" kern="1200" dirty="0" smtClean="0">
                <a:solidFill>
                  <a:schemeClr val="tx1"/>
                </a:solidFill>
                <a:effectLst/>
                <a:latin typeface="+mn-lt"/>
                <a:ea typeface="+mn-ea"/>
                <a:cs typeface="+mn-cs"/>
              </a:rPr>
              <a:t> at its minus end (see </a:t>
            </a:r>
            <a:r>
              <a:rPr lang="en-US" sz="1200" b="0" i="0" u="sng" kern="1200" dirty="0" smtClean="0">
                <a:solidFill>
                  <a:schemeClr val="tx1"/>
                </a:solidFill>
                <a:effectLst/>
                <a:latin typeface="+mn-lt"/>
                <a:ea typeface="+mn-ea"/>
                <a:cs typeface="+mn-cs"/>
              </a:rPr>
              <a:t>Fig. 2-12</a:t>
            </a:r>
            <a:r>
              <a:rPr lang="en-US" sz="1200" b="0" i="1"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This “</a:t>
            </a:r>
            <a:r>
              <a:rPr lang="en-US" sz="1200" b="0" i="0" kern="1200" dirty="0" err="1" smtClean="0">
                <a:solidFill>
                  <a:schemeClr val="tx1"/>
                </a:solidFill>
                <a:effectLst/>
                <a:latin typeface="+mn-lt"/>
                <a:ea typeface="+mn-ea"/>
                <a:cs typeface="+mn-cs"/>
              </a:rPr>
              <a:t>treadmilling</a:t>
            </a:r>
            <a:r>
              <a:rPr lang="en-US" sz="1200" b="0" i="0" kern="1200" dirty="0" smtClean="0">
                <a:solidFill>
                  <a:schemeClr val="tx1"/>
                </a:solidFill>
                <a:effectLst/>
                <a:latin typeface="+mn-lt"/>
                <a:ea typeface="+mn-ea"/>
                <a:cs typeface="+mn-cs"/>
              </a:rPr>
              <a:t>” requires the continuous input of energy (i.e., hydrolysis of ATP) and illustrates the unique dynamic properties of actin filament elongation and disassembly.</a:t>
            </a:r>
            <a:endParaRPr lang="cs-CZ"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Thick filaments</a:t>
            </a:r>
            <a:r>
              <a:rPr lang="en-US" sz="1200" b="0" i="0" kern="1200" dirty="0" smtClean="0">
                <a:solidFill>
                  <a:schemeClr val="tx1"/>
                </a:solidFill>
                <a:effectLst/>
                <a:latin typeface="+mn-lt"/>
                <a:ea typeface="+mn-ea"/>
                <a:cs typeface="+mn-cs"/>
              </a:rPr>
              <a:t> are composed of dimers of a remarkable force-generating protein called myosin. All </a:t>
            </a:r>
            <a:r>
              <a:rPr lang="en-US" sz="1200" b="1" i="0" kern="1200" dirty="0" smtClean="0">
                <a:solidFill>
                  <a:schemeClr val="tx1"/>
                </a:solidFill>
                <a:effectLst/>
                <a:latin typeface="+mn-lt"/>
                <a:ea typeface="+mn-ea"/>
                <a:cs typeface="+mn-cs"/>
              </a:rPr>
              <a:t>myosin</a:t>
            </a:r>
            <a:r>
              <a:rPr lang="en-US" sz="1200" b="0" i="0" kern="1200" dirty="0" smtClean="0">
                <a:solidFill>
                  <a:schemeClr val="tx1"/>
                </a:solidFill>
                <a:effectLst/>
                <a:latin typeface="+mn-lt"/>
                <a:ea typeface="+mn-ea"/>
                <a:cs typeface="+mn-cs"/>
              </a:rPr>
              <a:t> molecules have helical tails and globular head groups that hydrolyze ATP and act as motors to move along an actin filament.</a:t>
            </a:r>
            <a:endParaRPr lang="cs-CZ"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ctin</a:t>
            </a:r>
            <a:r>
              <a:rPr lang="en-US" sz="1200" b="0" i="0" kern="1200" dirty="0" smtClean="0">
                <a:solidFill>
                  <a:schemeClr val="tx1"/>
                </a:solidFill>
                <a:effectLst/>
                <a:latin typeface="+mn-lt"/>
                <a:ea typeface="+mn-ea"/>
                <a:cs typeface="+mn-cs"/>
              </a:rPr>
              <a:t> as well as an ever-growing list of myosin isoforms is present in essentially every cell type. The functions of these proteins are easy to imagine in some cases and are less obvious in many others. Many cells, including all of the fibroblast-like cells, possess actin filaments that are arranged in </a:t>
            </a:r>
            <a:r>
              <a:rPr lang="en-US" sz="1200" b="1" i="0" kern="1200" dirty="0" smtClean="0">
                <a:solidFill>
                  <a:schemeClr val="tx1"/>
                </a:solidFill>
                <a:effectLst/>
                <a:latin typeface="+mn-lt"/>
                <a:ea typeface="+mn-ea"/>
                <a:cs typeface="+mn-cs"/>
              </a:rPr>
              <a:t>stress fibers.</a:t>
            </a:r>
            <a:r>
              <a:rPr lang="en-US" sz="1200" b="0" i="0" kern="1200" dirty="0" smtClean="0">
                <a:solidFill>
                  <a:schemeClr val="tx1"/>
                </a:solidFill>
                <a:effectLst/>
                <a:latin typeface="+mn-lt"/>
                <a:ea typeface="+mn-ea"/>
                <a:cs typeface="+mn-cs"/>
              </a:rPr>
              <a:t> These linear arrays of fibers interconnect adhesion plaques to one another and to interior structures in the cell. They orient themselves along lines of tension and can, in turn, exert contractile force on the substratum that underlies the cell. Stress-fiber contractions may be involved in the macroscopic contractions that are associated with wound healing. Frequently, actin filaments in </a:t>
            </a:r>
            <a:r>
              <a:rPr lang="en-US" sz="1200" b="0" i="0" kern="1200" dirty="0" err="1" smtClean="0">
                <a:solidFill>
                  <a:schemeClr val="tx1"/>
                </a:solidFill>
                <a:effectLst/>
                <a:latin typeface="+mn-lt"/>
                <a:ea typeface="+mn-ea"/>
                <a:cs typeface="+mn-cs"/>
              </a:rPr>
              <a:t>nonmuscle</a:t>
            </a:r>
            <a:r>
              <a:rPr lang="en-US" sz="1200" b="0" i="0" kern="1200" dirty="0" smtClean="0">
                <a:solidFill>
                  <a:schemeClr val="tx1"/>
                </a:solidFill>
                <a:effectLst/>
                <a:latin typeface="+mn-lt"/>
                <a:ea typeface="+mn-ea"/>
                <a:cs typeface="+mn-cs"/>
              </a:rPr>
              <a:t> cells are held together in bundles by cross-linking proteins. Numerous classes of cross-linking proteins have been identified, several of which can respond to physiological changes by either stabilizing or severing filaments and filament bundles.</a:t>
            </a:r>
          </a:p>
          <a:p>
            <a:r>
              <a:rPr lang="en-US" sz="1200" b="0" i="0" kern="1200" dirty="0" smtClean="0">
                <a:solidFill>
                  <a:schemeClr val="tx1"/>
                </a:solidFill>
                <a:effectLst/>
                <a:latin typeface="+mn-lt"/>
                <a:ea typeface="+mn-ea"/>
                <a:cs typeface="+mn-cs"/>
              </a:rPr>
              <a:t>In motile cells, such as fibroblasts and macrophages, arrays of actin-myosin filaments are responsible for </a:t>
            </a:r>
            <a:r>
              <a:rPr lang="en-US" sz="1200" b="1" i="0" kern="1200" dirty="0" smtClean="0">
                <a:solidFill>
                  <a:schemeClr val="tx1"/>
                </a:solidFill>
                <a:effectLst/>
                <a:latin typeface="+mn-lt"/>
                <a:ea typeface="+mn-ea"/>
                <a:cs typeface="+mn-cs"/>
              </a:rPr>
              <a:t>cell locomotion.</a:t>
            </a:r>
            <a:r>
              <a:rPr lang="en-US" sz="1200" b="0" i="0" kern="1200" dirty="0" smtClean="0">
                <a:solidFill>
                  <a:schemeClr val="tx1"/>
                </a:solidFill>
                <a:effectLst/>
                <a:latin typeface="+mn-lt"/>
                <a:ea typeface="+mn-ea"/>
                <a:cs typeface="+mn-cs"/>
              </a:rPr>
              <a:t> Assembly of actin filaments can drive the directional extension of the cell membrane at the cell's leading edge, creating structures known as </a:t>
            </a:r>
            <a:r>
              <a:rPr lang="en-US" sz="1200" b="0" i="0" kern="1200" dirty="0" err="1" smtClean="0">
                <a:solidFill>
                  <a:schemeClr val="tx1"/>
                </a:solidFill>
                <a:effectLst/>
                <a:latin typeface="+mn-lt"/>
                <a:ea typeface="+mn-ea"/>
                <a:cs typeface="+mn-cs"/>
              </a:rPr>
              <a:t>lamellipodia</a:t>
            </a:r>
            <a:r>
              <a:rPr lang="en-US" sz="1200" b="0" i="0" kern="1200" dirty="0" smtClean="0">
                <a:solidFill>
                  <a:schemeClr val="tx1"/>
                </a:solidFill>
                <a:effectLst/>
                <a:latin typeface="+mn-lt"/>
                <a:ea typeface="+mn-ea"/>
                <a:cs typeface="+mn-cs"/>
              </a:rPr>
              <a:t>. A Ca</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-stimulated myosin light chain kinase regulates the assembly of myosin and actin filaments, which produce contractile force and retraction at the cell's trailing edge. To generate directional motion, these cytoskeletal elements must be able to form transient traction-generating connections to the cell's substratum.  </a:t>
            </a:r>
            <a:r>
              <a:rPr lang="en-US" sz="1200" b="0" i="0" kern="1200" dirty="0" err="1" smtClean="0">
                <a:solidFill>
                  <a:schemeClr val="tx1"/>
                </a:solidFill>
                <a:effectLst/>
                <a:latin typeface="+mn-lt"/>
                <a:ea typeface="+mn-ea"/>
                <a:cs typeface="+mn-cs"/>
              </a:rPr>
              <a:t>Theseconnections</a:t>
            </a:r>
            <a:r>
              <a:rPr lang="en-US" sz="1200" b="0" i="0" kern="1200" dirty="0" smtClean="0">
                <a:solidFill>
                  <a:schemeClr val="tx1"/>
                </a:solidFill>
                <a:effectLst/>
                <a:latin typeface="+mn-lt"/>
                <a:ea typeface="+mn-ea"/>
                <a:cs typeface="+mn-cs"/>
              </a:rPr>
              <a:t> are established through </a:t>
            </a:r>
            <a:r>
              <a:rPr lang="en-US" sz="1200" b="0" i="0" kern="1200" dirty="0" err="1" smtClean="0">
                <a:solidFill>
                  <a:schemeClr val="tx1"/>
                </a:solidFill>
                <a:effectLst/>
                <a:latin typeface="+mn-lt"/>
                <a:ea typeface="+mn-ea"/>
                <a:cs typeface="+mn-cs"/>
              </a:rPr>
              <a:t>integrins</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Actin and myosin filaments also form an </a:t>
            </a:r>
            <a:r>
              <a:rPr lang="en-US" sz="1200" b="1" i="0" kern="1200" dirty="0" smtClean="0">
                <a:solidFill>
                  <a:schemeClr val="tx1"/>
                </a:solidFill>
                <a:effectLst/>
                <a:latin typeface="+mn-lt"/>
                <a:ea typeface="+mn-ea"/>
                <a:cs typeface="+mn-cs"/>
              </a:rPr>
              <a:t>adhesion belt</a:t>
            </a:r>
            <a:r>
              <a:rPr lang="en-US" sz="1200" b="0" i="0" kern="1200" dirty="0" smtClean="0">
                <a:solidFill>
                  <a:schemeClr val="tx1"/>
                </a:solidFill>
                <a:effectLst/>
                <a:latin typeface="+mn-lt"/>
                <a:ea typeface="+mn-ea"/>
                <a:cs typeface="+mn-cs"/>
              </a:rPr>
              <a:t> that encircles the cytoplasmic surface of the epithelial plasma membrane at the level of the </a:t>
            </a:r>
            <a:r>
              <a:rPr lang="en-US" sz="1200" b="1" i="0" kern="1200" dirty="0" smtClean="0">
                <a:solidFill>
                  <a:schemeClr val="tx1"/>
                </a:solidFill>
                <a:effectLst/>
                <a:latin typeface="+mn-lt"/>
                <a:ea typeface="+mn-ea"/>
                <a:cs typeface="+mn-cs"/>
              </a:rPr>
              <a:t>tight junctions</a:t>
            </a:r>
            <a:r>
              <a:rPr lang="en-US" sz="1200" b="0" i="0" kern="1200" dirty="0" smtClean="0">
                <a:solidFill>
                  <a:schemeClr val="tx1"/>
                </a:solidFill>
                <a:effectLst/>
                <a:latin typeface="+mn-lt"/>
                <a:ea typeface="+mn-ea"/>
                <a:cs typeface="+mn-cs"/>
              </a:rPr>
              <a:t> that interconnect neighboring cells. These adhesion belts are apparently capable of contraction and thus cause epithelial cells that normally form a continuous sheet to pull away from one another, temporarily loosening tight junctions and creating direct passages that connect the luminal space to the ECF compartment.</a:t>
            </a:r>
          </a:p>
          <a:p>
            <a:r>
              <a:rPr lang="en-US" sz="1200" b="0" i="0" kern="1200" dirty="0" smtClean="0">
                <a:solidFill>
                  <a:schemeClr val="tx1"/>
                </a:solidFill>
                <a:effectLst/>
                <a:latin typeface="+mn-lt"/>
                <a:ea typeface="+mn-ea"/>
                <a:cs typeface="+mn-cs"/>
              </a:rPr>
              <a:t>Actin and myosin also participate in processes common to most if not all cell types. The process of cytokinesis, in which the cytoplasm of a dividing cell physically separates into two daughter cells, is driven by actin and myosin filaments. Beneath the cleavage furrow that forms in the membrane of the dividing cell is a contractile ring of actin and myosin filaments. Contraction of this ring deepens the cleavage furrow; this invagination ultimately severs the cell and produces the two progeny</a:t>
            </a: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51</a:t>
            </a:fld>
            <a:endParaRPr lang="cs-CZ"/>
          </a:p>
        </p:txBody>
      </p:sp>
    </p:spTree>
    <p:extLst>
      <p:ext uri="{BB962C8B-B14F-4D97-AF65-F5344CB8AC3E}">
        <p14:creationId xmlns:p14="http://schemas.microsoft.com/office/powerpoint/2010/main" val="2660837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Intermediate filaments are so named because their 8- to 10-nm diameters, as measured in the electron microscope, are intermediate between those of the actin </a:t>
            </a:r>
            <a:r>
              <a:rPr lang="en-US" sz="1200" b="0" i="1" kern="1200" dirty="0" smtClean="0">
                <a:solidFill>
                  <a:schemeClr val="tx1"/>
                </a:solidFill>
                <a:effectLst/>
                <a:latin typeface="+mn-lt"/>
                <a:ea typeface="+mn-ea"/>
                <a:cs typeface="+mn-cs"/>
              </a:rPr>
              <a:t>thin</a:t>
            </a:r>
            <a:r>
              <a:rPr lang="en-US" sz="1200" b="0" i="0" kern="1200" dirty="0" smtClean="0">
                <a:solidFill>
                  <a:schemeClr val="tx1"/>
                </a:solidFill>
                <a:effectLst/>
                <a:latin typeface="+mn-lt"/>
                <a:ea typeface="+mn-ea"/>
                <a:cs typeface="+mn-cs"/>
              </a:rPr>
              <a:t> filaments and the myosin </a:t>
            </a:r>
            <a:r>
              <a:rPr lang="en-US" sz="1200" b="0" i="1" kern="1200" dirty="0" smtClean="0">
                <a:solidFill>
                  <a:schemeClr val="tx1"/>
                </a:solidFill>
                <a:effectLst/>
                <a:latin typeface="+mn-lt"/>
                <a:ea typeface="+mn-ea"/>
                <a:cs typeface="+mn-cs"/>
              </a:rPr>
              <a:t>thick</a:t>
            </a:r>
            <a:r>
              <a:rPr lang="en-US" sz="1200" b="0" i="0" kern="1200" dirty="0" smtClean="0">
                <a:solidFill>
                  <a:schemeClr val="tx1"/>
                </a:solidFill>
                <a:effectLst/>
                <a:latin typeface="+mn-lt"/>
                <a:ea typeface="+mn-ea"/>
                <a:cs typeface="+mn-cs"/>
              </a:rPr>
              <a:t> filaments. As with all of the cytoskeletal filaments that we will discuss, intermediate filaments are polymers that are assembled from individual protein subunits. There is a very large variety of biochemically distinct subunit proteins that are all structurally related to one another and that derive from a single gene family. The expression of these subunit polypeptides can be cell-type specific or restricted to specific regions within a cell. Thus, </a:t>
            </a:r>
            <a:r>
              <a:rPr lang="en-US" sz="1200" b="1" i="0" kern="1200" dirty="0" err="1" smtClean="0">
                <a:solidFill>
                  <a:schemeClr val="tx1"/>
                </a:solidFill>
                <a:effectLst/>
                <a:latin typeface="+mn-lt"/>
                <a:ea typeface="+mn-ea"/>
                <a:cs typeface="+mn-cs"/>
              </a:rPr>
              <a:t>vimentin</a:t>
            </a:r>
            <a:r>
              <a:rPr lang="en-US" sz="1200" b="0" i="0" kern="1200" dirty="0" smtClean="0">
                <a:solidFill>
                  <a:schemeClr val="tx1"/>
                </a:solidFill>
                <a:effectLst/>
                <a:latin typeface="+mn-lt"/>
                <a:ea typeface="+mn-ea"/>
                <a:cs typeface="+mn-cs"/>
              </a:rPr>
              <a:t> is found in cells that are derived from mesenchyme, and the closely related </a:t>
            </a:r>
            <a:r>
              <a:rPr lang="en-US" sz="1200" b="1" i="0" kern="1200" dirty="0" smtClean="0">
                <a:solidFill>
                  <a:schemeClr val="tx1"/>
                </a:solidFill>
                <a:effectLst/>
                <a:latin typeface="+mn-lt"/>
                <a:ea typeface="+mn-ea"/>
                <a:cs typeface="+mn-cs"/>
              </a:rPr>
              <a:t>glial fibrillary acidic protein (GFAP)</a:t>
            </a:r>
            <a:r>
              <a:rPr lang="en-US" sz="1200" b="0" i="0" kern="1200" dirty="0" smtClean="0">
                <a:solidFill>
                  <a:schemeClr val="tx1"/>
                </a:solidFill>
                <a:effectLst/>
                <a:latin typeface="+mn-lt"/>
                <a:ea typeface="+mn-ea"/>
                <a:cs typeface="+mn-cs"/>
              </a:rPr>
              <a:t> is expressed exclusively in glial cells (see </a:t>
            </a:r>
            <a:r>
              <a:rPr lang="en-US" sz="1200" b="0" i="0" u="sng" kern="1200" dirty="0" smtClean="0">
                <a:solidFill>
                  <a:schemeClr val="tx1"/>
                </a:solidFill>
                <a:effectLst/>
                <a:latin typeface="+mn-lt"/>
                <a:ea typeface="+mn-ea"/>
                <a:cs typeface="+mn-cs"/>
              </a:rPr>
              <a:t>pp. 287–288</a:t>
            </a:r>
            <a:r>
              <a:rPr lang="en-US" sz="1200" b="0"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Neurofilament</a:t>
            </a:r>
            <a:r>
              <a:rPr lang="en-US" sz="1200" b="1" i="0" kern="1200" dirty="0" smtClean="0">
                <a:solidFill>
                  <a:schemeClr val="tx1"/>
                </a:solidFill>
                <a:effectLst/>
                <a:latin typeface="+mn-lt"/>
                <a:ea typeface="+mn-ea"/>
                <a:cs typeface="+mn-cs"/>
              </a:rPr>
              <a:t> proteins</a:t>
            </a:r>
            <a:r>
              <a:rPr lang="en-US" sz="1200" b="0" i="0" kern="1200" dirty="0" smtClean="0">
                <a:solidFill>
                  <a:schemeClr val="tx1"/>
                </a:solidFill>
                <a:effectLst/>
                <a:latin typeface="+mn-lt"/>
                <a:ea typeface="+mn-ea"/>
                <a:cs typeface="+mn-cs"/>
              </a:rPr>
              <a:t> are present in neuronal processes. The </a:t>
            </a:r>
            <a:r>
              <a:rPr lang="en-US" sz="1200" b="1" i="0" kern="1200" dirty="0" smtClean="0">
                <a:solidFill>
                  <a:schemeClr val="tx1"/>
                </a:solidFill>
                <a:effectLst/>
                <a:latin typeface="+mn-lt"/>
                <a:ea typeface="+mn-ea"/>
                <a:cs typeface="+mn-cs"/>
              </a:rPr>
              <a:t>keratins</a:t>
            </a:r>
            <a:r>
              <a:rPr lang="en-US" sz="1200" b="0" i="0" kern="1200" dirty="0" smtClean="0">
                <a:solidFill>
                  <a:schemeClr val="tx1"/>
                </a:solidFill>
                <a:effectLst/>
                <a:latin typeface="+mn-lt"/>
                <a:ea typeface="+mn-ea"/>
                <a:cs typeface="+mn-cs"/>
              </a:rPr>
              <a:t> are present in epithelial cells as well as in certain </a:t>
            </a:r>
            <a:r>
              <a:rPr lang="en-US" sz="1200" b="0" i="0" kern="1200" dirty="0" err="1" smtClean="0">
                <a:solidFill>
                  <a:schemeClr val="tx1"/>
                </a:solidFill>
                <a:effectLst/>
                <a:latin typeface="+mn-lt"/>
                <a:ea typeface="+mn-ea"/>
                <a:cs typeface="+mn-cs"/>
              </a:rPr>
              <a:t>epithelially</a:t>
            </a:r>
            <a:r>
              <a:rPr lang="en-US" sz="1200" b="0" i="0" kern="1200" dirty="0" smtClean="0">
                <a:solidFill>
                  <a:schemeClr val="tx1"/>
                </a:solidFill>
                <a:effectLst/>
                <a:latin typeface="+mn-lt"/>
                <a:ea typeface="+mn-ea"/>
                <a:cs typeface="+mn-cs"/>
              </a:rPr>
              <a:t> derived structures. The </a:t>
            </a:r>
            <a:r>
              <a:rPr lang="en-US" sz="1200" b="1" i="0" kern="1200" dirty="0" smtClean="0">
                <a:solidFill>
                  <a:schemeClr val="tx1"/>
                </a:solidFill>
                <a:effectLst/>
                <a:latin typeface="+mn-lt"/>
                <a:ea typeface="+mn-ea"/>
                <a:cs typeface="+mn-cs"/>
              </a:rPr>
              <a:t>nuclear </a:t>
            </a:r>
            <a:r>
              <a:rPr lang="en-US" sz="1200" b="1" i="0" kern="1200" dirty="0" err="1" smtClean="0">
                <a:solidFill>
                  <a:schemeClr val="tx1"/>
                </a:solidFill>
                <a:effectLst/>
                <a:latin typeface="+mn-lt"/>
                <a:ea typeface="+mn-ea"/>
                <a:cs typeface="+mn-cs"/>
              </a:rPr>
              <a:t>lamins</a:t>
            </a:r>
            <a:r>
              <a:rPr lang="en-US" sz="1200" b="0" i="0" kern="1200" dirty="0" smtClean="0">
                <a:solidFill>
                  <a:schemeClr val="tx1"/>
                </a:solidFill>
                <a:effectLst/>
                <a:latin typeface="+mn-lt"/>
                <a:ea typeface="+mn-ea"/>
                <a:cs typeface="+mn-cs"/>
              </a:rPr>
              <a:t> that form the structural scaffolding of the nuclear envelope are also members of the intermediate-filament family.</a:t>
            </a:r>
          </a:p>
          <a:p>
            <a:r>
              <a:rPr lang="en-US" sz="1200" b="0" i="0" kern="1200" dirty="0" smtClean="0">
                <a:solidFill>
                  <a:schemeClr val="tx1"/>
                </a:solidFill>
                <a:effectLst/>
                <a:latin typeface="+mn-lt"/>
                <a:ea typeface="+mn-ea"/>
                <a:cs typeface="+mn-cs"/>
              </a:rPr>
              <a:t>Intermediate-filament monomers are themselves </a:t>
            </a:r>
            <a:r>
              <a:rPr lang="en-US" sz="1200" b="0" i="0" kern="1200" dirty="0" err="1" smtClean="0">
                <a:solidFill>
                  <a:schemeClr val="tx1"/>
                </a:solidFill>
                <a:effectLst/>
                <a:latin typeface="+mn-lt"/>
                <a:ea typeface="+mn-ea"/>
                <a:cs typeface="+mn-cs"/>
              </a:rPr>
              <a:t>fibrillar</a:t>
            </a:r>
            <a:r>
              <a:rPr lang="en-US" sz="1200" b="0" i="0" kern="1200" dirty="0" smtClean="0">
                <a:solidFill>
                  <a:schemeClr val="tx1"/>
                </a:solidFill>
                <a:effectLst/>
                <a:latin typeface="+mn-lt"/>
                <a:ea typeface="+mn-ea"/>
                <a:cs typeface="+mn-cs"/>
              </a:rPr>
              <a:t> in structure. They assemble to form long, </a:t>
            </a:r>
            <a:r>
              <a:rPr lang="en-US" sz="1200" b="0" i="0" kern="1200" dirty="0" err="1" smtClean="0">
                <a:solidFill>
                  <a:schemeClr val="tx1"/>
                </a:solidFill>
                <a:effectLst/>
                <a:latin typeface="+mn-lt"/>
                <a:ea typeface="+mn-ea"/>
                <a:cs typeface="+mn-cs"/>
              </a:rPr>
              <a:t>intercoiled</a:t>
            </a:r>
            <a:r>
              <a:rPr lang="en-US" sz="1200" b="0" i="0" kern="1200" dirty="0" smtClean="0">
                <a:solidFill>
                  <a:schemeClr val="tx1"/>
                </a:solidFill>
                <a:effectLst/>
                <a:latin typeface="+mn-lt"/>
                <a:ea typeface="+mn-ea"/>
                <a:cs typeface="+mn-cs"/>
              </a:rPr>
              <a:t> dimers that in turn assemble side to side to form the tetrameric subunits. Finally, these tetrameric subunits pack together, end to end and side to side, to form intermediate filaments. Filament assembly can be regulated by the cell and in some cases appears to be governed by phosphorylation of the subunit polypeptides. Intermediate filaments appear to radiate from and to reinforce areas of a cell subject to tensile stress. They emanate from the </a:t>
            </a:r>
            <a:r>
              <a:rPr lang="en-US" sz="1200" b="1" i="0" kern="1200" dirty="0" smtClean="0">
                <a:solidFill>
                  <a:schemeClr val="tx1"/>
                </a:solidFill>
                <a:effectLst/>
                <a:latin typeface="+mn-lt"/>
                <a:ea typeface="+mn-ea"/>
                <a:cs typeface="+mn-cs"/>
              </a:rPr>
              <a:t>adhesion plaques</a:t>
            </a:r>
            <a:r>
              <a:rPr lang="en-US" sz="1200" b="0" i="0" kern="1200" dirty="0" smtClean="0">
                <a:solidFill>
                  <a:schemeClr val="tx1"/>
                </a:solidFill>
                <a:effectLst/>
                <a:latin typeface="+mn-lt"/>
                <a:ea typeface="+mn-ea"/>
                <a:cs typeface="+mn-cs"/>
              </a:rPr>
              <a:t> that attach cells to their substrata. In epithelial cells, they insert at the </a:t>
            </a:r>
            <a:r>
              <a:rPr lang="en-US" sz="1200" b="1" i="0" kern="1200" dirty="0" err="1" smtClean="0">
                <a:solidFill>
                  <a:schemeClr val="tx1"/>
                </a:solidFill>
                <a:effectLst/>
                <a:latin typeface="+mn-lt"/>
                <a:ea typeface="+mn-ea"/>
                <a:cs typeface="+mn-cs"/>
              </a:rPr>
              <a:t>desmosomal</a:t>
            </a:r>
            <a:r>
              <a:rPr lang="en-US" sz="1200" b="1" i="0" kern="1200" dirty="0" smtClean="0">
                <a:solidFill>
                  <a:schemeClr val="tx1"/>
                </a:solidFill>
                <a:effectLst/>
                <a:latin typeface="+mn-lt"/>
                <a:ea typeface="+mn-ea"/>
                <a:cs typeface="+mn-cs"/>
              </a:rPr>
              <a:t> junctions</a:t>
            </a:r>
            <a:r>
              <a:rPr lang="en-US" sz="1200" b="0" i="0" kern="1200" dirty="0" smtClean="0">
                <a:solidFill>
                  <a:schemeClr val="tx1"/>
                </a:solidFill>
                <a:effectLst/>
                <a:latin typeface="+mn-lt"/>
                <a:ea typeface="+mn-ea"/>
                <a:cs typeface="+mn-cs"/>
              </a:rPr>
              <a:t> that attach neighboring cells to one another. The toughness and resilience of the </a:t>
            </a:r>
            <a:r>
              <a:rPr lang="en-US" sz="1200" b="0" i="0" kern="1200" dirty="0" err="1" smtClean="0">
                <a:solidFill>
                  <a:schemeClr val="tx1"/>
                </a:solidFill>
                <a:effectLst/>
                <a:latin typeface="+mn-lt"/>
                <a:ea typeface="+mn-ea"/>
                <a:cs typeface="+mn-cs"/>
              </a:rPr>
              <a:t>meshworks</a:t>
            </a:r>
            <a:r>
              <a:rPr lang="en-US" sz="1200" b="0" i="0" kern="1200" smtClean="0">
                <a:solidFill>
                  <a:schemeClr val="tx1"/>
                </a:solidFill>
                <a:effectLst/>
                <a:latin typeface="+mn-lt"/>
                <a:ea typeface="+mn-ea"/>
                <a:cs typeface="+mn-cs"/>
              </a:rPr>
              <a:t> formed by these filaments is perhaps best illustrated by the keratins, the primary constituents of nails, hair, and the outer layers of skin.</a:t>
            </a: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52</a:t>
            </a:fld>
            <a:endParaRPr lang="cs-CZ"/>
          </a:p>
        </p:txBody>
      </p:sp>
    </p:spTree>
    <p:extLst>
      <p:ext uri="{BB962C8B-B14F-4D97-AF65-F5344CB8AC3E}">
        <p14:creationId xmlns:p14="http://schemas.microsoft.com/office/powerpoint/2010/main" val="3562720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smtClean="0">
                <a:solidFill>
                  <a:schemeClr val="tx1"/>
                </a:solidFill>
                <a:effectLst/>
                <a:latin typeface="+mn-lt"/>
                <a:ea typeface="+mn-ea"/>
                <a:cs typeface="+mn-cs"/>
              </a:rPr>
              <a:t>Microtubules provide structural support and provide the basis for several types of subcellular motility</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Microtubules are polymers formed from heterodimers of the proteins α and β </a:t>
            </a:r>
            <a:r>
              <a:rPr lang="en-US" sz="1200" b="1" i="0" kern="1200" dirty="0" smtClean="0">
                <a:solidFill>
                  <a:schemeClr val="tx1"/>
                </a:solidFill>
                <a:effectLst/>
                <a:latin typeface="+mn-lt"/>
                <a:ea typeface="+mn-ea"/>
                <a:cs typeface="+mn-cs"/>
              </a:rPr>
              <a:t>tubulin</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rPr>
              <a:t>Fig. 2-11</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These heterodimers assemble head to tail, creating the circumferential wall of a microtubule, which surrounds an empty lumen. Because the tubulin heterodimers assemble with a specific orientation, microtubules are polar structures, and their ends manifest distinct biochemical properties. At one tip of the tubule, designated the </a:t>
            </a:r>
            <a:r>
              <a:rPr lang="en-US" sz="1200" b="1" i="0" kern="1200" dirty="0" smtClean="0">
                <a:solidFill>
                  <a:schemeClr val="tx1"/>
                </a:solidFill>
                <a:effectLst/>
                <a:latin typeface="+mn-lt"/>
                <a:ea typeface="+mn-ea"/>
                <a:cs typeface="+mn-cs"/>
              </a:rPr>
              <a:t>plus end,</a:t>
            </a:r>
            <a:r>
              <a:rPr lang="en-US" sz="1200" b="0" i="0" kern="1200" dirty="0" smtClean="0">
                <a:solidFill>
                  <a:schemeClr val="tx1"/>
                </a:solidFill>
                <a:effectLst/>
                <a:latin typeface="+mn-lt"/>
                <a:ea typeface="+mn-ea"/>
                <a:cs typeface="+mn-cs"/>
              </a:rPr>
              <a:t> tubulin heterodimers can be added to the growing polymer at three times the rate that this process occurs at the opposite </a:t>
            </a:r>
            <a:r>
              <a:rPr lang="en-US" sz="1200" b="1" i="0" kern="1200" dirty="0" smtClean="0">
                <a:solidFill>
                  <a:schemeClr val="tx1"/>
                </a:solidFill>
                <a:effectLst/>
                <a:latin typeface="+mn-lt"/>
                <a:ea typeface="+mn-ea"/>
                <a:cs typeface="+mn-cs"/>
              </a:rPr>
              <a:t>minus end.</a:t>
            </a:r>
            <a:r>
              <a:rPr lang="en-US" sz="1200" b="0" i="0" kern="1200" dirty="0" smtClean="0">
                <a:solidFill>
                  <a:schemeClr val="tx1"/>
                </a:solidFill>
                <a:effectLst/>
                <a:latin typeface="+mn-lt"/>
                <a:ea typeface="+mn-ea"/>
                <a:cs typeface="+mn-cs"/>
              </a:rPr>
              <a:t> The relative rates of microtubule growth and </a:t>
            </a:r>
            <a:r>
              <a:rPr lang="en-US" sz="1200" b="0" i="0" kern="1200" dirty="0" err="1" smtClean="0">
                <a:solidFill>
                  <a:schemeClr val="tx1"/>
                </a:solidFill>
                <a:effectLst/>
                <a:latin typeface="+mn-lt"/>
                <a:ea typeface="+mn-ea"/>
                <a:cs typeface="+mn-cs"/>
              </a:rPr>
              <a:t>depolymerization</a:t>
            </a:r>
            <a:r>
              <a:rPr lang="en-US" sz="1200" b="0" i="0" kern="1200" dirty="0" smtClean="0">
                <a:solidFill>
                  <a:schemeClr val="tx1"/>
                </a:solidFill>
                <a:effectLst/>
                <a:latin typeface="+mn-lt"/>
                <a:ea typeface="+mn-ea"/>
                <a:cs typeface="+mn-cs"/>
              </a:rPr>
              <a:t> are controlled in part by an enzymatic activity that is inherent in the tubulin dimer. Tubulin dimers bind to </a:t>
            </a:r>
            <a:r>
              <a:rPr lang="en-US" sz="1200" b="1" i="0" kern="1200" dirty="0" smtClean="0">
                <a:solidFill>
                  <a:schemeClr val="tx1"/>
                </a:solidFill>
                <a:effectLst/>
                <a:latin typeface="+mn-lt"/>
                <a:ea typeface="+mn-ea"/>
                <a:cs typeface="+mn-cs"/>
              </a:rPr>
              <a:t>GTP,</a:t>
            </a:r>
            <a:r>
              <a:rPr lang="en-US" sz="1200" b="0" i="0" kern="1200" dirty="0" smtClean="0">
                <a:solidFill>
                  <a:schemeClr val="tx1"/>
                </a:solidFill>
                <a:effectLst/>
                <a:latin typeface="+mn-lt"/>
                <a:ea typeface="+mn-ea"/>
                <a:cs typeface="+mn-cs"/>
              </a:rPr>
              <a:t> and in this GTP-bound state they associate more tightly with the growing ends of microtubules. Once a tubulin dimer becomes part of the microtubule, it hydrolyzes the GTP to GDP, which lowers the binding affinity of the dimer for the tubule and helps hasten disassembly. Consequently, the microtubules can undergo rapid rounds of growth and shrinkage, a behavior termed </a:t>
            </a:r>
            <a:r>
              <a:rPr lang="en-US" sz="1200" b="0" i="1" kern="1200" dirty="0" smtClean="0">
                <a:solidFill>
                  <a:schemeClr val="tx1"/>
                </a:solidFill>
                <a:effectLst/>
                <a:latin typeface="+mn-lt"/>
                <a:ea typeface="+mn-ea"/>
                <a:cs typeface="+mn-cs"/>
              </a:rPr>
              <a:t>dynamic instability.</a:t>
            </a:r>
            <a:r>
              <a:rPr lang="en-US" sz="1200" b="0" i="0" kern="1200" dirty="0" smtClean="0">
                <a:solidFill>
                  <a:schemeClr val="tx1"/>
                </a:solidFill>
                <a:effectLst/>
                <a:latin typeface="+mn-lt"/>
                <a:ea typeface="+mn-ea"/>
                <a:cs typeface="+mn-cs"/>
              </a:rPr>
              <a:t> Various cytosolic proteins can bind to the ends of microtubules and serve as caps that prevent assembly and disassembly, and thus stabilize the structures of the microtubules. A large and diverse family of </a:t>
            </a:r>
            <a:r>
              <a:rPr lang="en-US" sz="1200" b="1" i="0" kern="1200" dirty="0" smtClean="0">
                <a:solidFill>
                  <a:schemeClr val="tx1"/>
                </a:solidFill>
                <a:effectLst/>
                <a:latin typeface="+mn-lt"/>
                <a:ea typeface="+mn-ea"/>
                <a:cs typeface="+mn-cs"/>
              </a:rPr>
              <a:t>microtubule-associated proteins</a:t>
            </a:r>
            <a:r>
              <a:rPr lang="en-US" sz="1200" b="0" i="0" kern="1200" dirty="0" smtClean="0">
                <a:solidFill>
                  <a:schemeClr val="tx1"/>
                </a:solidFill>
                <a:effectLst/>
                <a:latin typeface="+mn-lt"/>
                <a:ea typeface="+mn-ea"/>
                <a:cs typeface="+mn-cs"/>
              </a:rPr>
              <a:t> appears to modulate not only the stability of the tubules but also their capacity to interact with other intracellular components.</a:t>
            </a:r>
          </a:p>
          <a:p>
            <a:r>
              <a:rPr lang="en-US" sz="1200" b="0" i="0" kern="1200" dirty="0" smtClean="0">
                <a:solidFill>
                  <a:schemeClr val="tx1"/>
                </a:solidFill>
                <a:effectLst/>
                <a:latin typeface="+mn-lt"/>
                <a:ea typeface="+mn-ea"/>
                <a:cs typeface="+mn-cs"/>
              </a:rPr>
              <a:t>In most cells, all of the microtubules originate from the microtubule-organizing center or </a:t>
            </a:r>
            <a:r>
              <a:rPr lang="en-US" sz="1200" b="1" i="0" kern="1200" dirty="0" smtClean="0">
                <a:solidFill>
                  <a:schemeClr val="tx1"/>
                </a:solidFill>
                <a:effectLst/>
                <a:latin typeface="+mn-lt"/>
                <a:ea typeface="+mn-ea"/>
                <a:cs typeface="+mn-cs"/>
              </a:rPr>
              <a:t>centrosome.</a:t>
            </a:r>
            <a:r>
              <a:rPr lang="en-US" sz="1200" b="0" i="0" kern="1200" dirty="0" smtClean="0">
                <a:solidFill>
                  <a:schemeClr val="tx1"/>
                </a:solidFill>
                <a:effectLst/>
                <a:latin typeface="+mn-lt"/>
                <a:ea typeface="+mn-ea"/>
                <a:cs typeface="+mn-cs"/>
              </a:rPr>
              <a:t> This structure generally consists of two </a:t>
            </a:r>
            <a:r>
              <a:rPr lang="en-US" sz="1200" b="1" i="0" kern="1200" dirty="0" smtClean="0">
                <a:solidFill>
                  <a:schemeClr val="tx1"/>
                </a:solidFill>
                <a:effectLst/>
                <a:latin typeface="+mn-lt"/>
                <a:ea typeface="+mn-ea"/>
                <a:cs typeface="+mn-cs"/>
              </a:rPr>
              <a:t>centrioles,</a:t>
            </a:r>
            <a:r>
              <a:rPr lang="en-US" sz="1200" b="0" i="0" kern="1200" dirty="0" smtClean="0">
                <a:solidFill>
                  <a:schemeClr val="tx1"/>
                </a:solidFill>
                <a:effectLst/>
                <a:latin typeface="+mn-lt"/>
                <a:ea typeface="+mn-ea"/>
                <a:cs typeface="+mn-cs"/>
              </a:rPr>
              <a:t> each of which is a small (~0.5 µm long × 0.3 µm in diameter) assembly of nine triplet microtubules that are arranged obliquely along the wall of a cylinder (upper portion of </a:t>
            </a:r>
            <a:r>
              <a:rPr lang="en-US" sz="1200" b="0" i="0" u="sng" kern="1200" dirty="0" smtClean="0">
                <a:solidFill>
                  <a:schemeClr val="tx1"/>
                </a:solidFill>
                <a:effectLst/>
                <a:latin typeface="+mn-lt"/>
                <a:ea typeface="+mn-ea"/>
                <a:cs typeface="+mn-cs"/>
              </a:rPr>
              <a:t>Fig. 2-11</a:t>
            </a:r>
            <a:r>
              <a:rPr lang="en-US" sz="1200" b="0" i="1"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The two centrioles in a centrosome are oriented at right angles to one another. The minus ends of all of a cell's microtubules are associated with proteins that surround the centrosome, whereas the rapidly growing plus ends radiate throughout the cytoplasm in a star-like arrangement (“astral” microtubules).</a:t>
            </a:r>
          </a:p>
          <a:p>
            <a:r>
              <a:rPr lang="en-US" sz="1200" b="0" i="0" kern="1200" dirty="0" smtClean="0">
                <a:solidFill>
                  <a:schemeClr val="tx1"/>
                </a:solidFill>
                <a:effectLst/>
                <a:latin typeface="+mn-lt"/>
                <a:ea typeface="+mn-ea"/>
                <a:cs typeface="+mn-cs"/>
              </a:rPr>
              <a:t>Microtubules participate in a multitude of cellular functions and structures. For example, microtubules project down the axon of neurons. Microtubules also provide the framework for the lacy membranes of the ER and Golgi complex. Disruption of microtubules causes these organelles to undergo dramatic morphological rearrangements and </a:t>
            </a:r>
            <a:r>
              <a:rPr lang="en-US" sz="1200" b="0" i="0" kern="1200" dirty="0" err="1" smtClean="0">
                <a:solidFill>
                  <a:schemeClr val="tx1"/>
                </a:solidFill>
                <a:effectLst/>
                <a:latin typeface="+mn-lt"/>
                <a:ea typeface="+mn-ea"/>
                <a:cs typeface="+mn-cs"/>
              </a:rPr>
              <a:t>vesicularization</a:t>
            </a:r>
            <a:r>
              <a:rPr lang="en-US" sz="1200" b="0" i="0" kern="1200" dirty="0" smtClean="0">
                <a:solidFill>
                  <a:schemeClr val="tx1"/>
                </a:solidFill>
                <a:effectLst/>
                <a:latin typeface="+mn-lt"/>
                <a:ea typeface="+mn-ea"/>
                <a:cs typeface="+mn-cs"/>
              </a:rPr>
              <a:t>. Microtubules also play a central role in cell division. Early in mitosis, the centrioles that make up the centrosomes replicate, forming two centrosomes at opposite poles of the dividing nucleus. Emanating from these centrosomes are the microtubules that form the </a:t>
            </a:r>
            <a:r>
              <a:rPr lang="en-US" sz="1200" b="1" i="0" kern="1200" dirty="0" smtClean="0">
                <a:solidFill>
                  <a:schemeClr val="tx1"/>
                </a:solidFill>
                <a:effectLst/>
                <a:latin typeface="+mn-lt"/>
                <a:ea typeface="+mn-ea"/>
                <a:cs typeface="+mn-cs"/>
              </a:rPr>
              <a:t>spindle fibers,</a:t>
            </a:r>
            <a:r>
              <a:rPr lang="en-US" sz="1200" b="0" i="0" kern="1200" dirty="0" smtClean="0">
                <a:solidFill>
                  <a:schemeClr val="tx1"/>
                </a:solidFill>
                <a:effectLst/>
                <a:latin typeface="+mn-lt"/>
                <a:ea typeface="+mn-ea"/>
                <a:cs typeface="+mn-cs"/>
              </a:rPr>
              <a:t> which in turn align the chromosomes (lower portion of </a:t>
            </a:r>
            <a:r>
              <a:rPr lang="en-US" sz="1200" b="0" i="0" u="sng" kern="1200" dirty="0" smtClean="0">
                <a:solidFill>
                  <a:schemeClr val="tx1"/>
                </a:solidFill>
                <a:effectLst/>
                <a:latin typeface="+mn-lt"/>
                <a:ea typeface="+mn-ea"/>
                <a:cs typeface="+mn-cs"/>
              </a:rPr>
              <a:t>Fig. 2-11</a:t>
            </a:r>
            <a:r>
              <a:rPr lang="en-US" sz="1200" b="0" i="1"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Their coordinated growth and dissolution at either side of the chromosomes may provide the force for separating the genetic material during the anaphase of mitosis. A pair of centrioles remains with each daughter cell.</a:t>
            </a:r>
          </a:p>
          <a:p>
            <a:r>
              <a:rPr lang="en-US" sz="1200" b="0" i="0" kern="1200" dirty="0" smtClean="0">
                <a:solidFill>
                  <a:schemeClr val="tx1"/>
                </a:solidFill>
                <a:effectLst/>
                <a:latin typeface="+mn-lt"/>
                <a:ea typeface="+mn-ea"/>
                <a:cs typeface="+mn-cs"/>
              </a:rPr>
              <a:t>The architectural and mechanical capacities of microtubules are perhaps best illustrated by their role in motility. An electron microscopic cross section of a cilium demonstrates the elegance, symmetry, and intricacy of this structure (see </a:t>
            </a:r>
            <a:r>
              <a:rPr lang="en-US" sz="1200" b="0" i="0" u="sng" kern="1200" dirty="0" smtClean="0">
                <a:solidFill>
                  <a:schemeClr val="tx1"/>
                </a:solidFill>
                <a:effectLst/>
                <a:latin typeface="+mn-lt"/>
                <a:ea typeface="+mn-ea"/>
                <a:cs typeface="+mn-cs"/>
              </a:rPr>
              <a:t>Fig. 2-11</a:t>
            </a:r>
            <a:r>
              <a:rPr lang="en-US" sz="1200" b="0" i="1"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Every cilium arises out of its own </a:t>
            </a:r>
            <a:r>
              <a:rPr lang="en-US" sz="1200" b="1" i="0" kern="1200" dirty="0" smtClean="0">
                <a:solidFill>
                  <a:schemeClr val="tx1"/>
                </a:solidFill>
                <a:effectLst/>
                <a:latin typeface="+mn-lt"/>
                <a:ea typeface="+mn-ea"/>
                <a:cs typeface="+mn-cs"/>
              </a:rPr>
              <a:t>basal body,</a:t>
            </a:r>
            <a:r>
              <a:rPr lang="en-US" sz="1200" b="0" i="0" kern="1200" dirty="0" smtClean="0">
                <a:solidFill>
                  <a:schemeClr val="tx1"/>
                </a:solidFill>
                <a:effectLst/>
                <a:latin typeface="+mn-lt"/>
                <a:ea typeface="+mn-ea"/>
                <a:cs typeface="+mn-cs"/>
              </a:rPr>
              <a:t> which is essentially a centriole that is situated at the ciliary root. Cilia come in two varieties—motile and </a:t>
            </a:r>
            <a:r>
              <a:rPr lang="en-US" sz="1200" b="0" i="0" kern="1200" dirty="0" err="1" smtClean="0">
                <a:solidFill>
                  <a:schemeClr val="tx1"/>
                </a:solidFill>
                <a:effectLst/>
                <a:latin typeface="+mn-lt"/>
                <a:ea typeface="+mn-ea"/>
                <a:cs typeface="+mn-cs"/>
              </a:rPr>
              <a:t>nonmotile</a:t>
            </a:r>
            <a:r>
              <a:rPr lang="en-US" sz="1200" b="0" i="0" kern="1200" dirty="0" smtClean="0">
                <a:solidFill>
                  <a:schemeClr val="tx1"/>
                </a:solidFill>
                <a:effectLst/>
                <a:latin typeface="+mn-lt"/>
                <a:ea typeface="+mn-ea"/>
                <a:cs typeface="+mn-cs"/>
              </a:rPr>
              <a:t>. Whereas motile cilia move and develop force, generating directional fluid flow in a number of organs, </a:t>
            </a:r>
            <a:r>
              <a:rPr lang="en-US" sz="1200" b="0" i="0" kern="1200" dirty="0" err="1" smtClean="0">
                <a:solidFill>
                  <a:schemeClr val="tx1"/>
                </a:solidFill>
                <a:effectLst/>
                <a:latin typeface="+mn-lt"/>
                <a:ea typeface="+mn-ea"/>
                <a:cs typeface="+mn-cs"/>
              </a:rPr>
              <a:t>nonmotile</a:t>
            </a:r>
            <a:r>
              <a:rPr lang="en-US" sz="1200" b="0" i="0" kern="1200" dirty="0" smtClean="0">
                <a:solidFill>
                  <a:schemeClr val="tx1"/>
                </a:solidFill>
                <a:effectLst/>
                <a:latin typeface="+mn-lt"/>
                <a:ea typeface="+mn-ea"/>
                <a:cs typeface="+mn-cs"/>
              </a:rPr>
              <a:t> cilia do not move on their own and instead serve sensory functions. We discuss motile cilia here and </a:t>
            </a:r>
            <a:r>
              <a:rPr lang="en-US" sz="1200" b="0" i="0" kern="1200" dirty="0" err="1" smtClean="0">
                <a:solidFill>
                  <a:schemeClr val="tx1"/>
                </a:solidFill>
                <a:effectLst/>
                <a:latin typeface="+mn-lt"/>
                <a:ea typeface="+mn-ea"/>
                <a:cs typeface="+mn-cs"/>
              </a:rPr>
              <a:t>nonmotile</a:t>
            </a:r>
            <a:r>
              <a:rPr lang="en-US" sz="1200" b="0" i="0" kern="1200" dirty="0" smtClean="0">
                <a:solidFill>
                  <a:schemeClr val="tx1"/>
                </a:solidFill>
                <a:effectLst/>
                <a:latin typeface="+mn-lt"/>
                <a:ea typeface="+mn-ea"/>
                <a:cs typeface="+mn-cs"/>
              </a:rPr>
              <a:t> cilia on </a:t>
            </a:r>
            <a:r>
              <a:rPr lang="en-US" sz="1200" b="0" i="0" u="sng" kern="1200" dirty="0" smtClean="0">
                <a:solidFill>
                  <a:schemeClr val="tx1"/>
                </a:solidFill>
                <a:effectLst/>
                <a:latin typeface="+mn-lt"/>
                <a:ea typeface="+mn-ea"/>
                <a:cs typeface="+mn-cs"/>
              </a:rPr>
              <a:t>page 43</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Cilia</a:t>
            </a:r>
            <a:r>
              <a:rPr lang="en-US" sz="1200" b="0" i="0" kern="1200" dirty="0" smtClean="0">
                <a:solidFill>
                  <a:schemeClr val="tx1"/>
                </a:solidFill>
                <a:effectLst/>
                <a:latin typeface="+mn-lt"/>
                <a:ea typeface="+mn-ea"/>
                <a:cs typeface="+mn-cs"/>
              </a:rPr>
              <a:t> are present on the surfaces of many types of epithelial cells, including those that line the larger pulmonary airways (see </a:t>
            </a:r>
            <a:r>
              <a:rPr lang="en-US" sz="1200" b="0" i="0" u="sng" kern="1200" dirty="0" smtClean="0">
                <a:solidFill>
                  <a:schemeClr val="tx1"/>
                </a:solidFill>
                <a:effectLst/>
                <a:latin typeface="+mn-lt"/>
                <a:ea typeface="+mn-ea"/>
                <a:cs typeface="+mn-cs"/>
              </a:rPr>
              <a:t>p. 597</a:t>
            </a:r>
            <a:r>
              <a:rPr lang="en-US" sz="1200" b="0" i="0" kern="1200" dirty="0" smtClean="0">
                <a:solidFill>
                  <a:schemeClr val="tx1"/>
                </a:solidFill>
                <a:effectLst/>
                <a:latin typeface="+mn-lt"/>
                <a:ea typeface="+mn-ea"/>
                <a:cs typeface="+mn-cs"/>
              </a:rPr>
              <a:t>). In the airway epithelial cells, their oar-like beating motions help propel foreign bodies and pathogens toward their ultimate expulsion at the pharynx. At the center of a cilium is a structure called the </a:t>
            </a:r>
            <a:r>
              <a:rPr lang="en-US" sz="1200" b="1" i="0" kern="1200" dirty="0" err="1" smtClean="0">
                <a:solidFill>
                  <a:schemeClr val="tx1"/>
                </a:solidFill>
                <a:effectLst/>
                <a:latin typeface="+mn-lt"/>
                <a:ea typeface="+mn-ea"/>
                <a:cs typeface="+mn-cs"/>
              </a:rPr>
              <a:t>axoneme</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which is composed of a precisely defined “9 + 2” array of microtubules. Each of the 9 (which are also called outer tubules) consists of a complete microtubule with 13 tubulin monomers in cross section (the A tubule) to which is fused an incomplete microtubule with 11 tubulin monomers in cross section (the B tubule). Each of the 2, which lie at the core of the cilium, is a complete microtubule. This entire 9 + 2 structure runs the entire length of the cilium. The same array forms the core of a flagellum, the serpentine motions of which propel sperm cells (see </a:t>
            </a:r>
            <a:r>
              <a:rPr lang="en-US" sz="1200" b="0" i="0" u="sng" kern="1200" dirty="0" smtClean="0">
                <a:solidFill>
                  <a:schemeClr val="tx1"/>
                </a:solidFill>
                <a:effectLst/>
                <a:latin typeface="+mn-lt"/>
                <a:ea typeface="+mn-ea"/>
                <a:cs typeface="+mn-cs"/>
              </a:rPr>
              <a:t>Fig. 56-1</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Radial spokes</a:t>
            </a:r>
            <a:r>
              <a:rPr lang="en-US" sz="1200" b="0" i="0" kern="1200" dirty="0" smtClean="0">
                <a:solidFill>
                  <a:schemeClr val="tx1"/>
                </a:solidFill>
                <a:effectLst/>
                <a:latin typeface="+mn-lt"/>
                <a:ea typeface="+mn-ea"/>
                <a:cs typeface="+mn-cs"/>
              </a:rPr>
              <a:t> connect the outer tubules to the central pair, and outer tubules attach to their neighbors by two types of linkages. One is composed of the protein dynein, which acts as a </a:t>
            </a:r>
            <a:r>
              <a:rPr lang="en-US" sz="1200" b="1" i="0" kern="1200" dirty="0" smtClean="0">
                <a:solidFill>
                  <a:schemeClr val="tx1"/>
                </a:solidFill>
                <a:effectLst/>
                <a:latin typeface="+mn-lt"/>
                <a:ea typeface="+mn-ea"/>
                <a:cs typeface="+mn-cs"/>
              </a:rPr>
              <a:t>molecular motor</a:t>
            </a:r>
            <a:r>
              <a:rPr lang="en-US" sz="1200" b="0" i="0" kern="1200" dirty="0" smtClean="0">
                <a:solidFill>
                  <a:schemeClr val="tx1"/>
                </a:solidFill>
                <a:effectLst/>
                <a:latin typeface="+mn-lt"/>
                <a:ea typeface="+mn-ea"/>
                <a:cs typeface="+mn-cs"/>
              </a:rPr>
              <a:t> to power ciliary and </a:t>
            </a:r>
            <a:r>
              <a:rPr lang="en-US" sz="1200" b="0" i="0" kern="1200" dirty="0" err="1" smtClean="0">
                <a:solidFill>
                  <a:schemeClr val="tx1"/>
                </a:solidFill>
                <a:effectLst/>
                <a:latin typeface="+mn-lt"/>
                <a:ea typeface="+mn-ea"/>
                <a:cs typeface="+mn-cs"/>
              </a:rPr>
              <a:t>flagellar</a:t>
            </a:r>
            <a:r>
              <a:rPr lang="en-US" sz="1200" b="0" i="0" kern="1200" dirty="0" smtClean="0">
                <a:solidFill>
                  <a:schemeClr val="tx1"/>
                </a:solidFill>
                <a:effectLst/>
                <a:latin typeface="+mn-lt"/>
                <a:ea typeface="+mn-ea"/>
                <a:cs typeface="+mn-cs"/>
              </a:rPr>
              <a:t> motions.  </a:t>
            </a:r>
            <a:r>
              <a:rPr lang="en-US" sz="1200" b="1" i="0" kern="1200" dirty="0" smtClean="0">
                <a:solidFill>
                  <a:schemeClr val="tx1"/>
                </a:solidFill>
                <a:effectLst/>
                <a:latin typeface="+mn-lt"/>
                <a:ea typeface="+mn-ea"/>
                <a:cs typeface="+mn-cs"/>
              </a:rPr>
              <a:t>N2-4</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Dynein</a:t>
            </a:r>
            <a:r>
              <a:rPr lang="en-US" sz="1200" b="0" i="0" kern="1200" dirty="0" smtClean="0">
                <a:solidFill>
                  <a:schemeClr val="tx1"/>
                </a:solidFill>
                <a:effectLst/>
                <a:latin typeface="+mn-lt"/>
                <a:ea typeface="+mn-ea"/>
                <a:cs typeface="+mn-cs"/>
              </a:rPr>
              <a:t> is an ATPase that converts the energy released through ATP hydrolysis into a conformational change that produces a bending motion. Because dynein attached to one outer tubule interacts with a neighboring outer tubule, this bending of the dynein molecule causes the adjacent outer tubules to slide past one another. It is this sliding-filament motion that gives rise to the coordinated movements of the entire structure. To some extent, this coordination is accomplished through the action of the second linkage protein, called nexin. The </a:t>
            </a:r>
            <a:r>
              <a:rPr lang="en-US" sz="1200" b="1" i="0" kern="1200" dirty="0" smtClean="0">
                <a:solidFill>
                  <a:schemeClr val="tx1"/>
                </a:solidFill>
                <a:effectLst/>
                <a:latin typeface="+mn-lt"/>
                <a:ea typeface="+mn-ea"/>
                <a:cs typeface="+mn-cs"/>
              </a:rPr>
              <a:t>nexin</a:t>
            </a:r>
            <a:r>
              <a:rPr lang="en-US" sz="1200" b="0" i="0" kern="1200" dirty="0" smtClean="0">
                <a:solidFill>
                  <a:schemeClr val="tx1"/>
                </a:solidFill>
                <a:effectLst/>
                <a:latin typeface="+mn-lt"/>
                <a:ea typeface="+mn-ea"/>
                <a:cs typeface="+mn-cs"/>
              </a:rPr>
              <a:t> arms restrict the extent to which neighboring outer tubules can move with respect to each other and thus prevent the dynein motor from driving the dissolution of the entire complex.</a:t>
            </a: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53</a:t>
            </a:fld>
            <a:endParaRPr lang="cs-CZ"/>
          </a:p>
        </p:txBody>
      </p:sp>
    </p:spTree>
    <p:extLst>
      <p:ext uri="{BB962C8B-B14F-4D97-AF65-F5344CB8AC3E}">
        <p14:creationId xmlns:p14="http://schemas.microsoft.com/office/powerpoint/2010/main" val="3160029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Molecular motors, a class of molecular machinery, convert chemical energy into mechanical force and motion necessary to carry out important mechanisms of translocation and organization within the cell. By harnessing chemical free energy released from the hydrolysis of ATP, molecular motors bind and translocate a substrate in a unidirectional motion along a polarized track; an example is myosin “walking” along actin filaments. The directionality of molecular motor movement along these tracks depends on track polarity and the interaction of the track with the head domain on the motor protein, the site of ATP hydrolysis. This movement is typically linear or rotational.</a:t>
            </a:r>
          </a:p>
          <a:p>
            <a:r>
              <a:rPr lang="en-US" sz="1200" b="0" i="0" kern="1200" dirty="0" smtClean="0">
                <a:solidFill>
                  <a:schemeClr val="tx1"/>
                </a:solidFill>
                <a:effectLst/>
                <a:latin typeface="+mn-lt"/>
                <a:ea typeface="+mn-ea"/>
                <a:cs typeface="+mn-cs"/>
              </a:rPr>
              <a:t>The families of molecular motors exhibit diverse amino-acid sequence, structure, and motile properties.</a:t>
            </a: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55</a:t>
            </a:fld>
            <a:endParaRPr lang="cs-CZ"/>
          </a:p>
        </p:txBody>
      </p:sp>
    </p:spTree>
    <p:extLst>
      <p:ext uri="{BB962C8B-B14F-4D97-AF65-F5344CB8AC3E}">
        <p14:creationId xmlns:p14="http://schemas.microsoft.com/office/powerpoint/2010/main" val="2241554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Cytoplasmic dynein, which is a close relative of the motor molecule found in cilia, and a second family of motor proteins called kinesins provide the force necessary to move membrane-bound organelles through the cytoplasm along </a:t>
            </a:r>
            <a:r>
              <a:rPr lang="en-US" sz="1200" b="0" i="0" kern="1200" dirty="0" err="1" smtClean="0">
                <a:solidFill>
                  <a:schemeClr val="tx1"/>
                </a:solidFill>
                <a:effectLst/>
                <a:latin typeface="+mn-lt"/>
                <a:ea typeface="+mn-ea"/>
                <a:cs typeface="+mn-cs"/>
              </a:rPr>
              <a:t>microtubular</a:t>
            </a:r>
            <a:r>
              <a:rPr lang="en-US" sz="1200" b="0" i="0" kern="1200" dirty="0" smtClean="0">
                <a:solidFill>
                  <a:schemeClr val="tx1"/>
                </a:solidFill>
                <a:effectLst/>
                <a:latin typeface="+mn-lt"/>
                <a:ea typeface="+mn-ea"/>
                <a:cs typeface="+mn-cs"/>
              </a:rPr>
              <a:t> tracks (see </a:t>
            </a:r>
            <a:r>
              <a:rPr lang="en-US" sz="1200" b="0" i="0" u="sng" kern="1200" dirty="0" smtClean="0">
                <a:solidFill>
                  <a:schemeClr val="tx1"/>
                </a:solidFill>
                <a:effectLst/>
                <a:latin typeface="+mn-lt"/>
                <a:ea typeface="+mn-ea"/>
                <a:cs typeface="+mn-cs"/>
              </a:rPr>
              <a:t>Fig. 2-11</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The ability of vesicular organelles to move rapidly along microtubules was first noted in neurons, in which vesicles carrying newly synthesized proteins must be transported over extremely long distances from the cell body to the axon tip. Rather than trust this critical process to the vagaries of slow, </a:t>
            </a:r>
            <a:r>
              <a:rPr lang="en-US" sz="1200" b="0" i="0" kern="1200" dirty="0" err="1" smtClean="0">
                <a:solidFill>
                  <a:schemeClr val="tx1"/>
                </a:solidFill>
                <a:effectLst/>
                <a:latin typeface="+mn-lt"/>
                <a:ea typeface="+mn-ea"/>
                <a:cs typeface="+mn-cs"/>
              </a:rPr>
              <a:t>nondirected</a:t>
            </a:r>
            <a:r>
              <a:rPr lang="en-US" sz="1200" b="0" i="0" kern="1200" dirty="0" smtClean="0">
                <a:solidFill>
                  <a:schemeClr val="tx1"/>
                </a:solidFill>
                <a:effectLst/>
                <a:latin typeface="+mn-lt"/>
                <a:ea typeface="+mn-ea"/>
                <a:cs typeface="+mn-cs"/>
              </a:rPr>
              <a:t> diffusion, the neuron makes use of a kinesin motor, which links a vesicle to a microtubule. </a:t>
            </a:r>
            <a:r>
              <a:rPr lang="en-US" sz="1200" b="1" i="0" kern="1200" dirty="0" smtClean="0">
                <a:solidFill>
                  <a:schemeClr val="tx1"/>
                </a:solidFill>
                <a:effectLst/>
                <a:latin typeface="+mn-lt"/>
                <a:ea typeface="+mn-ea"/>
                <a:cs typeface="+mn-cs"/>
              </a:rPr>
              <a:t>Kinesins</a:t>
            </a:r>
            <a:r>
              <a:rPr lang="en-US" sz="1200" b="0" i="0" kern="1200" dirty="0" smtClean="0">
                <a:solidFill>
                  <a:schemeClr val="tx1"/>
                </a:solidFill>
                <a:effectLst/>
                <a:latin typeface="+mn-lt"/>
                <a:ea typeface="+mn-ea"/>
                <a:cs typeface="+mn-cs"/>
              </a:rPr>
              <a:t> hydrolyze ATP and, like dynein, convert this energy into mechanical transitions that cause kinesins to “walk” along the microtubule. Kinesins will move only along microtubules and thereby transport their vesicle cargoes in the </a:t>
            </a:r>
            <a:r>
              <a:rPr lang="en-US" sz="1200" b="1" i="0" kern="1200" dirty="0" smtClean="0">
                <a:solidFill>
                  <a:schemeClr val="tx1"/>
                </a:solidFill>
                <a:effectLst/>
                <a:latin typeface="+mn-lt"/>
                <a:ea typeface="+mn-ea"/>
                <a:cs typeface="+mn-cs"/>
              </a:rPr>
              <a:t>minus-to-plus direction (</a:t>
            </a:r>
            <a:r>
              <a:rPr lang="en-US" sz="1200" b="1" i="0" kern="1200" dirty="0" err="1" smtClean="0">
                <a:solidFill>
                  <a:schemeClr val="tx1"/>
                </a:solidFill>
                <a:effectLst/>
                <a:latin typeface="+mn-lt"/>
                <a:ea typeface="+mn-ea"/>
                <a:cs typeface="+mn-cs"/>
              </a:rPr>
              <a:t>orthograde</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Thus, in neurons, kinesin-bound vesicles move from the </a:t>
            </a:r>
            <a:r>
              <a:rPr lang="en-US" sz="1200" b="0" i="0" kern="1200" dirty="0" err="1" smtClean="0">
                <a:solidFill>
                  <a:schemeClr val="tx1"/>
                </a:solidFill>
                <a:effectLst/>
                <a:latin typeface="+mn-lt"/>
                <a:ea typeface="+mn-ea"/>
                <a:cs typeface="+mn-cs"/>
              </a:rPr>
              <a:t>microtubular</a:t>
            </a:r>
            <a:r>
              <a:rPr lang="en-US" sz="1200" b="0" i="0" kern="1200" dirty="0" smtClean="0">
                <a:solidFill>
                  <a:schemeClr val="tx1"/>
                </a:solidFill>
                <a:effectLst/>
                <a:latin typeface="+mn-lt"/>
                <a:ea typeface="+mn-ea"/>
                <a:cs typeface="+mn-cs"/>
              </a:rPr>
              <a:t> minus ends, originating at the centrosome in the cell body, toward the plus ends in the axons. This direction of motion is referred to as anterograde fast axonal transport. </a:t>
            </a:r>
            <a:r>
              <a:rPr lang="en-US" sz="1200" b="1" i="0" kern="1200" dirty="0" smtClean="0">
                <a:solidFill>
                  <a:schemeClr val="tx1"/>
                </a:solidFill>
                <a:effectLst/>
                <a:latin typeface="+mn-lt"/>
                <a:ea typeface="+mn-ea"/>
                <a:cs typeface="+mn-cs"/>
              </a:rPr>
              <a:t>Cytoplasmic dynein</a:t>
            </a:r>
            <a:r>
              <a:rPr lang="en-US" sz="1200" b="0" i="0" kern="1200" dirty="0" smtClean="0">
                <a:solidFill>
                  <a:schemeClr val="tx1"/>
                </a:solidFill>
                <a:effectLst/>
                <a:latin typeface="+mn-lt"/>
                <a:ea typeface="+mn-ea"/>
                <a:cs typeface="+mn-cs"/>
              </a:rPr>
              <a:t> moves in the </a:t>
            </a:r>
            <a:r>
              <a:rPr lang="en-US" sz="1200" b="1" i="0" kern="1200" dirty="0" smtClean="0">
                <a:solidFill>
                  <a:schemeClr val="tx1"/>
                </a:solidFill>
                <a:effectLst/>
                <a:latin typeface="+mn-lt"/>
                <a:ea typeface="+mn-ea"/>
                <a:cs typeface="+mn-cs"/>
              </a:rPr>
              <a:t>plus-to-minus direction (retrograde)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motor-driven movement of cellular organelles along </a:t>
            </a:r>
            <a:r>
              <a:rPr lang="en-US" sz="1200" b="0" i="0" kern="1200" dirty="0" err="1" smtClean="0">
                <a:solidFill>
                  <a:schemeClr val="tx1"/>
                </a:solidFill>
                <a:effectLst/>
                <a:latin typeface="+mn-lt"/>
                <a:ea typeface="+mn-ea"/>
                <a:cs typeface="+mn-cs"/>
              </a:rPr>
              <a:t>microtubular</a:t>
            </a:r>
            <a:r>
              <a:rPr lang="en-US" sz="1200" b="0" i="0" kern="1200" dirty="0" smtClean="0">
                <a:solidFill>
                  <a:schemeClr val="tx1"/>
                </a:solidFill>
                <a:effectLst/>
                <a:latin typeface="+mn-lt"/>
                <a:ea typeface="+mn-ea"/>
                <a:cs typeface="+mn-cs"/>
              </a:rPr>
              <a:t> tracks is not unique to neurons. This process, involving both kinesins and cytoplasmic dynein, appears to occur in almost every cell and may control the majority of subcellular vesicular traffic.</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Actin filaments and various newly discovered isoforms of myosin may be involved in the shuttling of intracellular cargoes in much the same way that microtubules and their associated motor proteins participate in this function. Certain types of myosin appear to serve as motors that drive the movements of vesicles and other organelles along tracks composed of actin filaments. The precise role and relative importance of these movements in the physiology of the cell has yet to be fully elucidated. Despite this uncertainty, it is clear that the actin and myosin cytoskeleton </a:t>
            </a:r>
            <a:r>
              <a:rPr lang="en-US" sz="1200" b="0" i="0" kern="1200" dirty="0" err="1" smtClean="0">
                <a:solidFill>
                  <a:schemeClr val="tx1"/>
                </a:solidFill>
                <a:effectLst/>
                <a:latin typeface="+mn-lt"/>
                <a:ea typeface="+mn-ea"/>
                <a:cs typeface="+mn-cs"/>
              </a:rPr>
              <a:t>subserves</a:t>
            </a:r>
            <a:r>
              <a:rPr lang="en-US" sz="1200" b="0" i="0" kern="1200" dirty="0" smtClean="0">
                <a:solidFill>
                  <a:schemeClr val="tx1"/>
                </a:solidFill>
                <a:effectLst/>
                <a:latin typeface="+mn-lt"/>
                <a:ea typeface="+mn-ea"/>
                <a:cs typeface="+mn-cs"/>
              </a:rPr>
              <a:t> a multitude of functions, ranging from its classical role in the macroscopic contractions of skeletal muscles to its contributions to motility at subcellular scales.</a:t>
            </a: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56</a:t>
            </a:fld>
            <a:endParaRPr lang="cs-CZ"/>
          </a:p>
        </p:txBody>
      </p:sp>
    </p:spTree>
    <p:extLst>
      <p:ext uri="{BB962C8B-B14F-4D97-AF65-F5344CB8AC3E}">
        <p14:creationId xmlns:p14="http://schemas.microsoft.com/office/powerpoint/2010/main" val="67096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dirty="0" smtClean="0">
                <a:solidFill>
                  <a:schemeClr val="tx1"/>
                </a:solidFill>
                <a:effectLst/>
                <a:latin typeface="+mn-lt"/>
                <a:ea typeface="+mn-ea"/>
                <a:cs typeface="+mn-cs"/>
              </a:rPr>
              <a:t>[</a:t>
            </a:r>
            <a:r>
              <a:rPr lang="cs-CZ" sz="1200" b="1" i="0" u="none" strike="noStrike" kern="1200" dirty="0" err="1" smtClean="0">
                <a:solidFill>
                  <a:schemeClr val="tx1"/>
                </a:solidFill>
                <a:effectLst/>
                <a:latin typeface="+mn-lt"/>
                <a:ea typeface="+mn-ea"/>
                <a:cs typeface="+mn-cs"/>
              </a:rPr>
              <a:t>miljø</a:t>
            </a:r>
            <a:r>
              <a:rPr lang="cs-CZ" sz="1200" b="1" i="0" u="none" strike="noStrike" kern="1200" dirty="0" smtClean="0">
                <a:solidFill>
                  <a:schemeClr val="tx1"/>
                </a:solidFill>
                <a:effectLst/>
                <a:latin typeface="+mn-lt"/>
                <a:ea typeface="+mn-ea"/>
                <a:cs typeface="+mn-cs"/>
              </a:rPr>
              <a:t>] </a:t>
            </a:r>
            <a:r>
              <a:rPr lang="el-GR" sz="1200" b="1" i="0" u="none" strike="noStrike" kern="1200" dirty="0" smtClean="0">
                <a:solidFill>
                  <a:schemeClr val="tx1"/>
                </a:solidFill>
                <a:effectLst/>
                <a:latin typeface="+mn-lt"/>
                <a:ea typeface="+mn-ea"/>
                <a:cs typeface="+mn-cs"/>
              </a:rPr>
              <a:t>[ε̃</a:t>
            </a:r>
            <a:r>
              <a:rPr lang="cs-CZ" sz="1200" b="1" i="0" u="none" strike="noStrike" kern="1200" dirty="0" err="1" smtClean="0">
                <a:solidFill>
                  <a:schemeClr val="tx1"/>
                </a:solidFill>
                <a:effectLst/>
                <a:latin typeface="+mn-lt"/>
                <a:ea typeface="+mn-ea"/>
                <a:cs typeface="+mn-cs"/>
              </a:rPr>
              <a:t>teʀjœʀ</a:t>
            </a:r>
            <a:r>
              <a:rPr lang="cs-CZ"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term introduced more than 100 years ago by the great 19th-century French physiologist Claude Bernard.</a:t>
            </a:r>
            <a:endParaRPr lang="cs-CZ" sz="1200" b="0" i="0" u="none" strike="noStrike" kern="1200" dirty="0" smtClean="0">
              <a:solidFill>
                <a:schemeClr val="tx1"/>
              </a:solidFill>
              <a:effectLst/>
              <a:latin typeface="+mn-lt"/>
              <a:ea typeface="+mn-ea"/>
              <a:cs typeface="+mn-cs"/>
            </a:endParaRPr>
          </a:p>
          <a:p>
            <a:endParaRPr lang="cs-CZ"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 living body, though it has need of the surrounding environment, is nevertheless relatively independent of it. This independence which the organism has of its external environment, derives from the fact that in the living being, the tissues are in fact withdrawn from direct external influences and are protected by a veritable internal environment which is constituted, in particular, by the fluids circulating in the body. </a:t>
            </a:r>
          </a:p>
          <a:p>
            <a:r>
              <a:rPr lang="en-US" sz="1200" b="0" i="0" u="none" strike="noStrike" kern="1200" dirty="0" smtClean="0">
                <a:solidFill>
                  <a:schemeClr val="tx1"/>
                </a:solidFill>
                <a:effectLst/>
                <a:latin typeface="+mn-lt"/>
                <a:ea typeface="+mn-ea"/>
                <a:cs typeface="+mn-cs"/>
              </a:rPr>
              <a:t>The constancy of the internal environment is the condition for free and independent life: the mechanism that makes it possible is that which assured the maintenance, within the internal environment, of all the conditions necessary for the life of the elements. </a:t>
            </a:r>
          </a:p>
          <a:p>
            <a:r>
              <a:rPr lang="en-US" sz="1200" b="0" i="0" u="none" strike="noStrike" kern="1200" dirty="0" smtClean="0">
                <a:solidFill>
                  <a:schemeClr val="tx1"/>
                </a:solidFill>
                <a:effectLst/>
                <a:latin typeface="+mn-lt"/>
                <a:ea typeface="+mn-ea"/>
                <a:cs typeface="+mn-cs"/>
              </a:rPr>
              <a:t>The constancy of the environment presupposes a perfection of the organism such that external variations are at every instant compensated and brought into balance. In consequence, far from being indifferent to the external world, the higher animal is on the contrary in a close and wise relation with it, so that its equilibrium results from a continuous and delicate compensation established as if the most sensitive of balances</a:t>
            </a:r>
          </a:p>
          <a:p>
            <a:endParaRPr lang="cs-CZ" dirty="0" smtClean="0"/>
          </a:p>
          <a:p>
            <a:r>
              <a:rPr lang="cs-CZ" sz="1200" b="0" i="0" u="none" strike="noStrike" kern="1200" dirty="0" smtClean="0">
                <a:solidFill>
                  <a:schemeClr val="tx1"/>
                </a:solidFill>
                <a:effectLst/>
                <a:latin typeface="+mn-lt"/>
                <a:ea typeface="+mn-ea"/>
                <a:cs typeface="+mn-cs"/>
              </a:rPr>
              <a:t>Walter </a:t>
            </a:r>
            <a:r>
              <a:rPr lang="cs-CZ" sz="1200" b="0" i="0" u="none" strike="noStrike" kern="1200" dirty="0" err="1" smtClean="0">
                <a:solidFill>
                  <a:schemeClr val="tx1"/>
                </a:solidFill>
                <a:effectLst/>
                <a:latin typeface="+mn-lt"/>
                <a:ea typeface="+mn-ea"/>
                <a:cs typeface="+mn-cs"/>
              </a:rPr>
              <a:t>Bradford</a:t>
            </a:r>
            <a:r>
              <a:rPr lang="cs-CZ" sz="1200" b="0" i="0" u="none" strike="noStrike"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rPr>
              <a:t>Cannon</a:t>
            </a:r>
            <a:r>
              <a:rPr lang="cs-CZ"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(October 19, 1871 – October 1, 1945) was an American </a:t>
            </a:r>
            <a:r>
              <a:rPr lang="en-US" sz="1200" b="0" i="0" u="none" strike="noStrike" kern="1200" dirty="0" smtClean="0">
                <a:solidFill>
                  <a:schemeClr val="tx1"/>
                </a:solidFill>
                <a:effectLst/>
                <a:latin typeface="+mn-lt"/>
                <a:ea typeface="+mn-ea"/>
                <a:cs typeface="+mn-cs"/>
                <a:hlinkClick r:id="rId3" tooltip="Physiologist"/>
              </a:rPr>
              <a:t>physiologist</a:t>
            </a:r>
            <a:r>
              <a:rPr lang="en-US" sz="1200" b="0" i="0" u="none" strike="noStrike" kern="1200" dirty="0" smtClean="0">
                <a:solidFill>
                  <a:schemeClr val="tx1"/>
                </a:solidFill>
                <a:effectLst/>
                <a:latin typeface="+mn-lt"/>
                <a:ea typeface="+mn-ea"/>
                <a:cs typeface="+mn-cs"/>
              </a:rPr>
              <a:t>, professor and chairman of the Department of Physiology at </a:t>
            </a:r>
            <a:r>
              <a:rPr lang="en-US" sz="1200" b="0" i="0" u="none" strike="noStrike" kern="1200" dirty="0" smtClean="0">
                <a:solidFill>
                  <a:schemeClr val="tx1"/>
                </a:solidFill>
                <a:effectLst/>
                <a:latin typeface="+mn-lt"/>
                <a:ea typeface="+mn-ea"/>
                <a:cs typeface="+mn-cs"/>
                <a:hlinkClick r:id="rId4" tooltip="Harvard Medical School"/>
              </a:rPr>
              <a:t>Harvard Medical School</a:t>
            </a:r>
            <a:r>
              <a:rPr lang="en-US" sz="1200" b="0" i="0" u="none" strike="noStrike" kern="1200" dirty="0" smtClean="0">
                <a:solidFill>
                  <a:schemeClr val="tx1"/>
                </a:solidFill>
                <a:effectLst/>
                <a:latin typeface="+mn-lt"/>
                <a:ea typeface="+mn-ea"/>
                <a:cs typeface="+mn-cs"/>
              </a:rPr>
              <a:t>. </a:t>
            </a:r>
            <a:endParaRPr lang="cs-CZ" sz="1200" b="0" i="0" u="none" strike="noStrike" kern="1200" dirty="0" smtClean="0">
              <a:solidFill>
                <a:schemeClr val="tx1"/>
              </a:solidFill>
              <a:effectLst/>
              <a:latin typeface="+mn-lt"/>
              <a:ea typeface="+mn-ea"/>
              <a:cs typeface="+mn-cs"/>
            </a:endParaRPr>
          </a:p>
          <a:p>
            <a:r>
              <a:rPr lang="en-US" dirty="0" smtClean="0"/>
              <a:t>Homeostasis</a:t>
            </a:r>
            <a:r>
              <a:rPr lang="en-US" sz="1200" b="0" i="0" u="none" strike="noStrike" kern="1200" dirty="0" smtClean="0">
                <a:solidFill>
                  <a:schemeClr val="tx1"/>
                </a:solidFill>
                <a:effectLst/>
                <a:latin typeface="+mn-lt"/>
                <a:ea typeface="+mn-ea"/>
                <a:cs typeface="+mn-cs"/>
              </a:rPr>
              <a:t> </a:t>
            </a:r>
            <a:r>
              <a:rPr lang="en-US" dirty="0" smtClean="0"/>
              <a:t>He developed the concept of </a:t>
            </a:r>
            <a:r>
              <a:rPr lang="en-US" sz="1200" u="none" strike="noStrike" kern="1200" dirty="0" smtClean="0">
                <a:solidFill>
                  <a:schemeClr val="tx1"/>
                </a:solidFill>
                <a:effectLst/>
                <a:latin typeface="+mn-lt"/>
                <a:ea typeface="+mn-ea"/>
                <a:cs typeface="+mn-cs"/>
                <a:hlinkClick r:id="rId5" tooltip="Homeostasis"/>
              </a:rPr>
              <a:t>homeostasis</a:t>
            </a:r>
            <a:r>
              <a:rPr lang="en-US" dirty="0" smtClean="0"/>
              <a:t> from the earlier idea of </a:t>
            </a:r>
            <a:r>
              <a:rPr lang="en-US" sz="1200" u="none" strike="noStrike" kern="1200" dirty="0" smtClean="0">
                <a:solidFill>
                  <a:schemeClr val="tx1"/>
                </a:solidFill>
                <a:effectLst/>
                <a:latin typeface="+mn-lt"/>
                <a:ea typeface="+mn-ea"/>
                <a:cs typeface="+mn-cs"/>
                <a:hlinkClick r:id="rId6" tooltip="Claude Bernard"/>
              </a:rPr>
              <a:t>Claude Bernard</a:t>
            </a:r>
            <a:r>
              <a:rPr lang="en-US" dirty="0" smtClean="0"/>
              <a:t> of </a:t>
            </a:r>
            <a:r>
              <a:rPr lang="en-US" sz="1200" u="none" strike="noStrike" kern="1200" dirty="0" smtClean="0">
                <a:solidFill>
                  <a:schemeClr val="tx1"/>
                </a:solidFill>
                <a:effectLst/>
                <a:latin typeface="+mn-lt"/>
                <a:ea typeface="+mn-ea"/>
                <a:cs typeface="+mn-cs"/>
                <a:hlinkClick r:id="rId7" tooltip="Milieu interieur"/>
              </a:rPr>
              <a:t>milieu </a:t>
            </a:r>
            <a:r>
              <a:rPr lang="en-US" sz="1200" u="none" strike="noStrike" kern="1200" dirty="0" err="1" smtClean="0">
                <a:solidFill>
                  <a:schemeClr val="tx1"/>
                </a:solidFill>
                <a:effectLst/>
                <a:latin typeface="+mn-lt"/>
                <a:ea typeface="+mn-ea"/>
                <a:cs typeface="+mn-cs"/>
                <a:hlinkClick r:id="rId7" tooltip="Milieu interieur"/>
              </a:rPr>
              <a:t>interieur</a:t>
            </a:r>
            <a:r>
              <a:rPr lang="en-US" dirty="0" smtClean="0"/>
              <a:t>, and popularized it in his book </a:t>
            </a:r>
            <a:r>
              <a:rPr lang="en-US" i="1" dirty="0" smtClean="0">
                <a:effectLst/>
              </a:rPr>
              <a:t>The Wisdom of the Body</a:t>
            </a:r>
            <a:r>
              <a:rPr lang="en-US" dirty="0" smtClean="0"/>
              <a:t>,1932. Cannon presented four tentative propositions to describe the general features of homeostasis: </a:t>
            </a:r>
            <a:r>
              <a:rPr lang="en-US" dirty="0" smtClean="0">
                <a:effectLst/>
              </a:rPr>
              <a:t>Constancy in an open system, such as our bodies represent, requires mechanisms that act to maintain this constancy. Cannon based this proposition on insights into the ways by which steady states such as glucose concentrations, body temperature and acid-base balance were regulated.</a:t>
            </a:r>
          </a:p>
          <a:p>
            <a:r>
              <a:rPr lang="en-US" sz="1200" u="none" strike="noStrike" kern="1200" dirty="0" smtClean="0">
                <a:solidFill>
                  <a:schemeClr val="tx1"/>
                </a:solidFill>
                <a:effectLst/>
                <a:latin typeface="+mn-lt"/>
                <a:ea typeface="+mn-ea"/>
                <a:cs typeface="+mn-cs"/>
                <a:hlinkClick r:id="rId8" tooltip="Steady-state"/>
              </a:rPr>
              <a:t>Steady-state</a:t>
            </a:r>
            <a:r>
              <a:rPr lang="en-US" dirty="0" smtClean="0">
                <a:effectLst/>
              </a:rPr>
              <a:t> conditions require that any tendency toward change automatically meets with factors that resist change. An increase in </a:t>
            </a:r>
            <a:r>
              <a:rPr lang="en-US" sz="1200" u="none" strike="noStrike" kern="1200" dirty="0" smtClean="0">
                <a:solidFill>
                  <a:schemeClr val="tx1"/>
                </a:solidFill>
                <a:effectLst/>
                <a:latin typeface="+mn-lt"/>
                <a:ea typeface="+mn-ea"/>
                <a:cs typeface="+mn-cs"/>
                <a:hlinkClick r:id="rId9" tooltip="Blood sugar"/>
              </a:rPr>
              <a:t>blood sugar</a:t>
            </a:r>
            <a:r>
              <a:rPr lang="en-US" dirty="0" smtClean="0">
                <a:effectLst/>
              </a:rPr>
              <a:t> results in thirst as the body attempts to dilute the concentration of sugar in the extracellular fluid.</a:t>
            </a:r>
          </a:p>
          <a:p>
            <a:r>
              <a:rPr lang="en-US" dirty="0" smtClean="0">
                <a:effectLst/>
              </a:rPr>
              <a:t>The regulating system that determines the homeostatic state consists of a number of cooperating mechanisms acting simultaneously or successively. Blood sugar is regulated by insulin, </a:t>
            </a:r>
            <a:r>
              <a:rPr lang="en-US" dirty="0" err="1" smtClean="0">
                <a:effectLst/>
              </a:rPr>
              <a:t>glucagons</a:t>
            </a:r>
            <a:r>
              <a:rPr lang="en-US" dirty="0" smtClean="0">
                <a:effectLst/>
              </a:rPr>
              <a:t>, and other hormones that control its release from the liver or its uptake by the tissues.</a:t>
            </a:r>
          </a:p>
          <a:p>
            <a:r>
              <a:rPr lang="en-US" dirty="0" smtClean="0">
                <a:effectLst/>
              </a:rPr>
              <a:t>Homeostasis does not occur by chance, but is the result of organized self-government.</a:t>
            </a:r>
          </a:p>
          <a:p>
            <a:endParaRPr lang="cs-CZ" dirty="0" smtClean="0"/>
          </a:p>
        </p:txBody>
      </p:sp>
      <p:sp>
        <p:nvSpPr>
          <p:cNvPr id="4" name="Zástupný symbol pro číslo snímku 3"/>
          <p:cNvSpPr>
            <a:spLocks noGrp="1"/>
          </p:cNvSpPr>
          <p:nvPr>
            <p:ph type="sldNum" sz="quarter" idx="10"/>
          </p:nvPr>
        </p:nvSpPr>
        <p:spPr/>
        <p:txBody>
          <a:bodyPr/>
          <a:lstStyle/>
          <a:p>
            <a:fld id="{1A210859-2499-4599-93A9-A0CC559E302E}" type="slidenum">
              <a:rPr lang="cs-CZ" smtClean="0"/>
              <a:t>4</a:t>
            </a:fld>
            <a:endParaRPr lang="cs-CZ"/>
          </a:p>
        </p:txBody>
      </p:sp>
    </p:spTree>
    <p:extLst>
      <p:ext uri="{BB962C8B-B14F-4D97-AF65-F5344CB8AC3E}">
        <p14:creationId xmlns:p14="http://schemas.microsoft.com/office/powerpoint/2010/main" val="65349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chemical composition of the cell interior is very different from that of its surroundings. This observation applies equally to unicellular paramecia that swim freely in a freshwater pond and to neurons that are densely packed in the cerebral cortex of the human brain. The biochemical processes involved in cell function require the maintenance of a precisely regulated intracellular environment. The cytoplasm is an extraordinarily complex solution, the constituents of which include myriad proteins, nucleic acids, nucleotides, and sugars that the cell synthesizes or accumulates at great metabolic cost. The cell also expends tremendous energy to regulate the intracellular concentrations of numerous ions. If there were no barrier surrounding the cell to prevent exchange between the intracellular and extracellular spaces, all of the cytoplasm's hard-won compositional uniqueness would be lost by diffusion in a few seconds.</a:t>
            </a:r>
          </a:p>
          <a:p>
            <a:r>
              <a:rPr lang="en-US" sz="1200" b="0" i="0" kern="1200" dirty="0" smtClean="0">
                <a:solidFill>
                  <a:schemeClr val="tx1"/>
                </a:solidFill>
                <a:effectLst/>
                <a:latin typeface="+mn-lt"/>
                <a:ea typeface="+mn-ea"/>
                <a:cs typeface="+mn-cs"/>
              </a:rPr>
              <a:t>The requisite barrier is provided by the </a:t>
            </a:r>
            <a:r>
              <a:rPr lang="en-US" sz="1200" b="1" i="0" kern="1200" dirty="0" smtClean="0">
                <a:solidFill>
                  <a:schemeClr val="tx1"/>
                </a:solidFill>
                <a:effectLst/>
                <a:latin typeface="+mn-lt"/>
                <a:ea typeface="+mn-ea"/>
                <a:cs typeface="+mn-cs"/>
              </a:rPr>
              <a:t>plasma membrane,</a:t>
            </a:r>
            <a:r>
              <a:rPr lang="en-US" sz="1200" b="0" i="0" kern="1200" dirty="0" smtClean="0">
                <a:solidFill>
                  <a:schemeClr val="tx1"/>
                </a:solidFill>
                <a:effectLst/>
                <a:latin typeface="+mn-lt"/>
                <a:ea typeface="+mn-ea"/>
                <a:cs typeface="+mn-cs"/>
              </a:rPr>
              <a:t> which forms the cell's outer skin. The plasma membrane is </a:t>
            </a:r>
            <a:r>
              <a:rPr lang="en-US" sz="1200" b="0" i="1" kern="1200" dirty="0" smtClean="0">
                <a:solidFill>
                  <a:schemeClr val="tx1"/>
                </a:solidFill>
                <a:effectLst/>
                <a:latin typeface="+mn-lt"/>
                <a:ea typeface="+mn-ea"/>
                <a:cs typeface="+mn-cs"/>
              </a:rPr>
              <a:t>impermeable</a:t>
            </a:r>
            <a:r>
              <a:rPr lang="en-US" sz="1200" b="0" i="0" kern="1200" dirty="0" smtClean="0">
                <a:solidFill>
                  <a:schemeClr val="tx1"/>
                </a:solidFill>
                <a:effectLst/>
                <a:latin typeface="+mn-lt"/>
                <a:ea typeface="+mn-ea"/>
                <a:cs typeface="+mn-cs"/>
              </a:rPr>
              <a:t> to large molecules such as proteins and nucleic acids, thus ensuring their retention within the cytosol. It is </a:t>
            </a:r>
            <a:r>
              <a:rPr lang="en-US" sz="1200" b="0" i="1" kern="1200" dirty="0" smtClean="0">
                <a:solidFill>
                  <a:schemeClr val="tx1"/>
                </a:solidFill>
                <a:effectLst/>
                <a:latin typeface="+mn-lt"/>
                <a:ea typeface="+mn-ea"/>
                <a:cs typeface="+mn-cs"/>
              </a:rPr>
              <a:t>selectively permeable</a:t>
            </a:r>
            <a:r>
              <a:rPr lang="en-US" sz="1200" b="0" i="0" kern="1200" dirty="0" smtClean="0">
                <a:solidFill>
                  <a:schemeClr val="tx1"/>
                </a:solidFill>
                <a:effectLst/>
                <a:latin typeface="+mn-lt"/>
                <a:ea typeface="+mn-ea"/>
                <a:cs typeface="+mn-cs"/>
              </a:rPr>
              <a:t> to small molecules such as ions and metabolites. However, the metabolic requirements of the cell demand a plasma membrane that is much more sophisticated than a simple passive barrier that allows various substances to leak through at different rates. Frequently, the concentration of a nutrient in the extracellular fluid (ECF) is several orders of magnitude lower than that required inside the cell. If the cell wishes to use such a substance, therefore, it must be able to </a:t>
            </a:r>
            <a:r>
              <a:rPr lang="en-US" sz="1200" b="0" i="1" kern="1200" dirty="0" smtClean="0">
                <a:solidFill>
                  <a:schemeClr val="tx1"/>
                </a:solidFill>
                <a:effectLst/>
                <a:latin typeface="+mn-lt"/>
                <a:ea typeface="+mn-ea"/>
                <a:cs typeface="+mn-cs"/>
              </a:rPr>
              <a:t>accumulate</a:t>
            </a:r>
            <a:r>
              <a:rPr lang="en-US" sz="1200" b="0" i="0" kern="1200" dirty="0" smtClean="0">
                <a:solidFill>
                  <a:schemeClr val="tx1"/>
                </a:solidFill>
                <a:effectLst/>
                <a:latin typeface="+mn-lt"/>
                <a:ea typeface="+mn-ea"/>
                <a:cs typeface="+mn-cs"/>
              </a:rPr>
              <a:t> it against a concentration gradient. A simple pore in the membrane cannot concentrate anything; it can only modulate the rate at which a gradient dissipates. To accomplish the more sophisticated feat of creating a concentration gradient, the membrane must be endowed with special machinery that uses metabolic energy to drive the </a:t>
            </a:r>
            <a:r>
              <a:rPr lang="en-US" sz="1200" b="0" i="1" kern="1200" dirty="0" smtClean="0">
                <a:solidFill>
                  <a:schemeClr val="tx1"/>
                </a:solidFill>
                <a:effectLst/>
                <a:latin typeface="+mn-lt"/>
                <a:ea typeface="+mn-ea"/>
                <a:cs typeface="+mn-cs"/>
              </a:rPr>
              <a:t>uphill</a:t>
            </a:r>
            <a:r>
              <a:rPr lang="en-US" sz="1200" b="0" i="0" kern="1200" dirty="0" smtClean="0">
                <a:solidFill>
                  <a:schemeClr val="tx1"/>
                </a:solidFill>
                <a:effectLst/>
                <a:latin typeface="+mn-lt"/>
                <a:ea typeface="+mn-ea"/>
                <a:cs typeface="+mn-cs"/>
              </a:rPr>
              <a:t> movements of substances—</a:t>
            </a:r>
            <a:r>
              <a:rPr lang="en-US" sz="1200" b="1" i="0" kern="1200" dirty="0" smtClean="0">
                <a:solidFill>
                  <a:schemeClr val="tx1"/>
                </a:solidFill>
                <a:effectLst/>
                <a:latin typeface="+mn-lt"/>
                <a:ea typeface="+mn-ea"/>
                <a:cs typeface="+mn-cs"/>
              </a:rPr>
              <a:t>active transport</a:t>
            </a:r>
            <a:r>
              <a:rPr lang="en-US" sz="1200" b="0" i="0" kern="1200" dirty="0" smtClean="0">
                <a:solidFill>
                  <a:schemeClr val="tx1"/>
                </a:solidFill>
                <a:effectLst/>
                <a:latin typeface="+mn-lt"/>
                <a:ea typeface="+mn-ea"/>
                <a:cs typeface="+mn-cs"/>
              </a:rPr>
              <a:t>—into or out of the cell. In addition, it would be useful to rapidly modulate the permeability properties of the plasma membrane in response to various metabolic stimuli. Active transport and the ability to control passive </a:t>
            </a:r>
            <a:r>
              <a:rPr lang="en-US" sz="1200" b="0" i="0" kern="1200" dirty="0" err="1" smtClean="0">
                <a:solidFill>
                  <a:schemeClr val="tx1"/>
                </a:solidFill>
                <a:effectLst/>
                <a:latin typeface="+mn-lt"/>
                <a:ea typeface="+mn-ea"/>
                <a:cs typeface="+mn-cs"/>
              </a:rPr>
              <a:t>permeabilities</a:t>
            </a:r>
            <a:r>
              <a:rPr lang="en-US" sz="1200" b="0" i="0" kern="1200" dirty="0" smtClean="0">
                <a:solidFill>
                  <a:schemeClr val="tx1"/>
                </a:solidFill>
                <a:effectLst/>
                <a:latin typeface="+mn-lt"/>
                <a:ea typeface="+mn-ea"/>
                <a:cs typeface="+mn-cs"/>
              </a:rPr>
              <a:t> underlie a wide range of physiological processes, from the electrical excitability of neurons to the </a:t>
            </a:r>
            <a:r>
              <a:rPr lang="en-US" sz="1200" b="0" i="0" kern="1200" dirty="0" err="1" smtClean="0">
                <a:solidFill>
                  <a:schemeClr val="tx1"/>
                </a:solidFill>
                <a:effectLst/>
                <a:latin typeface="+mn-lt"/>
                <a:ea typeface="+mn-ea"/>
                <a:cs typeface="+mn-cs"/>
              </a:rPr>
              <a:t>resorptive</a:t>
            </a:r>
            <a:r>
              <a:rPr lang="en-US" sz="1200" b="0" i="0" kern="1200" dirty="0" smtClean="0">
                <a:solidFill>
                  <a:schemeClr val="tx1"/>
                </a:solidFill>
                <a:effectLst/>
                <a:latin typeface="+mn-lt"/>
                <a:ea typeface="+mn-ea"/>
                <a:cs typeface="+mn-cs"/>
              </a:rPr>
              <a:t> and secretory functions of the kidney. In </a:t>
            </a:r>
            <a:r>
              <a:rPr lang="en-US" sz="1200" b="0" i="0" u="sng" strike="noStrike" kern="1200" dirty="0" smtClean="0">
                <a:solidFill>
                  <a:schemeClr val="tx1"/>
                </a:solidFill>
                <a:effectLst/>
                <a:latin typeface="+mn-lt"/>
                <a:ea typeface="+mn-ea"/>
                <a:cs typeface="+mn-cs"/>
                <a:hlinkClick r:id="rId3"/>
              </a:rPr>
              <a:t>Chapter 5</a:t>
            </a:r>
            <a:r>
              <a:rPr lang="en-US" sz="1200" b="0" i="0" kern="1200" dirty="0" smtClean="0">
                <a:solidFill>
                  <a:schemeClr val="tx1"/>
                </a:solidFill>
                <a:effectLst/>
                <a:latin typeface="+mn-lt"/>
                <a:ea typeface="+mn-ea"/>
                <a:cs typeface="+mn-cs"/>
              </a:rPr>
              <a:t>, we will explore how cells actively transport solutes across the plasma membrane. The mechanisms through which the plasma membrane's dynamic selectivity is achieved, modified, and regulated are discussed briefly below in this chapter and in greater detail in </a:t>
            </a:r>
            <a:r>
              <a:rPr lang="en-US" sz="1200" b="0" i="0" u="sng" strike="noStrike" kern="1200" dirty="0" smtClean="0">
                <a:solidFill>
                  <a:schemeClr val="tx1"/>
                </a:solidFill>
                <a:effectLst/>
                <a:latin typeface="+mn-lt"/>
                <a:ea typeface="+mn-ea"/>
                <a:cs typeface="+mn-cs"/>
                <a:hlinkClick r:id="rId4"/>
              </a:rPr>
              <a:t>Chapter 7</a:t>
            </a:r>
            <a:r>
              <a:rPr lang="en-US" sz="1200" b="0" i="0" kern="1200" dirty="0" smtClean="0">
                <a:solidFill>
                  <a:schemeClr val="tx1"/>
                </a:solidFill>
                <a:effectLst/>
                <a:latin typeface="+mn-lt"/>
                <a:ea typeface="+mn-ea"/>
                <a:cs typeface="+mn-cs"/>
              </a:rPr>
              <a:t>.</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Our understanding of biological membrane structure is based on studies of red blood cells, or erythrocytes, that were conducted in the early part of the 20th century. The erythrocyte lacks the nucleus and other complicated intracellular structures that are characteristic of most animal cells. It consists of a plasma membrane surrounding a cytoplasm that is rich in hemoglobin. It is possible to break open erythrocytes and release their cytoplasmic contents. The plasma membranes can then be recovered by centrifugation to provide a remarkably pure preparation of cell surface membrane. Biochemical analysis reveals that this membrane is composed of two principal constituents: lipid and protein.</a:t>
            </a:r>
          </a:p>
          <a:p>
            <a:r>
              <a:rPr lang="en-US" sz="1200" b="0" i="0" kern="1200" dirty="0" smtClean="0">
                <a:solidFill>
                  <a:schemeClr val="tx1"/>
                </a:solidFill>
                <a:effectLst/>
                <a:latin typeface="+mn-lt"/>
                <a:ea typeface="+mn-ea"/>
                <a:cs typeface="+mn-cs"/>
              </a:rPr>
              <a:t>Most of the lipid associated with erythrocyte plasma membranes belongs to the molecular family of </a:t>
            </a:r>
            <a:r>
              <a:rPr lang="en-US" sz="1200" b="1" i="0" kern="1200" dirty="0" smtClean="0">
                <a:solidFill>
                  <a:schemeClr val="tx1"/>
                </a:solidFill>
                <a:effectLst/>
                <a:latin typeface="+mn-lt"/>
                <a:ea typeface="+mn-ea"/>
                <a:cs typeface="+mn-cs"/>
              </a:rPr>
              <a:t>phospholipids.</a:t>
            </a:r>
            <a:r>
              <a:rPr lang="en-US" sz="1200" b="0" i="0" kern="1200" dirty="0" smtClean="0">
                <a:solidFill>
                  <a:schemeClr val="tx1"/>
                </a:solidFill>
                <a:effectLst/>
                <a:latin typeface="+mn-lt"/>
                <a:ea typeface="+mn-ea"/>
                <a:cs typeface="+mn-cs"/>
              </a:rPr>
              <a:t> In general, phospholipids share a </a:t>
            </a:r>
            <a:r>
              <a:rPr lang="en-US" sz="1200" b="1" i="0" kern="1200" dirty="0" smtClean="0">
                <a:solidFill>
                  <a:schemeClr val="tx1"/>
                </a:solidFill>
                <a:effectLst/>
                <a:latin typeface="+mn-lt"/>
                <a:ea typeface="+mn-ea"/>
                <a:cs typeface="+mn-cs"/>
              </a:rPr>
              <a:t>glycerol</a:t>
            </a:r>
            <a:r>
              <a:rPr lang="en-US" sz="1200" b="0" i="0" kern="1200" dirty="0" smtClean="0">
                <a:solidFill>
                  <a:schemeClr val="tx1"/>
                </a:solidFill>
                <a:effectLst/>
                <a:latin typeface="+mn-lt"/>
                <a:ea typeface="+mn-ea"/>
                <a:cs typeface="+mn-cs"/>
              </a:rPr>
              <a:t> backbone, two hydroxyl groups of which are esterified to various </a:t>
            </a:r>
            <a:r>
              <a:rPr lang="en-US" sz="1200" b="1" i="0" kern="1200" dirty="0" smtClean="0">
                <a:solidFill>
                  <a:schemeClr val="tx1"/>
                </a:solidFill>
                <a:effectLst/>
                <a:latin typeface="+mn-lt"/>
                <a:ea typeface="+mn-ea"/>
                <a:cs typeface="+mn-cs"/>
              </a:rPr>
              <a:t>fatty-acid</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acyl groups</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rPr>
              <a:t>Fig. 2-1</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These acyl groups may have different numbers of carbon atoms and also may have double bonds between carbons. For glycerol-based phospholipids, the third </a:t>
            </a:r>
            <a:r>
              <a:rPr lang="en-US" sz="1200" b="0" i="0" kern="1200" dirty="0" err="1" smtClean="0">
                <a:solidFill>
                  <a:schemeClr val="tx1"/>
                </a:solidFill>
                <a:effectLst/>
                <a:latin typeface="+mn-lt"/>
                <a:ea typeface="+mn-ea"/>
                <a:cs typeface="+mn-cs"/>
              </a:rPr>
              <a:t>glycerolic</a:t>
            </a:r>
            <a:r>
              <a:rPr lang="en-US" sz="1200" b="0" i="0" kern="1200" dirty="0" smtClean="0">
                <a:solidFill>
                  <a:schemeClr val="tx1"/>
                </a:solidFill>
                <a:effectLst/>
                <a:latin typeface="+mn-lt"/>
                <a:ea typeface="+mn-ea"/>
                <a:cs typeface="+mn-cs"/>
              </a:rPr>
              <a:t> hydroxyl group is esterified to a </a:t>
            </a:r>
            <a:r>
              <a:rPr lang="en-US" sz="1200" b="1" i="0" kern="1200" dirty="0" smtClean="0">
                <a:solidFill>
                  <a:schemeClr val="tx1"/>
                </a:solidFill>
                <a:effectLst/>
                <a:latin typeface="+mn-lt"/>
                <a:ea typeface="+mn-ea"/>
                <a:cs typeface="+mn-cs"/>
              </a:rPr>
              <a:t>phosphate</a:t>
            </a:r>
            <a:r>
              <a:rPr lang="en-US" sz="1200" b="0" i="0" kern="1200" dirty="0" smtClean="0">
                <a:solidFill>
                  <a:schemeClr val="tx1"/>
                </a:solidFill>
                <a:effectLst/>
                <a:latin typeface="+mn-lt"/>
                <a:ea typeface="+mn-ea"/>
                <a:cs typeface="+mn-cs"/>
              </a:rPr>
              <a:t> group, which is in turn esterified to a small molecule referred to as a </a:t>
            </a:r>
            <a:r>
              <a:rPr lang="en-US" sz="1200" b="1" i="0" kern="1200" dirty="0" smtClean="0">
                <a:solidFill>
                  <a:schemeClr val="tx1"/>
                </a:solidFill>
                <a:effectLst/>
                <a:latin typeface="+mn-lt"/>
                <a:ea typeface="+mn-ea"/>
                <a:cs typeface="+mn-cs"/>
              </a:rPr>
              <a:t>head group.</a:t>
            </a:r>
            <a:r>
              <a:rPr lang="en-US" sz="1200" b="0" i="0" kern="1200" dirty="0" smtClean="0">
                <a:solidFill>
                  <a:schemeClr val="tx1"/>
                </a:solidFill>
                <a:effectLst/>
                <a:latin typeface="+mn-lt"/>
                <a:ea typeface="+mn-ea"/>
                <a:cs typeface="+mn-cs"/>
              </a:rPr>
              <a:t> The identity of the head group determines the name as well as many of the properties of the individual phospholipids. For instance, glycerol-based phospholipids that bear an ethanolamine molecule in the head group position are categorized as </a:t>
            </a:r>
            <a:r>
              <a:rPr lang="en-US" sz="1200" b="1" i="0" kern="1200" dirty="0" smtClean="0">
                <a:solidFill>
                  <a:schemeClr val="tx1"/>
                </a:solidFill>
                <a:effectLst/>
                <a:latin typeface="+mn-lt"/>
                <a:ea typeface="+mn-ea"/>
                <a:cs typeface="+mn-cs"/>
              </a:rPr>
              <a:t>phosphatidylethanolamines</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rPr>
              <a:t>Fig. 2-1</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Phospholipids form complex structures in aqueous solution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unique structure and physical chemistry of each phospholipid (see </a:t>
            </a:r>
            <a:r>
              <a:rPr lang="en-US" sz="1200" b="0" i="0" u="sng" kern="1200" dirty="0" smtClean="0">
                <a:solidFill>
                  <a:schemeClr val="tx1"/>
                </a:solidFill>
                <a:effectLst/>
                <a:latin typeface="+mn-lt"/>
                <a:ea typeface="+mn-ea"/>
                <a:cs typeface="+mn-cs"/>
              </a:rPr>
              <a:t>Fig. 2-1</a:t>
            </a:r>
            <a:r>
              <a:rPr lang="en-US" sz="1200" b="0" i="1"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underlie the formation of biological membranes and explain many of their most important properties. Fatty acids are nonpolar molecules. Their long carbon chains lack the charged groups that would facilitate interactions with water, which is polar. Consequently, fatty acids dissolve poorly in water but readily in organic solvents; thus, fatty acids are </a:t>
            </a:r>
            <a:r>
              <a:rPr lang="en-US" sz="1200" b="1" i="0" kern="1200" dirty="0" smtClean="0">
                <a:solidFill>
                  <a:schemeClr val="tx1"/>
                </a:solidFill>
                <a:effectLst/>
                <a:latin typeface="+mn-lt"/>
                <a:ea typeface="+mn-ea"/>
                <a:cs typeface="+mn-cs"/>
              </a:rPr>
              <a:t>hydrophobic.</a:t>
            </a:r>
            <a:r>
              <a:rPr lang="en-US" sz="1200" b="0" i="0" kern="1200" dirty="0" smtClean="0">
                <a:solidFill>
                  <a:schemeClr val="tx1"/>
                </a:solidFill>
                <a:effectLst/>
                <a:latin typeface="+mn-lt"/>
                <a:ea typeface="+mn-ea"/>
                <a:cs typeface="+mn-cs"/>
              </a:rPr>
              <a:t> On the other hand, the head groups of most phospholipids are charged or polar. These head groups interact well with water and consequently are very water soluble. Thus, the head groups are </a:t>
            </a:r>
            <a:r>
              <a:rPr lang="en-US" sz="1200" b="1" i="0" kern="1200" dirty="0" smtClean="0">
                <a:solidFill>
                  <a:schemeClr val="tx1"/>
                </a:solidFill>
                <a:effectLst/>
                <a:latin typeface="+mn-lt"/>
                <a:ea typeface="+mn-ea"/>
                <a:cs typeface="+mn-cs"/>
              </a:rPr>
              <a:t>hydrophilic.</a:t>
            </a:r>
            <a:r>
              <a:rPr lang="en-US" sz="1200" b="0" i="0" kern="1200" dirty="0" smtClean="0">
                <a:solidFill>
                  <a:schemeClr val="tx1"/>
                </a:solidFill>
                <a:effectLst/>
                <a:latin typeface="+mn-lt"/>
                <a:ea typeface="+mn-ea"/>
                <a:cs typeface="+mn-cs"/>
              </a:rPr>
              <a:t> Because phospholipids combine hydrophilic heads with hydrophobic tails, their interaction with water is referred to as </a:t>
            </a:r>
            <a:r>
              <a:rPr lang="en-US" sz="1200" b="1" i="0" kern="1200" dirty="0" smtClean="0">
                <a:solidFill>
                  <a:schemeClr val="tx1"/>
                </a:solidFill>
                <a:effectLst/>
                <a:latin typeface="+mn-lt"/>
                <a:ea typeface="+mn-ea"/>
                <a:cs typeface="+mn-cs"/>
              </a:rPr>
              <a:t>amphipathic.</a:t>
            </a:r>
            <a:endParaRPr lang="cs-CZ"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mixed with water, phospholipids organize themselves into structures that prevent their hydrophobic tails from making contact with water while simultaneously permitting their hydrophilic head groups to be fully dissolved. When added to water at fairly low concentrations, phospholipids form a </a:t>
            </a:r>
            <a:r>
              <a:rPr lang="en-US" sz="1200" b="1" i="0" kern="1200" dirty="0" smtClean="0">
                <a:solidFill>
                  <a:schemeClr val="tx1"/>
                </a:solidFill>
                <a:effectLst/>
                <a:latin typeface="+mn-lt"/>
                <a:ea typeface="+mn-ea"/>
                <a:cs typeface="+mn-cs"/>
              </a:rPr>
              <a:t>monolayer</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rPr>
              <a:t>Fig. 2-1</a:t>
            </a:r>
            <a:r>
              <a:rPr lang="en-US" sz="1200" b="0" i="1"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on the water's surface at the air-water interface. It is energetically less costly to the system for the hydrophobic tails to stick up in the air than to interact with the solvent.</a:t>
            </a:r>
          </a:p>
          <a:p>
            <a:r>
              <a:rPr lang="en-US" sz="1200" b="0" i="0" kern="1200" dirty="0" smtClean="0">
                <a:solidFill>
                  <a:schemeClr val="tx1"/>
                </a:solidFill>
                <a:effectLst/>
                <a:latin typeface="+mn-lt"/>
                <a:ea typeface="+mn-ea"/>
                <a:cs typeface="+mn-cs"/>
              </a:rPr>
              <a:t>At higher concentrations, phospholipids assemble into </a:t>
            </a:r>
            <a:r>
              <a:rPr lang="en-US" sz="1200" b="1" i="0" kern="1200" dirty="0" smtClean="0">
                <a:solidFill>
                  <a:schemeClr val="tx1"/>
                </a:solidFill>
                <a:effectLst/>
                <a:latin typeface="+mn-lt"/>
                <a:ea typeface="+mn-ea"/>
                <a:cs typeface="+mn-cs"/>
              </a:rPr>
              <a:t>micelles.</a:t>
            </a:r>
            <a:r>
              <a:rPr lang="en-US" sz="1200" b="0" i="0" kern="1200" dirty="0" smtClean="0">
                <a:solidFill>
                  <a:schemeClr val="tx1"/>
                </a:solidFill>
                <a:effectLst/>
                <a:latin typeface="+mn-lt"/>
                <a:ea typeface="+mn-ea"/>
                <a:cs typeface="+mn-cs"/>
              </a:rPr>
              <a:t> The hydrophilic head groups form the surfaces of these small spheres, whereas the hydrophobic tails point toward their centers. In this geometry, the tails are protected from any contact with water and instead are able to participate in energetically favorable interactions among themselves. At still higher concentrations, phospholipids spontaneously form </a:t>
            </a:r>
            <a:r>
              <a:rPr lang="en-US" sz="1200" b="1" i="0" kern="1200" dirty="0" smtClean="0">
                <a:solidFill>
                  <a:schemeClr val="tx1"/>
                </a:solidFill>
                <a:effectLst/>
                <a:latin typeface="+mn-lt"/>
                <a:ea typeface="+mn-ea"/>
                <a:cs typeface="+mn-cs"/>
              </a:rPr>
              <a:t>bilayers</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rPr>
              <a:t>Fig. 2-1</a:t>
            </a:r>
            <a:r>
              <a:rPr lang="en-US" sz="1200" b="0" i="1"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In these structures, the phospholipid molecules arrange themselves into two parallel sheets or </a:t>
            </a:r>
            <a:r>
              <a:rPr lang="en-US" sz="1200" b="1" i="0" kern="1200" dirty="0" smtClean="0">
                <a:solidFill>
                  <a:schemeClr val="tx1"/>
                </a:solidFill>
                <a:effectLst/>
                <a:latin typeface="+mn-lt"/>
                <a:ea typeface="+mn-ea"/>
                <a:cs typeface="+mn-cs"/>
              </a:rPr>
              <a:t>leaflets</a:t>
            </a:r>
            <a:r>
              <a:rPr lang="en-US" sz="1200" b="0" i="0" kern="1200" dirty="0" smtClean="0">
                <a:solidFill>
                  <a:schemeClr val="tx1"/>
                </a:solidFill>
                <a:effectLst/>
                <a:latin typeface="+mn-lt"/>
                <a:ea typeface="+mn-ea"/>
                <a:cs typeface="+mn-cs"/>
              </a:rPr>
              <a:t> that face each other tail to tail. The hydrophilic head groups form the surfaces of the bilayer; the hydrophobic tails form the center of the sandwich. The hydrophilic surfaces insulate the hydrophobic tails from contact with the solvent, leaving the tails free to associate exclusively with one another.</a:t>
            </a:r>
          </a:p>
          <a:p>
            <a:r>
              <a:rPr lang="en-US" sz="1200" b="0" i="0" kern="1200" dirty="0" smtClean="0">
                <a:solidFill>
                  <a:schemeClr val="tx1"/>
                </a:solidFill>
                <a:effectLst/>
                <a:latin typeface="+mn-lt"/>
                <a:ea typeface="+mn-ea"/>
                <a:cs typeface="+mn-cs"/>
              </a:rPr>
              <a:t>The physical characteristics of a lipid bilayer largely depend on the chemical composition of its constituent phospholipid molecules. For example, the width of the bilayer is determined by the length of the fatty-acid side chains. </a:t>
            </a:r>
            <a:r>
              <a:rPr lang="en-US" sz="1200" b="0" i="0" kern="1200" dirty="0" err="1" smtClean="0">
                <a:solidFill>
                  <a:schemeClr val="tx1"/>
                </a:solidFill>
                <a:effectLst/>
                <a:latin typeface="+mn-lt"/>
                <a:ea typeface="+mn-ea"/>
                <a:cs typeface="+mn-cs"/>
              </a:rPr>
              <a:t>Dihexadecanoic</a:t>
            </a:r>
            <a:r>
              <a:rPr lang="en-US" sz="1200" b="0" i="0" kern="1200" dirty="0" smtClean="0">
                <a:solidFill>
                  <a:schemeClr val="tx1"/>
                </a:solidFill>
                <a:effectLst/>
                <a:latin typeface="+mn-lt"/>
                <a:ea typeface="+mn-ea"/>
                <a:cs typeface="+mn-cs"/>
              </a:rPr>
              <a:t> phospholipids (whose two fatty-acid chains are each 16 carbons long) produce bilayers that are 2.47 nm wide; </a:t>
            </a:r>
            <a:r>
              <a:rPr lang="en-US" sz="1200" b="0" i="0" kern="1200" dirty="0" err="1" smtClean="0">
                <a:solidFill>
                  <a:schemeClr val="tx1"/>
                </a:solidFill>
                <a:effectLst/>
                <a:latin typeface="+mn-lt"/>
                <a:ea typeface="+mn-ea"/>
                <a:cs typeface="+mn-cs"/>
              </a:rPr>
              <a:t>ditetradecanoic</a:t>
            </a:r>
            <a:r>
              <a:rPr lang="en-US" sz="1200" b="0" i="0" kern="1200" dirty="0" smtClean="0">
                <a:solidFill>
                  <a:schemeClr val="tx1"/>
                </a:solidFill>
                <a:effectLst/>
                <a:latin typeface="+mn-lt"/>
                <a:ea typeface="+mn-ea"/>
                <a:cs typeface="+mn-cs"/>
              </a:rPr>
              <a:t> phospholipids (bearing 14-carbon fatty acids) generate 2.3-nm bilayers. Similarly, the nature of the head groups determines how densely packed adjacent phospholipid molecules are in each leaflet of the membrane.</a:t>
            </a:r>
          </a:p>
          <a:p>
            <a:r>
              <a:rPr lang="en-US" sz="1200" b="0" i="0" kern="1200" dirty="0" smtClean="0">
                <a:solidFill>
                  <a:schemeClr val="tx1"/>
                </a:solidFill>
                <a:effectLst/>
                <a:latin typeface="+mn-lt"/>
                <a:ea typeface="+mn-ea"/>
                <a:cs typeface="+mn-cs"/>
              </a:rPr>
              <a:t>Detergents can dissolve phospholipid membranes because, like the phospholipids themselves, they are amphipathic. They possess very hydrophilic head groups and hydrophobic tails and are water soluble at much higher concentrations than are the phospholipids. When mixed together in aqueous solutions, detergent and phospholipid molecules interact through their hydrophobic tails, and the resulting complexes are water soluble, either as individual dimers or in mixed micelles. Therefore, adding sufficient concentrations of detergent to phospholipid bilayer membranes disrupts the membranes and dissolves the lipids. Detergents are extremely useful tools in research into the structure and composition of lipid membranes.</a:t>
            </a:r>
          </a:p>
          <a:p>
            <a:endParaRPr lang="cs-CZ" sz="12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15</a:t>
            </a:fld>
            <a:endParaRPr lang="cs-CZ"/>
          </a:p>
        </p:txBody>
      </p:sp>
    </p:spTree>
    <p:extLst>
      <p:ext uri="{BB962C8B-B14F-4D97-AF65-F5344CB8AC3E}">
        <p14:creationId xmlns:p14="http://schemas.microsoft.com/office/powerpoint/2010/main" val="23204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diffusion of individual lipids within a leaflet of a bilayer is determined by the chemical makeup of its constituents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Despite its highly organized appearance, a phospholipid bilayer is a fluid structure. An individual phospholipid molecule is free to diffuse within the entire leaflet in which it resides. The rate at which this two-dimensional diffusion occurs is extremely temperature dependent. At high temperatures, the thermal energy of any given lipid molecule is greater than the interaction energy that would tend to hold adjacent lipid molecules together. Under these conditions, lateral diffusion can proceed rapidly, and the lipid is said to be in the </a:t>
            </a:r>
            <a:r>
              <a:rPr lang="en-US" sz="1200" b="1" i="0" kern="1200" dirty="0" smtClean="0">
                <a:solidFill>
                  <a:schemeClr val="tx1"/>
                </a:solidFill>
                <a:effectLst/>
                <a:latin typeface="+mn-lt"/>
                <a:ea typeface="+mn-ea"/>
                <a:cs typeface="+mn-cs"/>
              </a:rPr>
              <a:t>sol state.</a:t>
            </a:r>
            <a:r>
              <a:rPr lang="en-US" sz="1200" b="0" i="0" kern="1200" dirty="0" smtClean="0">
                <a:solidFill>
                  <a:schemeClr val="tx1"/>
                </a:solidFill>
                <a:effectLst/>
                <a:latin typeface="+mn-lt"/>
                <a:ea typeface="+mn-ea"/>
                <a:cs typeface="+mn-cs"/>
              </a:rPr>
              <a:t> At lower temperatures, interaction energies exceed the thermal energies of most individual molecules. Thus, phospholipids diffuse slowly because they lack the energy to free themselves from the embraces of their neighbors. This behavior is characteristic of the </a:t>
            </a:r>
            <a:r>
              <a:rPr lang="en-US" sz="1200" b="1" i="0" kern="1200" dirty="0" smtClean="0">
                <a:solidFill>
                  <a:schemeClr val="tx1"/>
                </a:solidFill>
                <a:effectLst/>
                <a:latin typeface="+mn-lt"/>
                <a:ea typeface="+mn-ea"/>
                <a:cs typeface="+mn-cs"/>
              </a:rPr>
              <a:t>gel state.</a:t>
            </a:r>
            <a:endParaRPr lang="cs-CZ"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temperature at which the bilayer membrane converts from the gel to the sol phase (and vice versa) is referred to as the </a:t>
            </a:r>
            <a:r>
              <a:rPr lang="en-US" sz="1200" b="1" i="0" kern="1200" dirty="0" smtClean="0">
                <a:solidFill>
                  <a:schemeClr val="tx1"/>
                </a:solidFill>
                <a:effectLst/>
                <a:latin typeface="+mn-lt"/>
                <a:ea typeface="+mn-ea"/>
                <a:cs typeface="+mn-cs"/>
              </a:rPr>
              <a:t>transition temperature.</a:t>
            </a:r>
            <a:r>
              <a:rPr lang="en-US" sz="1200" b="0" i="0" kern="1200" dirty="0" smtClean="0">
                <a:solidFill>
                  <a:schemeClr val="tx1"/>
                </a:solidFill>
                <a:effectLst/>
                <a:latin typeface="+mn-lt"/>
                <a:ea typeface="+mn-ea"/>
                <a:cs typeface="+mn-cs"/>
              </a:rPr>
              <a:t> The transition temperature is another characteristic that depends on the chemical makeup of the phospholipids in the bilayer. Phospholipids with long, saturated fatty-acid chains can extensively interact with one another. Consequently, a fair amount of thermal energy is required to overcome these interactions and permit diffusion. Not surprisingly, such bilayers have relatively high transition temperatures. For example, the transition temperature for </a:t>
            </a:r>
            <a:r>
              <a:rPr lang="en-US" sz="1200" b="0" i="0" kern="1200" dirty="0" err="1" smtClean="0">
                <a:solidFill>
                  <a:schemeClr val="tx1"/>
                </a:solidFill>
                <a:effectLst/>
                <a:latin typeface="+mn-lt"/>
                <a:ea typeface="+mn-ea"/>
                <a:cs typeface="+mn-cs"/>
              </a:rPr>
              <a:t>dioctadecanoic</a:t>
            </a:r>
            <a:r>
              <a:rPr lang="en-US" sz="1200" b="0" i="0" kern="1200" dirty="0" smtClean="0">
                <a:solidFill>
                  <a:schemeClr val="tx1"/>
                </a:solidFill>
                <a:effectLst/>
                <a:latin typeface="+mn-lt"/>
                <a:ea typeface="+mn-ea"/>
                <a:cs typeface="+mn-cs"/>
              </a:rPr>
              <a:t> phosphatidylcholine (which has two 18-carbon fatty-acid chains, fully saturated) is 55.5°C. In contrast, phospholipids that have shorter fatty-acid chains or double bonds (which introduce kinks) cannot line up next to each other as well and hence do not interact as well. Considerably less energy is required to induce them to participate in diffusion. For example, if we reduce the length of the carbon chain from 18 to 14, the transition temperature falls to 23°C. If we retain 18 carbons but introduce one double bond (making the fatty-acid chains monounsaturated), the transition temperature also falls dramatically.</a:t>
            </a:r>
          </a:p>
          <a:p>
            <a:r>
              <a:rPr lang="en-US" sz="1200" b="0" i="0" kern="1200" dirty="0" smtClean="0">
                <a:solidFill>
                  <a:schemeClr val="tx1"/>
                </a:solidFill>
                <a:effectLst/>
                <a:latin typeface="+mn-lt"/>
                <a:ea typeface="+mn-ea"/>
                <a:cs typeface="+mn-cs"/>
              </a:rPr>
              <a:t>By mixing other types of lipid molecules into phospholipid bilayers, we can markedly alter the membrane's fluidity properties. The </a:t>
            </a:r>
            <a:r>
              <a:rPr lang="en-US" sz="1200" b="0" i="1" kern="1200" dirty="0" smtClean="0">
                <a:solidFill>
                  <a:schemeClr val="tx1"/>
                </a:solidFill>
                <a:effectLst/>
                <a:latin typeface="+mn-lt"/>
                <a:ea typeface="+mn-ea"/>
                <a:cs typeface="+mn-cs"/>
              </a:rPr>
              <a:t>glycerol-based</a:t>
            </a:r>
            <a:r>
              <a:rPr lang="en-US" sz="1200" b="0" i="0" kern="1200" dirty="0" smtClean="0">
                <a:solidFill>
                  <a:schemeClr val="tx1"/>
                </a:solidFill>
                <a:effectLst/>
                <a:latin typeface="+mn-lt"/>
                <a:ea typeface="+mn-ea"/>
                <a:cs typeface="+mn-cs"/>
              </a:rPr>
              <a:t> phospholipids, the most common membrane lipids, include the phosphatidylethanolamines described above (see </a:t>
            </a:r>
            <a:r>
              <a:rPr lang="en-US" sz="1200" b="0" i="0" u="sng" kern="1200" dirty="0" smtClean="0">
                <a:solidFill>
                  <a:schemeClr val="tx1"/>
                </a:solidFill>
                <a:effectLst/>
                <a:latin typeface="+mn-lt"/>
                <a:ea typeface="+mn-ea"/>
                <a:cs typeface="+mn-cs"/>
              </a:rPr>
              <a:t>Fig. 2-1</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as well as the </a:t>
            </a:r>
            <a:r>
              <a:rPr lang="en-US" sz="1200" b="1" i="0" kern="1200" dirty="0" err="1" smtClean="0">
                <a:solidFill>
                  <a:schemeClr val="tx1"/>
                </a:solidFill>
                <a:effectLst/>
                <a:latin typeface="+mn-lt"/>
                <a:ea typeface="+mn-ea"/>
                <a:cs typeface="+mn-cs"/>
              </a:rPr>
              <a:t>phosphatidylinositols</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rPr>
              <a:t>Fig. 2-2</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phosphatidylserines</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rPr>
              <a:t>Fig. 2-2</a:t>
            </a:r>
            <a:r>
              <a:rPr lang="en-US" sz="1200" b="0" i="1"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phosphatidylcholines</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rPr>
              <a:t>Fig. 2-2</a:t>
            </a:r>
            <a:r>
              <a:rPr lang="en-US" sz="1200" b="0" i="1"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The second major class of membrane lipids, the </a:t>
            </a:r>
            <a:r>
              <a:rPr lang="en-US" sz="1200" b="1" i="0" kern="1200" dirty="0" smtClean="0">
                <a:solidFill>
                  <a:schemeClr val="tx1"/>
                </a:solidFill>
                <a:effectLst/>
                <a:latin typeface="+mn-lt"/>
                <a:ea typeface="+mn-ea"/>
                <a:cs typeface="+mn-cs"/>
              </a:rPr>
              <a:t>sphingolipids</a:t>
            </a:r>
            <a:r>
              <a:rPr lang="en-US" sz="1200" b="0" i="0" kern="1200" dirty="0" smtClean="0">
                <a:solidFill>
                  <a:schemeClr val="tx1"/>
                </a:solidFill>
                <a:effectLst/>
                <a:latin typeface="+mn-lt"/>
                <a:ea typeface="+mn-ea"/>
                <a:cs typeface="+mn-cs"/>
              </a:rPr>
              <a:t> (derivatives of </a:t>
            </a:r>
            <a:r>
              <a:rPr lang="en-US" sz="1200" b="0" i="1" kern="1200" dirty="0" smtClean="0">
                <a:solidFill>
                  <a:schemeClr val="tx1"/>
                </a:solidFill>
                <a:effectLst/>
                <a:latin typeface="+mn-lt"/>
                <a:ea typeface="+mn-ea"/>
                <a:cs typeface="+mn-cs"/>
              </a:rPr>
              <a:t>sphingosine</a:t>
            </a:r>
            <a:r>
              <a:rPr lang="en-US" sz="1200" b="0" i="0" kern="1200" dirty="0" smtClean="0">
                <a:solidFill>
                  <a:schemeClr val="tx1"/>
                </a:solidFill>
                <a:effectLst/>
                <a:latin typeface="+mn-lt"/>
                <a:ea typeface="+mn-ea"/>
                <a:cs typeface="+mn-cs"/>
              </a:rPr>
              <a:t>), is made up of three subgroups: </a:t>
            </a:r>
            <a:r>
              <a:rPr lang="en-US" sz="1200" b="1" i="0" kern="1200" dirty="0" smtClean="0">
                <a:solidFill>
                  <a:schemeClr val="tx1"/>
                </a:solidFill>
                <a:effectLst/>
                <a:latin typeface="+mn-lt"/>
                <a:ea typeface="+mn-ea"/>
                <a:cs typeface="+mn-cs"/>
              </a:rPr>
              <a:t>sphingomyelins</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rPr>
              <a:t>Fig. 2-2</a:t>
            </a:r>
            <a:r>
              <a:rPr lang="en-US" sz="1200" b="0" i="1"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N2-1</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glycosphingolipids</a:t>
            </a:r>
            <a:r>
              <a:rPr lang="en-US" sz="1200" b="0" i="0" kern="1200" dirty="0" smtClean="0">
                <a:solidFill>
                  <a:schemeClr val="tx1"/>
                </a:solidFill>
                <a:effectLst/>
                <a:latin typeface="+mn-lt"/>
                <a:ea typeface="+mn-ea"/>
                <a:cs typeface="+mn-cs"/>
              </a:rPr>
              <a:t> such as the </a:t>
            </a:r>
            <a:r>
              <a:rPr lang="en-US" sz="1200" b="0" i="0" kern="1200" dirty="0" err="1" smtClean="0">
                <a:solidFill>
                  <a:schemeClr val="tx1"/>
                </a:solidFill>
                <a:effectLst/>
                <a:latin typeface="+mn-lt"/>
                <a:ea typeface="+mn-ea"/>
                <a:cs typeface="+mn-cs"/>
              </a:rPr>
              <a:t>galactocerebrosides</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rPr>
              <a:t>Fig. 2-2</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gangliosides</a:t>
            </a:r>
            <a:r>
              <a:rPr lang="en-US" sz="1200" b="0" i="0" kern="1200" dirty="0" smtClean="0">
                <a:solidFill>
                  <a:schemeClr val="tx1"/>
                </a:solidFill>
                <a:effectLst/>
                <a:latin typeface="+mn-lt"/>
                <a:ea typeface="+mn-ea"/>
                <a:cs typeface="+mn-cs"/>
              </a:rPr>
              <a:t> (not shown in figure). Cholesterol (see </a:t>
            </a:r>
            <a:r>
              <a:rPr lang="en-US" sz="1200" b="0" i="0" u="sng" kern="1200" dirty="0" smtClean="0">
                <a:solidFill>
                  <a:schemeClr val="tx1"/>
                </a:solidFill>
                <a:effectLst/>
                <a:latin typeface="+mn-lt"/>
                <a:ea typeface="+mn-ea"/>
                <a:cs typeface="+mn-cs"/>
              </a:rPr>
              <a:t>Fig. 2-2</a:t>
            </a:r>
            <a:r>
              <a:rPr lang="en-US" sz="1200" b="0" i="1"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is another important membrane lipid. Because these other molecules are not shaped exactly like the glycerol-based phospholipids, they participate to different degrees in intermolecular interactions with phospholipid side chains.  </a:t>
            </a:r>
            <a:r>
              <a:rPr lang="en-US" sz="1200" b="1" i="0" kern="1200" dirty="0" smtClean="0">
                <a:solidFill>
                  <a:schemeClr val="tx1"/>
                </a:solidFill>
                <a:effectLst/>
                <a:latin typeface="+mn-lt"/>
                <a:ea typeface="+mn-ea"/>
                <a:cs typeface="+mn-cs"/>
              </a:rPr>
              <a:t>N2-2</a:t>
            </a:r>
            <a:r>
              <a:rPr lang="en-US" sz="1200" b="0" i="0" kern="1200" dirty="0" smtClean="0">
                <a:solidFill>
                  <a:schemeClr val="tx1"/>
                </a:solidFill>
                <a:effectLst/>
                <a:latin typeface="+mn-lt"/>
                <a:ea typeface="+mn-ea"/>
                <a:cs typeface="+mn-cs"/>
              </a:rPr>
              <a:t> The presence of these alternative lipids changes the strength of the interactions that prevents lipid molecules from diffusing. Consequently, the membrane has a different fluidity and a different transition temperature. This behavior is especially characteristic of the cholesterol molecule, whose rigid steroid ring binds to and partially immobilizes fatty-acid side chains. Therefore, at modest concentrations, cholesterol decreases fluidity. However, when it is present in high concentrations, cholesterol can substantially disrupt the ability of the phospholipids to interact among themselves, which increases fluidity and lowers the gel-sol transition temperature. This issue is significant because animal cell plasma membranes can contain substantial quantities of cholesterol.</a:t>
            </a:r>
            <a:endParaRPr lang="cs-CZ"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Sphingomyelins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polar head group of sphingomyelins can be either </a:t>
            </a:r>
            <a:r>
              <a:rPr lang="en-US" sz="1200" b="0" i="0" kern="1200" dirty="0" err="1" smtClean="0">
                <a:solidFill>
                  <a:schemeClr val="tx1"/>
                </a:solidFill>
                <a:effectLst/>
                <a:latin typeface="+mn-lt"/>
                <a:ea typeface="+mn-ea"/>
                <a:cs typeface="+mn-cs"/>
              </a:rPr>
              <a:t>phosphocholine</a:t>
            </a:r>
            <a:r>
              <a:rPr lang="en-US" sz="1200" b="0" i="0" kern="1200" dirty="0" smtClean="0">
                <a:solidFill>
                  <a:schemeClr val="tx1"/>
                </a:solidFill>
                <a:effectLst/>
                <a:latin typeface="+mn-lt"/>
                <a:ea typeface="+mn-ea"/>
                <a:cs typeface="+mn-cs"/>
              </a:rPr>
              <a:t>, as shown in </a:t>
            </a:r>
            <a:r>
              <a:rPr lang="en-US" sz="1200" b="0" i="0" u="sng" kern="1200" dirty="0" smtClean="0">
                <a:solidFill>
                  <a:schemeClr val="tx1"/>
                </a:solidFill>
                <a:effectLst/>
                <a:latin typeface="+mn-lt"/>
                <a:ea typeface="+mn-ea"/>
                <a:cs typeface="+mn-cs"/>
              </a:rPr>
              <a:t>Figure 2-2</a:t>
            </a:r>
            <a:r>
              <a:rPr lang="en-US" sz="1200" b="0" i="1"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or </a:t>
            </a:r>
            <a:r>
              <a:rPr lang="en-US" sz="1200" b="0" i="0" kern="1200" dirty="0" err="1" smtClean="0">
                <a:solidFill>
                  <a:schemeClr val="tx1"/>
                </a:solidFill>
                <a:effectLst/>
                <a:latin typeface="+mn-lt"/>
                <a:ea typeface="+mn-ea"/>
                <a:cs typeface="+mn-cs"/>
              </a:rPr>
              <a:t>phosphoethanolamine</a:t>
            </a:r>
            <a:r>
              <a:rPr lang="en-US" sz="1200" b="0" i="0" kern="1200" dirty="0" smtClean="0">
                <a:solidFill>
                  <a:schemeClr val="tx1"/>
                </a:solidFill>
                <a:effectLst/>
                <a:latin typeface="+mn-lt"/>
                <a:ea typeface="+mn-ea"/>
                <a:cs typeface="+mn-cs"/>
              </a:rPr>
              <a:t> (analogous to the </a:t>
            </a:r>
            <a:r>
              <a:rPr lang="en-US" sz="1200" b="0" i="0" kern="1200" dirty="0" err="1" smtClean="0">
                <a:solidFill>
                  <a:schemeClr val="tx1"/>
                </a:solidFill>
                <a:effectLst/>
                <a:latin typeface="+mn-lt"/>
                <a:ea typeface="+mn-ea"/>
                <a:cs typeface="+mn-cs"/>
              </a:rPr>
              <a:t>phosphoethanolamine</a:t>
            </a:r>
            <a:r>
              <a:rPr lang="en-US" sz="1200" b="0" i="0" kern="1200" dirty="0" smtClean="0">
                <a:solidFill>
                  <a:schemeClr val="tx1"/>
                </a:solidFill>
                <a:effectLst/>
                <a:latin typeface="+mn-lt"/>
                <a:ea typeface="+mn-ea"/>
                <a:cs typeface="+mn-cs"/>
              </a:rPr>
              <a:t> moiety in </a:t>
            </a:r>
            <a:r>
              <a:rPr lang="en-US" sz="1200" b="0" i="0" u="sng" kern="1200" dirty="0" smtClean="0">
                <a:solidFill>
                  <a:schemeClr val="tx1"/>
                </a:solidFill>
                <a:effectLst/>
                <a:latin typeface="+mn-lt"/>
                <a:ea typeface="+mn-ea"/>
                <a:cs typeface="+mn-cs"/>
              </a:rPr>
              <a:t>Fig. 2-1</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Note that sphingomyelins are both (1) sphingolipids because they contain sphingosine, and (2) phospholipids because they contain a phosphate group as do the glycerol-based phospholipids shown in </a:t>
            </a:r>
            <a:r>
              <a:rPr lang="en-US" sz="1200" b="0" i="0" u="sng" kern="1200" dirty="0" smtClean="0">
                <a:solidFill>
                  <a:schemeClr val="tx1"/>
                </a:solidFill>
                <a:effectLst/>
                <a:latin typeface="+mn-lt"/>
                <a:ea typeface="+mn-ea"/>
                <a:cs typeface="+mn-cs"/>
              </a:rPr>
              <a:t>Figures 2-1</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rPr>
              <a:t>2-2</a:t>
            </a:r>
            <a:r>
              <a:rPr lang="en-US" sz="1200" b="0" i="1" kern="1200" dirty="0" smtClean="0">
                <a:solidFill>
                  <a:schemeClr val="tx1"/>
                </a:solidFill>
                <a:effectLst/>
                <a:latin typeface="+mn-lt"/>
                <a:ea typeface="+mn-ea"/>
                <a:cs typeface="+mn-cs"/>
              </a:rPr>
              <a:t>A</a:t>
            </a:r>
            <a:r>
              <a:rPr lang="en-US" sz="1200" b="0" i="0" u="sng"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C.</a:t>
            </a:r>
            <a:endParaRPr lang="en-US"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Diversity of Lipids in a Bilayer</a:t>
            </a:r>
            <a:endParaRPr lang="cs-CZ"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Bilayers composed of several different lipids do not undergo the transition from gel to sol at a single, well-defined temperature. Instead, they interconvert more gradually over a temperature range that is defined by the composition of the mixture. Within this transition range in such multicomponent bilayers, the membrane can become divided into compositionally distinct zones. The phospholipids with long-chain, saturated fatty acids will adhere to one another relatively tightly, which results in the formation of regions with gel-like properties. Phospholipids bearing short-chain, unsaturated fatty acids will be excluded from these regions and migrate to sol-like regions. Hence, “lakes” of lipids with markedly different physical properties can exist side by side in the plane of a phospholipid membrane. Thus, the same thermodynamic forces that form the elegant bilayer structure can partition distinct lipid domains within the bilayer. As discussed below, the segregation of lipid lakes in the plane of the membrane may be important for sorting membrane proteins to different parts of the cell.</a:t>
            </a:r>
          </a:p>
          <a:p>
            <a:r>
              <a:rPr lang="en-US" sz="1200" b="0" i="0" kern="1200" dirty="0" smtClean="0">
                <a:solidFill>
                  <a:schemeClr val="tx1"/>
                </a:solidFill>
                <a:effectLst/>
                <a:latin typeface="+mn-lt"/>
                <a:ea typeface="+mn-ea"/>
                <a:cs typeface="+mn-cs"/>
              </a:rPr>
              <a:t>Although phospholipids can diffuse in the plane of a lipid bilayer membrane, they do not diffuse between adjacent leaflets (</a:t>
            </a:r>
            <a:r>
              <a:rPr lang="en-US" sz="1200" b="0" i="0" u="sng" kern="1200" dirty="0" smtClean="0">
                <a:solidFill>
                  <a:schemeClr val="tx1"/>
                </a:solidFill>
                <a:effectLst/>
                <a:latin typeface="+mn-lt"/>
                <a:ea typeface="+mn-ea"/>
                <a:cs typeface="+mn-cs"/>
              </a:rPr>
              <a:t>Fig. 2-3</a:t>
            </a:r>
            <a:r>
              <a:rPr lang="en-US" sz="1200" b="0" i="0" kern="1200" dirty="0" smtClean="0">
                <a:solidFill>
                  <a:schemeClr val="tx1"/>
                </a:solidFill>
                <a:effectLst/>
                <a:latin typeface="+mn-lt"/>
                <a:ea typeface="+mn-ea"/>
                <a:cs typeface="+mn-cs"/>
              </a:rPr>
              <a:t>). The rate at which phospholipids spontaneously “flip-flop” from one leaflet of a bilayer to the other is extremely low. As mentioned above, the center of a bilayer membrane consists of the fatty-acid tails of the phospholipid molecules and is an extremely hydrophobic environment. For a phospholipid molecule to jump from one leaflet to the other, its highly hydrophilic head group would have to transit this central hydrophobic core, which would have an extremely high energy cost. This caveat does not apply to cholesterol (see </a:t>
            </a:r>
            <a:r>
              <a:rPr lang="en-US" sz="1200" b="0" i="0" u="sng" kern="1200" dirty="0" smtClean="0">
                <a:solidFill>
                  <a:schemeClr val="tx1"/>
                </a:solidFill>
                <a:effectLst/>
                <a:latin typeface="+mn-lt"/>
                <a:ea typeface="+mn-ea"/>
                <a:cs typeface="+mn-cs"/>
              </a:rPr>
              <a:t>Fig. 2-3</a:t>
            </a:r>
            <a:r>
              <a:rPr lang="en-US" sz="1200" b="0" i="0" kern="1200" dirty="0" smtClean="0">
                <a:solidFill>
                  <a:schemeClr val="tx1"/>
                </a:solidFill>
                <a:effectLst/>
                <a:latin typeface="+mn-lt"/>
                <a:ea typeface="+mn-ea"/>
                <a:cs typeface="+mn-cs"/>
              </a:rPr>
              <a:t>), whose polar head is a single hydroxyl group. The energy cost of dragging this small polar hydroxyl group through the bilayer is relatively low, which permits relatively rapid cholesterol flip-flop.</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16</a:t>
            </a:fld>
            <a:endParaRPr lang="cs-CZ"/>
          </a:p>
        </p:txBody>
      </p:sp>
    </p:spTree>
    <p:extLst>
      <p:ext uri="{BB962C8B-B14F-4D97-AF65-F5344CB8AC3E}">
        <p14:creationId xmlns:p14="http://schemas.microsoft.com/office/powerpoint/2010/main" val="376956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embrane</a:t>
            </a:r>
            <a:r>
              <a:rPr lang="en-US" sz="1200" b="1" i="0" kern="1200" dirty="0" smtClean="0">
                <a:solidFill>
                  <a:schemeClr val="tx1"/>
                </a:solidFill>
                <a:effectLst/>
                <a:latin typeface="+mn-lt"/>
                <a:ea typeface="+mn-ea"/>
                <a:cs typeface="+mn-cs"/>
              </a:rPr>
              <a:t> proteins can be integrally or peripherally associated with the plasma membrane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demonstration that the plasma membrane's lipid components form a bilayer leaves open the question of how the membrane's protein constituents are organized. Membrane proteins can belong to either of two broad classes, peripheral or integral. </a:t>
            </a:r>
            <a:r>
              <a:rPr lang="en-US" sz="1200" b="1" i="0" kern="1200" dirty="0" smtClean="0">
                <a:solidFill>
                  <a:schemeClr val="tx1"/>
                </a:solidFill>
                <a:effectLst/>
                <a:latin typeface="+mn-lt"/>
                <a:ea typeface="+mn-ea"/>
                <a:cs typeface="+mn-cs"/>
              </a:rPr>
              <a:t>Peripherally associated membrane proteins</a:t>
            </a:r>
            <a:r>
              <a:rPr lang="en-US" sz="1200" b="0" i="0" kern="1200" dirty="0" smtClean="0">
                <a:solidFill>
                  <a:schemeClr val="tx1"/>
                </a:solidFill>
                <a:effectLst/>
                <a:latin typeface="+mn-lt"/>
                <a:ea typeface="+mn-ea"/>
                <a:cs typeface="+mn-cs"/>
              </a:rPr>
              <a:t> are neither embedded within the membrane nor attached to it by covalent bonds; instead, they adhere tightly to the cytoplasmic or extracellular surfaces of the plasma membrane (</a:t>
            </a:r>
            <a:r>
              <a:rPr lang="en-US" sz="1200" b="0" i="0" u="sng" kern="1200" dirty="0" smtClean="0">
                <a:solidFill>
                  <a:schemeClr val="tx1"/>
                </a:solidFill>
                <a:effectLst/>
                <a:latin typeface="+mn-lt"/>
                <a:ea typeface="+mn-ea"/>
                <a:cs typeface="+mn-cs"/>
              </a:rPr>
              <a:t>Fig. 2-5</a:t>
            </a:r>
            <a:r>
              <a:rPr lang="en-US" sz="1200" b="0" i="1"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 contrast, </a:t>
            </a:r>
            <a:r>
              <a:rPr lang="en-US" sz="1200" b="1" i="0" kern="1200" dirty="0" smtClean="0">
                <a:solidFill>
                  <a:schemeClr val="tx1"/>
                </a:solidFill>
                <a:effectLst/>
                <a:latin typeface="+mn-lt"/>
                <a:ea typeface="+mn-ea"/>
                <a:cs typeface="+mn-cs"/>
              </a:rPr>
              <a:t>integral membrane proteins</a:t>
            </a:r>
            <a:r>
              <a:rPr lang="en-US" sz="1200" b="0" i="0" kern="1200" dirty="0" smtClean="0">
                <a:solidFill>
                  <a:schemeClr val="tx1"/>
                </a:solidFill>
                <a:effectLst/>
                <a:latin typeface="+mn-lt"/>
                <a:ea typeface="+mn-ea"/>
                <a:cs typeface="+mn-cs"/>
              </a:rPr>
              <a:t> are intimately associated with the lipid bilayer.</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Integral membrane proteins can be associated with the lipid bilayer in any of three ways. First, some proteins actually span the lipid bilayer once or several times (see </a:t>
            </a:r>
            <a:r>
              <a:rPr lang="en-US" sz="1200" b="0" i="0" u="sng" kern="1200" dirty="0" smtClean="0">
                <a:solidFill>
                  <a:schemeClr val="tx1"/>
                </a:solidFill>
                <a:effectLst/>
                <a:latin typeface="+mn-lt"/>
                <a:ea typeface="+mn-ea"/>
                <a:cs typeface="+mn-cs"/>
              </a:rPr>
              <a:t>Fig. 2-5</a:t>
            </a:r>
            <a:r>
              <a:rPr lang="en-US" sz="1200" b="0" i="1" kern="1200" dirty="0" smtClean="0">
                <a:solidFill>
                  <a:schemeClr val="tx1"/>
                </a:solidFill>
                <a:effectLst/>
                <a:latin typeface="+mn-lt"/>
                <a:ea typeface="+mn-ea"/>
                <a:cs typeface="+mn-cs"/>
              </a:rPr>
              <a:t>B, C</a:t>
            </a:r>
            <a:r>
              <a:rPr lang="en-US" sz="1200" b="0" i="0" kern="1200" dirty="0" smtClean="0">
                <a:solidFill>
                  <a:schemeClr val="tx1"/>
                </a:solidFill>
                <a:effectLst/>
                <a:latin typeface="+mn-lt"/>
                <a:ea typeface="+mn-ea"/>
                <a:cs typeface="+mn-cs"/>
              </a:rPr>
              <a:t>) and hence are referred to as </a:t>
            </a:r>
            <a:r>
              <a:rPr lang="en-US" sz="1200" b="1" i="0" kern="1200" dirty="0" smtClean="0">
                <a:solidFill>
                  <a:schemeClr val="tx1"/>
                </a:solidFill>
                <a:effectLst/>
                <a:latin typeface="+mn-lt"/>
                <a:ea typeface="+mn-ea"/>
                <a:cs typeface="+mn-cs"/>
              </a:rPr>
              <a:t>transmembrane proteins.</a:t>
            </a:r>
            <a:r>
              <a:rPr lang="cs-CZ"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second group of integral membrane proteins is embedded in the bilayer without actually crossing it (see </a:t>
            </a:r>
            <a:r>
              <a:rPr lang="en-US" sz="1200" b="0" i="0" u="sng" kern="1200" dirty="0" smtClean="0">
                <a:solidFill>
                  <a:schemeClr val="tx1"/>
                </a:solidFill>
                <a:effectLst/>
                <a:latin typeface="+mn-lt"/>
                <a:ea typeface="+mn-ea"/>
                <a:cs typeface="+mn-cs"/>
              </a:rPr>
              <a:t>Fig. 2-5</a:t>
            </a:r>
            <a:r>
              <a:rPr lang="en-US" sz="1200" b="0" i="1"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A third group of membrane-associated proteins is not actually embedded in the bilayer at all. Instead, these lipid-anchored proteins are attached to the membrane by a covalent bond that links them either to a lipid component of the membrane or to a fatty-acid derivative that intercalates into the membrane. For example, proteins can be linked to a special type of glycosylated phospholipid molecule (see </a:t>
            </a:r>
            <a:r>
              <a:rPr lang="en-US" sz="1200" b="0" i="0" u="sng" kern="1200" dirty="0" smtClean="0">
                <a:solidFill>
                  <a:schemeClr val="tx1"/>
                </a:solidFill>
                <a:effectLst/>
                <a:latin typeface="+mn-lt"/>
                <a:ea typeface="+mn-ea"/>
                <a:cs typeface="+mn-cs"/>
              </a:rPr>
              <a:t>Fig. 2-5</a:t>
            </a:r>
            <a:r>
              <a:rPr lang="en-US" sz="1200" b="0" i="1"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which is most often </a:t>
            </a:r>
            <a:r>
              <a:rPr lang="en-US" sz="1200" b="1" i="0" kern="1200" dirty="0" smtClean="0">
                <a:solidFill>
                  <a:schemeClr val="tx1"/>
                </a:solidFill>
                <a:effectLst/>
                <a:latin typeface="+mn-lt"/>
                <a:ea typeface="+mn-ea"/>
                <a:cs typeface="+mn-cs"/>
              </a:rPr>
              <a:t>glycosylphosphatidylinositol (GPI),</a:t>
            </a:r>
            <a:r>
              <a:rPr lang="en-US" sz="1200" b="0" i="0" kern="1200" dirty="0" smtClean="0">
                <a:solidFill>
                  <a:schemeClr val="tx1"/>
                </a:solidFill>
                <a:effectLst/>
                <a:latin typeface="+mn-lt"/>
                <a:ea typeface="+mn-ea"/>
                <a:cs typeface="+mn-cs"/>
              </a:rPr>
              <a:t> on the outer leaflet of the membrane. This family is referred to collectively as the </a:t>
            </a:r>
            <a:r>
              <a:rPr lang="en-US" sz="1200" b="1" i="0" kern="1200" dirty="0" err="1" smtClean="0">
                <a:solidFill>
                  <a:schemeClr val="tx1"/>
                </a:solidFill>
                <a:effectLst/>
                <a:latin typeface="+mn-lt"/>
                <a:ea typeface="+mn-ea"/>
                <a:cs typeface="+mn-cs"/>
              </a:rPr>
              <a:t>glycophospholipid</a:t>
            </a:r>
            <a:r>
              <a:rPr lang="en-US" sz="1200" b="1" i="0" kern="1200" dirty="0" smtClean="0">
                <a:solidFill>
                  <a:schemeClr val="tx1"/>
                </a:solidFill>
                <a:effectLst/>
                <a:latin typeface="+mn-lt"/>
                <a:ea typeface="+mn-ea"/>
                <a:cs typeface="+mn-cs"/>
              </a:rPr>
              <a:t>-linked proteins.</a:t>
            </a:r>
            <a:r>
              <a:rPr lang="en-US" sz="1200" b="0" i="0" kern="1200" dirty="0" smtClean="0">
                <a:solidFill>
                  <a:schemeClr val="tx1"/>
                </a:solidFill>
                <a:effectLst/>
                <a:latin typeface="+mn-lt"/>
                <a:ea typeface="+mn-ea"/>
                <a:cs typeface="+mn-cs"/>
              </a:rPr>
              <a:t> Another example is a direct linkage to a fatty acid (e.g., a </a:t>
            </a:r>
            <a:r>
              <a:rPr lang="en-US" sz="1200" b="0" i="0" kern="1200" dirty="0" err="1" smtClean="0">
                <a:solidFill>
                  <a:schemeClr val="tx1"/>
                </a:solidFill>
                <a:effectLst/>
                <a:latin typeface="+mn-lt"/>
                <a:ea typeface="+mn-ea"/>
                <a:cs typeface="+mn-cs"/>
              </a:rPr>
              <a:t>myristyl</a:t>
            </a:r>
            <a:r>
              <a:rPr lang="en-US" sz="1200" b="0" i="0" kern="1200" dirty="0" smtClean="0">
                <a:solidFill>
                  <a:schemeClr val="tx1"/>
                </a:solidFill>
                <a:effectLst/>
                <a:latin typeface="+mn-lt"/>
                <a:ea typeface="+mn-ea"/>
                <a:cs typeface="+mn-cs"/>
              </a:rPr>
              <a:t> group) or a </a:t>
            </a:r>
            <a:r>
              <a:rPr lang="en-US" sz="1200" b="0" i="0" kern="1200" dirty="0" err="1" smtClean="0">
                <a:solidFill>
                  <a:schemeClr val="tx1"/>
                </a:solidFill>
                <a:effectLst/>
                <a:latin typeface="+mn-lt"/>
                <a:ea typeface="+mn-ea"/>
                <a:cs typeface="+mn-cs"/>
              </a:rPr>
              <a:t>prenyl</a:t>
            </a:r>
            <a:r>
              <a:rPr lang="en-US" sz="1200" b="0" i="0" kern="1200" dirty="0" smtClean="0">
                <a:solidFill>
                  <a:schemeClr val="tx1"/>
                </a:solidFill>
                <a:effectLst/>
                <a:latin typeface="+mn-lt"/>
                <a:ea typeface="+mn-ea"/>
                <a:cs typeface="+mn-cs"/>
              </a:rPr>
              <a:t> (e.g., farnesyl) group that intercalates into the inner leaflet of the membrane (see </a:t>
            </a:r>
            <a:r>
              <a:rPr lang="en-US" sz="1200" b="0" i="0" u="sng" kern="1200" dirty="0" smtClean="0">
                <a:solidFill>
                  <a:schemeClr val="tx1"/>
                </a:solidFill>
                <a:effectLst/>
                <a:latin typeface="+mn-lt"/>
                <a:ea typeface="+mn-ea"/>
                <a:cs typeface="+mn-cs"/>
              </a:rPr>
              <a:t>Fig. 2-5</a:t>
            </a:r>
            <a:r>
              <a:rPr lang="en-US" sz="1200" b="0" i="1"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17</a:t>
            </a:fld>
            <a:endParaRPr lang="cs-CZ"/>
          </a:p>
        </p:txBody>
      </p:sp>
    </p:spTree>
    <p:extLst>
      <p:ext uri="{BB962C8B-B14F-4D97-AF65-F5344CB8AC3E}">
        <p14:creationId xmlns:p14="http://schemas.microsoft.com/office/powerpoint/2010/main" val="367780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Lipid raft </a:t>
            </a:r>
            <a:r>
              <a:rPr lang="cs-CZ" sz="1200" b="0" i="0" kern="1200" dirty="0" err="1" smtClean="0">
                <a:solidFill>
                  <a:schemeClr val="tx1"/>
                </a:solidFill>
                <a:effectLst/>
                <a:latin typeface="+mn-lt"/>
                <a:ea typeface="+mn-ea"/>
                <a:cs typeface="+mn-cs"/>
              </a:rPr>
              <a:t>microdomains</a:t>
            </a:r>
            <a:r>
              <a:rPr lang="cs-CZ" sz="1200" b="0" i="0" kern="1200" dirty="0" smtClean="0">
                <a:solidFill>
                  <a:schemeClr val="tx1"/>
                </a:solidFill>
                <a:effectLst/>
                <a:latin typeface="+mn-lt"/>
                <a:ea typeface="+mn-ea"/>
                <a:cs typeface="+mn-cs"/>
              </a:rPr>
              <a:t> and </a:t>
            </a:r>
            <a:r>
              <a:rPr lang="cs-CZ" sz="1200" b="0" i="0" kern="1200" dirty="0" err="1" smtClean="0">
                <a:solidFill>
                  <a:schemeClr val="tx1"/>
                </a:solidFill>
                <a:effectLst/>
                <a:latin typeface="+mn-lt"/>
                <a:ea typeface="+mn-ea"/>
                <a:cs typeface="+mn-cs"/>
              </a:rPr>
              <a:t>membrane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organization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of</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neurotransmitter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signalling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molecules</a:t>
            </a:r>
            <a:r>
              <a:rPr lang="cs-CZ" sz="1200" b="0" i="0" kern="1200" dirty="0" smtClean="0">
                <a:solidFill>
                  <a:schemeClr val="tx1"/>
                </a:solidFill>
                <a:effectLst/>
                <a:latin typeface="+mn-lt"/>
                <a:ea typeface="+mn-ea"/>
                <a:cs typeface="+mn-cs"/>
              </a:rPr>
              <a:t>. Lipid </a:t>
            </a:r>
            <a:r>
              <a:rPr lang="cs-CZ" sz="1200" b="0" i="0" kern="1200" dirty="0" err="1" smtClean="0">
                <a:solidFill>
                  <a:schemeClr val="tx1"/>
                </a:solidFill>
                <a:effectLst/>
                <a:latin typeface="+mn-lt"/>
                <a:ea typeface="+mn-ea"/>
                <a:cs typeface="+mn-cs"/>
              </a:rPr>
              <a:t>rafts</a:t>
            </a:r>
            <a:r>
              <a:rPr lang="cs-CZ" sz="1200" b="0" i="0" kern="1200" dirty="0" smtClean="0">
                <a:solidFill>
                  <a:schemeClr val="tx1"/>
                </a:solidFill>
                <a:effectLst/>
                <a:latin typeface="+mn-lt"/>
                <a:ea typeface="+mn-ea"/>
                <a:cs typeface="+mn-cs"/>
              </a:rPr>
              <a:t> are cholesterol- and </a:t>
            </a:r>
            <a:r>
              <a:rPr lang="cs-CZ" sz="1200" b="0" i="0" kern="1200" dirty="0" err="1" smtClean="0">
                <a:solidFill>
                  <a:schemeClr val="tx1"/>
                </a:solidFill>
                <a:effectLst/>
                <a:latin typeface="+mn-lt"/>
                <a:ea typeface="+mn-ea"/>
                <a:cs typeface="+mn-cs"/>
              </a:rPr>
              <a:t>sphingolipidenriched</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highly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dynamic</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submicroscopic</a:t>
            </a:r>
            <a:r>
              <a:rPr lang="cs-CZ" sz="1200" b="0" i="0" kern="1200" dirty="0" smtClean="0">
                <a:solidFill>
                  <a:schemeClr val="tx1"/>
                </a:solidFill>
                <a:effectLst/>
                <a:latin typeface="+mn-lt"/>
                <a:ea typeface="+mn-ea"/>
                <a:cs typeface="+mn-cs"/>
              </a:rPr>
              <a:t> (25–100 </a:t>
            </a:r>
            <a:r>
              <a:rPr lang="cs-CZ" sz="1200" b="0" i="0" kern="1200" dirty="0" err="1" smtClean="0">
                <a:solidFill>
                  <a:schemeClr val="tx1"/>
                </a:solidFill>
                <a:effectLst/>
                <a:latin typeface="+mn-lt"/>
                <a:ea typeface="+mn-ea"/>
                <a:cs typeface="+mn-cs"/>
              </a:rPr>
              <a:t>nm</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diameter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assemblies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which</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float</a:t>
            </a:r>
            <a:r>
              <a:rPr lang="cs-CZ" sz="1200" b="0" i="0" kern="1200" dirty="0" smtClean="0">
                <a:solidFill>
                  <a:schemeClr val="tx1"/>
                </a:solidFill>
                <a:effectLst/>
                <a:latin typeface="+mn-lt"/>
                <a:ea typeface="+mn-ea"/>
                <a:cs typeface="+mn-cs"/>
              </a:rPr>
              <a:t> in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liquid-disordered</a:t>
            </a:r>
            <a:r>
              <a:rPr lang="cs-CZ" sz="1200" b="0" i="0" kern="1200" dirty="0" smtClean="0">
                <a:solidFill>
                  <a:schemeClr val="tx1"/>
                </a:solidFill>
                <a:effectLst/>
                <a:latin typeface="+mn-lt"/>
                <a:ea typeface="+mn-ea"/>
                <a:cs typeface="+mn-cs"/>
              </a:rPr>
              <a:t> lipid </a:t>
            </a:r>
            <a:r>
              <a:rPr lang="cs-CZ" sz="1200" b="0" i="0" kern="1200" dirty="0" err="1" smtClean="0">
                <a:solidFill>
                  <a:schemeClr val="tx1"/>
                </a:solidFill>
                <a:effectLst/>
                <a:latin typeface="+mn-lt"/>
                <a:ea typeface="+mn-ea"/>
                <a:cs typeface="+mn-cs"/>
              </a:rPr>
              <a:t>bilayer</a:t>
            </a:r>
            <a:r>
              <a:rPr lang="cs-CZ" sz="1200" b="0" i="0" kern="1200" dirty="0" smtClean="0">
                <a:solidFill>
                  <a:schemeClr val="tx1"/>
                </a:solidFill>
                <a:effectLst/>
                <a:latin typeface="+mn-lt"/>
                <a:ea typeface="+mn-ea"/>
                <a:cs typeface="+mn-cs"/>
              </a:rPr>
              <a:t> in cell membranes2,4,40. a | </a:t>
            </a:r>
            <a:r>
              <a:rPr lang="cs-CZ" sz="1200" b="0" i="0" kern="1200" dirty="0" err="1" smtClean="0">
                <a:solidFill>
                  <a:schemeClr val="tx1"/>
                </a:solidFill>
                <a:effectLst/>
                <a:latin typeface="+mn-lt"/>
                <a:ea typeface="+mn-ea"/>
                <a:cs typeface="+mn-cs"/>
              </a:rPr>
              <a:t>There</a:t>
            </a:r>
            <a:r>
              <a:rPr lang="cs-CZ" sz="1200" b="0" i="0" kern="1200" dirty="0" smtClean="0">
                <a:solidFill>
                  <a:schemeClr val="tx1"/>
                </a:solidFill>
                <a:effectLst/>
                <a:latin typeface="+mn-lt"/>
                <a:ea typeface="+mn-ea"/>
                <a:cs typeface="+mn-cs"/>
              </a:rPr>
              <a:t> are </a:t>
            </a:r>
            <a:r>
              <a:rPr lang="cs-CZ" sz="1200" b="0" i="0" kern="1200" dirty="0" err="1" smtClean="0">
                <a:solidFill>
                  <a:schemeClr val="tx1"/>
                </a:solidFill>
                <a:effectLst/>
                <a:latin typeface="+mn-lt"/>
                <a:ea typeface="+mn-ea"/>
                <a:cs typeface="+mn-cs"/>
              </a:rPr>
              <a:t>two</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common</a:t>
            </a:r>
            <a:r>
              <a:rPr lang="cs-CZ" sz="1200" b="0" i="0" kern="1200" dirty="0" smtClean="0">
                <a:solidFill>
                  <a:schemeClr val="tx1"/>
                </a:solidFill>
                <a:effectLst/>
                <a:latin typeface="+mn-lt"/>
                <a:ea typeface="+mn-ea"/>
                <a:cs typeface="+mn-cs"/>
              </a:rPr>
              <a:t> raft </a:t>
            </a:r>
            <a:r>
              <a:rPr lang="cs-CZ" sz="1200" b="0" i="0" kern="1200" dirty="0" err="1" smtClean="0">
                <a:solidFill>
                  <a:schemeClr val="tx1"/>
                </a:solidFill>
                <a:effectLst/>
                <a:latin typeface="+mn-lt"/>
                <a:ea typeface="+mn-ea"/>
                <a:cs typeface="+mn-cs"/>
              </a:rPr>
              <a:t>domains</a:t>
            </a:r>
            <a:r>
              <a:rPr lang="cs-CZ" sz="1200" b="0" i="0" kern="1200" dirty="0" smtClean="0">
                <a:solidFill>
                  <a:schemeClr val="tx1"/>
                </a:solidFill>
                <a:effectLst/>
                <a:latin typeface="+mn-lt"/>
                <a:ea typeface="+mn-ea"/>
                <a:cs typeface="+mn-cs"/>
              </a:rPr>
              <a:t> in </a:t>
            </a:r>
            <a:r>
              <a:rPr lang="cs-CZ" sz="1200" b="0" i="0" kern="1200" dirty="0" err="1" smtClean="0">
                <a:solidFill>
                  <a:schemeClr val="tx1"/>
                </a:solidFill>
                <a:effectLst/>
                <a:latin typeface="+mn-lt"/>
                <a:ea typeface="+mn-ea"/>
                <a:cs typeface="+mn-cs"/>
              </a:rPr>
              <a:t>mammalian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cells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planar</a:t>
            </a:r>
            <a:r>
              <a:rPr lang="cs-CZ" sz="1200" b="0" i="0" kern="1200" dirty="0" smtClean="0">
                <a:solidFill>
                  <a:schemeClr val="tx1"/>
                </a:solidFill>
                <a:effectLst/>
                <a:latin typeface="+mn-lt"/>
                <a:ea typeface="+mn-ea"/>
                <a:cs typeface="+mn-cs"/>
              </a:rPr>
              <a:t> lipid </a:t>
            </a:r>
            <a:r>
              <a:rPr lang="cs-CZ" sz="1200" b="0" i="0" kern="1200" dirty="0" err="1" smtClean="0">
                <a:solidFill>
                  <a:schemeClr val="tx1"/>
                </a:solidFill>
                <a:effectLst/>
                <a:latin typeface="+mn-lt"/>
                <a:ea typeface="+mn-ea"/>
                <a:cs typeface="+mn-cs"/>
              </a:rPr>
              <a:t>rafts</a:t>
            </a:r>
            <a:r>
              <a:rPr lang="cs-CZ" sz="1200" b="0" i="0" kern="1200" dirty="0" smtClean="0">
                <a:solidFill>
                  <a:schemeClr val="tx1"/>
                </a:solidFill>
                <a:effectLst/>
                <a:latin typeface="+mn-lt"/>
                <a:ea typeface="+mn-ea"/>
                <a:cs typeface="+mn-cs"/>
              </a:rPr>
              <a:t> and </a:t>
            </a:r>
            <a:r>
              <a:rPr lang="cs-CZ" sz="1200" b="0" i="0" kern="1200" dirty="0" err="1" smtClean="0">
                <a:solidFill>
                  <a:schemeClr val="tx1"/>
                </a:solidFill>
                <a:effectLst/>
                <a:latin typeface="+mn-lt"/>
                <a:ea typeface="+mn-ea"/>
                <a:cs typeface="+mn-cs"/>
              </a:rPr>
              <a:t>caveolae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Both</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possess</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similar</a:t>
            </a:r>
            <a:r>
              <a:rPr lang="cs-CZ" sz="1200" b="0" i="0" kern="1200" dirty="0" smtClean="0">
                <a:solidFill>
                  <a:schemeClr val="tx1"/>
                </a:solidFill>
                <a:effectLst/>
                <a:latin typeface="+mn-lt"/>
                <a:ea typeface="+mn-ea"/>
                <a:cs typeface="+mn-cs"/>
              </a:rPr>
              <a:t> lipid </a:t>
            </a:r>
            <a:r>
              <a:rPr lang="cs-CZ" sz="1200" b="0" i="0" kern="1200" dirty="0" err="1" smtClean="0">
                <a:solidFill>
                  <a:schemeClr val="tx1"/>
                </a:solidFill>
                <a:effectLst/>
                <a:latin typeface="+mn-lt"/>
                <a:ea typeface="+mn-ea"/>
                <a:cs typeface="+mn-cs"/>
              </a:rPr>
              <a:t>composition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Planar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rafts</a:t>
            </a:r>
            <a:r>
              <a:rPr lang="cs-CZ" sz="1200" b="0" i="0" kern="1200" dirty="0" smtClean="0">
                <a:solidFill>
                  <a:schemeClr val="tx1"/>
                </a:solidFill>
                <a:effectLst/>
                <a:latin typeface="+mn-lt"/>
                <a:ea typeface="+mn-ea"/>
                <a:cs typeface="+mn-cs"/>
              </a:rPr>
              <a:t> are </a:t>
            </a:r>
            <a:r>
              <a:rPr lang="cs-CZ" sz="1200" b="0" i="0" kern="1200" dirty="0" err="1" smtClean="0">
                <a:solidFill>
                  <a:schemeClr val="tx1"/>
                </a:solidFill>
                <a:effectLst/>
                <a:latin typeface="+mn-lt"/>
                <a:ea typeface="+mn-ea"/>
                <a:cs typeface="+mn-cs"/>
              </a:rPr>
              <a:t>essentially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continuous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with</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plane </a:t>
            </a:r>
            <a:r>
              <a:rPr lang="cs-CZ" sz="1200" b="0" i="0" kern="1200" dirty="0" err="1" smtClean="0">
                <a:solidFill>
                  <a:schemeClr val="tx1"/>
                </a:solidFill>
                <a:effectLst/>
                <a:latin typeface="+mn-lt"/>
                <a:ea typeface="+mn-ea"/>
                <a:cs typeface="+mn-cs"/>
              </a:rPr>
              <a:t>of</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plasma </a:t>
            </a:r>
            <a:r>
              <a:rPr lang="cs-CZ" sz="1200" b="0" i="0" kern="1200" dirty="0" err="1" smtClean="0">
                <a:solidFill>
                  <a:schemeClr val="tx1"/>
                </a:solidFill>
                <a:effectLst/>
                <a:latin typeface="+mn-lt"/>
                <a:ea typeface="+mn-ea"/>
                <a:cs typeface="+mn-cs"/>
              </a:rPr>
              <a:t>membrane</a:t>
            </a:r>
            <a:r>
              <a:rPr lang="cs-CZ" sz="1200" b="0" i="0" kern="1200" dirty="0" smtClean="0">
                <a:solidFill>
                  <a:schemeClr val="tx1"/>
                </a:solidFill>
                <a:effectLst/>
                <a:latin typeface="+mn-lt"/>
                <a:ea typeface="+mn-ea"/>
                <a:cs typeface="+mn-cs"/>
              </a:rPr>
              <a:t> and </a:t>
            </a:r>
            <a:r>
              <a:rPr lang="cs-CZ" sz="1200" b="0" i="0" kern="1200" dirty="0" err="1" smtClean="0">
                <a:solidFill>
                  <a:schemeClr val="tx1"/>
                </a:solidFill>
                <a:effectLst/>
                <a:latin typeface="+mn-lt"/>
                <a:ea typeface="+mn-ea"/>
                <a:cs typeface="+mn-cs"/>
              </a:rPr>
              <a:t>lack</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distinguishing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morphological</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features</a:t>
            </a:r>
            <a:r>
              <a:rPr lang="cs-CZ" sz="1200" b="0" i="0" kern="1200" dirty="0" smtClean="0">
                <a:solidFill>
                  <a:schemeClr val="tx1"/>
                </a:solidFill>
                <a:effectLst/>
                <a:latin typeface="+mn-lt"/>
                <a:ea typeface="+mn-ea"/>
                <a:cs typeface="+mn-cs"/>
              </a:rPr>
              <a:t>. By </a:t>
            </a:r>
            <a:r>
              <a:rPr lang="cs-CZ" sz="1200" b="0" i="0" kern="1200" dirty="0" err="1" smtClean="0">
                <a:solidFill>
                  <a:schemeClr val="tx1"/>
                </a:solidFill>
                <a:effectLst/>
                <a:latin typeface="+mn-lt"/>
                <a:ea typeface="+mn-ea"/>
                <a:cs typeface="+mn-cs"/>
              </a:rPr>
              <a:t>contrast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caveolae</a:t>
            </a:r>
            <a:r>
              <a:rPr lang="cs-CZ" sz="1200" b="0" i="0" kern="1200" dirty="0" smtClean="0">
                <a:solidFill>
                  <a:schemeClr val="tx1"/>
                </a:solidFill>
                <a:effectLst/>
                <a:latin typeface="+mn-lt"/>
                <a:ea typeface="+mn-ea"/>
                <a:cs typeface="+mn-cs"/>
              </a:rPr>
              <a:t> are </a:t>
            </a:r>
            <a:r>
              <a:rPr lang="cs-CZ" sz="1200" b="0" i="0" kern="1200" dirty="0" err="1" smtClean="0">
                <a:solidFill>
                  <a:schemeClr val="tx1"/>
                </a:solidFill>
                <a:effectLst/>
                <a:latin typeface="+mn-lt"/>
                <a:ea typeface="+mn-ea"/>
                <a:cs typeface="+mn-cs"/>
              </a:rPr>
              <a:t>small</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flask-shaped</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membrane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invaginations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of</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plasma </a:t>
            </a:r>
            <a:r>
              <a:rPr lang="cs-CZ" sz="1200" b="0" i="0" kern="1200" dirty="0" err="1" smtClean="0">
                <a:solidFill>
                  <a:schemeClr val="tx1"/>
                </a:solidFill>
                <a:effectLst/>
                <a:latin typeface="+mn-lt"/>
                <a:ea typeface="+mn-ea"/>
                <a:cs typeface="+mn-cs"/>
              </a:rPr>
              <a:t>membrane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that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contain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caveolins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Caveolin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molecules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oligomerize</a:t>
            </a:r>
            <a:r>
              <a:rPr lang="cs-CZ" sz="1200" b="0" i="0" kern="1200" dirty="0" smtClean="0">
                <a:solidFill>
                  <a:schemeClr val="tx1"/>
                </a:solidFill>
                <a:effectLst/>
                <a:latin typeface="+mn-lt"/>
                <a:ea typeface="+mn-ea"/>
                <a:cs typeface="+mn-cs"/>
              </a:rPr>
              <a:t> and are </a:t>
            </a:r>
            <a:r>
              <a:rPr lang="cs-CZ" sz="1200" b="0" i="0" kern="1200" dirty="0" err="1" smtClean="0">
                <a:solidFill>
                  <a:schemeClr val="tx1"/>
                </a:solidFill>
                <a:effectLst/>
                <a:latin typeface="+mn-lt"/>
                <a:ea typeface="+mn-ea"/>
                <a:cs typeface="+mn-cs"/>
              </a:rPr>
              <a:t>thought</a:t>
            </a:r>
            <a:r>
              <a:rPr lang="cs-CZ" sz="1200" b="0" i="0" kern="1200" dirty="0" smtClean="0">
                <a:solidFill>
                  <a:schemeClr val="tx1"/>
                </a:solidFill>
                <a:effectLst/>
                <a:latin typeface="+mn-lt"/>
                <a:ea typeface="+mn-ea"/>
                <a:cs typeface="+mn-cs"/>
              </a:rPr>
              <a:t> to </a:t>
            </a:r>
            <a:r>
              <a:rPr lang="cs-CZ" sz="1200" b="0" i="0" kern="1200" dirty="0" err="1" smtClean="0">
                <a:solidFill>
                  <a:schemeClr val="tx1"/>
                </a:solidFill>
                <a:effectLst/>
                <a:latin typeface="+mn-lt"/>
                <a:ea typeface="+mn-ea"/>
                <a:cs typeface="+mn-cs"/>
              </a:rPr>
              <a:t>be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essential</a:t>
            </a:r>
            <a:r>
              <a:rPr lang="cs-CZ" sz="1200" b="0" i="0" kern="1200" dirty="0" smtClean="0">
                <a:solidFill>
                  <a:schemeClr val="tx1"/>
                </a:solidFill>
                <a:effectLst/>
                <a:latin typeface="+mn-lt"/>
                <a:ea typeface="+mn-ea"/>
                <a:cs typeface="+mn-cs"/>
              </a:rPr>
              <a:t> in </a:t>
            </a:r>
            <a:r>
              <a:rPr lang="cs-CZ" sz="1200" b="0" i="0" kern="1200" dirty="0" err="1" smtClean="0">
                <a:solidFill>
                  <a:schemeClr val="tx1"/>
                </a:solidFill>
                <a:effectLst/>
                <a:latin typeface="+mn-lt"/>
                <a:ea typeface="+mn-ea"/>
                <a:cs typeface="+mn-cs"/>
              </a:rPr>
              <a:t>forming</a:t>
            </a:r>
            <a:r>
              <a:rPr lang="cs-CZ" sz="1200" b="0" i="0" kern="1200" dirty="0" smtClean="0">
                <a:solidFill>
                  <a:schemeClr val="tx1"/>
                </a:solidFill>
                <a:effectLst/>
                <a:latin typeface="+mn-lt"/>
                <a:ea typeface="+mn-ea"/>
                <a:cs typeface="+mn-cs"/>
              </a:rPr>
              <a:t> these </a:t>
            </a:r>
            <a:r>
              <a:rPr lang="cs-CZ" sz="1200" b="0" i="0" kern="1200" dirty="0" err="1" smtClean="0">
                <a:solidFill>
                  <a:schemeClr val="tx1"/>
                </a:solidFill>
                <a:effectLst/>
                <a:latin typeface="+mn-lt"/>
                <a:ea typeface="+mn-ea"/>
                <a:cs typeface="+mn-cs"/>
              </a:rPr>
              <a:t>invaginated</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membrane</a:t>
            </a:r>
            <a:r>
              <a:rPr lang="cs-CZ" sz="1200" b="0" i="0" kern="1200" dirty="0" smtClean="0">
                <a:solidFill>
                  <a:schemeClr val="tx1"/>
                </a:solidFill>
                <a:effectLst/>
                <a:latin typeface="+mn-lt"/>
                <a:ea typeface="+mn-ea"/>
                <a:cs typeface="+mn-cs"/>
              </a:rPr>
              <a:t> structures108. </a:t>
            </a:r>
            <a:r>
              <a:rPr lang="cs-CZ" sz="1200" b="0" i="0" kern="1200" dirty="0" err="1" smtClean="0">
                <a:solidFill>
                  <a:schemeClr val="tx1"/>
                </a:solidFill>
                <a:effectLst/>
                <a:latin typeface="+mn-lt"/>
                <a:ea typeface="+mn-ea"/>
                <a:cs typeface="+mn-cs"/>
              </a:rPr>
              <a:t>Caveolins</a:t>
            </a:r>
            <a:r>
              <a:rPr lang="cs-CZ" sz="1200" b="0" i="0" kern="1200" dirty="0" smtClean="0">
                <a:solidFill>
                  <a:schemeClr val="tx1"/>
                </a:solidFill>
                <a:effectLst/>
                <a:latin typeface="+mn-lt"/>
                <a:ea typeface="+mn-ea"/>
                <a:cs typeface="+mn-cs"/>
              </a:rPr>
              <a:t> and </a:t>
            </a:r>
            <a:r>
              <a:rPr lang="cs-CZ" sz="1200" b="0" i="0" kern="1200" dirty="0" err="1" smtClean="0">
                <a:solidFill>
                  <a:schemeClr val="tx1"/>
                </a:solidFill>
                <a:effectLst/>
                <a:latin typeface="+mn-lt"/>
                <a:ea typeface="+mn-ea"/>
                <a:cs typeface="+mn-cs"/>
              </a:rPr>
              <a:t>flotillin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recruit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signalling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molecules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into</a:t>
            </a:r>
            <a:r>
              <a:rPr lang="cs-CZ" sz="1200" b="0" i="0" kern="1200" dirty="0" smtClean="0">
                <a:solidFill>
                  <a:schemeClr val="tx1"/>
                </a:solidFill>
                <a:effectLst/>
                <a:latin typeface="+mn-lt"/>
                <a:ea typeface="+mn-ea"/>
                <a:cs typeface="+mn-cs"/>
              </a:rPr>
              <a:t> lipid </a:t>
            </a:r>
            <a:r>
              <a:rPr lang="cs-CZ" sz="1200" b="0" i="0" kern="1200" dirty="0" err="1" smtClean="0">
                <a:solidFill>
                  <a:schemeClr val="tx1"/>
                </a:solidFill>
                <a:effectLst/>
                <a:latin typeface="+mn-lt"/>
                <a:ea typeface="+mn-ea"/>
                <a:cs typeface="+mn-cs"/>
              </a:rPr>
              <a:t>rafts</a:t>
            </a:r>
            <a:r>
              <a:rPr lang="cs-CZ" sz="1200" b="0" i="0" kern="1200" dirty="0" smtClean="0">
                <a:solidFill>
                  <a:schemeClr val="tx1"/>
                </a:solidFill>
                <a:effectLst/>
                <a:latin typeface="+mn-lt"/>
                <a:ea typeface="+mn-ea"/>
                <a:cs typeface="+mn-cs"/>
              </a:rPr>
              <a:t>. Many </a:t>
            </a:r>
            <a:r>
              <a:rPr lang="cs-CZ" sz="1200" b="0" i="0" kern="1200" dirty="0" err="1" smtClean="0">
                <a:solidFill>
                  <a:schemeClr val="tx1"/>
                </a:solidFill>
                <a:effectLst/>
                <a:latin typeface="+mn-lt"/>
                <a:ea typeface="+mn-ea"/>
                <a:cs typeface="+mn-cs"/>
              </a:rPr>
              <a:t>neurotransmitter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receptors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both</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ionotropic</a:t>
            </a:r>
            <a:r>
              <a:rPr lang="cs-CZ" sz="1200" b="0" i="0" kern="1200" dirty="0" smtClean="0">
                <a:solidFill>
                  <a:schemeClr val="tx1"/>
                </a:solidFill>
                <a:effectLst/>
                <a:latin typeface="+mn-lt"/>
                <a:ea typeface="+mn-ea"/>
                <a:cs typeface="+mn-cs"/>
              </a:rPr>
              <a:t> and G-protein-</a:t>
            </a:r>
            <a:r>
              <a:rPr lang="cs-CZ" sz="1200" b="0" i="0" kern="1200" dirty="0" err="1" smtClean="0">
                <a:solidFill>
                  <a:schemeClr val="tx1"/>
                </a:solidFill>
                <a:effectLst/>
                <a:latin typeface="+mn-lt"/>
                <a:ea typeface="+mn-ea"/>
                <a:cs typeface="+mn-cs"/>
              </a:rPr>
              <a:t>coupled</a:t>
            </a:r>
            <a:r>
              <a:rPr lang="cs-CZ" sz="1200" b="0" i="0" kern="1200" dirty="0" smtClean="0">
                <a:solidFill>
                  <a:schemeClr val="tx1"/>
                </a:solidFill>
                <a:effectLst/>
                <a:latin typeface="+mn-lt"/>
                <a:ea typeface="+mn-ea"/>
                <a:cs typeface="+mn-cs"/>
              </a:rPr>
              <a:t>), G </a:t>
            </a:r>
            <a:r>
              <a:rPr lang="cs-CZ" sz="1200" b="0" i="0" kern="1200" dirty="0" err="1" smtClean="0">
                <a:solidFill>
                  <a:schemeClr val="tx1"/>
                </a:solidFill>
                <a:effectLst/>
                <a:latin typeface="+mn-lt"/>
                <a:ea typeface="+mn-ea"/>
                <a:cs typeface="+mn-cs"/>
              </a:rPr>
              <a:t>proteins</a:t>
            </a:r>
            <a:r>
              <a:rPr lang="cs-CZ" sz="1200" b="0" i="0" kern="1200" dirty="0" smtClean="0">
                <a:solidFill>
                  <a:schemeClr val="tx1"/>
                </a:solidFill>
                <a:effectLst/>
                <a:latin typeface="+mn-lt"/>
                <a:ea typeface="+mn-ea"/>
                <a:cs typeface="+mn-cs"/>
              </a:rPr>
              <a:t>, and </a:t>
            </a:r>
            <a:r>
              <a:rPr lang="cs-CZ" sz="1200" b="0" i="0" kern="1200" dirty="0" err="1" smtClean="0">
                <a:solidFill>
                  <a:schemeClr val="tx1"/>
                </a:solidFill>
                <a:effectLst/>
                <a:latin typeface="+mn-lt"/>
                <a:ea typeface="+mn-ea"/>
                <a:cs typeface="+mn-cs"/>
              </a:rPr>
              <a:t>signalling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effectors</a:t>
            </a:r>
            <a:r>
              <a:rPr lang="cs-CZ" sz="1200" b="0" i="0" kern="1200" dirty="0" smtClean="0">
                <a:solidFill>
                  <a:schemeClr val="tx1"/>
                </a:solidFill>
                <a:effectLst/>
                <a:latin typeface="+mn-lt"/>
                <a:ea typeface="+mn-ea"/>
                <a:cs typeface="+mn-cs"/>
              </a:rPr>
              <a:t> such as second-</a:t>
            </a:r>
            <a:r>
              <a:rPr lang="cs-CZ" sz="1200" b="0" i="0" kern="1200" dirty="0" err="1" smtClean="0">
                <a:solidFill>
                  <a:schemeClr val="tx1"/>
                </a:solidFill>
                <a:effectLst/>
                <a:latin typeface="+mn-lt"/>
                <a:ea typeface="+mn-ea"/>
                <a:cs typeface="+mn-cs"/>
              </a:rPr>
              <a:t>messengergenerating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enzymes</a:t>
            </a:r>
            <a:r>
              <a:rPr lang="cs-CZ" sz="1200" b="0" i="0" kern="1200" dirty="0" smtClean="0">
                <a:solidFill>
                  <a:schemeClr val="tx1"/>
                </a:solidFill>
                <a:effectLst/>
                <a:latin typeface="+mn-lt"/>
                <a:ea typeface="+mn-ea"/>
                <a:cs typeface="+mn-cs"/>
              </a:rPr>
              <a:t> are </a:t>
            </a:r>
            <a:r>
              <a:rPr lang="cs-CZ" sz="1200" b="0" i="0" kern="1200" dirty="0" err="1" smtClean="0">
                <a:solidFill>
                  <a:schemeClr val="tx1"/>
                </a:solidFill>
                <a:effectLst/>
                <a:latin typeface="+mn-lt"/>
                <a:ea typeface="+mn-ea"/>
                <a:cs typeface="+mn-cs"/>
              </a:rPr>
              <a:t>found</a:t>
            </a:r>
            <a:r>
              <a:rPr lang="cs-CZ" sz="1200" b="0" i="0" kern="1200" dirty="0" smtClean="0">
                <a:solidFill>
                  <a:schemeClr val="tx1"/>
                </a:solidFill>
                <a:effectLst/>
                <a:latin typeface="+mn-lt"/>
                <a:ea typeface="+mn-ea"/>
                <a:cs typeface="+mn-cs"/>
              </a:rPr>
              <a:t> in lipid </a:t>
            </a:r>
            <a:r>
              <a:rPr lang="cs-CZ" sz="1200" b="0" i="0" kern="1200" dirty="0" err="1" smtClean="0">
                <a:solidFill>
                  <a:schemeClr val="tx1"/>
                </a:solidFill>
                <a:effectLst/>
                <a:latin typeface="+mn-lt"/>
                <a:ea typeface="+mn-ea"/>
                <a:cs typeface="+mn-cs"/>
              </a:rPr>
              <a:t>rafts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Neurotransmitters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might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activate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receptors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that</a:t>
            </a:r>
            <a:r>
              <a:rPr lang="cs-CZ" sz="1200" b="0" i="0" kern="1200" dirty="0" smtClean="0">
                <a:solidFill>
                  <a:schemeClr val="tx1"/>
                </a:solidFill>
                <a:effectLst/>
                <a:latin typeface="+mn-lt"/>
                <a:ea typeface="+mn-ea"/>
                <a:cs typeface="+mn-cs"/>
              </a:rPr>
              <a:t> are </a:t>
            </a:r>
            <a:r>
              <a:rPr lang="cs-CZ" sz="1200" b="0" i="0" kern="1200" dirty="0" err="1" smtClean="0">
                <a:solidFill>
                  <a:schemeClr val="tx1"/>
                </a:solidFill>
                <a:effectLst/>
                <a:latin typeface="+mn-lt"/>
                <a:ea typeface="+mn-ea"/>
                <a:cs typeface="+mn-cs"/>
              </a:rPr>
              <a:t>located</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both</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within</a:t>
            </a:r>
            <a:r>
              <a:rPr lang="cs-CZ" sz="1200" b="0" i="0" kern="1200" dirty="0" smtClean="0">
                <a:solidFill>
                  <a:schemeClr val="tx1"/>
                </a:solidFill>
                <a:effectLst/>
                <a:latin typeface="+mn-lt"/>
                <a:ea typeface="+mn-ea"/>
                <a:cs typeface="+mn-cs"/>
              </a:rPr>
              <a:t> and </a:t>
            </a:r>
            <a:r>
              <a:rPr lang="cs-CZ" sz="1200" b="0" i="0" kern="1200" dirty="0" err="1" smtClean="0">
                <a:solidFill>
                  <a:schemeClr val="tx1"/>
                </a:solidFill>
                <a:effectLst/>
                <a:latin typeface="+mn-lt"/>
                <a:ea typeface="+mn-ea"/>
                <a:cs typeface="+mn-cs"/>
              </a:rPr>
              <a:t>outside</a:t>
            </a:r>
            <a:r>
              <a:rPr lang="cs-CZ" sz="1200" b="0" i="0" kern="1200" dirty="0" smtClean="0">
                <a:solidFill>
                  <a:schemeClr val="tx1"/>
                </a:solidFill>
                <a:effectLst/>
                <a:latin typeface="+mn-lt"/>
                <a:ea typeface="+mn-ea"/>
                <a:cs typeface="+mn-cs"/>
              </a:rPr>
              <a:t> lipid </a:t>
            </a:r>
            <a:r>
              <a:rPr lang="cs-CZ" sz="1200" b="0" i="0" kern="1200" dirty="0" err="1" smtClean="0">
                <a:solidFill>
                  <a:schemeClr val="tx1"/>
                </a:solidFill>
                <a:effectLst/>
                <a:latin typeface="+mn-lt"/>
                <a:ea typeface="+mn-ea"/>
                <a:cs typeface="+mn-cs"/>
              </a:rPr>
              <a:t>rafts</a:t>
            </a:r>
            <a:r>
              <a:rPr lang="cs-CZ" sz="1200" b="0" i="0" kern="1200" dirty="0" smtClean="0">
                <a:solidFill>
                  <a:schemeClr val="tx1"/>
                </a:solidFill>
                <a:effectLst/>
                <a:latin typeface="+mn-lt"/>
                <a:ea typeface="+mn-ea"/>
                <a:cs typeface="+mn-cs"/>
              </a:rPr>
              <a:t>. b |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lipid raft </a:t>
            </a:r>
            <a:r>
              <a:rPr lang="cs-CZ" sz="1200" b="0" i="0" kern="1200" dirty="0" err="1" smtClean="0">
                <a:solidFill>
                  <a:schemeClr val="tx1"/>
                </a:solidFill>
                <a:effectLst/>
                <a:latin typeface="+mn-lt"/>
                <a:ea typeface="+mn-ea"/>
                <a:cs typeface="+mn-cs"/>
              </a:rPr>
              <a:t>signalling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hypothesis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proposes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that</a:t>
            </a:r>
            <a:r>
              <a:rPr lang="cs-CZ" sz="1200" b="0" i="0" kern="1200" dirty="0" smtClean="0">
                <a:solidFill>
                  <a:schemeClr val="tx1"/>
                </a:solidFill>
                <a:effectLst/>
                <a:latin typeface="+mn-lt"/>
                <a:ea typeface="+mn-ea"/>
                <a:cs typeface="+mn-cs"/>
              </a:rPr>
              <a:t> these </a:t>
            </a:r>
            <a:r>
              <a:rPr lang="cs-CZ" sz="1200" b="0" i="0" kern="1200" dirty="0" err="1" smtClean="0">
                <a:solidFill>
                  <a:schemeClr val="tx1"/>
                </a:solidFill>
                <a:effectLst/>
                <a:latin typeface="+mn-lt"/>
                <a:ea typeface="+mn-ea"/>
                <a:cs typeface="+mn-cs"/>
              </a:rPr>
              <a:t>microdomains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spatially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organize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signalling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molecules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at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membrane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perhaps</a:t>
            </a:r>
            <a:r>
              <a:rPr lang="cs-CZ" sz="1200" b="0" i="0" kern="1200" dirty="0" smtClean="0">
                <a:solidFill>
                  <a:schemeClr val="tx1"/>
                </a:solidFill>
                <a:effectLst/>
                <a:latin typeface="+mn-lt"/>
                <a:ea typeface="+mn-ea"/>
                <a:cs typeface="+mn-cs"/>
              </a:rPr>
              <a:t> in </a:t>
            </a:r>
            <a:r>
              <a:rPr lang="cs-CZ" sz="1200" b="0" i="0" kern="1200" dirty="0" err="1" smtClean="0">
                <a:solidFill>
                  <a:schemeClr val="tx1"/>
                </a:solidFill>
                <a:effectLst/>
                <a:latin typeface="+mn-lt"/>
                <a:ea typeface="+mn-ea"/>
                <a:cs typeface="+mn-cs"/>
              </a:rPr>
              <a:t>complexes</a:t>
            </a:r>
            <a:r>
              <a:rPr lang="cs-CZ" sz="1200" b="0" i="0" kern="1200" dirty="0" smtClean="0">
                <a:solidFill>
                  <a:schemeClr val="tx1"/>
                </a:solidFill>
                <a:effectLst/>
                <a:latin typeface="+mn-lt"/>
                <a:ea typeface="+mn-ea"/>
                <a:cs typeface="+mn-cs"/>
              </a:rPr>
              <a:t>, to </a:t>
            </a:r>
            <a:r>
              <a:rPr lang="cs-CZ" sz="1200" b="0" i="0" kern="1200" dirty="0" err="1" smtClean="0">
                <a:solidFill>
                  <a:schemeClr val="tx1"/>
                </a:solidFill>
                <a:effectLst/>
                <a:latin typeface="+mn-lt"/>
                <a:ea typeface="+mn-ea"/>
                <a:cs typeface="+mn-cs"/>
              </a:rPr>
              <a:t>promote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kinetically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favourable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interactions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that</a:t>
            </a:r>
            <a:r>
              <a:rPr lang="cs-CZ" sz="1200" b="0" i="0" kern="1200" dirty="0" smtClean="0">
                <a:solidFill>
                  <a:schemeClr val="tx1"/>
                </a:solidFill>
                <a:effectLst/>
                <a:latin typeface="+mn-lt"/>
                <a:ea typeface="+mn-ea"/>
                <a:cs typeface="+mn-cs"/>
              </a:rPr>
              <a:t> are </a:t>
            </a:r>
            <a:r>
              <a:rPr lang="cs-CZ" sz="1200" b="0" i="0" kern="1200" dirty="0" err="1" smtClean="0">
                <a:solidFill>
                  <a:schemeClr val="tx1"/>
                </a:solidFill>
                <a:effectLst/>
                <a:latin typeface="+mn-lt"/>
                <a:ea typeface="+mn-ea"/>
                <a:cs typeface="+mn-cs"/>
              </a:rPr>
              <a:t>necessary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for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signal</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transduction</a:t>
            </a:r>
            <a:r>
              <a:rPr lang="cs-CZ" sz="1200" b="0" i="0" kern="1200" dirty="0" smtClean="0">
                <a:solidFill>
                  <a:schemeClr val="tx1"/>
                </a:solidFill>
                <a:effectLst/>
                <a:latin typeface="+mn-lt"/>
                <a:ea typeface="+mn-ea"/>
                <a:cs typeface="+mn-cs"/>
              </a:rPr>
              <a:t>. c | </a:t>
            </a:r>
            <a:r>
              <a:rPr lang="cs-CZ" sz="1200" b="0" i="0" kern="1200" dirty="0" err="1" smtClean="0">
                <a:solidFill>
                  <a:schemeClr val="tx1"/>
                </a:solidFill>
                <a:effectLst/>
                <a:latin typeface="+mn-lt"/>
                <a:ea typeface="+mn-ea"/>
                <a:cs typeface="+mn-cs"/>
              </a:rPr>
              <a:t>Alternatively</a:t>
            </a:r>
            <a:r>
              <a:rPr lang="cs-CZ" sz="1200" b="0" i="0" kern="1200" dirty="0" smtClean="0">
                <a:solidFill>
                  <a:schemeClr val="tx1"/>
                </a:solidFill>
                <a:effectLst/>
                <a:latin typeface="+mn-lt"/>
                <a:ea typeface="+mn-ea"/>
                <a:cs typeface="+mn-cs"/>
              </a:rPr>
              <a:t>, lipid raft </a:t>
            </a:r>
            <a:r>
              <a:rPr lang="cs-CZ" sz="1200" b="0" i="0" kern="1200" dirty="0" err="1" smtClean="0">
                <a:solidFill>
                  <a:schemeClr val="tx1"/>
                </a:solidFill>
                <a:effectLst/>
                <a:latin typeface="+mn-lt"/>
                <a:ea typeface="+mn-ea"/>
                <a:cs typeface="+mn-cs"/>
              </a:rPr>
              <a:t>microdomains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might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inhibit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interactions</a:t>
            </a:r>
            <a:r>
              <a:rPr lang="cs-CZ" sz="1200" b="0" i="0" kern="1200" dirty="0" smtClean="0">
                <a:solidFill>
                  <a:schemeClr val="tx1"/>
                </a:solidFill>
                <a:effectLst/>
                <a:latin typeface="+mn-lt"/>
                <a:ea typeface="+mn-ea"/>
                <a:cs typeface="+mn-cs"/>
              </a:rPr>
              <a:t> by </a:t>
            </a:r>
            <a:r>
              <a:rPr lang="cs-CZ" sz="1200" b="0" i="0" kern="1200" dirty="0" err="1" smtClean="0">
                <a:solidFill>
                  <a:schemeClr val="tx1"/>
                </a:solidFill>
                <a:effectLst/>
                <a:latin typeface="+mn-lt"/>
                <a:ea typeface="+mn-ea"/>
                <a:cs typeface="+mn-cs"/>
              </a:rPr>
              <a:t>separating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signalling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molecules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thereby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dampening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signalling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responses</a:t>
            </a:r>
            <a:r>
              <a:rPr lang="cs-CZ" sz="1200" b="0" i="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18</a:t>
            </a:fld>
            <a:endParaRPr lang="cs-CZ"/>
          </a:p>
        </p:txBody>
      </p:sp>
    </p:spTree>
    <p:extLst>
      <p:ext uri="{BB962C8B-B14F-4D97-AF65-F5344CB8AC3E}">
        <p14:creationId xmlns:p14="http://schemas.microsoft.com/office/powerpoint/2010/main" val="355453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 lipids and proteins are not uniformly distributed in the plane of the membranes that surround cells and organelles. Instead, certain lipids and associated proteins cluster to form </a:t>
            </a:r>
            <a:r>
              <a:rPr lang="en-US" sz="1200" b="0" i="0" kern="1200" dirty="0" err="1" smtClean="0">
                <a:solidFill>
                  <a:schemeClr val="tx1"/>
                </a:solidFill>
                <a:effectLst/>
                <a:latin typeface="+mn-lt"/>
                <a:ea typeface="+mn-ea"/>
                <a:cs typeface="+mn-cs"/>
              </a:rPr>
              <a:t>microdomains</a:t>
            </a:r>
            <a:r>
              <a:rPr lang="en-US" sz="1200" b="0" i="0" kern="1200" dirty="0" smtClean="0">
                <a:solidFill>
                  <a:schemeClr val="tx1"/>
                </a:solidFill>
                <a:effectLst/>
                <a:latin typeface="+mn-lt"/>
                <a:ea typeface="+mn-ea"/>
                <a:cs typeface="+mn-cs"/>
              </a:rPr>
              <a:t> that differ in composition, structure, and function from the rest of the membrane that surrounds them. These </a:t>
            </a:r>
            <a:r>
              <a:rPr lang="en-US" sz="1200" b="0" i="0" kern="1200" dirty="0" err="1" smtClean="0">
                <a:solidFill>
                  <a:schemeClr val="tx1"/>
                </a:solidFill>
                <a:effectLst/>
                <a:latin typeface="+mn-lt"/>
                <a:ea typeface="+mn-ea"/>
                <a:cs typeface="+mn-cs"/>
              </a:rPr>
              <a:t>microdomains</a:t>
            </a:r>
            <a:r>
              <a:rPr lang="en-US" sz="1200" b="0" i="0" kern="1200" dirty="0" smtClean="0">
                <a:solidFill>
                  <a:schemeClr val="tx1"/>
                </a:solidFill>
                <a:effectLst/>
                <a:latin typeface="+mn-lt"/>
                <a:ea typeface="+mn-ea"/>
                <a:cs typeface="+mn-cs"/>
              </a:rPr>
              <a:t> can be thought of as small islands bordered by the “lake” of lipids and proteins that constitute the bulk of the membrane. These two-dimensional structures are composed of lipids that tend to form close interactions with one another, resulting in the self-assembly of organized domains that include specific types of lipids and exclude others. The lipids that tend to be found in </a:t>
            </a:r>
            <a:r>
              <a:rPr lang="en-US" sz="1200" b="0" i="0" kern="1200" dirty="0" err="1" smtClean="0">
                <a:solidFill>
                  <a:schemeClr val="tx1"/>
                </a:solidFill>
                <a:effectLst/>
                <a:latin typeface="+mn-lt"/>
                <a:ea typeface="+mn-ea"/>
                <a:cs typeface="+mn-cs"/>
              </a:rPr>
              <a:t>microdomains</a:t>
            </a:r>
            <a:r>
              <a:rPr lang="en-US" sz="1200" b="0" i="0" kern="1200" dirty="0" smtClean="0">
                <a:solidFill>
                  <a:schemeClr val="tx1"/>
                </a:solidFill>
                <a:effectLst/>
                <a:latin typeface="+mn-lt"/>
                <a:ea typeface="+mn-ea"/>
                <a:cs typeface="+mn-cs"/>
              </a:rPr>
              <a:t> include sphingomyelin, cholesterol, and glycolipids. Proteins that are able to interact closely with </a:t>
            </a:r>
            <a:r>
              <a:rPr lang="en-US" sz="1200" b="0" i="0" kern="1200" dirty="0" err="1" smtClean="0">
                <a:solidFill>
                  <a:schemeClr val="tx1"/>
                </a:solidFill>
                <a:effectLst/>
                <a:latin typeface="+mn-lt"/>
                <a:ea typeface="+mn-ea"/>
                <a:cs typeface="+mn-cs"/>
              </a:rPr>
              <a:t>microdomain</a:t>
            </a:r>
            <a:r>
              <a:rPr lang="en-US" sz="1200" b="0" i="0" kern="1200" dirty="0" smtClean="0">
                <a:solidFill>
                  <a:schemeClr val="tx1"/>
                </a:solidFill>
                <a:effectLst/>
                <a:latin typeface="+mn-lt"/>
                <a:ea typeface="+mn-ea"/>
                <a:cs typeface="+mn-cs"/>
              </a:rPr>
              <a:t>-forming lipids can also become selectively incorporated into these </a:t>
            </a:r>
            <a:r>
              <a:rPr lang="en-US" sz="1200" b="0" i="0" kern="1200" dirty="0" err="1" smtClean="0">
                <a:solidFill>
                  <a:schemeClr val="tx1"/>
                </a:solidFill>
                <a:effectLst/>
                <a:latin typeface="+mn-lt"/>
                <a:ea typeface="+mn-ea"/>
                <a:cs typeface="+mn-cs"/>
              </a:rPr>
              <a:t>microdomains</a:t>
            </a:r>
            <a:r>
              <a:rPr lang="en-US" sz="1200" b="0" i="0" kern="1200" dirty="0" smtClean="0">
                <a:solidFill>
                  <a:schemeClr val="tx1"/>
                </a:solidFill>
                <a:effectLst/>
                <a:latin typeface="+mn-lt"/>
                <a:ea typeface="+mn-ea"/>
                <a:cs typeface="+mn-cs"/>
              </a:rPr>
              <a:t>. A number of different names are used to refer to these </a:t>
            </a:r>
            <a:r>
              <a:rPr lang="en-US" sz="1200" b="0" i="0" kern="1200" dirty="0" err="1" smtClean="0">
                <a:solidFill>
                  <a:schemeClr val="tx1"/>
                </a:solidFill>
                <a:effectLst/>
                <a:latin typeface="+mn-lt"/>
                <a:ea typeface="+mn-ea"/>
                <a:cs typeface="+mn-cs"/>
              </a:rPr>
              <a:t>microdomains</a:t>
            </a:r>
            <a:r>
              <a:rPr lang="en-US" sz="1200" b="0" i="0" kern="1200" dirty="0" smtClean="0">
                <a:solidFill>
                  <a:schemeClr val="tx1"/>
                </a:solidFill>
                <a:effectLst/>
                <a:latin typeface="+mn-lt"/>
                <a:ea typeface="+mn-ea"/>
                <a:cs typeface="+mn-cs"/>
              </a:rPr>
              <a:t>, the most common of which are </a:t>
            </a:r>
            <a:r>
              <a:rPr lang="en-US" sz="1200" b="0" i="0" kern="1200" dirty="0" err="1" smtClean="0">
                <a:solidFill>
                  <a:schemeClr val="tx1"/>
                </a:solidFill>
                <a:effectLst/>
                <a:latin typeface="+mn-lt"/>
                <a:ea typeface="+mn-ea"/>
                <a:cs typeface="+mn-cs"/>
              </a:rPr>
              <a:t>caveolae</a:t>
            </a:r>
            <a:r>
              <a:rPr lang="en-US" sz="1200" b="0" i="0" kern="1200" dirty="0" smtClean="0">
                <a:solidFill>
                  <a:schemeClr val="tx1"/>
                </a:solidFill>
                <a:effectLst/>
                <a:latin typeface="+mn-lt"/>
                <a:ea typeface="+mn-ea"/>
                <a:cs typeface="+mn-cs"/>
              </a:rPr>
              <a:t> and rafts.</a:t>
            </a:r>
            <a:endParaRPr lang="cs-CZ" sz="1200" b="0" i="0" kern="1200" dirty="0" smtClean="0">
              <a:solidFill>
                <a:schemeClr val="tx1"/>
              </a:solidFill>
              <a:effectLst/>
              <a:latin typeface="+mn-lt"/>
              <a:ea typeface="+mn-ea"/>
              <a:cs typeface="+mn-cs"/>
            </a:endParaRPr>
          </a:p>
          <a:p>
            <a:r>
              <a:rPr lang="en-US" sz="1200" b="1" i="0" kern="1200" dirty="0" err="1" smtClean="0">
                <a:solidFill>
                  <a:schemeClr val="tx1"/>
                </a:solidFill>
                <a:effectLst/>
                <a:latin typeface="+mn-lt"/>
                <a:ea typeface="+mn-ea"/>
                <a:cs typeface="+mn-cs"/>
              </a:rPr>
              <a:t>Caveolae</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rPr>
              <a:t>pp. 42–43</a:t>
            </a:r>
            <a:r>
              <a:rPr lang="en-US" sz="1200" b="0" i="0" kern="1200" dirty="0" smtClean="0">
                <a:solidFill>
                  <a:schemeClr val="tx1"/>
                </a:solidFill>
                <a:effectLst/>
                <a:latin typeface="+mn-lt"/>
                <a:ea typeface="+mn-ea"/>
                <a:cs typeface="+mn-cs"/>
              </a:rPr>
              <a:t>) were originally identified in the electron microscope as flask-shaped invaginations of the plasma membrane. They carry a coat composed of proteins called </a:t>
            </a:r>
            <a:r>
              <a:rPr lang="en-US" sz="1200" b="1" i="0" kern="1200" dirty="0" err="1" smtClean="0">
                <a:solidFill>
                  <a:schemeClr val="tx1"/>
                </a:solidFill>
                <a:effectLst/>
                <a:latin typeface="+mn-lt"/>
                <a:ea typeface="+mn-ea"/>
                <a:cs typeface="+mn-cs"/>
              </a:rPr>
              <a:t>caveolins</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and they tend to be at least 50 to 80 nm in diameter. </a:t>
            </a:r>
            <a:r>
              <a:rPr lang="en-US" sz="1200" b="0" i="0" kern="1200" dirty="0" err="1" smtClean="0">
                <a:solidFill>
                  <a:schemeClr val="tx1"/>
                </a:solidFill>
                <a:effectLst/>
                <a:latin typeface="+mn-lt"/>
                <a:ea typeface="+mn-ea"/>
                <a:cs typeface="+mn-cs"/>
              </a:rPr>
              <a:t>Caveolae</a:t>
            </a:r>
            <a:r>
              <a:rPr lang="en-US" sz="1200" b="0" i="0" kern="1200" dirty="0" smtClean="0">
                <a:solidFill>
                  <a:schemeClr val="tx1"/>
                </a:solidFill>
                <a:effectLst/>
                <a:latin typeface="+mn-lt"/>
                <a:ea typeface="+mn-ea"/>
                <a:cs typeface="+mn-cs"/>
              </a:rPr>
              <a:t> have been shown to participate in endocytosis of specific subsets of proteins and are also richly endowed with signaling molecules, such as receptor tyrosine kinases</a:t>
            </a:r>
            <a:r>
              <a:rPr lang="cs-CZ"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Rafts</a:t>
            </a:r>
            <a:r>
              <a:rPr lang="en-US" sz="1200" b="0" i="0" kern="1200" dirty="0" smtClean="0">
                <a:solidFill>
                  <a:schemeClr val="tx1"/>
                </a:solidFill>
                <a:effectLst/>
                <a:latin typeface="+mn-lt"/>
                <a:ea typeface="+mn-ea"/>
                <a:cs typeface="+mn-cs"/>
              </a:rPr>
              <a:t> are less well understood structures</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Once again, a number of interesting proteins involved in cell signaling and communication, including kinases, ion channels, and G proteins, tend to be concentrated in rafts, or to become associated with rafts upon the activation of specific </a:t>
            </a:r>
            <a:r>
              <a:rPr lang="en-US" sz="1200" b="0" i="1" kern="1200" dirty="0" smtClean="0">
                <a:solidFill>
                  <a:schemeClr val="tx1"/>
                </a:solidFill>
                <a:effectLst/>
                <a:latin typeface="+mn-lt"/>
                <a:ea typeface="+mn-ea"/>
                <a:cs typeface="+mn-cs"/>
              </a:rPr>
              <a:t>signal-transduction</a:t>
            </a:r>
            <a:r>
              <a:rPr lang="en-US" sz="1200" b="0" i="0" kern="1200" dirty="0" smtClean="0">
                <a:solidFill>
                  <a:schemeClr val="tx1"/>
                </a:solidFill>
                <a:effectLst/>
                <a:latin typeface="+mn-lt"/>
                <a:ea typeface="+mn-ea"/>
                <a:cs typeface="+mn-cs"/>
              </a:rPr>
              <a:t> pathways. Rafts are thought to collect signaling proteins into small, highly concentrated zones, thereby facilitating their interactions and hence their ability to activate particular pathways. Rafts are also involved in membrane trafficking processes. In polarized epithelial cells, the sorting of a number of proteins to the apical plasma membrane is dependent upon their ability to partition into lipid rafts that form in the plane of the membrane of the </a:t>
            </a:r>
            <a:r>
              <a:rPr lang="en-US" sz="1200" b="0" i="1" kern="1200" dirty="0" smtClean="0">
                <a:solidFill>
                  <a:schemeClr val="tx1"/>
                </a:solidFill>
                <a:effectLst/>
                <a:latin typeface="+mn-lt"/>
                <a:ea typeface="+mn-ea"/>
                <a:cs typeface="+mn-cs"/>
              </a:rPr>
              <a:t>trans</a:t>
            </a:r>
            <a:r>
              <a:rPr lang="en-US" sz="1200" b="0" i="0" kern="1200" dirty="0" smtClean="0">
                <a:solidFill>
                  <a:schemeClr val="tx1"/>
                </a:solidFill>
                <a:effectLst/>
                <a:latin typeface="+mn-lt"/>
                <a:ea typeface="+mn-ea"/>
                <a:cs typeface="+mn-cs"/>
              </a:rPr>
              <a:t>-Golgi network. </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is true for phospholipid molecules (see </a:t>
            </a:r>
            <a:r>
              <a:rPr lang="en-US" sz="1200" b="0" i="0" u="sng" kern="1200" dirty="0" smtClean="0">
                <a:solidFill>
                  <a:schemeClr val="tx1"/>
                </a:solidFill>
                <a:effectLst/>
                <a:latin typeface="+mn-lt"/>
                <a:ea typeface="+mn-ea"/>
                <a:cs typeface="+mn-cs"/>
              </a:rPr>
              <a:t>Fig. 2-3</a:t>
            </a:r>
            <a:r>
              <a:rPr lang="en-US" sz="1200" b="0" i="0" kern="1200" dirty="0" smtClean="0">
                <a:solidFill>
                  <a:schemeClr val="tx1"/>
                </a:solidFill>
                <a:effectLst/>
                <a:latin typeface="+mn-lt"/>
                <a:ea typeface="+mn-ea"/>
                <a:cs typeface="+mn-cs"/>
              </a:rPr>
              <a:t>), some transmembrane proteins can diffuse within the surface of the membrane. In the absence of any protein-protein attachments, transmembrane proteins are free to diffuse over the entire surface of a membrane. The surface proteins of a </a:t>
            </a:r>
            <a:r>
              <a:rPr lang="en-US" sz="1200" b="0" i="1" kern="1200" dirty="0" smtClean="0">
                <a:solidFill>
                  <a:schemeClr val="tx1"/>
                </a:solidFill>
                <a:effectLst/>
                <a:latin typeface="+mn-lt"/>
                <a:ea typeface="+mn-ea"/>
                <a:cs typeface="+mn-cs"/>
              </a:rPr>
              <a:t>human</a:t>
            </a:r>
            <a:r>
              <a:rPr lang="en-US" sz="1200" b="0" i="0" kern="1200" dirty="0" smtClean="0">
                <a:solidFill>
                  <a:schemeClr val="tx1"/>
                </a:solidFill>
                <a:effectLst/>
                <a:latin typeface="+mn-lt"/>
                <a:ea typeface="+mn-ea"/>
                <a:cs typeface="+mn-cs"/>
              </a:rPr>
              <a:t> lymphocyte are tagged with a lectin conjugated to </a:t>
            </a:r>
            <a:r>
              <a:rPr lang="en-US" sz="1200" b="0" i="0" kern="1200" dirty="0" err="1" smtClean="0">
                <a:solidFill>
                  <a:schemeClr val="tx1"/>
                </a:solidFill>
                <a:effectLst/>
                <a:latin typeface="+mn-lt"/>
                <a:ea typeface="+mn-ea"/>
                <a:cs typeface="+mn-cs"/>
              </a:rPr>
              <a:t>rhodamine</a:t>
            </a:r>
            <a:r>
              <a:rPr lang="en-US" sz="1200" b="0" i="0" kern="1200" dirty="0" smtClean="0">
                <a:solidFill>
                  <a:schemeClr val="tx1"/>
                </a:solidFill>
                <a:effectLst/>
                <a:latin typeface="+mn-lt"/>
                <a:ea typeface="+mn-ea"/>
                <a:cs typeface="+mn-cs"/>
              </a:rPr>
              <a:t>, a fluorescent dye; the surface proteins of a </a:t>
            </a:r>
            <a:r>
              <a:rPr lang="en-US" sz="1200" b="0" i="1" kern="1200" dirty="0" smtClean="0">
                <a:solidFill>
                  <a:schemeClr val="tx1"/>
                </a:solidFill>
                <a:effectLst/>
                <a:latin typeface="+mn-lt"/>
                <a:ea typeface="+mn-ea"/>
                <a:cs typeface="+mn-cs"/>
              </a:rPr>
              <a:t>mouse</a:t>
            </a:r>
            <a:r>
              <a:rPr lang="en-US" sz="1200" b="0" i="0" kern="1200" dirty="0" smtClean="0">
                <a:solidFill>
                  <a:schemeClr val="tx1"/>
                </a:solidFill>
                <a:effectLst/>
                <a:latin typeface="+mn-lt"/>
                <a:ea typeface="+mn-ea"/>
                <a:cs typeface="+mn-cs"/>
              </a:rPr>
              <a:t> lymphocyte are tagged with a lectin linked to fluorescein, another fluorescent dye. Immediately after fusion of the two cells, the labeled surface proteins remain segregated. However, the membrane proteins intermingle during a period of ~30 minutes.</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Because transmembrane proteins are large molecules, their diffusion in the plane of the membrane is much slower than that of lipids. Even the fastest proteins diffuse ~1000 times more slowly than the average phospholipid. The diffusion of many transmembrane proteins appears to be further impeded by their attachments to the cytoskeleton, just below the surface of the membrane. Tight binding to this meshwork can render proteins essentially immobile. Other transmembrane proteins appear to travel in the plane of the membrane via directed processes that are much faster and less directionally random than diffusion is. Motor proteins that are associated with the cytoplasmic cytoskeleton (discussed below) appear to grab onto certain transmembrane proteins, dragging them in the plane of the membrane like toy boats on strings. Finally, like phospholipids, proteins can diffuse only in the plane of the bilayer. They cannot flip-flop across it.</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A169FAC-F665-481D-89AC-64BD27877BD7}" type="slidenum">
              <a:rPr lang="cs-CZ" smtClean="0"/>
              <a:t>19</a:t>
            </a:fld>
            <a:endParaRPr lang="cs-CZ"/>
          </a:p>
        </p:txBody>
      </p:sp>
    </p:spTree>
    <p:extLst>
      <p:ext uri="{BB962C8B-B14F-4D97-AF65-F5344CB8AC3E}">
        <p14:creationId xmlns:p14="http://schemas.microsoft.com/office/powerpoint/2010/main" val="9306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A9B86322-E173-4AAB-A5BF-2E7D8991FF9B}" type="datetimeFigureOut">
              <a:rPr lang="cs-CZ" smtClean="0"/>
              <a:t>23.09.2021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FB955BB-7230-4EDD-87A1-315A66661C47}" type="slidenum">
              <a:rPr lang="cs-CZ" smtClean="0"/>
              <a:t>‹#›</a:t>
            </a:fld>
            <a:endParaRPr lang="cs-CZ"/>
          </a:p>
        </p:txBody>
      </p:sp>
    </p:spTree>
    <p:extLst>
      <p:ext uri="{BB962C8B-B14F-4D97-AF65-F5344CB8AC3E}">
        <p14:creationId xmlns:p14="http://schemas.microsoft.com/office/powerpoint/2010/main" val="75545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9B86322-E173-4AAB-A5BF-2E7D8991FF9B}" type="datetimeFigureOut">
              <a:rPr lang="cs-CZ" smtClean="0"/>
              <a:t>23.09.2021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FB955BB-7230-4EDD-87A1-315A66661C47}" type="slidenum">
              <a:rPr lang="cs-CZ" smtClean="0"/>
              <a:t>‹#›</a:t>
            </a:fld>
            <a:endParaRPr lang="cs-CZ"/>
          </a:p>
        </p:txBody>
      </p:sp>
    </p:spTree>
    <p:extLst>
      <p:ext uri="{BB962C8B-B14F-4D97-AF65-F5344CB8AC3E}">
        <p14:creationId xmlns:p14="http://schemas.microsoft.com/office/powerpoint/2010/main" val="286343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9B86322-E173-4AAB-A5BF-2E7D8991FF9B}" type="datetimeFigureOut">
              <a:rPr lang="cs-CZ" smtClean="0"/>
              <a:t>23.09.2021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FB955BB-7230-4EDD-87A1-315A66661C47}" type="slidenum">
              <a:rPr lang="cs-CZ" smtClean="0"/>
              <a:t>‹#›</a:t>
            </a:fld>
            <a:endParaRPr lang="cs-CZ"/>
          </a:p>
        </p:txBody>
      </p:sp>
    </p:spTree>
    <p:extLst>
      <p:ext uri="{BB962C8B-B14F-4D97-AF65-F5344CB8AC3E}">
        <p14:creationId xmlns:p14="http://schemas.microsoft.com/office/powerpoint/2010/main" val="423990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9B86322-E173-4AAB-A5BF-2E7D8991FF9B}" type="datetimeFigureOut">
              <a:rPr lang="cs-CZ" smtClean="0"/>
              <a:t>23.09.2021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FB955BB-7230-4EDD-87A1-315A66661C47}" type="slidenum">
              <a:rPr lang="cs-CZ" smtClean="0"/>
              <a:t>‹#›</a:t>
            </a:fld>
            <a:endParaRPr lang="cs-CZ"/>
          </a:p>
        </p:txBody>
      </p:sp>
    </p:spTree>
    <p:extLst>
      <p:ext uri="{BB962C8B-B14F-4D97-AF65-F5344CB8AC3E}">
        <p14:creationId xmlns:p14="http://schemas.microsoft.com/office/powerpoint/2010/main" val="191390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A9B86322-E173-4AAB-A5BF-2E7D8991FF9B}" type="datetimeFigureOut">
              <a:rPr lang="cs-CZ" smtClean="0"/>
              <a:t>23.09.2021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FB955BB-7230-4EDD-87A1-315A66661C47}" type="slidenum">
              <a:rPr lang="cs-CZ" smtClean="0"/>
              <a:t>‹#›</a:t>
            </a:fld>
            <a:endParaRPr lang="cs-CZ"/>
          </a:p>
        </p:txBody>
      </p:sp>
    </p:spTree>
    <p:extLst>
      <p:ext uri="{BB962C8B-B14F-4D97-AF65-F5344CB8AC3E}">
        <p14:creationId xmlns:p14="http://schemas.microsoft.com/office/powerpoint/2010/main" val="222552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9B86322-E173-4AAB-A5BF-2E7D8991FF9B}" type="datetimeFigureOut">
              <a:rPr lang="cs-CZ" smtClean="0"/>
              <a:t>23.09.2021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FB955BB-7230-4EDD-87A1-315A66661C47}" type="slidenum">
              <a:rPr lang="cs-CZ" smtClean="0"/>
              <a:t>‹#›</a:t>
            </a:fld>
            <a:endParaRPr lang="cs-CZ"/>
          </a:p>
        </p:txBody>
      </p:sp>
    </p:spTree>
    <p:extLst>
      <p:ext uri="{BB962C8B-B14F-4D97-AF65-F5344CB8AC3E}">
        <p14:creationId xmlns:p14="http://schemas.microsoft.com/office/powerpoint/2010/main" val="114842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9B86322-E173-4AAB-A5BF-2E7D8991FF9B}" type="datetimeFigureOut">
              <a:rPr lang="cs-CZ" smtClean="0"/>
              <a:t>23.09.2021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FB955BB-7230-4EDD-87A1-315A66661C47}" type="slidenum">
              <a:rPr lang="cs-CZ" smtClean="0"/>
              <a:t>‹#›</a:t>
            </a:fld>
            <a:endParaRPr lang="cs-CZ"/>
          </a:p>
        </p:txBody>
      </p:sp>
    </p:spTree>
    <p:extLst>
      <p:ext uri="{BB962C8B-B14F-4D97-AF65-F5344CB8AC3E}">
        <p14:creationId xmlns:p14="http://schemas.microsoft.com/office/powerpoint/2010/main" val="142264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9B86322-E173-4AAB-A5BF-2E7D8991FF9B}" type="datetimeFigureOut">
              <a:rPr lang="cs-CZ" smtClean="0"/>
              <a:t>23.09.2021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FB955BB-7230-4EDD-87A1-315A66661C47}" type="slidenum">
              <a:rPr lang="cs-CZ" smtClean="0"/>
              <a:t>‹#›</a:t>
            </a:fld>
            <a:endParaRPr lang="cs-CZ"/>
          </a:p>
        </p:txBody>
      </p:sp>
    </p:spTree>
    <p:extLst>
      <p:ext uri="{BB962C8B-B14F-4D97-AF65-F5344CB8AC3E}">
        <p14:creationId xmlns:p14="http://schemas.microsoft.com/office/powerpoint/2010/main" val="78681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9B86322-E173-4AAB-A5BF-2E7D8991FF9B}" type="datetimeFigureOut">
              <a:rPr lang="cs-CZ" smtClean="0"/>
              <a:t>23.09.2021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FB955BB-7230-4EDD-87A1-315A66661C47}" type="slidenum">
              <a:rPr lang="cs-CZ" smtClean="0"/>
              <a:t>‹#›</a:t>
            </a:fld>
            <a:endParaRPr lang="cs-CZ"/>
          </a:p>
        </p:txBody>
      </p:sp>
    </p:spTree>
    <p:extLst>
      <p:ext uri="{BB962C8B-B14F-4D97-AF65-F5344CB8AC3E}">
        <p14:creationId xmlns:p14="http://schemas.microsoft.com/office/powerpoint/2010/main" val="233434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A9B86322-E173-4AAB-A5BF-2E7D8991FF9B}" type="datetimeFigureOut">
              <a:rPr lang="cs-CZ" smtClean="0"/>
              <a:t>23.09.2021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FB955BB-7230-4EDD-87A1-315A66661C47}" type="slidenum">
              <a:rPr lang="cs-CZ" smtClean="0"/>
              <a:t>‹#›</a:t>
            </a:fld>
            <a:endParaRPr lang="cs-CZ"/>
          </a:p>
        </p:txBody>
      </p:sp>
    </p:spTree>
    <p:extLst>
      <p:ext uri="{BB962C8B-B14F-4D97-AF65-F5344CB8AC3E}">
        <p14:creationId xmlns:p14="http://schemas.microsoft.com/office/powerpoint/2010/main" val="76869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A9B86322-E173-4AAB-A5BF-2E7D8991FF9B}" type="datetimeFigureOut">
              <a:rPr lang="cs-CZ" smtClean="0"/>
              <a:t>23.09.2021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FB955BB-7230-4EDD-87A1-315A66661C47}" type="slidenum">
              <a:rPr lang="cs-CZ" smtClean="0"/>
              <a:t>‹#›</a:t>
            </a:fld>
            <a:endParaRPr lang="cs-CZ"/>
          </a:p>
        </p:txBody>
      </p:sp>
    </p:spTree>
    <p:extLst>
      <p:ext uri="{BB962C8B-B14F-4D97-AF65-F5344CB8AC3E}">
        <p14:creationId xmlns:p14="http://schemas.microsoft.com/office/powerpoint/2010/main" val="383880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86322-E173-4AAB-A5BF-2E7D8991FF9B}" type="datetimeFigureOut">
              <a:rPr lang="cs-CZ" smtClean="0"/>
              <a:t>23.09.2021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955BB-7230-4EDD-87A1-315A66661C47}" type="slidenum">
              <a:rPr lang="cs-CZ" smtClean="0"/>
              <a:t>‹#›</a:t>
            </a:fld>
            <a:endParaRPr lang="cs-CZ"/>
          </a:p>
        </p:txBody>
      </p:sp>
    </p:spTree>
    <p:extLst>
      <p:ext uri="{BB962C8B-B14F-4D97-AF65-F5344CB8AC3E}">
        <p14:creationId xmlns:p14="http://schemas.microsoft.com/office/powerpoint/2010/main" val="3868197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www.youtube.com/watch?v=q6_MI1d8ZmI" TargetMode="External"/><Relationship Id="rId4" Type="http://schemas.openxmlformats.org/officeDocument/2006/relationships/hyperlink" Target="https://www.youtube.com/watch?v=8lCOEZehNo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Diffusion#/media/File:Translational_motion.gi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hyperlink" Target="https://en.wikipedia.org/wiki/Diffusion#/media/File:DiffusionMicroMacro.gi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gif"/></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www.youtube.com/watch?v=YfoiHrv57b0" TargetMode="External"/><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ZFnO5RY1cU"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3.emf"/></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5.gi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www.youtube.com/watch?v=kmrUzDYAmEI" TargetMode="External"/><Relationship Id="rId5" Type="http://schemas.openxmlformats.org/officeDocument/2006/relationships/hyperlink" Target="https://www.youtube.com/watch?v=jbc1QCu9hFg" TargetMode="External"/><Relationship Id="rId4" Type="http://schemas.openxmlformats.org/officeDocument/2006/relationships/image" Target="../media/image69.jpeg"/></Relationships>
</file>

<file path=ppt/slides/_rels/slide4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26y1PCkWiIc" TargetMode="External"/><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52.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53.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54.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image" Target="../media/image93.jpeg"/><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 Id="rId9" Type="http://schemas.openxmlformats.org/officeDocument/2006/relationships/image" Target="../media/image100.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1.jpeg"/><Relationship Id="rId7" Type="http://schemas.openxmlformats.org/officeDocument/2006/relationships/hyperlink" Target="https://www.youtube.com/watch?v=tMKlPDBRJ1E"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static.physoc.org/app/uploads/2019/03/22194346/Physiology-is-the-science-of-life.resized-1024x408.jpg"/>
          <p:cNvPicPr>
            <a:picLocks noChangeAspect="1" noChangeArrowheads="1"/>
          </p:cNvPicPr>
          <p:nvPr/>
        </p:nvPicPr>
        <p:blipFill rotWithShape="1">
          <a:blip r:embed="rId3">
            <a:extLst>
              <a:ext uri="{28A0092B-C50C-407E-A947-70E740481C1C}">
                <a14:useLocalDpi xmlns:a14="http://schemas.microsoft.com/office/drawing/2010/main" val="0"/>
              </a:ext>
            </a:extLst>
          </a:blip>
          <a:srcRect b="46699"/>
          <a:stretch/>
        </p:blipFill>
        <p:spPr bwMode="auto">
          <a:xfrm>
            <a:off x="178677" y="4269017"/>
            <a:ext cx="11690600" cy="248276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80920" y="1846915"/>
            <a:ext cx="7304244" cy="1200329"/>
          </a:xfrm>
          <a:prstGeom prst="rect">
            <a:avLst/>
          </a:prstGeom>
          <a:noFill/>
          <a:ln>
            <a:solidFill>
              <a:srgbClr val="00B0F0"/>
            </a:solidFill>
          </a:ln>
        </p:spPr>
        <p:txBody>
          <a:bodyPr wrap="none" rtlCol="0">
            <a:spAutoFit/>
          </a:bodyPr>
          <a:lstStyle/>
          <a:p>
            <a:r>
              <a:rPr lang="cs-CZ" sz="7200" b="1" dirty="0" smtClean="0"/>
              <a:t>BIOLOGICKÉ  VĚDY</a:t>
            </a:r>
            <a:endParaRPr lang="cs-CZ" sz="7200" b="1" dirty="0"/>
          </a:p>
        </p:txBody>
      </p:sp>
      <p:sp>
        <p:nvSpPr>
          <p:cNvPr id="5" name="TextovéPole 4"/>
          <p:cNvSpPr txBox="1"/>
          <p:nvPr/>
        </p:nvSpPr>
        <p:spPr>
          <a:xfrm>
            <a:off x="7378258" y="3605048"/>
            <a:ext cx="4004442" cy="523220"/>
          </a:xfrm>
          <a:prstGeom prst="rect">
            <a:avLst/>
          </a:prstGeom>
          <a:noFill/>
        </p:spPr>
        <p:txBody>
          <a:bodyPr wrap="square" rtlCol="0">
            <a:spAutoFit/>
          </a:bodyPr>
          <a:lstStyle/>
          <a:p>
            <a:r>
              <a:rPr lang="cs-CZ" sz="2800" b="1" dirty="0" smtClean="0">
                <a:solidFill>
                  <a:schemeClr val="accent1">
                    <a:lumMod val="50000"/>
                  </a:schemeClr>
                </a:solidFill>
              </a:rPr>
              <a:t>MUDr. Eva Závodná, </a:t>
            </a:r>
            <a:r>
              <a:rPr lang="cs-CZ" sz="2800" b="1" dirty="0" err="1">
                <a:solidFill>
                  <a:schemeClr val="accent1">
                    <a:lumMod val="50000"/>
                  </a:schemeClr>
                </a:solidFill>
              </a:rPr>
              <a:t>P</a:t>
            </a:r>
            <a:r>
              <a:rPr lang="cs-CZ" sz="2800" b="1" dirty="0" err="1" smtClean="0">
                <a:solidFill>
                  <a:schemeClr val="accent1">
                    <a:lumMod val="50000"/>
                  </a:schemeClr>
                </a:solidFill>
              </a:rPr>
              <a:t>h.D</a:t>
            </a:r>
            <a:endParaRPr lang="cs-CZ" sz="2800" b="1" dirty="0">
              <a:solidFill>
                <a:schemeClr val="accent1">
                  <a:lumMod val="50000"/>
                </a:schemeClr>
              </a:solidFill>
            </a:endParaRPr>
          </a:p>
        </p:txBody>
      </p:sp>
      <p:sp>
        <p:nvSpPr>
          <p:cNvPr id="6" name="Obdélník 5"/>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25523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983727" y="120650"/>
            <a:ext cx="22404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600" b="1">
                <a:latin typeface="+mn-lt"/>
              </a:rPr>
              <a:t>BÍLKOVINY</a:t>
            </a:r>
            <a:endParaRPr lang="en-US" altLang="cs-CZ" sz="3600" b="1">
              <a:latin typeface="+mn-lt"/>
            </a:endParaRPr>
          </a:p>
        </p:txBody>
      </p:sp>
      <p:sp>
        <p:nvSpPr>
          <p:cNvPr id="21507" name="Text Box 3"/>
          <p:cNvSpPr txBox="1">
            <a:spLocks noChangeArrowheads="1"/>
          </p:cNvSpPr>
          <p:nvPr/>
        </p:nvSpPr>
        <p:spPr bwMode="auto">
          <a:xfrm>
            <a:off x="1631951" y="620713"/>
            <a:ext cx="3476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altLang="cs-CZ" sz="2800" b="1" i="1" u="sng" dirty="0">
                <a:solidFill>
                  <a:schemeClr val="accent2"/>
                </a:solidFill>
                <a:effectLst>
                  <a:outerShdw blurRad="38100" dist="38100" dir="2700000" algn="tl">
                    <a:srgbClr val="C0C0C0"/>
                  </a:outerShdw>
                </a:effectLst>
              </a:rPr>
              <a:t>Sekundární struktura</a:t>
            </a:r>
            <a:r>
              <a:rPr lang="cs-CZ" altLang="cs-CZ" sz="2800" b="1" i="1" dirty="0">
                <a:solidFill>
                  <a:schemeClr val="accent2"/>
                </a:solidFill>
                <a:effectLst>
                  <a:outerShdw blurRad="38100" dist="38100" dir="2700000" algn="tl">
                    <a:srgbClr val="C0C0C0"/>
                  </a:outerShdw>
                </a:effectLst>
              </a:rPr>
              <a:t>:</a:t>
            </a:r>
          </a:p>
        </p:txBody>
      </p:sp>
      <p:sp>
        <p:nvSpPr>
          <p:cNvPr id="12292" name="Text Box 4"/>
          <p:cNvSpPr txBox="1">
            <a:spLocks noChangeArrowheads="1"/>
          </p:cNvSpPr>
          <p:nvPr/>
        </p:nvSpPr>
        <p:spPr bwMode="auto">
          <a:xfrm>
            <a:off x="1919288" y="1052514"/>
            <a:ext cx="8640762"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cs-CZ" altLang="cs-CZ" sz="2400">
                <a:latin typeface="+mn-lt"/>
              </a:rPr>
              <a:t>prostorové uspořádání bílkovin vytvářející se vlivem vodíkových vazem mezi skupinami -NH- a -CO-</a:t>
            </a:r>
          </a:p>
          <a:p>
            <a:pPr>
              <a:buFontTx/>
              <a:buChar char="-"/>
            </a:pPr>
            <a:r>
              <a:rPr lang="cs-CZ" altLang="cs-CZ" sz="2400">
                <a:latin typeface="+mn-lt"/>
              </a:rPr>
              <a:t>geometrické uspořádání na krátkou vzdálenost mezi několika málo aminokyselinami</a:t>
            </a:r>
          </a:p>
        </p:txBody>
      </p:sp>
      <p:sp>
        <p:nvSpPr>
          <p:cNvPr id="12293" name="Text Box 5"/>
          <p:cNvSpPr txBox="1">
            <a:spLocks noChangeArrowheads="1"/>
          </p:cNvSpPr>
          <p:nvPr/>
        </p:nvSpPr>
        <p:spPr bwMode="auto">
          <a:xfrm>
            <a:off x="1703389" y="2817813"/>
            <a:ext cx="1081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cs-CZ" sz="2400" b="1" i="1">
                <a:solidFill>
                  <a:srgbClr val="FF0000"/>
                </a:solidFill>
                <a:latin typeface="+mn-lt"/>
                <a:cs typeface="Times New Roman" panose="02020603050405020304" pitchFamily="18" charset="0"/>
              </a:rPr>
              <a:t>α</a:t>
            </a:r>
            <a:r>
              <a:rPr lang="cs-CZ" altLang="cs-CZ" sz="2400" b="1" i="1">
                <a:solidFill>
                  <a:srgbClr val="FF0000"/>
                </a:solidFill>
                <a:latin typeface="+mn-lt"/>
                <a:cs typeface="Times New Roman" panose="02020603050405020304" pitchFamily="18" charset="0"/>
              </a:rPr>
              <a:t>-helix</a:t>
            </a:r>
            <a:endParaRPr lang="el-GR" altLang="cs-CZ" sz="2400" b="1" i="1">
              <a:solidFill>
                <a:srgbClr val="FF0000"/>
              </a:solidFill>
              <a:latin typeface="+mn-lt"/>
              <a:cs typeface="Times New Roman" panose="02020603050405020304" pitchFamily="18" charset="0"/>
            </a:endParaRPr>
          </a:p>
        </p:txBody>
      </p:sp>
      <p:sp>
        <p:nvSpPr>
          <p:cNvPr id="12294" name="Text Box 6"/>
          <p:cNvSpPr txBox="1">
            <a:spLocks noChangeArrowheads="1"/>
          </p:cNvSpPr>
          <p:nvPr/>
        </p:nvSpPr>
        <p:spPr bwMode="auto">
          <a:xfrm>
            <a:off x="1703388" y="4808538"/>
            <a:ext cx="200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cs-CZ" sz="2400" b="1" i="1">
                <a:solidFill>
                  <a:srgbClr val="FF0000"/>
                </a:solidFill>
                <a:latin typeface="+mn-lt"/>
              </a:rPr>
              <a:t>β</a:t>
            </a:r>
            <a:r>
              <a:rPr lang="cs-CZ" altLang="cs-CZ" sz="2400" b="1" i="1">
                <a:solidFill>
                  <a:srgbClr val="FF0000"/>
                </a:solidFill>
                <a:latin typeface="+mn-lt"/>
              </a:rPr>
              <a:t>-skládaný list</a:t>
            </a:r>
          </a:p>
        </p:txBody>
      </p:sp>
      <p:pic>
        <p:nvPicPr>
          <p:cNvPr id="12295" name="Picture 7" descr="msoD5748"/>
          <p:cNvPicPr>
            <a:picLocks noChangeAspect="1" noChangeArrowheads="1"/>
          </p:cNvPicPr>
          <p:nvPr/>
        </p:nvPicPr>
        <p:blipFill>
          <a:blip r:embed="rId2">
            <a:extLst>
              <a:ext uri="{28A0092B-C50C-407E-A947-70E740481C1C}">
                <a14:useLocalDpi xmlns:a14="http://schemas.microsoft.com/office/drawing/2010/main" val="0"/>
              </a:ext>
            </a:extLst>
          </a:blip>
          <a:srcRect r="2428" b="5833"/>
          <a:stretch>
            <a:fillRect/>
          </a:stretch>
        </p:blipFill>
        <p:spPr bwMode="auto">
          <a:xfrm>
            <a:off x="5519738" y="2657476"/>
            <a:ext cx="48260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msoE96EE"/>
          <p:cNvPicPr>
            <a:picLocks noChangeAspect="1" noChangeArrowheads="1"/>
          </p:cNvPicPr>
          <p:nvPr/>
        </p:nvPicPr>
        <p:blipFill>
          <a:blip r:embed="rId3">
            <a:extLst>
              <a:ext uri="{28A0092B-C50C-407E-A947-70E740481C1C}">
                <a14:useLocalDpi xmlns:a14="http://schemas.microsoft.com/office/drawing/2010/main" val="0"/>
              </a:ext>
            </a:extLst>
          </a:blip>
          <a:srcRect l="1697" b="10411"/>
          <a:stretch>
            <a:fillRect/>
          </a:stretch>
        </p:blipFill>
        <p:spPr bwMode="auto">
          <a:xfrm>
            <a:off x="5303839" y="4406901"/>
            <a:ext cx="532923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9"/>
          <p:cNvSpPr txBox="1">
            <a:spLocks noChangeArrowheads="1"/>
          </p:cNvSpPr>
          <p:nvPr/>
        </p:nvSpPr>
        <p:spPr bwMode="auto">
          <a:xfrm>
            <a:off x="1816101" y="3270250"/>
            <a:ext cx="3775075" cy="168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cs-CZ" altLang="cs-CZ" sz="2400">
                <a:latin typeface="+mn-lt"/>
              </a:rPr>
              <a:t> řetězec je šroubovitě stočen</a:t>
            </a:r>
          </a:p>
          <a:p>
            <a:pPr algn="just">
              <a:spcBef>
                <a:spcPct val="30000"/>
              </a:spcBef>
              <a:buFontTx/>
              <a:buChar char="•"/>
            </a:pPr>
            <a:r>
              <a:rPr lang="cs-CZ" altLang="cs-CZ" sz="2400">
                <a:latin typeface="+mn-lt"/>
              </a:rPr>
              <a:t> vodíkové vazby propojují jednotlivé závity šroubovice</a:t>
            </a:r>
          </a:p>
        </p:txBody>
      </p:sp>
      <p:sp>
        <p:nvSpPr>
          <p:cNvPr id="12298" name="Text Box 10"/>
          <p:cNvSpPr txBox="1">
            <a:spLocks noChangeArrowheads="1"/>
          </p:cNvSpPr>
          <p:nvPr/>
        </p:nvSpPr>
        <p:spPr bwMode="auto">
          <a:xfrm>
            <a:off x="1703388" y="5410201"/>
            <a:ext cx="37449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cs-CZ" altLang="cs-CZ" sz="2400">
                <a:latin typeface="+mn-lt"/>
              </a:rPr>
              <a:t> vodíkové vazby propojují dva vedle sebe ležící polypeptdické řetězce</a:t>
            </a:r>
          </a:p>
        </p:txBody>
      </p:sp>
    </p:spTree>
    <p:extLst>
      <p:ext uri="{BB962C8B-B14F-4D97-AF65-F5344CB8AC3E}">
        <p14:creationId xmlns:p14="http://schemas.microsoft.com/office/powerpoint/2010/main" val="3287429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983727" y="120650"/>
            <a:ext cx="22404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600" b="1">
                <a:latin typeface="+mn-lt"/>
              </a:rPr>
              <a:t>BÍLKOVINY</a:t>
            </a:r>
            <a:endParaRPr lang="en-US" altLang="cs-CZ" sz="3600" b="1">
              <a:latin typeface="+mn-lt"/>
            </a:endParaRPr>
          </a:p>
        </p:txBody>
      </p:sp>
      <p:sp>
        <p:nvSpPr>
          <p:cNvPr id="24579" name="Text Box 3"/>
          <p:cNvSpPr txBox="1">
            <a:spLocks noChangeArrowheads="1"/>
          </p:cNvSpPr>
          <p:nvPr/>
        </p:nvSpPr>
        <p:spPr bwMode="auto">
          <a:xfrm>
            <a:off x="1703388" y="836613"/>
            <a:ext cx="3097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altLang="cs-CZ" sz="2800" b="1" i="1" u="sng">
                <a:solidFill>
                  <a:schemeClr val="accent2"/>
                </a:solidFill>
                <a:effectLst>
                  <a:outerShdw blurRad="38100" dist="38100" dir="2700000" algn="tl">
                    <a:srgbClr val="C0C0C0"/>
                  </a:outerShdw>
                </a:effectLst>
              </a:rPr>
              <a:t>Terciální struktura</a:t>
            </a:r>
            <a:r>
              <a:rPr lang="cs-CZ" altLang="cs-CZ" sz="2800" b="1" i="1">
                <a:solidFill>
                  <a:schemeClr val="accent2"/>
                </a:solidFill>
                <a:effectLst>
                  <a:outerShdw blurRad="38100" dist="38100" dir="2700000" algn="tl">
                    <a:srgbClr val="C0C0C0"/>
                  </a:outerShdw>
                </a:effectLst>
              </a:rPr>
              <a:t>:</a:t>
            </a:r>
          </a:p>
        </p:txBody>
      </p:sp>
      <p:pic>
        <p:nvPicPr>
          <p:cNvPr id="13316" name="Picture 4" descr="mso9A188"/>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6816726" y="941389"/>
            <a:ext cx="2784475"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1703389" y="1360489"/>
            <a:ext cx="496887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sz="2400">
                <a:latin typeface="+mn-lt"/>
              </a:rPr>
              <a:t>- prostorové trojrozměrné uspořádání celého polypeptidového řetězce schopné díky různosti chemické povahy aminokyselin postranních skupin tvořit nekovalentní vazby</a:t>
            </a:r>
          </a:p>
        </p:txBody>
      </p:sp>
      <p:sp>
        <p:nvSpPr>
          <p:cNvPr id="13318" name="Text Box 6"/>
          <p:cNvSpPr txBox="1">
            <a:spLocks noChangeArrowheads="1"/>
          </p:cNvSpPr>
          <p:nvPr/>
        </p:nvSpPr>
        <p:spPr bwMode="auto">
          <a:xfrm>
            <a:off x="1703389" y="3286125"/>
            <a:ext cx="2681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sz="2400" b="1" i="1" u="sng">
                <a:solidFill>
                  <a:srgbClr val="FF0000"/>
                </a:solidFill>
                <a:latin typeface="+mn-lt"/>
                <a:cs typeface="Times New Roman" panose="02020603050405020304" pitchFamily="18" charset="0"/>
              </a:rPr>
              <a:t>Globulární proteiny</a:t>
            </a:r>
            <a:endParaRPr lang="el-GR" altLang="cs-CZ" sz="2400" b="1" i="1" u="sng">
              <a:solidFill>
                <a:srgbClr val="FF0000"/>
              </a:solidFill>
              <a:latin typeface="+mn-lt"/>
              <a:cs typeface="Times New Roman" panose="02020603050405020304" pitchFamily="18" charset="0"/>
            </a:endParaRPr>
          </a:p>
        </p:txBody>
      </p:sp>
      <p:sp>
        <p:nvSpPr>
          <p:cNvPr id="13319" name="Text Box 7"/>
          <p:cNvSpPr txBox="1">
            <a:spLocks noChangeArrowheads="1"/>
          </p:cNvSpPr>
          <p:nvPr/>
        </p:nvSpPr>
        <p:spPr bwMode="auto">
          <a:xfrm>
            <a:off x="1703388" y="4797425"/>
            <a:ext cx="2544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sz="2400" b="1" i="1" u="sng">
                <a:solidFill>
                  <a:srgbClr val="FF0000"/>
                </a:solidFill>
                <a:latin typeface="+mn-lt"/>
              </a:rPr>
              <a:t>Fibrilární proteiny</a:t>
            </a:r>
          </a:p>
        </p:txBody>
      </p:sp>
      <p:sp>
        <p:nvSpPr>
          <p:cNvPr id="13320" name="Text Box 8"/>
          <p:cNvSpPr txBox="1">
            <a:spLocks noChangeArrowheads="1"/>
          </p:cNvSpPr>
          <p:nvPr/>
        </p:nvSpPr>
        <p:spPr bwMode="auto">
          <a:xfrm>
            <a:off x="2049464" y="3736976"/>
            <a:ext cx="44783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sz="2400">
                <a:latin typeface="+mn-lt"/>
              </a:rPr>
              <a:t>pravidelné střídání </a:t>
            </a:r>
            <a:r>
              <a:rPr lang="el-GR" altLang="cs-CZ" sz="2400" b="1" i="1">
                <a:solidFill>
                  <a:srgbClr val="000078"/>
                </a:solidFill>
                <a:latin typeface="+mn-lt"/>
              </a:rPr>
              <a:t>α</a:t>
            </a:r>
            <a:r>
              <a:rPr lang="cs-CZ" altLang="cs-CZ" sz="2400" b="1" i="1">
                <a:solidFill>
                  <a:srgbClr val="000078"/>
                </a:solidFill>
                <a:latin typeface="+mn-lt"/>
              </a:rPr>
              <a:t>-šroubovice</a:t>
            </a:r>
            <a:r>
              <a:rPr lang="cs-CZ" altLang="cs-CZ" sz="2400" b="1" i="1">
                <a:solidFill>
                  <a:srgbClr val="FF0000"/>
                </a:solidFill>
                <a:latin typeface="+mn-lt"/>
              </a:rPr>
              <a:t> </a:t>
            </a:r>
            <a:r>
              <a:rPr lang="cs-CZ" altLang="cs-CZ" sz="2400">
                <a:latin typeface="+mn-lt"/>
              </a:rPr>
              <a:t>a</a:t>
            </a:r>
            <a:r>
              <a:rPr lang="cs-CZ" altLang="cs-CZ" sz="2400" b="1" i="1">
                <a:solidFill>
                  <a:srgbClr val="FF0000"/>
                </a:solidFill>
                <a:latin typeface="+mn-lt"/>
              </a:rPr>
              <a:t> </a:t>
            </a:r>
            <a:r>
              <a:rPr lang="el-GR" altLang="cs-CZ" sz="2400" b="1" i="1">
                <a:solidFill>
                  <a:srgbClr val="000078"/>
                </a:solidFill>
                <a:latin typeface="+mn-lt"/>
              </a:rPr>
              <a:t>β</a:t>
            </a:r>
            <a:r>
              <a:rPr lang="cs-CZ" altLang="cs-CZ" sz="2400" b="1" i="1">
                <a:solidFill>
                  <a:srgbClr val="000078"/>
                </a:solidFill>
                <a:latin typeface="+mn-lt"/>
              </a:rPr>
              <a:t>-skládaného listu</a:t>
            </a:r>
            <a:r>
              <a:rPr lang="cs-CZ" altLang="cs-CZ" sz="2400">
                <a:latin typeface="+mn-lt"/>
              </a:rPr>
              <a:t> </a:t>
            </a:r>
          </a:p>
        </p:txBody>
      </p:sp>
      <p:sp>
        <p:nvSpPr>
          <p:cNvPr id="13321" name="Text Box 9"/>
          <p:cNvSpPr txBox="1">
            <a:spLocks noChangeArrowheads="1"/>
          </p:cNvSpPr>
          <p:nvPr/>
        </p:nvSpPr>
        <p:spPr bwMode="auto">
          <a:xfrm>
            <a:off x="2063751" y="5414964"/>
            <a:ext cx="49688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sz="2400">
                <a:latin typeface="+mn-lt"/>
              </a:rPr>
              <a:t>převažují segmenty buď </a:t>
            </a:r>
            <a:r>
              <a:rPr lang="el-GR" altLang="cs-CZ" sz="2400" b="1" i="1">
                <a:solidFill>
                  <a:srgbClr val="000078"/>
                </a:solidFill>
                <a:latin typeface="+mn-lt"/>
              </a:rPr>
              <a:t>α</a:t>
            </a:r>
            <a:r>
              <a:rPr lang="cs-CZ" altLang="cs-CZ" sz="2400" b="1" i="1">
                <a:solidFill>
                  <a:srgbClr val="000078"/>
                </a:solidFill>
                <a:latin typeface="+mn-lt"/>
              </a:rPr>
              <a:t>-šroubovice</a:t>
            </a:r>
            <a:r>
              <a:rPr lang="cs-CZ" altLang="cs-CZ" sz="2400" b="1" i="1">
                <a:solidFill>
                  <a:srgbClr val="FF0000"/>
                </a:solidFill>
                <a:latin typeface="+mn-lt"/>
              </a:rPr>
              <a:t> </a:t>
            </a:r>
            <a:r>
              <a:rPr lang="cs-CZ" altLang="cs-CZ" sz="2400">
                <a:latin typeface="+mn-lt"/>
              </a:rPr>
              <a:t>anebo</a:t>
            </a:r>
            <a:r>
              <a:rPr lang="cs-CZ" altLang="cs-CZ" sz="2400" b="1" i="1">
                <a:solidFill>
                  <a:srgbClr val="FF0000"/>
                </a:solidFill>
                <a:latin typeface="+mn-lt"/>
              </a:rPr>
              <a:t> </a:t>
            </a:r>
            <a:r>
              <a:rPr lang="el-GR" altLang="cs-CZ" sz="2400" b="1" i="1">
                <a:solidFill>
                  <a:srgbClr val="000078"/>
                </a:solidFill>
                <a:latin typeface="+mn-lt"/>
              </a:rPr>
              <a:t>β</a:t>
            </a:r>
            <a:r>
              <a:rPr lang="cs-CZ" altLang="cs-CZ" sz="2400" b="1" i="1">
                <a:solidFill>
                  <a:srgbClr val="000078"/>
                </a:solidFill>
                <a:latin typeface="+mn-lt"/>
              </a:rPr>
              <a:t>-skládaného listu</a:t>
            </a:r>
            <a:r>
              <a:rPr lang="cs-CZ" altLang="cs-CZ" sz="2400">
                <a:latin typeface="+mn-lt"/>
              </a:rPr>
              <a:t> </a:t>
            </a:r>
          </a:p>
        </p:txBody>
      </p:sp>
    </p:spTree>
    <p:extLst>
      <p:ext uri="{BB962C8B-B14F-4D97-AF65-F5344CB8AC3E}">
        <p14:creationId xmlns:p14="http://schemas.microsoft.com/office/powerpoint/2010/main" val="2699475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983727" y="120650"/>
            <a:ext cx="22404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600" b="1">
                <a:latin typeface="+mn-lt"/>
              </a:rPr>
              <a:t>BÍLKOVINY</a:t>
            </a:r>
            <a:endParaRPr lang="en-US" altLang="cs-CZ" sz="3600" b="1">
              <a:latin typeface="+mn-lt"/>
            </a:endParaRPr>
          </a:p>
        </p:txBody>
      </p:sp>
      <p:sp>
        <p:nvSpPr>
          <p:cNvPr id="22531" name="Text Box 3"/>
          <p:cNvSpPr txBox="1">
            <a:spLocks noChangeArrowheads="1"/>
          </p:cNvSpPr>
          <p:nvPr/>
        </p:nvSpPr>
        <p:spPr bwMode="auto">
          <a:xfrm>
            <a:off x="1703388" y="836613"/>
            <a:ext cx="3155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altLang="cs-CZ" sz="2800" b="1" i="1" u="sng">
                <a:solidFill>
                  <a:schemeClr val="accent2"/>
                </a:solidFill>
                <a:effectLst>
                  <a:outerShdw blurRad="38100" dist="38100" dir="2700000" algn="tl">
                    <a:srgbClr val="C0C0C0"/>
                  </a:outerShdw>
                </a:effectLst>
              </a:rPr>
              <a:t>Kvartérní struktura</a:t>
            </a:r>
            <a:r>
              <a:rPr lang="cs-CZ" altLang="cs-CZ" sz="2800" b="1" i="1">
                <a:solidFill>
                  <a:schemeClr val="accent2"/>
                </a:solidFill>
                <a:effectLst>
                  <a:outerShdw blurRad="38100" dist="38100" dir="2700000" algn="tl">
                    <a:srgbClr val="C0C0C0"/>
                  </a:outerShdw>
                </a:effectLst>
              </a:rPr>
              <a:t>:</a:t>
            </a:r>
          </a:p>
        </p:txBody>
      </p:sp>
      <p:pic>
        <p:nvPicPr>
          <p:cNvPr id="14340" name="Picture 4" descr="msoD872E"/>
          <p:cNvPicPr>
            <a:picLocks noChangeAspect="1" noChangeArrowheads="1"/>
          </p:cNvPicPr>
          <p:nvPr/>
        </p:nvPicPr>
        <p:blipFill>
          <a:blip r:embed="rId2">
            <a:extLst>
              <a:ext uri="{28A0092B-C50C-407E-A947-70E740481C1C}">
                <a14:useLocalDpi xmlns:a14="http://schemas.microsoft.com/office/drawing/2010/main" val="0"/>
              </a:ext>
            </a:extLst>
          </a:blip>
          <a:srcRect r="4643"/>
          <a:stretch>
            <a:fillRect/>
          </a:stretch>
        </p:blipFill>
        <p:spPr bwMode="auto">
          <a:xfrm>
            <a:off x="5880100" y="1484313"/>
            <a:ext cx="4351338"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1919288" y="1773239"/>
            <a:ext cx="417195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sz="2800">
                <a:latin typeface="+mn-lt"/>
              </a:rPr>
              <a:t>- větší proteiny často obsahují </a:t>
            </a:r>
            <a:r>
              <a:rPr lang="cs-CZ" altLang="cs-CZ" sz="2800" i="1">
                <a:solidFill>
                  <a:srgbClr val="000078"/>
                </a:solidFill>
                <a:latin typeface="+mn-lt"/>
              </a:rPr>
              <a:t>více než jeden</a:t>
            </a:r>
            <a:r>
              <a:rPr lang="cs-CZ" altLang="cs-CZ" sz="2800">
                <a:latin typeface="+mn-lt"/>
              </a:rPr>
              <a:t> polypeptidový řetězec</a:t>
            </a:r>
          </a:p>
          <a:p>
            <a:endParaRPr lang="cs-CZ" altLang="cs-CZ" sz="2800">
              <a:latin typeface="+mn-lt"/>
            </a:endParaRPr>
          </a:p>
          <a:p>
            <a:r>
              <a:rPr lang="cs-CZ" altLang="cs-CZ" sz="2800">
                <a:latin typeface="+mn-lt"/>
              </a:rPr>
              <a:t>- jejich vzájemné </a:t>
            </a:r>
            <a:r>
              <a:rPr lang="cs-CZ" altLang="cs-CZ" sz="2800" i="1">
                <a:solidFill>
                  <a:srgbClr val="000078"/>
                </a:solidFill>
                <a:latin typeface="+mn-lt"/>
              </a:rPr>
              <a:t>uspořádání v prostoru</a:t>
            </a:r>
            <a:r>
              <a:rPr lang="cs-CZ" altLang="cs-CZ" sz="2800">
                <a:latin typeface="+mn-lt"/>
              </a:rPr>
              <a:t> představuje kvartérní strukturu</a:t>
            </a:r>
          </a:p>
        </p:txBody>
      </p:sp>
    </p:spTree>
    <p:extLst>
      <p:ext uri="{BB962C8B-B14F-4D97-AF65-F5344CB8AC3E}">
        <p14:creationId xmlns:p14="http://schemas.microsoft.com/office/powerpoint/2010/main" val="3946754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238780" y="120650"/>
            <a:ext cx="37303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600" b="1">
                <a:latin typeface="+mn-lt"/>
              </a:rPr>
              <a:t>FUNKCE  BÍLKOVIN</a:t>
            </a:r>
            <a:endParaRPr lang="en-US" altLang="cs-CZ" sz="3600" b="1">
              <a:latin typeface="+mn-lt"/>
            </a:endParaRPr>
          </a:p>
        </p:txBody>
      </p:sp>
      <p:sp>
        <p:nvSpPr>
          <p:cNvPr id="15363" name="Text Box 3"/>
          <p:cNvSpPr txBox="1">
            <a:spLocks noChangeArrowheads="1"/>
          </p:cNvSpPr>
          <p:nvPr/>
        </p:nvSpPr>
        <p:spPr bwMode="auto">
          <a:xfrm>
            <a:off x="1985201" y="1098550"/>
            <a:ext cx="22589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200" b="1" i="1">
                <a:solidFill>
                  <a:srgbClr val="FF0000"/>
                </a:solidFill>
                <a:latin typeface="+mn-lt"/>
              </a:rPr>
              <a:t>metabolické</a:t>
            </a:r>
          </a:p>
        </p:txBody>
      </p:sp>
      <p:sp>
        <p:nvSpPr>
          <p:cNvPr id="15364" name="Text Box 4"/>
          <p:cNvSpPr txBox="1">
            <a:spLocks noChangeArrowheads="1"/>
          </p:cNvSpPr>
          <p:nvPr/>
        </p:nvSpPr>
        <p:spPr bwMode="auto">
          <a:xfrm>
            <a:off x="5194301" y="1027114"/>
            <a:ext cx="18780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200" b="1" i="1">
                <a:solidFill>
                  <a:srgbClr val="FF0000"/>
                </a:solidFill>
                <a:latin typeface="+mn-lt"/>
              </a:rPr>
              <a:t>strukturní</a:t>
            </a:r>
          </a:p>
        </p:txBody>
      </p:sp>
      <p:sp>
        <p:nvSpPr>
          <p:cNvPr id="15365" name="Text Box 5"/>
          <p:cNvSpPr txBox="1">
            <a:spLocks noChangeArrowheads="1"/>
          </p:cNvSpPr>
          <p:nvPr/>
        </p:nvSpPr>
        <p:spPr bwMode="auto">
          <a:xfrm>
            <a:off x="7772400" y="1027114"/>
            <a:ext cx="2057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200" b="1" i="1">
                <a:solidFill>
                  <a:srgbClr val="FF0000"/>
                </a:solidFill>
                <a:latin typeface="+mn-lt"/>
              </a:rPr>
              <a:t>informační</a:t>
            </a:r>
          </a:p>
        </p:txBody>
      </p:sp>
      <p:sp>
        <p:nvSpPr>
          <p:cNvPr id="15366" name="Line 6"/>
          <p:cNvSpPr>
            <a:spLocks noChangeShapeType="1"/>
          </p:cNvSpPr>
          <p:nvPr/>
        </p:nvSpPr>
        <p:spPr bwMode="auto">
          <a:xfrm flipH="1">
            <a:off x="3359150" y="692151"/>
            <a:ext cx="2592388" cy="504825"/>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67" name="Line 7"/>
          <p:cNvSpPr>
            <a:spLocks noChangeShapeType="1"/>
          </p:cNvSpPr>
          <p:nvPr/>
        </p:nvSpPr>
        <p:spPr bwMode="auto">
          <a:xfrm>
            <a:off x="6024564" y="692150"/>
            <a:ext cx="2808287" cy="4333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68" name="Line 8"/>
          <p:cNvSpPr>
            <a:spLocks noChangeShapeType="1"/>
          </p:cNvSpPr>
          <p:nvPr/>
        </p:nvSpPr>
        <p:spPr bwMode="auto">
          <a:xfrm>
            <a:off x="5980113" y="692150"/>
            <a:ext cx="0" cy="4333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3561" name="Text Box 9"/>
          <p:cNvSpPr txBox="1">
            <a:spLocks noChangeArrowheads="1"/>
          </p:cNvSpPr>
          <p:nvPr/>
        </p:nvSpPr>
        <p:spPr bwMode="auto">
          <a:xfrm>
            <a:off x="1703388" y="1619251"/>
            <a:ext cx="8964612" cy="512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buFontTx/>
              <a:buChar char="•"/>
              <a:defRPr/>
            </a:pPr>
            <a:r>
              <a:rPr lang="cs-CZ" altLang="cs-CZ" sz="2600"/>
              <a:t> </a:t>
            </a:r>
            <a:r>
              <a:rPr lang="cs-CZ" altLang="cs-CZ" sz="2600" b="1" i="1" u="sng">
                <a:solidFill>
                  <a:srgbClr val="000078"/>
                </a:solidFill>
                <a:effectLst>
                  <a:outerShdw blurRad="38100" dist="38100" dir="2700000" algn="tl">
                    <a:srgbClr val="C0C0C0"/>
                  </a:outerShdw>
                </a:effectLst>
              </a:rPr>
              <a:t>enzym</a:t>
            </a:r>
            <a:r>
              <a:rPr lang="cs-CZ" altLang="cs-CZ" sz="2600"/>
              <a:t> – katalýza rozpadu a tvorby kovalentních vazeb</a:t>
            </a:r>
          </a:p>
          <a:p>
            <a:pPr>
              <a:lnSpc>
                <a:spcPct val="85000"/>
              </a:lnSpc>
              <a:spcBef>
                <a:spcPct val="20000"/>
              </a:spcBef>
              <a:buFontTx/>
              <a:buChar char="•"/>
              <a:defRPr/>
            </a:pPr>
            <a:r>
              <a:rPr lang="cs-CZ" altLang="cs-CZ" sz="2600"/>
              <a:t> </a:t>
            </a:r>
            <a:r>
              <a:rPr lang="cs-CZ" altLang="cs-CZ" sz="2600" b="1" i="1" u="sng">
                <a:solidFill>
                  <a:srgbClr val="000078"/>
                </a:solidFill>
                <a:effectLst>
                  <a:outerShdw blurRad="38100" dist="38100" dir="2700000" algn="tl">
                    <a:srgbClr val="C0C0C0"/>
                  </a:outerShdw>
                </a:effectLst>
              </a:rPr>
              <a:t>strukturní protein</a:t>
            </a:r>
            <a:r>
              <a:rPr lang="cs-CZ" altLang="cs-CZ" sz="2600"/>
              <a:t> - poskytuje mechanickou oporu buňkám a 	tkáním</a:t>
            </a:r>
          </a:p>
          <a:p>
            <a:pPr>
              <a:lnSpc>
                <a:spcPct val="85000"/>
              </a:lnSpc>
              <a:spcBef>
                <a:spcPct val="20000"/>
              </a:spcBef>
              <a:buFontTx/>
              <a:buChar char="•"/>
              <a:defRPr/>
            </a:pPr>
            <a:r>
              <a:rPr lang="cs-CZ" altLang="cs-CZ" sz="2600"/>
              <a:t> </a:t>
            </a:r>
            <a:r>
              <a:rPr lang="cs-CZ" altLang="cs-CZ" sz="2600" b="1" i="1" u="sng">
                <a:solidFill>
                  <a:srgbClr val="000078"/>
                </a:solidFill>
                <a:effectLst>
                  <a:outerShdw blurRad="38100" dist="38100" dir="2700000" algn="tl">
                    <a:srgbClr val="C0C0C0"/>
                  </a:outerShdw>
                </a:effectLst>
              </a:rPr>
              <a:t>transportní protein</a:t>
            </a:r>
            <a:r>
              <a:rPr lang="cs-CZ" altLang="cs-CZ" sz="2600"/>
              <a:t> – přenáší malé molekuly a ionty</a:t>
            </a:r>
          </a:p>
          <a:p>
            <a:pPr>
              <a:lnSpc>
                <a:spcPct val="85000"/>
              </a:lnSpc>
              <a:spcBef>
                <a:spcPct val="20000"/>
              </a:spcBef>
              <a:buFontTx/>
              <a:buChar char="•"/>
              <a:defRPr/>
            </a:pPr>
            <a:r>
              <a:rPr lang="cs-CZ" altLang="cs-CZ" sz="2600"/>
              <a:t> </a:t>
            </a:r>
            <a:r>
              <a:rPr lang="cs-CZ" altLang="cs-CZ" sz="2600" b="1" i="1" u="sng">
                <a:solidFill>
                  <a:srgbClr val="000078"/>
                </a:solidFill>
                <a:effectLst>
                  <a:outerShdw blurRad="38100" dist="38100" dir="2700000" algn="tl">
                    <a:srgbClr val="C0C0C0"/>
                  </a:outerShdw>
                </a:effectLst>
              </a:rPr>
              <a:t>pohybový protein</a:t>
            </a:r>
            <a:r>
              <a:rPr lang="cs-CZ" altLang="cs-CZ" sz="2600"/>
              <a:t> – je původcem pohybu buněk a tkání</a:t>
            </a:r>
          </a:p>
          <a:p>
            <a:pPr>
              <a:lnSpc>
                <a:spcPct val="85000"/>
              </a:lnSpc>
              <a:spcBef>
                <a:spcPct val="20000"/>
              </a:spcBef>
              <a:buFontTx/>
              <a:buChar char="•"/>
              <a:defRPr/>
            </a:pPr>
            <a:r>
              <a:rPr lang="cs-CZ" altLang="cs-CZ" sz="2600"/>
              <a:t> </a:t>
            </a:r>
            <a:r>
              <a:rPr lang="cs-CZ" altLang="cs-CZ" sz="2600" b="1" i="1" u="sng">
                <a:solidFill>
                  <a:srgbClr val="000078"/>
                </a:solidFill>
                <a:effectLst>
                  <a:outerShdw blurRad="38100" dist="38100" dir="2700000" algn="tl">
                    <a:srgbClr val="C0C0C0"/>
                  </a:outerShdw>
                </a:effectLst>
              </a:rPr>
              <a:t>zásobní proteiny</a:t>
            </a:r>
            <a:r>
              <a:rPr lang="cs-CZ" altLang="cs-CZ" sz="2600"/>
              <a:t> – skladuje malé molekuly nebo ionty</a:t>
            </a:r>
          </a:p>
          <a:p>
            <a:pPr>
              <a:lnSpc>
                <a:spcPct val="85000"/>
              </a:lnSpc>
              <a:spcBef>
                <a:spcPct val="20000"/>
              </a:spcBef>
              <a:buFontTx/>
              <a:buChar char="•"/>
              <a:defRPr/>
            </a:pPr>
            <a:r>
              <a:rPr lang="cs-CZ" altLang="cs-CZ" sz="2600"/>
              <a:t> </a:t>
            </a:r>
            <a:r>
              <a:rPr lang="cs-CZ" altLang="cs-CZ" sz="2600" b="1" i="1" u="sng">
                <a:solidFill>
                  <a:srgbClr val="000078"/>
                </a:solidFill>
                <a:effectLst>
                  <a:outerShdw blurRad="38100" dist="38100" dir="2700000" algn="tl">
                    <a:srgbClr val="C0C0C0"/>
                  </a:outerShdw>
                </a:effectLst>
              </a:rPr>
              <a:t>signální protein</a:t>
            </a:r>
            <a:r>
              <a:rPr lang="cs-CZ" altLang="cs-CZ" sz="2600"/>
              <a:t> – přenáší informační signály z buňky do buňky</a:t>
            </a:r>
          </a:p>
          <a:p>
            <a:pPr>
              <a:lnSpc>
                <a:spcPct val="85000"/>
              </a:lnSpc>
              <a:spcBef>
                <a:spcPct val="20000"/>
              </a:spcBef>
              <a:buFontTx/>
              <a:buChar char="•"/>
              <a:defRPr/>
            </a:pPr>
            <a:r>
              <a:rPr lang="cs-CZ" altLang="cs-CZ" sz="2600"/>
              <a:t> </a:t>
            </a:r>
            <a:r>
              <a:rPr lang="cs-CZ" altLang="cs-CZ" sz="2600" b="1" i="1" u="sng">
                <a:solidFill>
                  <a:srgbClr val="000078"/>
                </a:solidFill>
                <a:effectLst>
                  <a:outerShdw blurRad="38100" dist="38100" dir="2700000" algn="tl">
                    <a:srgbClr val="C0C0C0"/>
                  </a:outerShdw>
                </a:effectLst>
              </a:rPr>
              <a:t>receptorový protein</a:t>
            </a:r>
            <a:r>
              <a:rPr lang="cs-CZ" altLang="cs-CZ" sz="2600"/>
              <a:t> -  v buňkách detekuje chemické a fyzikální 	signály a předává je ke zpracování buňce</a:t>
            </a:r>
          </a:p>
          <a:p>
            <a:pPr>
              <a:lnSpc>
                <a:spcPct val="85000"/>
              </a:lnSpc>
              <a:spcBef>
                <a:spcPct val="20000"/>
              </a:spcBef>
              <a:buFontTx/>
              <a:buChar char="•"/>
              <a:defRPr/>
            </a:pPr>
            <a:r>
              <a:rPr lang="cs-CZ" altLang="cs-CZ" sz="2600"/>
              <a:t> </a:t>
            </a:r>
            <a:r>
              <a:rPr lang="cs-CZ" altLang="cs-CZ" sz="2600" b="1" i="1" u="sng">
                <a:solidFill>
                  <a:srgbClr val="000078"/>
                </a:solidFill>
                <a:effectLst>
                  <a:outerShdw blurRad="38100" dist="38100" dir="2700000" algn="tl">
                    <a:srgbClr val="C0C0C0"/>
                  </a:outerShdw>
                </a:effectLst>
              </a:rPr>
              <a:t>regulační protein v genové expresi</a:t>
            </a:r>
            <a:r>
              <a:rPr lang="cs-CZ" altLang="cs-CZ" sz="2600"/>
              <a:t> – váže se na DNA a spouští 	nebo vypíná transkripci</a:t>
            </a:r>
          </a:p>
          <a:p>
            <a:pPr>
              <a:lnSpc>
                <a:spcPct val="85000"/>
              </a:lnSpc>
              <a:spcBef>
                <a:spcPct val="20000"/>
              </a:spcBef>
              <a:buFontTx/>
              <a:buChar char="•"/>
              <a:defRPr/>
            </a:pPr>
            <a:r>
              <a:rPr lang="cs-CZ" altLang="cs-CZ" sz="2600"/>
              <a:t> </a:t>
            </a:r>
            <a:r>
              <a:rPr lang="cs-CZ" altLang="cs-CZ" sz="2600" b="1" i="1" u="sng">
                <a:solidFill>
                  <a:srgbClr val="000078"/>
                </a:solidFill>
                <a:effectLst>
                  <a:outerShdw blurRad="38100" dist="38100" dir="2700000" algn="tl">
                    <a:srgbClr val="C0C0C0"/>
                  </a:outerShdw>
                </a:effectLst>
              </a:rPr>
              <a:t>proteiny se zvláštním posláním</a:t>
            </a:r>
            <a:r>
              <a:rPr lang="cs-CZ" altLang="cs-CZ" sz="2600"/>
              <a:t> – proteiny se specializovanou 	funkcí</a:t>
            </a:r>
          </a:p>
        </p:txBody>
      </p:sp>
      <p:sp>
        <p:nvSpPr>
          <p:cNvPr id="15370" name="Line 10"/>
          <p:cNvSpPr>
            <a:spLocks noChangeShapeType="1"/>
          </p:cNvSpPr>
          <p:nvPr/>
        </p:nvSpPr>
        <p:spPr bwMode="auto">
          <a:xfrm>
            <a:off x="1524000" y="1628775"/>
            <a:ext cx="91440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892361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soE2166"/>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t="3043"/>
          <a:stretch>
            <a:fillRect/>
          </a:stretch>
        </p:blipFill>
        <p:spPr bwMode="auto">
          <a:xfrm>
            <a:off x="0" y="0"/>
            <a:ext cx="5154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7250420" y="140836"/>
            <a:ext cx="29145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cs-CZ" altLang="cs-CZ" sz="3200" b="1" dirty="0"/>
              <a:t>BIOMEMBRÁNY</a:t>
            </a:r>
          </a:p>
        </p:txBody>
      </p:sp>
      <p:sp>
        <p:nvSpPr>
          <p:cNvPr id="4" name="Text Box 3"/>
          <p:cNvSpPr txBox="1">
            <a:spLocks noChangeArrowheads="1"/>
          </p:cNvSpPr>
          <p:nvPr/>
        </p:nvSpPr>
        <p:spPr bwMode="auto">
          <a:xfrm>
            <a:off x="5818187" y="1464934"/>
            <a:ext cx="11096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200" b="1" i="1">
                <a:solidFill>
                  <a:srgbClr val="FF0000"/>
                </a:solidFill>
                <a:latin typeface="+mn-lt"/>
              </a:rPr>
              <a:t>lipidy</a:t>
            </a:r>
          </a:p>
        </p:txBody>
      </p:sp>
      <p:sp>
        <p:nvSpPr>
          <p:cNvPr id="5" name="Text Box 4"/>
          <p:cNvSpPr txBox="1">
            <a:spLocks noChangeArrowheads="1"/>
          </p:cNvSpPr>
          <p:nvPr/>
        </p:nvSpPr>
        <p:spPr bwMode="auto">
          <a:xfrm>
            <a:off x="8229326" y="1424947"/>
            <a:ext cx="1133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200" b="1" i="1" dirty="0">
                <a:solidFill>
                  <a:srgbClr val="FF0000"/>
                </a:solidFill>
                <a:latin typeface="+mn-lt"/>
              </a:rPr>
              <a:t>cukry</a:t>
            </a:r>
          </a:p>
        </p:txBody>
      </p:sp>
      <p:sp>
        <p:nvSpPr>
          <p:cNvPr id="6" name="Text Box 5"/>
          <p:cNvSpPr txBox="1">
            <a:spLocks noChangeArrowheads="1"/>
          </p:cNvSpPr>
          <p:nvPr/>
        </p:nvSpPr>
        <p:spPr bwMode="auto">
          <a:xfrm>
            <a:off x="10183265" y="1482863"/>
            <a:ext cx="17192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200" b="1" i="1" dirty="0">
                <a:solidFill>
                  <a:srgbClr val="FF0000"/>
                </a:solidFill>
                <a:latin typeface="+mn-lt"/>
              </a:rPr>
              <a:t>bílkoviny</a:t>
            </a:r>
          </a:p>
        </p:txBody>
      </p:sp>
      <p:sp>
        <p:nvSpPr>
          <p:cNvPr id="7" name="Line 6"/>
          <p:cNvSpPr>
            <a:spLocks noChangeShapeType="1"/>
          </p:cNvSpPr>
          <p:nvPr/>
        </p:nvSpPr>
        <p:spPr bwMode="auto">
          <a:xfrm flipH="1">
            <a:off x="6616699" y="651642"/>
            <a:ext cx="2162176" cy="97478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 name="Line 7"/>
          <p:cNvSpPr>
            <a:spLocks noChangeShapeType="1"/>
          </p:cNvSpPr>
          <p:nvPr/>
        </p:nvSpPr>
        <p:spPr bwMode="auto">
          <a:xfrm>
            <a:off x="8778876" y="651643"/>
            <a:ext cx="2256986" cy="81329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 name="Line 8"/>
          <p:cNvSpPr>
            <a:spLocks noChangeShapeType="1"/>
          </p:cNvSpPr>
          <p:nvPr/>
        </p:nvSpPr>
        <p:spPr bwMode="auto">
          <a:xfrm>
            <a:off x="8778875" y="651642"/>
            <a:ext cx="0" cy="43338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 name="Text Box 9"/>
          <p:cNvSpPr txBox="1">
            <a:spLocks noChangeArrowheads="1"/>
          </p:cNvSpPr>
          <p:nvPr/>
        </p:nvSpPr>
        <p:spPr bwMode="auto">
          <a:xfrm>
            <a:off x="5152037" y="1920546"/>
            <a:ext cx="225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2400" i="1" dirty="0">
                <a:latin typeface="+mn-lt"/>
              </a:rPr>
              <a:t>(</a:t>
            </a:r>
            <a:r>
              <a:rPr lang="cs-CZ" altLang="cs-CZ" sz="2400" i="1" dirty="0" err="1">
                <a:latin typeface="+mn-lt"/>
              </a:rPr>
              <a:t>fosfatidylcholin</a:t>
            </a:r>
            <a:r>
              <a:rPr lang="cs-CZ" altLang="cs-CZ" sz="2400" i="1" dirty="0">
                <a:latin typeface="+mn-lt"/>
              </a:rPr>
              <a:t>,</a:t>
            </a:r>
          </a:p>
          <a:p>
            <a:pPr algn="ctr"/>
            <a:r>
              <a:rPr lang="cs-CZ" altLang="cs-CZ" sz="2400" i="1" dirty="0">
                <a:latin typeface="+mn-lt"/>
              </a:rPr>
              <a:t>cholesterol)</a:t>
            </a:r>
          </a:p>
        </p:txBody>
      </p:sp>
      <p:sp>
        <p:nvSpPr>
          <p:cNvPr id="11" name="Text Box 10"/>
          <p:cNvSpPr txBox="1">
            <a:spLocks noChangeArrowheads="1"/>
          </p:cNvSpPr>
          <p:nvPr/>
        </p:nvSpPr>
        <p:spPr bwMode="auto">
          <a:xfrm>
            <a:off x="7817752" y="1920546"/>
            <a:ext cx="20228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2400" i="1">
                <a:latin typeface="+mn-lt"/>
              </a:rPr>
              <a:t>(glykoproteiny,</a:t>
            </a:r>
          </a:p>
          <a:p>
            <a:pPr algn="ctr"/>
            <a:r>
              <a:rPr lang="cs-CZ" altLang="cs-CZ" sz="2400" i="1">
                <a:latin typeface="+mn-lt"/>
              </a:rPr>
              <a:t>glykolipidy)</a:t>
            </a:r>
          </a:p>
        </p:txBody>
      </p:sp>
    </p:spTree>
    <p:extLst>
      <p:ext uri="{BB962C8B-B14F-4D97-AF65-F5344CB8AC3E}">
        <p14:creationId xmlns:p14="http://schemas.microsoft.com/office/powerpoint/2010/main" val="1398686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324" y="1641595"/>
            <a:ext cx="8528197" cy="4938756"/>
          </a:xfrm>
          <a:prstGeom prst="rect">
            <a:avLst/>
          </a:prstGeom>
          <a:noFill/>
          <a:extLst>
            <a:ext uri="{909E8E84-426E-40DD-AFC4-6F175D3DCCD1}">
              <a14:hiddenFill xmlns:a14="http://schemas.microsoft.com/office/drawing/2010/main">
                <a:solidFill>
                  <a:srgbClr val="FFFFFF"/>
                </a:solidFill>
              </a14:hiddenFill>
            </a:ext>
          </a:extLst>
        </p:spPr>
      </p:pic>
      <p:sp>
        <p:nvSpPr>
          <p:cNvPr id="5" name="Levá složená závorka 4"/>
          <p:cNvSpPr/>
          <p:nvPr/>
        </p:nvSpPr>
        <p:spPr>
          <a:xfrm>
            <a:off x="2046803" y="1949913"/>
            <a:ext cx="157446" cy="178641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rot="16200000">
            <a:off x="737478" y="2695827"/>
            <a:ext cx="1790901" cy="461665"/>
          </a:xfrm>
          <a:prstGeom prst="rect">
            <a:avLst/>
          </a:prstGeom>
          <a:noFill/>
        </p:spPr>
        <p:txBody>
          <a:bodyPr wrap="square" rtlCol="0">
            <a:spAutoFit/>
          </a:bodyPr>
          <a:lstStyle/>
          <a:p>
            <a:r>
              <a:rPr lang="cs-CZ" sz="2400" b="1" dirty="0" smtClean="0">
                <a:solidFill>
                  <a:srgbClr val="0070C0"/>
                </a:solidFill>
              </a:rPr>
              <a:t>HYDROFILNÍ</a:t>
            </a:r>
            <a:endParaRPr lang="cs-CZ" sz="2400" b="1" dirty="0">
              <a:solidFill>
                <a:srgbClr val="0070C0"/>
              </a:solidFill>
            </a:endParaRPr>
          </a:p>
        </p:txBody>
      </p:sp>
      <p:sp>
        <p:nvSpPr>
          <p:cNvPr id="8" name="Levá složená závorka 7"/>
          <p:cNvSpPr/>
          <p:nvPr/>
        </p:nvSpPr>
        <p:spPr>
          <a:xfrm>
            <a:off x="2036784" y="3822111"/>
            <a:ext cx="252244" cy="275824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rot="16200000">
            <a:off x="646501" y="4983429"/>
            <a:ext cx="1974869" cy="461665"/>
          </a:xfrm>
          <a:prstGeom prst="rect">
            <a:avLst/>
          </a:prstGeom>
          <a:noFill/>
        </p:spPr>
        <p:txBody>
          <a:bodyPr wrap="square" rtlCol="0">
            <a:spAutoFit/>
          </a:bodyPr>
          <a:lstStyle/>
          <a:p>
            <a:r>
              <a:rPr lang="cs-CZ" sz="2400" b="1" dirty="0" smtClean="0">
                <a:solidFill>
                  <a:srgbClr val="FF0000"/>
                </a:solidFill>
              </a:rPr>
              <a:t>HYDROFÓBNÍ</a:t>
            </a:r>
            <a:endParaRPr lang="cs-CZ" sz="2400" b="1" dirty="0">
              <a:solidFill>
                <a:srgbClr val="FF0000"/>
              </a:solidFill>
            </a:endParaRPr>
          </a:p>
        </p:txBody>
      </p:sp>
      <p:sp>
        <p:nvSpPr>
          <p:cNvPr id="10" name="TextovéPole 9"/>
          <p:cNvSpPr txBox="1"/>
          <p:nvPr/>
        </p:nvSpPr>
        <p:spPr>
          <a:xfrm rot="16200000">
            <a:off x="-458003" y="3763131"/>
            <a:ext cx="1967524" cy="461665"/>
          </a:xfrm>
          <a:prstGeom prst="rect">
            <a:avLst/>
          </a:prstGeom>
          <a:noFill/>
        </p:spPr>
        <p:txBody>
          <a:bodyPr wrap="square" rtlCol="0">
            <a:spAutoFit/>
          </a:bodyPr>
          <a:lstStyle/>
          <a:p>
            <a:r>
              <a:rPr lang="cs-CZ" sz="2400" b="1" dirty="0" smtClean="0">
                <a:solidFill>
                  <a:srgbClr val="7030A0"/>
                </a:solidFill>
              </a:rPr>
              <a:t>AMFIPATICKÝ</a:t>
            </a:r>
            <a:endParaRPr lang="cs-CZ" sz="2400" b="1" dirty="0">
              <a:solidFill>
                <a:srgbClr val="7030A0"/>
              </a:solidFill>
            </a:endParaRPr>
          </a:p>
        </p:txBody>
      </p:sp>
      <p:sp>
        <p:nvSpPr>
          <p:cNvPr id="11" name="Levá složená závorka 10"/>
          <p:cNvSpPr/>
          <p:nvPr/>
        </p:nvSpPr>
        <p:spPr>
          <a:xfrm>
            <a:off x="1127502" y="2761819"/>
            <a:ext cx="221966" cy="2439965"/>
          </a:xfrm>
          <a:prstGeom prst="lef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10016011" y="1689521"/>
            <a:ext cx="2113414" cy="461665"/>
          </a:xfrm>
          <a:prstGeom prst="rect">
            <a:avLst/>
          </a:prstGeom>
          <a:noFill/>
        </p:spPr>
        <p:txBody>
          <a:bodyPr wrap="square" rtlCol="0">
            <a:spAutoFit/>
          </a:bodyPr>
          <a:lstStyle/>
          <a:p>
            <a:r>
              <a:rPr lang="cs-CZ" sz="1200" dirty="0">
                <a:hlinkClick r:id="rId4"/>
              </a:rPr>
              <a:t>https://www.youtube.com/watch?v=8lCOEZehNog</a:t>
            </a:r>
            <a:endParaRPr lang="cs-CZ" sz="1200" dirty="0"/>
          </a:p>
        </p:txBody>
      </p:sp>
      <p:sp>
        <p:nvSpPr>
          <p:cNvPr id="12" name="TextovéPole 11"/>
          <p:cNvSpPr txBox="1"/>
          <p:nvPr/>
        </p:nvSpPr>
        <p:spPr>
          <a:xfrm>
            <a:off x="11041503" y="2910644"/>
            <a:ext cx="1641075" cy="646331"/>
          </a:xfrm>
          <a:prstGeom prst="rect">
            <a:avLst/>
          </a:prstGeom>
          <a:noFill/>
        </p:spPr>
        <p:txBody>
          <a:bodyPr wrap="square" rtlCol="0">
            <a:spAutoFit/>
          </a:bodyPr>
          <a:lstStyle/>
          <a:p>
            <a:r>
              <a:rPr lang="cs-CZ" sz="1200">
                <a:hlinkClick r:id="rId5"/>
              </a:rPr>
              <a:t>https://www.youtube.com/watch?v=q6_MI1d8ZmI</a:t>
            </a:r>
            <a:endParaRPr lang="cs-CZ" sz="1200" dirty="0"/>
          </a:p>
        </p:txBody>
      </p:sp>
      <p:sp>
        <p:nvSpPr>
          <p:cNvPr id="14" name="Obdélník 13"/>
          <p:cNvSpPr/>
          <p:nvPr/>
        </p:nvSpPr>
        <p:spPr>
          <a:xfrm>
            <a:off x="6464968" y="1774257"/>
            <a:ext cx="2576363" cy="872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Picture 2" descr="https://www.kruss-scientific.com/fileadmin/_processed_/csm_kruss_meth_foam_micelle_spherical_group_1000px_en_18ef6f7f90.png"/>
          <p:cNvPicPr>
            <a:picLocks noChangeAspect="1" noChangeArrowheads="1"/>
          </p:cNvPicPr>
          <p:nvPr/>
        </p:nvPicPr>
        <p:blipFill rotWithShape="1">
          <a:blip r:embed="rId6">
            <a:clrChange>
              <a:clrFrom>
                <a:srgbClr val="FFFFFF"/>
              </a:clrFrom>
              <a:clrTo>
                <a:srgbClr val="FFFFFF">
                  <a:alpha val="0"/>
                </a:srgbClr>
              </a:clrTo>
            </a:clrChange>
            <a:duotone>
              <a:prstClr val="black"/>
              <a:srgbClr val="764A68">
                <a:tint val="45000"/>
                <a:satMod val="400000"/>
              </a:srgbClr>
            </a:duotone>
            <a:extLst>
              <a:ext uri="{28A0092B-C50C-407E-A947-70E740481C1C}">
                <a14:useLocalDpi xmlns:a14="http://schemas.microsoft.com/office/drawing/2010/main" val="0"/>
              </a:ext>
            </a:extLst>
          </a:blip>
          <a:srcRect b="23420"/>
          <a:stretch/>
        </p:blipFill>
        <p:spPr bwMode="auto">
          <a:xfrm>
            <a:off x="6477734" y="1779751"/>
            <a:ext cx="2554629" cy="860794"/>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p:cNvSpPr txBox="1"/>
          <p:nvPr/>
        </p:nvSpPr>
        <p:spPr>
          <a:xfrm>
            <a:off x="6723631" y="1587221"/>
            <a:ext cx="1461052" cy="246221"/>
          </a:xfrm>
          <a:prstGeom prst="rect">
            <a:avLst/>
          </a:prstGeom>
          <a:solidFill>
            <a:schemeClr val="bg1"/>
          </a:solidFill>
        </p:spPr>
        <p:txBody>
          <a:bodyPr wrap="square" tIns="0" bIns="0" rtlCol="0">
            <a:spAutoFit/>
          </a:bodyPr>
          <a:lstStyle/>
          <a:p>
            <a:r>
              <a:rPr lang="cs-CZ" sz="1600" b="1" dirty="0" smtClean="0"/>
              <a:t>MICELY</a:t>
            </a:r>
            <a:endParaRPr lang="cs-CZ" sz="1600" b="1" dirty="0"/>
          </a:p>
        </p:txBody>
      </p:sp>
      <p:sp>
        <p:nvSpPr>
          <p:cNvPr id="17" name="Obdélník 16"/>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extovéPole 17"/>
          <p:cNvSpPr txBox="1"/>
          <p:nvPr/>
        </p:nvSpPr>
        <p:spPr>
          <a:xfrm>
            <a:off x="172300" y="375449"/>
            <a:ext cx="11847409" cy="584775"/>
          </a:xfrm>
          <a:prstGeom prst="rect">
            <a:avLst/>
          </a:prstGeom>
          <a:noFill/>
        </p:spPr>
        <p:txBody>
          <a:bodyPr wrap="none" rtlCol="0">
            <a:spAutoFit/>
          </a:bodyPr>
          <a:lstStyle/>
          <a:p>
            <a:pPr algn="ctr"/>
            <a:r>
              <a:rPr lang="cs-CZ" sz="3200" b="1" dirty="0" smtClean="0"/>
              <a:t>OTEVŘENÝ  vs.  UZAVŘENÝ  SYSTÉM   </a:t>
            </a:r>
            <a:r>
              <a:rPr lang="cs-CZ" sz="3200" b="1" dirty="0" smtClean="0">
                <a:sym typeface="Symbol" panose="05050102010706020507" pitchFamily="18" charset="2"/>
              </a:rPr>
              <a:t>  </a:t>
            </a:r>
            <a:r>
              <a:rPr lang="cs-CZ" sz="3200" b="1" dirty="0" smtClean="0">
                <a:effectLst>
                  <a:glow rad="63500">
                    <a:schemeClr val="accent1">
                      <a:satMod val="175000"/>
                      <a:alpha val="40000"/>
                    </a:schemeClr>
                  </a:glow>
                </a:effectLst>
                <a:sym typeface="Symbol" panose="05050102010706020507" pitchFamily="18" charset="2"/>
              </a:rPr>
              <a:t>PLAZMATICKÁ  MEMBRÁNA</a:t>
            </a:r>
            <a:endParaRPr lang="cs-CZ" sz="3200" b="1" dirty="0">
              <a:effectLst>
                <a:glow rad="63500">
                  <a:schemeClr val="accent1">
                    <a:satMod val="175000"/>
                    <a:alpha val="40000"/>
                  </a:schemeClr>
                </a:glow>
              </a:effectLst>
            </a:endParaRPr>
          </a:p>
        </p:txBody>
      </p:sp>
      <p:sp>
        <p:nvSpPr>
          <p:cNvPr id="19" name="Obdélník 18"/>
          <p:cNvSpPr/>
          <p:nvPr/>
        </p:nvSpPr>
        <p:spPr>
          <a:xfrm>
            <a:off x="7036641" y="333057"/>
            <a:ext cx="4983068" cy="7751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bdélník 1"/>
          <p:cNvSpPr/>
          <p:nvPr/>
        </p:nvSpPr>
        <p:spPr>
          <a:xfrm>
            <a:off x="8576187" y="3551968"/>
            <a:ext cx="795290" cy="368710"/>
          </a:xfrm>
          <a:prstGeom prst="rect">
            <a:avLst/>
          </a:prstGeom>
          <a:solidFill>
            <a:srgbClr val="C9C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Voda</a:t>
            </a:r>
            <a:endParaRPr lang="cs-CZ" dirty="0">
              <a:solidFill>
                <a:schemeClr val="tx1"/>
              </a:solidFill>
            </a:endParaRPr>
          </a:p>
        </p:txBody>
      </p:sp>
      <p:sp>
        <p:nvSpPr>
          <p:cNvPr id="20" name="TextovéPole 19"/>
          <p:cNvSpPr txBox="1"/>
          <p:nvPr/>
        </p:nvSpPr>
        <p:spPr>
          <a:xfrm>
            <a:off x="6654897" y="4358557"/>
            <a:ext cx="1921290" cy="384721"/>
          </a:xfrm>
          <a:prstGeom prst="rect">
            <a:avLst/>
          </a:prstGeom>
          <a:solidFill>
            <a:schemeClr val="bg1"/>
          </a:solidFill>
        </p:spPr>
        <p:txBody>
          <a:bodyPr wrap="square" tIns="0" bIns="0" rtlCol="0">
            <a:spAutoFit/>
          </a:bodyPr>
          <a:lstStyle/>
          <a:p>
            <a:pPr>
              <a:lnSpc>
                <a:spcPts val="1500"/>
              </a:lnSpc>
            </a:pPr>
            <a:r>
              <a:rPr lang="cs-CZ" sz="1600" b="1" dirty="0" smtClean="0"/>
              <a:t>FOSFOLIPIDOVÁ DVOUVRSTVA</a:t>
            </a:r>
            <a:endParaRPr lang="cs-CZ" sz="1600" b="1" dirty="0"/>
          </a:p>
        </p:txBody>
      </p:sp>
      <p:sp>
        <p:nvSpPr>
          <p:cNvPr id="21" name="TextovéPole 20"/>
          <p:cNvSpPr txBox="1"/>
          <p:nvPr/>
        </p:nvSpPr>
        <p:spPr>
          <a:xfrm>
            <a:off x="6723631" y="2596897"/>
            <a:ext cx="1461052" cy="246221"/>
          </a:xfrm>
          <a:prstGeom prst="rect">
            <a:avLst/>
          </a:prstGeom>
          <a:solidFill>
            <a:schemeClr val="bg1"/>
          </a:solidFill>
        </p:spPr>
        <p:txBody>
          <a:bodyPr wrap="square" tIns="0" bIns="0" rtlCol="0">
            <a:spAutoFit/>
          </a:bodyPr>
          <a:lstStyle/>
          <a:p>
            <a:r>
              <a:rPr lang="cs-CZ" sz="1600" b="1" dirty="0" smtClean="0"/>
              <a:t>JEDNA VRSTVA</a:t>
            </a:r>
            <a:endParaRPr lang="cs-CZ" sz="1600" b="1" dirty="0"/>
          </a:p>
        </p:txBody>
      </p:sp>
      <p:sp>
        <p:nvSpPr>
          <p:cNvPr id="22" name="TextovéPole 21"/>
          <p:cNvSpPr txBox="1"/>
          <p:nvPr/>
        </p:nvSpPr>
        <p:spPr>
          <a:xfrm>
            <a:off x="2551740" y="1587220"/>
            <a:ext cx="2551202" cy="246221"/>
          </a:xfrm>
          <a:prstGeom prst="rect">
            <a:avLst/>
          </a:prstGeom>
          <a:solidFill>
            <a:schemeClr val="bg1"/>
          </a:solidFill>
        </p:spPr>
        <p:txBody>
          <a:bodyPr wrap="square" tIns="0" bIns="0" rtlCol="0">
            <a:spAutoFit/>
          </a:bodyPr>
          <a:lstStyle/>
          <a:p>
            <a:r>
              <a:rPr lang="cs-CZ" sz="1600" b="1" dirty="0" smtClean="0"/>
              <a:t>FOSFATIDYLETANOLAMIN</a:t>
            </a:r>
            <a:endParaRPr lang="cs-CZ" sz="1600" b="1" dirty="0"/>
          </a:p>
        </p:txBody>
      </p:sp>
    </p:spTree>
    <p:extLst>
      <p:ext uri="{BB962C8B-B14F-4D97-AF65-F5344CB8AC3E}">
        <p14:creationId xmlns:p14="http://schemas.microsoft.com/office/powerpoint/2010/main" val="738006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b="50469"/>
          <a:stretch/>
        </p:blipFill>
        <p:spPr bwMode="auto">
          <a:xfrm>
            <a:off x="203359" y="1348999"/>
            <a:ext cx="5940955" cy="31076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t="51110"/>
          <a:stretch/>
        </p:blipFill>
        <p:spPr bwMode="auto">
          <a:xfrm>
            <a:off x="6310524" y="1255836"/>
            <a:ext cx="5940955" cy="3067402"/>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2225780" y="397451"/>
            <a:ext cx="7398437" cy="646331"/>
          </a:xfrm>
          <a:prstGeom prst="rect">
            <a:avLst/>
          </a:prstGeom>
          <a:noFill/>
        </p:spPr>
        <p:txBody>
          <a:bodyPr wrap="none" rtlCol="0">
            <a:spAutoFit/>
          </a:bodyPr>
          <a:lstStyle/>
          <a:p>
            <a:pPr algn="ctr"/>
            <a:r>
              <a:rPr lang="cs-CZ" sz="3600" b="1" dirty="0" smtClean="0">
                <a:sym typeface="Symbol" panose="05050102010706020507" pitchFamily="18" charset="2"/>
              </a:rPr>
              <a:t>  </a:t>
            </a:r>
            <a:r>
              <a:rPr lang="cs-CZ" sz="3600" b="1" dirty="0" smtClean="0">
                <a:effectLst>
                  <a:glow rad="63500">
                    <a:schemeClr val="accent1">
                      <a:satMod val="175000"/>
                      <a:alpha val="40000"/>
                    </a:schemeClr>
                  </a:glow>
                </a:effectLst>
                <a:sym typeface="Symbol" panose="05050102010706020507" pitchFamily="18" charset="2"/>
              </a:rPr>
              <a:t>PLAZMATICKÁ  MEMBRÁNA - složení</a:t>
            </a:r>
            <a:endParaRPr lang="cs-CZ" sz="3600" b="1" dirty="0">
              <a:effectLst>
                <a:glow rad="63500">
                  <a:schemeClr val="accent1">
                    <a:satMod val="175000"/>
                    <a:alpha val="40000"/>
                  </a:schemeClr>
                </a:glow>
              </a:effectLst>
            </a:endParaRPr>
          </a:p>
        </p:txBody>
      </p:sp>
      <p:pic>
        <p:nvPicPr>
          <p:cNvPr id="2052" name="Picture 4"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053" y="4695976"/>
            <a:ext cx="3290152" cy="19546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mbrane 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542" y="4374104"/>
            <a:ext cx="71628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198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2196860" y="397451"/>
            <a:ext cx="7456273" cy="646331"/>
          </a:xfrm>
          <a:prstGeom prst="rect">
            <a:avLst/>
          </a:prstGeom>
          <a:noFill/>
        </p:spPr>
        <p:txBody>
          <a:bodyPr wrap="none" rtlCol="0">
            <a:spAutoFit/>
          </a:bodyPr>
          <a:lstStyle/>
          <a:p>
            <a:pPr algn="ctr"/>
            <a:r>
              <a:rPr lang="cs-CZ" sz="3600" b="1" dirty="0" smtClean="0">
                <a:sym typeface="Symbol" panose="05050102010706020507" pitchFamily="18" charset="2"/>
              </a:rPr>
              <a:t> </a:t>
            </a:r>
            <a:r>
              <a:rPr lang="cs-CZ" sz="3600" b="1" dirty="0">
                <a:effectLst>
                  <a:glow rad="63500">
                    <a:schemeClr val="accent1">
                      <a:satMod val="175000"/>
                      <a:alpha val="40000"/>
                    </a:schemeClr>
                  </a:glow>
                </a:effectLst>
                <a:sym typeface="Symbol" panose="05050102010706020507" pitchFamily="18" charset="2"/>
              </a:rPr>
              <a:t>PLAZMATICKÁ  </a:t>
            </a:r>
            <a:r>
              <a:rPr lang="cs-CZ" sz="3600" b="1" dirty="0" smtClean="0">
                <a:effectLst>
                  <a:glow rad="63500">
                    <a:schemeClr val="accent1">
                      <a:satMod val="175000"/>
                      <a:alpha val="40000"/>
                    </a:schemeClr>
                  </a:glow>
                </a:effectLst>
                <a:sym typeface="Symbol" panose="05050102010706020507" pitchFamily="18" charset="2"/>
              </a:rPr>
              <a:t>MEMBRÁNA  proteiny</a:t>
            </a:r>
            <a:endParaRPr lang="cs-CZ" sz="3600" b="1" dirty="0">
              <a:effectLst>
                <a:glow rad="63500">
                  <a:schemeClr val="accent1">
                    <a:satMod val="175000"/>
                    <a:alpha val="40000"/>
                  </a:schemeClr>
                </a:glow>
              </a:effectLst>
            </a:endParaRPr>
          </a:p>
        </p:txBody>
      </p:sp>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784" y="1403344"/>
            <a:ext cx="9444432" cy="5454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9384280" y="2603037"/>
            <a:ext cx="1555148" cy="646331"/>
          </a:xfrm>
          <a:prstGeom prst="rect">
            <a:avLst/>
          </a:prstGeom>
          <a:noFill/>
        </p:spPr>
        <p:txBody>
          <a:bodyPr wrap="square" rtlCol="0">
            <a:spAutoFit/>
          </a:bodyPr>
          <a:lstStyle/>
          <a:p>
            <a:r>
              <a:rPr lang="cs-CZ" dirty="0" err="1" smtClean="0"/>
              <a:t>Folate</a:t>
            </a:r>
            <a:r>
              <a:rPr lang="cs-CZ" dirty="0" smtClean="0"/>
              <a:t> receptor</a:t>
            </a:r>
            <a:endParaRPr lang="cs-CZ" dirty="0"/>
          </a:p>
        </p:txBody>
      </p:sp>
    </p:spTree>
    <p:extLst>
      <p:ext uri="{BB962C8B-B14F-4D97-AF65-F5344CB8AC3E}">
        <p14:creationId xmlns:p14="http://schemas.microsoft.com/office/powerpoint/2010/main" val="2100512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606221" y="397451"/>
            <a:ext cx="8637557" cy="646331"/>
          </a:xfrm>
          <a:prstGeom prst="rect">
            <a:avLst/>
          </a:prstGeom>
          <a:noFill/>
        </p:spPr>
        <p:txBody>
          <a:bodyPr wrap="none" rtlCol="0">
            <a:spAutoFit/>
          </a:bodyPr>
          <a:lstStyle/>
          <a:p>
            <a:pPr algn="ctr"/>
            <a:r>
              <a:rPr lang="cs-CZ" sz="3600" b="1" dirty="0" smtClean="0">
                <a:sym typeface="Symbol" panose="05050102010706020507" pitchFamily="18" charset="2"/>
              </a:rPr>
              <a:t> </a:t>
            </a:r>
            <a:r>
              <a:rPr lang="cs-CZ" sz="3600" b="1" dirty="0">
                <a:effectLst>
                  <a:glow rad="63500">
                    <a:schemeClr val="accent1">
                      <a:satMod val="175000"/>
                      <a:alpha val="40000"/>
                    </a:schemeClr>
                  </a:glow>
                </a:effectLst>
                <a:sym typeface="Symbol" panose="05050102010706020507" pitchFamily="18" charset="2"/>
              </a:rPr>
              <a:t>PLAZMATICKÁ  MEMBRÁNA </a:t>
            </a:r>
            <a:r>
              <a:rPr lang="cs-CZ" sz="3600" b="1" dirty="0" err="1" smtClean="0">
                <a:effectLst>
                  <a:glow rad="63500">
                    <a:schemeClr val="accent1">
                      <a:satMod val="175000"/>
                      <a:alpha val="40000"/>
                    </a:schemeClr>
                  </a:glow>
                </a:effectLst>
                <a:sym typeface="Symbol" panose="05050102010706020507" pitchFamily="18" charset="2"/>
              </a:rPr>
              <a:t>mikrodomény</a:t>
            </a:r>
            <a:endParaRPr lang="cs-CZ" sz="3600" b="1" dirty="0">
              <a:effectLst>
                <a:glow rad="63500">
                  <a:schemeClr val="accent1">
                    <a:satMod val="175000"/>
                    <a:alpha val="40000"/>
                  </a:schemeClr>
                </a:glow>
              </a:effectLst>
            </a:endParaRPr>
          </a:p>
        </p:txBody>
      </p:sp>
      <p:sp>
        <p:nvSpPr>
          <p:cNvPr id="2057" name="TextovéPole 2056"/>
          <p:cNvSpPr txBox="1"/>
          <p:nvPr/>
        </p:nvSpPr>
        <p:spPr>
          <a:xfrm>
            <a:off x="258754" y="4410708"/>
            <a:ext cx="6601349" cy="2554545"/>
          </a:xfrm>
          <a:prstGeom prst="rect">
            <a:avLst/>
          </a:prstGeom>
          <a:noFill/>
        </p:spPr>
        <p:txBody>
          <a:bodyPr wrap="square" rtlCol="0">
            <a:spAutoFit/>
          </a:bodyPr>
          <a:lstStyle/>
          <a:p>
            <a:pPr>
              <a:lnSpc>
                <a:spcPts val="2400"/>
              </a:lnSpc>
            </a:pPr>
            <a:r>
              <a:rPr lang="cs-CZ" sz="2200" b="1" dirty="0" smtClean="0"/>
              <a:t>Ploché lipidové rafty</a:t>
            </a:r>
          </a:p>
          <a:p>
            <a:pPr marL="342900" indent="-342900">
              <a:lnSpc>
                <a:spcPts val="2400"/>
              </a:lnSpc>
              <a:buFont typeface="Arial" panose="020B0604020202020204" pitchFamily="34" charset="0"/>
              <a:buChar char="•"/>
            </a:pPr>
            <a:r>
              <a:rPr lang="en-US" sz="2200" dirty="0" err="1"/>
              <a:t>mikrodomény</a:t>
            </a:r>
            <a:r>
              <a:rPr lang="en-US" sz="2200" dirty="0"/>
              <a:t> </a:t>
            </a:r>
            <a:r>
              <a:rPr lang="en-US" sz="2200" dirty="0" err="1"/>
              <a:t>bohaté</a:t>
            </a:r>
            <a:r>
              <a:rPr lang="en-US" sz="2200" dirty="0"/>
              <a:t> </a:t>
            </a:r>
            <a:r>
              <a:rPr lang="en-US" sz="2200" dirty="0" err="1"/>
              <a:t>na</a:t>
            </a:r>
            <a:r>
              <a:rPr lang="en-US" sz="2200" dirty="0"/>
              <a:t> </a:t>
            </a:r>
            <a:r>
              <a:rPr lang="en-US" sz="2200" dirty="0" err="1"/>
              <a:t>sfingomyelin</a:t>
            </a:r>
            <a:r>
              <a:rPr lang="en-US" sz="2200" dirty="0"/>
              <a:t>, cholesterol a </a:t>
            </a:r>
            <a:r>
              <a:rPr lang="en-US" sz="2200" dirty="0" err="1"/>
              <a:t>glykolipidy</a:t>
            </a:r>
            <a:endParaRPr lang="en-US" sz="2200" dirty="0"/>
          </a:p>
          <a:p>
            <a:pPr marL="342900" indent="-342900">
              <a:lnSpc>
                <a:spcPts val="2400"/>
              </a:lnSpc>
              <a:buFont typeface="Arial" panose="020B0604020202020204" pitchFamily="34" charset="0"/>
              <a:buChar char="•"/>
            </a:pPr>
            <a:r>
              <a:rPr lang="en-US" sz="2200" dirty="0" err="1"/>
              <a:t>proteiny</a:t>
            </a:r>
            <a:r>
              <a:rPr lang="en-US" sz="2200" dirty="0"/>
              <a:t> </a:t>
            </a:r>
            <a:r>
              <a:rPr lang="en-US" sz="2200" dirty="0" err="1"/>
              <a:t>zapojené</a:t>
            </a:r>
            <a:r>
              <a:rPr lang="en-US" sz="2200" dirty="0"/>
              <a:t> do </a:t>
            </a:r>
            <a:r>
              <a:rPr lang="en-US" sz="2200" dirty="0" err="1"/>
              <a:t>buněčné</a:t>
            </a:r>
            <a:r>
              <a:rPr lang="en-US" sz="2200" dirty="0"/>
              <a:t> </a:t>
            </a:r>
            <a:r>
              <a:rPr lang="en-US" sz="2200" dirty="0" err="1"/>
              <a:t>signalizace</a:t>
            </a:r>
            <a:r>
              <a:rPr lang="en-US" sz="2200" dirty="0"/>
              <a:t> a </a:t>
            </a:r>
            <a:r>
              <a:rPr lang="en-US" sz="2200" dirty="0" err="1"/>
              <a:t>komunikace</a:t>
            </a:r>
            <a:r>
              <a:rPr lang="en-US" sz="2200" dirty="0"/>
              <a:t>, </a:t>
            </a:r>
            <a:r>
              <a:rPr lang="en-US" sz="2200" dirty="0" err="1"/>
              <a:t>včetně</a:t>
            </a:r>
            <a:r>
              <a:rPr lang="en-US" sz="2200" dirty="0"/>
              <a:t> </a:t>
            </a:r>
            <a:r>
              <a:rPr lang="en-US" sz="2200" dirty="0" err="1"/>
              <a:t>kináz</a:t>
            </a:r>
            <a:r>
              <a:rPr lang="en-US" sz="2200" dirty="0"/>
              <a:t>, </a:t>
            </a:r>
            <a:r>
              <a:rPr lang="en-US" sz="2200" dirty="0" err="1"/>
              <a:t>iontových</a:t>
            </a:r>
            <a:r>
              <a:rPr lang="en-US" sz="2200" dirty="0"/>
              <a:t> </a:t>
            </a:r>
            <a:r>
              <a:rPr lang="en-US" sz="2200" dirty="0" err="1"/>
              <a:t>kanálů</a:t>
            </a:r>
            <a:r>
              <a:rPr lang="en-US" sz="2200" dirty="0"/>
              <a:t> a G </a:t>
            </a:r>
            <a:r>
              <a:rPr lang="en-US" sz="2200" dirty="0" err="1"/>
              <a:t>proteinů</a:t>
            </a:r>
            <a:r>
              <a:rPr lang="en-US" sz="2200" dirty="0"/>
              <a:t>, </a:t>
            </a:r>
            <a:r>
              <a:rPr lang="en-US" sz="2200" dirty="0" err="1"/>
              <a:t>mají</a:t>
            </a:r>
            <a:r>
              <a:rPr lang="en-US" sz="2200" dirty="0"/>
              <a:t> </a:t>
            </a:r>
            <a:r>
              <a:rPr lang="en-US" sz="2200" dirty="0" err="1"/>
              <a:t>tendenci</a:t>
            </a:r>
            <a:r>
              <a:rPr lang="en-US" sz="2200" dirty="0"/>
              <a:t> se </a:t>
            </a:r>
            <a:r>
              <a:rPr lang="en-US" sz="2200" dirty="0" err="1"/>
              <a:t>koncentrovat</a:t>
            </a:r>
            <a:r>
              <a:rPr lang="en-US" sz="2200" dirty="0"/>
              <a:t> v </a:t>
            </a:r>
            <a:r>
              <a:rPr lang="en-US" sz="2200" dirty="0" err="1"/>
              <a:t>raftech</a:t>
            </a:r>
            <a:r>
              <a:rPr lang="en-US" sz="2200" dirty="0"/>
              <a:t> </a:t>
            </a:r>
            <a:r>
              <a:rPr lang="en-US" sz="2200" dirty="0" err="1"/>
              <a:t>nebo</a:t>
            </a:r>
            <a:r>
              <a:rPr lang="en-US" sz="2200" dirty="0"/>
              <a:t> se </a:t>
            </a:r>
            <a:r>
              <a:rPr lang="en-US" sz="2200" dirty="0" err="1"/>
              <a:t>spojovat</a:t>
            </a:r>
            <a:r>
              <a:rPr lang="en-US" sz="2200" dirty="0"/>
              <a:t> s </a:t>
            </a:r>
            <a:r>
              <a:rPr lang="en-US" sz="2200" dirty="0" err="1"/>
              <a:t>rafty</a:t>
            </a:r>
            <a:r>
              <a:rPr lang="en-US" sz="2200" dirty="0"/>
              <a:t> </a:t>
            </a:r>
            <a:r>
              <a:rPr lang="en-US" sz="2200" dirty="0" err="1"/>
              <a:t>po</a:t>
            </a:r>
            <a:r>
              <a:rPr lang="en-US" sz="2200" dirty="0"/>
              <a:t> </a:t>
            </a:r>
            <a:r>
              <a:rPr lang="en-US" sz="2200" dirty="0" err="1"/>
              <a:t>aktivaci</a:t>
            </a:r>
            <a:r>
              <a:rPr lang="en-US" sz="2200" dirty="0"/>
              <a:t> </a:t>
            </a:r>
            <a:r>
              <a:rPr lang="en-US" sz="2200" dirty="0" err="1"/>
              <a:t>specifických</a:t>
            </a:r>
            <a:r>
              <a:rPr lang="en-US" sz="2200" dirty="0"/>
              <a:t> </a:t>
            </a:r>
            <a:r>
              <a:rPr lang="en-US" sz="2200" dirty="0" err="1"/>
              <a:t>signálních</a:t>
            </a:r>
            <a:r>
              <a:rPr lang="en-US" sz="2200" dirty="0"/>
              <a:t> </a:t>
            </a:r>
            <a:r>
              <a:rPr lang="en-US" sz="2200" dirty="0" err="1"/>
              <a:t>transdukčních</a:t>
            </a:r>
            <a:r>
              <a:rPr lang="en-US" sz="2200" dirty="0"/>
              <a:t> </a:t>
            </a:r>
            <a:r>
              <a:rPr lang="en-US" sz="2200" dirty="0" err="1"/>
              <a:t>drah</a:t>
            </a:r>
            <a:endParaRPr lang="cs-CZ" sz="2200" b="1" dirty="0"/>
          </a:p>
        </p:txBody>
      </p:sp>
      <p:sp>
        <p:nvSpPr>
          <p:cNvPr id="2058" name="TextovéPole 2057"/>
          <p:cNvSpPr txBox="1"/>
          <p:nvPr/>
        </p:nvSpPr>
        <p:spPr>
          <a:xfrm>
            <a:off x="258754" y="1308538"/>
            <a:ext cx="6549188" cy="2554545"/>
          </a:xfrm>
          <a:prstGeom prst="rect">
            <a:avLst/>
          </a:prstGeom>
          <a:noFill/>
        </p:spPr>
        <p:txBody>
          <a:bodyPr wrap="square" rtlCol="0">
            <a:spAutoFit/>
          </a:bodyPr>
          <a:lstStyle/>
          <a:p>
            <a:pPr>
              <a:lnSpc>
                <a:spcPts val="2400"/>
              </a:lnSpc>
            </a:pPr>
            <a:r>
              <a:rPr lang="cs-CZ" sz="2200" b="1" dirty="0" err="1" smtClean="0"/>
              <a:t>Caveolae</a:t>
            </a:r>
            <a:endParaRPr lang="cs-CZ" sz="2200" b="1" dirty="0"/>
          </a:p>
          <a:p>
            <a:pPr marL="342900" indent="-342900">
              <a:lnSpc>
                <a:spcPts val="2400"/>
              </a:lnSpc>
              <a:buFontTx/>
              <a:buChar char="-"/>
            </a:pPr>
            <a:r>
              <a:rPr lang="en-US" sz="2200" dirty="0" err="1" smtClean="0"/>
              <a:t>baňkovité</a:t>
            </a:r>
            <a:r>
              <a:rPr lang="en-US" sz="2200" dirty="0" smtClean="0"/>
              <a:t> </a:t>
            </a:r>
            <a:r>
              <a:rPr lang="en-US" sz="2200" dirty="0" err="1"/>
              <a:t>invagiace</a:t>
            </a:r>
            <a:r>
              <a:rPr lang="en-US" sz="2200" dirty="0"/>
              <a:t> </a:t>
            </a:r>
            <a:r>
              <a:rPr lang="en-US" sz="2200" dirty="0" err="1"/>
              <a:t>plazmatické</a:t>
            </a:r>
            <a:r>
              <a:rPr lang="en-US" sz="2200" dirty="0"/>
              <a:t> </a:t>
            </a:r>
            <a:r>
              <a:rPr lang="en-US" sz="2200" dirty="0" err="1" smtClean="0"/>
              <a:t>membrány</a:t>
            </a:r>
            <a:endParaRPr lang="cs-CZ" sz="2200" dirty="0" smtClean="0"/>
          </a:p>
          <a:p>
            <a:pPr marL="342900" indent="-342900">
              <a:lnSpc>
                <a:spcPts val="2400"/>
              </a:lnSpc>
              <a:buFontTx/>
              <a:buChar char="-"/>
            </a:pPr>
            <a:r>
              <a:rPr lang="cs-CZ" sz="2200" dirty="0" smtClean="0"/>
              <a:t>obal složený z bílkovin nazývaných</a:t>
            </a:r>
            <a:r>
              <a:rPr lang="en-US" sz="2200" dirty="0"/>
              <a:t> </a:t>
            </a:r>
            <a:r>
              <a:rPr lang="en-US" sz="2200" b="1" dirty="0" err="1" smtClean="0"/>
              <a:t>caveolin</a:t>
            </a:r>
            <a:r>
              <a:rPr lang="cs-CZ" sz="2200" b="1" dirty="0" smtClean="0"/>
              <a:t>y;</a:t>
            </a:r>
          </a:p>
          <a:p>
            <a:pPr marL="342900" indent="-342900">
              <a:lnSpc>
                <a:spcPts val="2400"/>
              </a:lnSpc>
              <a:buFontTx/>
              <a:buChar char="-"/>
            </a:pPr>
            <a:r>
              <a:rPr lang="cs-CZ" sz="2200" dirty="0"/>
              <a:t>účast na endocytóze specifických podskupin proteinů</a:t>
            </a:r>
          </a:p>
          <a:p>
            <a:pPr marL="342900" indent="-342900">
              <a:lnSpc>
                <a:spcPts val="2400"/>
              </a:lnSpc>
              <a:buFontTx/>
              <a:buChar char="-"/>
            </a:pPr>
            <a:r>
              <a:rPr lang="cs-CZ" sz="2200" dirty="0"/>
              <a:t>(např. </a:t>
            </a:r>
            <a:r>
              <a:rPr lang="cs-CZ" sz="2200" dirty="0" err="1" smtClean="0"/>
              <a:t>transcytóza</a:t>
            </a:r>
            <a:r>
              <a:rPr lang="cs-CZ" sz="2200" dirty="0" smtClean="0"/>
              <a:t> </a:t>
            </a:r>
            <a:r>
              <a:rPr lang="cs-CZ" sz="2200" dirty="0"/>
              <a:t>albuminu </a:t>
            </a:r>
            <a:r>
              <a:rPr lang="cs-CZ" sz="2200" dirty="0" smtClean="0"/>
              <a:t>v cévních </a:t>
            </a:r>
            <a:r>
              <a:rPr lang="cs-CZ" sz="2200" dirty="0"/>
              <a:t>endoteliích</a:t>
            </a:r>
          </a:p>
          <a:p>
            <a:pPr marL="342900" indent="-342900">
              <a:lnSpc>
                <a:spcPts val="2400"/>
              </a:lnSpc>
              <a:buFontTx/>
              <a:buChar char="-"/>
            </a:pPr>
            <a:r>
              <a:rPr lang="cs-CZ" sz="2200" dirty="0" smtClean="0"/>
              <a:t>bohatě vybaveny </a:t>
            </a:r>
            <a:r>
              <a:rPr lang="cs-CZ" sz="2200" dirty="0"/>
              <a:t>signalizačními molekulami, jako jsou receptorové </a:t>
            </a:r>
            <a:r>
              <a:rPr lang="cs-CZ" sz="2200" dirty="0" err="1"/>
              <a:t>tyrosinkinázy</a:t>
            </a:r>
            <a:endParaRPr lang="cs-CZ" sz="2200" dirty="0"/>
          </a:p>
          <a:p>
            <a:pPr marL="342900" indent="-342900">
              <a:lnSpc>
                <a:spcPts val="2400"/>
              </a:lnSpc>
              <a:buFontTx/>
              <a:buChar char="-"/>
            </a:pPr>
            <a:r>
              <a:rPr lang="cs-CZ" sz="2200" dirty="0" err="1" smtClean="0"/>
              <a:t>organiczační</a:t>
            </a:r>
            <a:r>
              <a:rPr lang="cs-CZ" sz="2200" dirty="0" smtClean="0"/>
              <a:t> centra </a:t>
            </a:r>
            <a:r>
              <a:rPr lang="cs-CZ" sz="2200" dirty="0"/>
              <a:t>pro sběr signálních molekul</a:t>
            </a:r>
          </a:p>
        </p:txBody>
      </p:sp>
      <p:pic>
        <p:nvPicPr>
          <p:cNvPr id="1026" name="Picture 2" descr="Figure 1 | Lipid raft microdomains and membrane organization of neurotransmitter signalling molecules. Lipid rafts are cholesterol- and sphingolipidenriched, highly dynamic, submicroscopic (25â100 nm diameter) assemblies, which float in the liquid-disordered lipid bilayer in cell membranes2,4,40. a | There are two common raft domains in mammalian cells: planar lipid rafts and caveolae. Both possess a similar lipid composition. Planar rafts are essentially continuous with the plane of the plasma membrane and lack distinguishing morphological features. By contrast, caveolae are small, flask-shaped membrane invaginations of the plasma membrane that contain caveolins. Caveolin molecules can oligomerize and are thought to be essential in forming these invaginated membrane structures108. Caveolins and flotillin can recruit signalling molecules into lipid rafts. Many neurotransmitter receptors (both ionotropic and G-protein-coupled), G proteins, and signalling effectors such as second-messengergenerating enzymes are found in lipid rafts. Neurotransmitters might activate receptors that are located both within and outside lipid rafts. b | The lipid raft signalling hypothesis proposes that these microdomains spatially organize signalling molecules at the membrane, perhaps in complexes, to promote kinetically favourable interactions that are necessary for signal transduction. c | Alternatively, lipid raft microdomains might inhibit interactions by separating signalling molecules, thereby dampening signalling respon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103" y="1781963"/>
            <a:ext cx="5331897" cy="521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886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646200" y="397451"/>
            <a:ext cx="8557599" cy="646331"/>
          </a:xfrm>
          <a:prstGeom prst="rect">
            <a:avLst/>
          </a:prstGeom>
          <a:noFill/>
        </p:spPr>
        <p:txBody>
          <a:bodyPr wrap="none" rtlCol="0">
            <a:spAutoFit/>
          </a:bodyPr>
          <a:lstStyle/>
          <a:p>
            <a:pPr algn="ctr"/>
            <a:r>
              <a:rPr lang="cs-CZ" sz="3600" b="1" dirty="0" smtClean="0">
                <a:sym typeface="Symbol" panose="05050102010706020507" pitchFamily="18" charset="2"/>
              </a:rPr>
              <a:t> </a:t>
            </a:r>
            <a:r>
              <a:rPr lang="cs-CZ" sz="3600" b="1" dirty="0">
                <a:effectLst>
                  <a:glow rad="63500">
                    <a:schemeClr val="accent1">
                      <a:satMod val="175000"/>
                      <a:alpha val="40000"/>
                    </a:schemeClr>
                  </a:glow>
                </a:effectLst>
                <a:sym typeface="Symbol" panose="05050102010706020507" pitchFamily="18" charset="2"/>
              </a:rPr>
              <a:t>PLAZMATICKÁ  </a:t>
            </a:r>
            <a:r>
              <a:rPr lang="cs-CZ" sz="3600" b="1" dirty="0" smtClean="0">
                <a:effectLst>
                  <a:glow rad="63500">
                    <a:schemeClr val="accent1">
                      <a:satMod val="175000"/>
                      <a:alpha val="40000"/>
                    </a:schemeClr>
                  </a:glow>
                </a:effectLst>
                <a:sym typeface="Symbol" panose="05050102010706020507" pitchFamily="18" charset="2"/>
              </a:rPr>
              <a:t>MEMBRÁNA pohyb bílkovin</a:t>
            </a:r>
            <a:endParaRPr lang="cs-CZ" sz="3600" b="1" dirty="0">
              <a:effectLst>
                <a:glow rad="63500">
                  <a:schemeClr val="accent1">
                    <a:satMod val="175000"/>
                    <a:alpha val="40000"/>
                  </a:schemeClr>
                </a:glow>
              </a:effectLst>
            </a:endParaRPr>
          </a:p>
        </p:txBody>
      </p:sp>
      <p:pic>
        <p:nvPicPr>
          <p:cNvPr id="2050"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9245" y="3270454"/>
            <a:ext cx="5604476" cy="2870284"/>
          </a:xfrm>
          <a:prstGeom prst="rect">
            <a:avLst/>
          </a:prstGeom>
          <a:noFill/>
          <a:extLst>
            <a:ext uri="{909E8E84-426E-40DD-AFC4-6F175D3DCCD1}">
              <a14:hiddenFill xmlns:a14="http://schemas.microsoft.com/office/drawing/2010/main">
                <a:solidFill>
                  <a:srgbClr val="FFFFFF"/>
                </a:solidFill>
              </a14:hiddenFill>
            </a:ext>
          </a:extLst>
        </p:spPr>
      </p:pic>
      <p:sp>
        <p:nvSpPr>
          <p:cNvPr id="4" name="Ovál 3"/>
          <p:cNvSpPr/>
          <p:nvPr/>
        </p:nvSpPr>
        <p:spPr>
          <a:xfrm rot="16200000">
            <a:off x="2287079" y="4083831"/>
            <a:ext cx="1301020" cy="1848574"/>
          </a:xfrm>
          <a:prstGeom prst="ellipse">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 name="Ovál 5"/>
          <p:cNvSpPr/>
          <p:nvPr/>
        </p:nvSpPr>
        <p:spPr>
          <a:xfrm rot="16200000">
            <a:off x="2287079" y="1930711"/>
            <a:ext cx="1301020" cy="1848574"/>
          </a:xfrm>
          <a:prstGeom prst="ellipse">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7" name="Ovál 6"/>
          <p:cNvSpPr/>
          <p:nvPr/>
        </p:nvSpPr>
        <p:spPr>
          <a:xfrm rot="16200000">
            <a:off x="5027807" y="2997964"/>
            <a:ext cx="2815493" cy="1848574"/>
          </a:xfrm>
          <a:prstGeom prst="ellipse">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9" name="Ovál 8"/>
          <p:cNvSpPr/>
          <p:nvPr/>
        </p:nvSpPr>
        <p:spPr>
          <a:xfrm rot="16200000">
            <a:off x="7888602" y="2911559"/>
            <a:ext cx="2815493" cy="1848574"/>
          </a:xfrm>
          <a:prstGeom prst="ellipse">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 name="Ovál 4"/>
          <p:cNvSpPr/>
          <p:nvPr/>
        </p:nvSpPr>
        <p:spPr>
          <a:xfrm rot="16200000">
            <a:off x="2598679" y="5098349"/>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1" name="Ovál 10"/>
          <p:cNvSpPr/>
          <p:nvPr/>
        </p:nvSpPr>
        <p:spPr>
          <a:xfrm rot="16200000">
            <a:off x="3264667" y="5039906"/>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2" name="Ovál 11"/>
          <p:cNvSpPr/>
          <p:nvPr/>
        </p:nvSpPr>
        <p:spPr>
          <a:xfrm rot="16200000">
            <a:off x="3110304" y="4634182"/>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3" name="Ovál 12"/>
          <p:cNvSpPr/>
          <p:nvPr/>
        </p:nvSpPr>
        <p:spPr>
          <a:xfrm rot="16200000">
            <a:off x="2469529" y="4605382"/>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4" name="Ovál 13"/>
          <p:cNvSpPr/>
          <p:nvPr/>
        </p:nvSpPr>
        <p:spPr>
          <a:xfrm rot="16200000">
            <a:off x="2854492" y="4866265"/>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5" name="Ovál 14"/>
          <p:cNvSpPr/>
          <p:nvPr/>
        </p:nvSpPr>
        <p:spPr>
          <a:xfrm rot="16200000">
            <a:off x="2270418" y="4858645"/>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6" name="Ovál 15"/>
          <p:cNvSpPr/>
          <p:nvPr/>
        </p:nvSpPr>
        <p:spPr>
          <a:xfrm rot="16200000">
            <a:off x="2852011" y="4419038"/>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7" name="Ovál 16"/>
          <p:cNvSpPr/>
          <p:nvPr/>
        </p:nvSpPr>
        <p:spPr>
          <a:xfrm rot="16200000">
            <a:off x="2946158" y="5243189"/>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8" name="Ovál 17"/>
          <p:cNvSpPr/>
          <p:nvPr/>
        </p:nvSpPr>
        <p:spPr>
          <a:xfrm rot="16200000">
            <a:off x="3522965" y="4784532"/>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9" name="Ovál 18"/>
          <p:cNvSpPr/>
          <p:nvPr/>
        </p:nvSpPr>
        <p:spPr>
          <a:xfrm rot="16200000">
            <a:off x="6036281" y="4703624"/>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0" name="Ovál 19"/>
          <p:cNvSpPr/>
          <p:nvPr/>
        </p:nvSpPr>
        <p:spPr>
          <a:xfrm rot="16200000">
            <a:off x="6702269" y="4645182"/>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1" name="Ovál 20"/>
          <p:cNvSpPr/>
          <p:nvPr/>
        </p:nvSpPr>
        <p:spPr>
          <a:xfrm rot="16200000">
            <a:off x="6595658" y="4205780"/>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2" name="Ovál 21"/>
          <p:cNvSpPr/>
          <p:nvPr/>
        </p:nvSpPr>
        <p:spPr>
          <a:xfrm rot="16200000">
            <a:off x="5870428" y="4093755"/>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3" name="Ovál 22"/>
          <p:cNvSpPr/>
          <p:nvPr/>
        </p:nvSpPr>
        <p:spPr>
          <a:xfrm rot="16200000">
            <a:off x="6205143" y="4389809"/>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4" name="Ovál 23"/>
          <p:cNvSpPr/>
          <p:nvPr/>
        </p:nvSpPr>
        <p:spPr>
          <a:xfrm rot="16200000">
            <a:off x="5708020" y="4463921"/>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5" name="Ovál 24"/>
          <p:cNvSpPr/>
          <p:nvPr/>
        </p:nvSpPr>
        <p:spPr>
          <a:xfrm rot="16200000">
            <a:off x="6289613" y="4024313"/>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6" name="Ovál 25"/>
          <p:cNvSpPr/>
          <p:nvPr/>
        </p:nvSpPr>
        <p:spPr>
          <a:xfrm rot="16200000">
            <a:off x="6383760" y="4848465"/>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7" name="Ovál 26"/>
          <p:cNvSpPr/>
          <p:nvPr/>
        </p:nvSpPr>
        <p:spPr>
          <a:xfrm rot="16200000">
            <a:off x="6960567" y="4389808"/>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8" name="Ovál 27"/>
          <p:cNvSpPr/>
          <p:nvPr/>
        </p:nvSpPr>
        <p:spPr>
          <a:xfrm rot="16200000">
            <a:off x="2529589" y="2985894"/>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9" name="Ovál 28"/>
          <p:cNvSpPr/>
          <p:nvPr/>
        </p:nvSpPr>
        <p:spPr>
          <a:xfrm rot="16200000">
            <a:off x="3195577" y="2927452"/>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30" name="Ovál 29"/>
          <p:cNvSpPr/>
          <p:nvPr/>
        </p:nvSpPr>
        <p:spPr>
          <a:xfrm rot="16200000">
            <a:off x="3041215" y="2521728"/>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31" name="Ovál 30"/>
          <p:cNvSpPr/>
          <p:nvPr/>
        </p:nvSpPr>
        <p:spPr>
          <a:xfrm rot="16200000">
            <a:off x="2400439" y="2492927"/>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32" name="Ovál 31"/>
          <p:cNvSpPr/>
          <p:nvPr/>
        </p:nvSpPr>
        <p:spPr>
          <a:xfrm rot="16200000">
            <a:off x="2785402" y="2753811"/>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33" name="Ovál 32"/>
          <p:cNvSpPr/>
          <p:nvPr/>
        </p:nvSpPr>
        <p:spPr>
          <a:xfrm rot="16200000">
            <a:off x="2201328" y="2746191"/>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34" name="Ovál 33"/>
          <p:cNvSpPr/>
          <p:nvPr/>
        </p:nvSpPr>
        <p:spPr>
          <a:xfrm rot="16200000">
            <a:off x="2782921" y="2306583"/>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35" name="Ovál 34"/>
          <p:cNvSpPr/>
          <p:nvPr/>
        </p:nvSpPr>
        <p:spPr>
          <a:xfrm rot="16200000">
            <a:off x="2877068" y="3130735"/>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36" name="Ovál 35"/>
          <p:cNvSpPr/>
          <p:nvPr/>
        </p:nvSpPr>
        <p:spPr>
          <a:xfrm rot="16200000">
            <a:off x="3453876" y="2672078"/>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37" name="Ovál 36"/>
          <p:cNvSpPr/>
          <p:nvPr/>
        </p:nvSpPr>
        <p:spPr>
          <a:xfrm rot="16200000">
            <a:off x="8705327" y="4267262"/>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38" name="Ovál 37"/>
          <p:cNvSpPr/>
          <p:nvPr/>
        </p:nvSpPr>
        <p:spPr>
          <a:xfrm rot="16200000">
            <a:off x="9372048" y="4109057"/>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39" name="Ovál 38"/>
          <p:cNvSpPr/>
          <p:nvPr/>
        </p:nvSpPr>
        <p:spPr>
          <a:xfrm rot="16200000">
            <a:off x="9488735" y="3327722"/>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40" name="Ovál 39"/>
          <p:cNvSpPr/>
          <p:nvPr/>
        </p:nvSpPr>
        <p:spPr>
          <a:xfrm rot="16200000">
            <a:off x="8830425" y="2681169"/>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41" name="Ovál 40"/>
          <p:cNvSpPr/>
          <p:nvPr/>
        </p:nvSpPr>
        <p:spPr>
          <a:xfrm rot="16200000">
            <a:off x="9130258" y="3714293"/>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42" name="Ovál 41"/>
          <p:cNvSpPr/>
          <p:nvPr/>
        </p:nvSpPr>
        <p:spPr>
          <a:xfrm rot="16200000">
            <a:off x="8546185" y="3706673"/>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43" name="Ovál 42"/>
          <p:cNvSpPr/>
          <p:nvPr/>
        </p:nvSpPr>
        <p:spPr>
          <a:xfrm rot="16200000">
            <a:off x="9113750" y="2788742"/>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44" name="Ovál 43"/>
          <p:cNvSpPr/>
          <p:nvPr/>
        </p:nvSpPr>
        <p:spPr>
          <a:xfrm rot="16200000">
            <a:off x="9652116" y="4487476"/>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45" name="Ovál 44"/>
          <p:cNvSpPr/>
          <p:nvPr/>
        </p:nvSpPr>
        <p:spPr>
          <a:xfrm rot="16200000">
            <a:off x="9798732" y="3632560"/>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46" name="Ovál 45"/>
          <p:cNvSpPr/>
          <p:nvPr/>
        </p:nvSpPr>
        <p:spPr>
          <a:xfrm rot="16200000">
            <a:off x="6011383" y="3511450"/>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47" name="Ovál 46"/>
          <p:cNvSpPr/>
          <p:nvPr/>
        </p:nvSpPr>
        <p:spPr>
          <a:xfrm rot="16200000">
            <a:off x="6677371" y="3453008"/>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48" name="Ovál 47"/>
          <p:cNvSpPr/>
          <p:nvPr/>
        </p:nvSpPr>
        <p:spPr>
          <a:xfrm rot="16200000">
            <a:off x="6523008" y="3047284"/>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49" name="Ovál 48"/>
          <p:cNvSpPr/>
          <p:nvPr/>
        </p:nvSpPr>
        <p:spPr>
          <a:xfrm rot="16200000">
            <a:off x="5882233" y="3018483"/>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0" name="Ovál 49"/>
          <p:cNvSpPr/>
          <p:nvPr/>
        </p:nvSpPr>
        <p:spPr>
          <a:xfrm rot="16200000">
            <a:off x="6267196" y="3279367"/>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1" name="Ovál 50"/>
          <p:cNvSpPr/>
          <p:nvPr/>
        </p:nvSpPr>
        <p:spPr>
          <a:xfrm rot="16200000">
            <a:off x="5683122" y="3271747"/>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2" name="Ovál 51"/>
          <p:cNvSpPr/>
          <p:nvPr/>
        </p:nvSpPr>
        <p:spPr>
          <a:xfrm rot="16200000">
            <a:off x="6264715" y="2832139"/>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3" name="Ovál 52"/>
          <p:cNvSpPr/>
          <p:nvPr/>
        </p:nvSpPr>
        <p:spPr>
          <a:xfrm rot="16200000">
            <a:off x="6358862" y="3656291"/>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4" name="Ovál 53"/>
          <p:cNvSpPr/>
          <p:nvPr/>
        </p:nvSpPr>
        <p:spPr>
          <a:xfrm rot="16200000">
            <a:off x="6935669" y="3197634"/>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5" name="Ovál 54"/>
          <p:cNvSpPr/>
          <p:nvPr/>
        </p:nvSpPr>
        <p:spPr>
          <a:xfrm rot="16200000">
            <a:off x="8902459" y="3982984"/>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6" name="Ovál 55"/>
          <p:cNvSpPr/>
          <p:nvPr/>
        </p:nvSpPr>
        <p:spPr>
          <a:xfrm rot="16200000">
            <a:off x="9276463" y="4364962"/>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7" name="Ovál 56"/>
          <p:cNvSpPr/>
          <p:nvPr/>
        </p:nvSpPr>
        <p:spPr>
          <a:xfrm rot="16200000">
            <a:off x="9841637" y="4089246"/>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8" name="Ovál 57"/>
          <p:cNvSpPr/>
          <p:nvPr/>
        </p:nvSpPr>
        <p:spPr>
          <a:xfrm rot="16200000">
            <a:off x="8887230" y="3511450"/>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9" name="Ovál 58"/>
          <p:cNvSpPr/>
          <p:nvPr/>
        </p:nvSpPr>
        <p:spPr>
          <a:xfrm rot="16200000">
            <a:off x="8744860" y="3154166"/>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0" name="Ovál 59"/>
          <p:cNvSpPr/>
          <p:nvPr/>
        </p:nvSpPr>
        <p:spPr>
          <a:xfrm rot="16200000">
            <a:off x="9486576" y="3696762"/>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1" name="Ovál 60"/>
          <p:cNvSpPr/>
          <p:nvPr/>
        </p:nvSpPr>
        <p:spPr>
          <a:xfrm rot="16200000">
            <a:off x="9249627" y="3080707"/>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2" name="Ovál 61"/>
          <p:cNvSpPr/>
          <p:nvPr/>
        </p:nvSpPr>
        <p:spPr>
          <a:xfrm rot="16200000">
            <a:off x="9134438" y="4746939"/>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3" name="Ovál 62"/>
          <p:cNvSpPr/>
          <p:nvPr/>
        </p:nvSpPr>
        <p:spPr>
          <a:xfrm rot="16200000">
            <a:off x="9669582" y="2867122"/>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4" name="Ovál 63"/>
          <p:cNvSpPr/>
          <p:nvPr/>
        </p:nvSpPr>
        <p:spPr>
          <a:xfrm rot="16200000">
            <a:off x="6520527" y="2600056"/>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5" name="Ovál 64"/>
          <p:cNvSpPr/>
          <p:nvPr/>
        </p:nvSpPr>
        <p:spPr>
          <a:xfrm rot="16200000">
            <a:off x="7024849" y="3659688"/>
            <a:ext cx="215145" cy="258299"/>
          </a:xfrm>
          <a:prstGeom prst="ellipse">
            <a:avLst/>
          </a:prstGeom>
          <a:solidFill>
            <a:schemeClr val="accent6">
              <a:lumMod val="60000"/>
              <a:lumOff val="4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6" name="Ovál 65"/>
          <p:cNvSpPr/>
          <p:nvPr/>
        </p:nvSpPr>
        <p:spPr>
          <a:xfrm rot="16200000">
            <a:off x="5731011" y="3874390"/>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7" name="Ovál 66"/>
          <p:cNvSpPr/>
          <p:nvPr/>
        </p:nvSpPr>
        <p:spPr>
          <a:xfrm rot="16200000">
            <a:off x="6937717" y="3959286"/>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cxnSp>
        <p:nvCxnSpPr>
          <p:cNvPr id="2048" name="Přímá spojnice se šipkou 2047"/>
          <p:cNvCxnSpPr>
            <a:endCxn id="7" idx="0"/>
          </p:cNvCxnSpPr>
          <p:nvPr/>
        </p:nvCxnSpPr>
        <p:spPr>
          <a:xfrm rot="16200000">
            <a:off x="4896719" y="3346954"/>
            <a:ext cx="11667" cy="1172406"/>
          </a:xfrm>
          <a:prstGeom prst="straightConnector1">
            <a:avLst/>
          </a:prstGeom>
          <a:ln w="57150">
            <a:solidFill>
              <a:srgbClr val="1E5782"/>
            </a:solidFill>
            <a:tailEnd type="triangle"/>
          </a:ln>
        </p:spPr>
        <p:style>
          <a:lnRef idx="1">
            <a:schemeClr val="dk1"/>
          </a:lnRef>
          <a:fillRef idx="0">
            <a:schemeClr val="dk1"/>
          </a:fillRef>
          <a:effectRef idx="0">
            <a:schemeClr val="dk1"/>
          </a:effectRef>
          <a:fontRef idx="minor">
            <a:schemeClr val="tx1"/>
          </a:fontRef>
        </p:style>
      </p:cxnSp>
      <p:cxnSp>
        <p:nvCxnSpPr>
          <p:cNvPr id="70" name="Přímá spojnice se šipkou 69"/>
          <p:cNvCxnSpPr/>
          <p:nvPr/>
        </p:nvCxnSpPr>
        <p:spPr>
          <a:xfrm rot="16200000">
            <a:off x="7918775" y="3258344"/>
            <a:ext cx="11667" cy="1172406"/>
          </a:xfrm>
          <a:prstGeom prst="straightConnector1">
            <a:avLst/>
          </a:prstGeom>
          <a:ln w="57150">
            <a:solidFill>
              <a:srgbClr val="1E5782"/>
            </a:solidFill>
            <a:tailEnd type="triangle"/>
          </a:ln>
        </p:spPr>
        <p:style>
          <a:lnRef idx="1">
            <a:schemeClr val="dk1"/>
          </a:lnRef>
          <a:fillRef idx="0">
            <a:schemeClr val="dk1"/>
          </a:fillRef>
          <a:effectRef idx="0">
            <a:schemeClr val="dk1"/>
          </a:effectRef>
          <a:fontRef idx="minor">
            <a:schemeClr val="tx1"/>
          </a:fontRef>
        </p:style>
      </p:cxnSp>
      <p:cxnSp>
        <p:nvCxnSpPr>
          <p:cNvPr id="2051" name="Přímá spojnice 2050"/>
          <p:cNvCxnSpPr>
            <a:stCxn id="4" idx="5"/>
          </p:cNvCxnSpPr>
          <p:nvPr/>
        </p:nvCxnSpPr>
        <p:spPr>
          <a:xfrm rot="16200000">
            <a:off x="3655192" y="3886982"/>
            <a:ext cx="597124" cy="725190"/>
          </a:xfrm>
          <a:prstGeom prst="line">
            <a:avLst/>
          </a:prstGeom>
          <a:ln w="57150">
            <a:solidFill>
              <a:srgbClr val="1E5782"/>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3" name="Přímá spojnice 72"/>
          <p:cNvCxnSpPr>
            <a:stCxn id="6" idx="3"/>
          </p:cNvCxnSpPr>
          <p:nvPr/>
        </p:nvCxnSpPr>
        <p:spPr>
          <a:xfrm rot="16200000" flipH="1">
            <a:off x="3634239" y="3271898"/>
            <a:ext cx="639032" cy="725190"/>
          </a:xfrm>
          <a:prstGeom prst="line">
            <a:avLst/>
          </a:prstGeom>
          <a:ln w="57150">
            <a:solidFill>
              <a:srgbClr val="1E5782"/>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56" name="TextovéPole 2055"/>
          <p:cNvSpPr txBox="1"/>
          <p:nvPr/>
        </p:nvSpPr>
        <p:spPr>
          <a:xfrm>
            <a:off x="500224" y="4015995"/>
            <a:ext cx="2187934" cy="369332"/>
          </a:xfrm>
          <a:prstGeom prst="rect">
            <a:avLst/>
          </a:prstGeom>
          <a:noFill/>
        </p:spPr>
        <p:txBody>
          <a:bodyPr wrap="square" rtlCol="0">
            <a:spAutoFit/>
          </a:bodyPr>
          <a:lstStyle/>
          <a:p>
            <a:r>
              <a:rPr lang="cs-CZ" b="1" dirty="0" smtClean="0"/>
              <a:t>Lidský leukocyt</a:t>
            </a:r>
            <a:endParaRPr lang="cs-CZ" b="1" dirty="0"/>
          </a:p>
        </p:txBody>
      </p:sp>
      <p:sp>
        <p:nvSpPr>
          <p:cNvPr id="79" name="TextovéPole 78"/>
          <p:cNvSpPr txBox="1"/>
          <p:nvPr/>
        </p:nvSpPr>
        <p:spPr>
          <a:xfrm>
            <a:off x="424839" y="2143126"/>
            <a:ext cx="1910833" cy="369332"/>
          </a:xfrm>
          <a:prstGeom prst="rect">
            <a:avLst/>
          </a:prstGeom>
          <a:noFill/>
        </p:spPr>
        <p:txBody>
          <a:bodyPr wrap="square" rtlCol="0">
            <a:spAutoFit/>
          </a:bodyPr>
          <a:lstStyle/>
          <a:p>
            <a:r>
              <a:rPr lang="cs-CZ" b="1" dirty="0" smtClean="0"/>
              <a:t>Myší leukocyt </a:t>
            </a:r>
            <a:endParaRPr lang="cs-CZ" b="1" dirty="0"/>
          </a:p>
        </p:txBody>
      </p:sp>
      <p:sp>
        <p:nvSpPr>
          <p:cNvPr id="80" name="TextovéPole 79"/>
          <p:cNvSpPr txBox="1"/>
          <p:nvPr/>
        </p:nvSpPr>
        <p:spPr>
          <a:xfrm>
            <a:off x="4147824" y="3097038"/>
            <a:ext cx="1910833" cy="369332"/>
          </a:xfrm>
          <a:prstGeom prst="rect">
            <a:avLst/>
          </a:prstGeom>
          <a:noFill/>
        </p:spPr>
        <p:txBody>
          <a:bodyPr wrap="square" rtlCol="0">
            <a:spAutoFit/>
          </a:bodyPr>
          <a:lstStyle/>
          <a:p>
            <a:r>
              <a:rPr lang="cs-CZ" b="1" dirty="0" smtClean="0"/>
              <a:t>Fúze buněk</a:t>
            </a:r>
            <a:endParaRPr lang="cs-CZ" b="1" dirty="0"/>
          </a:p>
        </p:txBody>
      </p:sp>
      <p:sp>
        <p:nvSpPr>
          <p:cNvPr id="81" name="TextovéPole 80"/>
          <p:cNvSpPr txBox="1"/>
          <p:nvPr/>
        </p:nvSpPr>
        <p:spPr>
          <a:xfrm>
            <a:off x="6898015" y="2479538"/>
            <a:ext cx="1910833" cy="646331"/>
          </a:xfrm>
          <a:prstGeom prst="rect">
            <a:avLst/>
          </a:prstGeom>
          <a:noFill/>
        </p:spPr>
        <p:txBody>
          <a:bodyPr wrap="square" rtlCol="0">
            <a:spAutoFit/>
          </a:bodyPr>
          <a:lstStyle/>
          <a:p>
            <a:pPr algn="ctr"/>
            <a:r>
              <a:rPr lang="cs-CZ" b="1" dirty="0" smtClean="0"/>
              <a:t>Po</a:t>
            </a:r>
          </a:p>
          <a:p>
            <a:pPr algn="ctr"/>
            <a:r>
              <a:rPr lang="cs-CZ" b="1" dirty="0" smtClean="0"/>
              <a:t>30 minutách</a:t>
            </a:r>
            <a:endParaRPr lang="cs-CZ" b="1" dirty="0"/>
          </a:p>
        </p:txBody>
      </p:sp>
      <p:sp>
        <p:nvSpPr>
          <p:cNvPr id="78" name="Ovál 77"/>
          <p:cNvSpPr/>
          <p:nvPr/>
        </p:nvSpPr>
        <p:spPr>
          <a:xfrm rot="16200000">
            <a:off x="9397928" y="2654676"/>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82" name="Ovál 81"/>
          <p:cNvSpPr/>
          <p:nvPr/>
        </p:nvSpPr>
        <p:spPr>
          <a:xfrm rot="16200000">
            <a:off x="9120477" y="2535187"/>
            <a:ext cx="215145" cy="258299"/>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03077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physoc.org/app/uploads/2019/03/22194346/Physiology-is-the-science-of-life.resized-1024x4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 y="2123768"/>
            <a:ext cx="12187427" cy="4855929"/>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4107545" y="375449"/>
            <a:ext cx="3976923" cy="646331"/>
          </a:xfrm>
          <a:prstGeom prst="rect">
            <a:avLst/>
          </a:prstGeom>
          <a:noFill/>
        </p:spPr>
        <p:txBody>
          <a:bodyPr wrap="none" rtlCol="0">
            <a:spAutoFit/>
          </a:bodyPr>
          <a:lstStyle/>
          <a:p>
            <a:pPr algn="ctr"/>
            <a:r>
              <a:rPr lang="cs-CZ" sz="3600" b="1" dirty="0" smtClean="0"/>
              <a:t>DEFINICE  fyziologie</a:t>
            </a:r>
            <a:endParaRPr lang="cs-CZ" sz="3600" b="1" dirty="0">
              <a:effectLst>
                <a:glow rad="63500">
                  <a:schemeClr val="accent1">
                    <a:satMod val="175000"/>
                    <a:alpha val="40000"/>
                  </a:schemeClr>
                </a:glow>
              </a:effectLst>
            </a:endParaRPr>
          </a:p>
        </p:txBody>
      </p:sp>
      <p:sp>
        <p:nvSpPr>
          <p:cNvPr id="2" name="TextovéPole 1"/>
          <p:cNvSpPr txBox="1"/>
          <p:nvPr/>
        </p:nvSpPr>
        <p:spPr>
          <a:xfrm>
            <a:off x="553250" y="1536063"/>
            <a:ext cx="11134165" cy="461665"/>
          </a:xfrm>
          <a:prstGeom prst="rect">
            <a:avLst/>
          </a:prstGeom>
          <a:noFill/>
          <a:ln>
            <a:solidFill>
              <a:srgbClr val="FF0000"/>
            </a:solidFill>
          </a:ln>
        </p:spPr>
        <p:txBody>
          <a:bodyPr wrap="square" rtlCol="0">
            <a:spAutoFit/>
          </a:bodyPr>
          <a:lstStyle/>
          <a:p>
            <a:pPr algn="ctr"/>
            <a:r>
              <a:rPr lang="cs-CZ" sz="2400" dirty="0"/>
              <a:t>Přírodní věda jednající o jevech a </a:t>
            </a:r>
            <a:r>
              <a:rPr lang="cs-CZ" sz="2400" dirty="0" err="1"/>
              <a:t>dějech</a:t>
            </a:r>
            <a:r>
              <a:rPr lang="cs-CZ" sz="2400" dirty="0"/>
              <a:t> zjevných na živých tělech</a:t>
            </a:r>
            <a:endParaRPr lang="cs-CZ" sz="2400" b="1" dirty="0"/>
          </a:p>
        </p:txBody>
      </p:sp>
      <p:sp>
        <p:nvSpPr>
          <p:cNvPr id="5" name="TextovéPole 4"/>
          <p:cNvSpPr txBox="1"/>
          <p:nvPr/>
        </p:nvSpPr>
        <p:spPr>
          <a:xfrm>
            <a:off x="3716594" y="6242204"/>
            <a:ext cx="4350774" cy="461665"/>
          </a:xfrm>
          <a:prstGeom prst="rect">
            <a:avLst/>
          </a:prstGeom>
          <a:solidFill>
            <a:schemeClr val="bg1"/>
          </a:solidFill>
        </p:spPr>
        <p:txBody>
          <a:bodyPr wrap="square" rtlCol="0">
            <a:spAutoFit/>
          </a:bodyPr>
          <a:lstStyle/>
          <a:p>
            <a:pPr algn="ctr"/>
            <a:r>
              <a:rPr lang="cs-CZ" sz="2400" dirty="0" smtClean="0"/>
              <a:t>Fyziologie je věda o životě</a:t>
            </a:r>
            <a:endParaRPr lang="cs-CZ" sz="2400" dirty="0"/>
          </a:p>
        </p:txBody>
      </p:sp>
      <p:sp>
        <p:nvSpPr>
          <p:cNvPr id="6" name="TextovéPole 5"/>
          <p:cNvSpPr txBox="1"/>
          <p:nvPr/>
        </p:nvSpPr>
        <p:spPr>
          <a:xfrm>
            <a:off x="553250" y="4741608"/>
            <a:ext cx="619433" cy="276999"/>
          </a:xfrm>
          <a:prstGeom prst="rect">
            <a:avLst/>
          </a:prstGeom>
          <a:solidFill>
            <a:schemeClr val="bg1"/>
          </a:solidFill>
        </p:spPr>
        <p:txBody>
          <a:bodyPr wrap="square" lIns="0" tIns="0" rIns="0" bIns="0" rtlCol="0">
            <a:spAutoFit/>
          </a:bodyPr>
          <a:lstStyle/>
          <a:p>
            <a:r>
              <a:rPr lang="cs-CZ" dirty="0" smtClean="0"/>
              <a:t>atomy</a:t>
            </a:r>
            <a:endParaRPr lang="cs-CZ" dirty="0"/>
          </a:p>
        </p:txBody>
      </p:sp>
      <p:sp>
        <p:nvSpPr>
          <p:cNvPr id="8" name="TextovéPole 7"/>
          <p:cNvSpPr txBox="1"/>
          <p:nvPr/>
        </p:nvSpPr>
        <p:spPr>
          <a:xfrm>
            <a:off x="1516812" y="4741608"/>
            <a:ext cx="879802" cy="276999"/>
          </a:xfrm>
          <a:prstGeom prst="rect">
            <a:avLst/>
          </a:prstGeom>
          <a:solidFill>
            <a:schemeClr val="bg1"/>
          </a:solidFill>
        </p:spPr>
        <p:txBody>
          <a:bodyPr wrap="square" lIns="0" tIns="0" rIns="0" bIns="0" rtlCol="0">
            <a:spAutoFit/>
          </a:bodyPr>
          <a:lstStyle/>
          <a:p>
            <a:r>
              <a:rPr lang="cs-CZ" dirty="0" smtClean="0"/>
              <a:t>molekuly</a:t>
            </a:r>
            <a:endParaRPr lang="cs-CZ" dirty="0"/>
          </a:p>
        </p:txBody>
      </p:sp>
      <p:sp>
        <p:nvSpPr>
          <p:cNvPr id="9" name="TextovéPole 8"/>
          <p:cNvSpPr txBox="1"/>
          <p:nvPr/>
        </p:nvSpPr>
        <p:spPr>
          <a:xfrm>
            <a:off x="2652437" y="4741607"/>
            <a:ext cx="467033" cy="276999"/>
          </a:xfrm>
          <a:prstGeom prst="rect">
            <a:avLst/>
          </a:prstGeom>
          <a:solidFill>
            <a:schemeClr val="bg1"/>
          </a:solidFill>
        </p:spPr>
        <p:txBody>
          <a:bodyPr wrap="square" lIns="0" tIns="0" rIns="0" bIns="0" rtlCol="0">
            <a:spAutoFit/>
          </a:bodyPr>
          <a:lstStyle/>
          <a:p>
            <a:r>
              <a:rPr lang="cs-CZ" dirty="0" smtClean="0"/>
              <a:t>geny</a:t>
            </a:r>
            <a:endParaRPr lang="cs-CZ" dirty="0"/>
          </a:p>
        </p:txBody>
      </p:sp>
      <p:sp>
        <p:nvSpPr>
          <p:cNvPr id="11" name="TextovéPole 10"/>
          <p:cNvSpPr txBox="1"/>
          <p:nvPr/>
        </p:nvSpPr>
        <p:spPr>
          <a:xfrm>
            <a:off x="3412073" y="4741607"/>
            <a:ext cx="811162" cy="276999"/>
          </a:xfrm>
          <a:prstGeom prst="rect">
            <a:avLst/>
          </a:prstGeom>
          <a:solidFill>
            <a:schemeClr val="bg1"/>
          </a:solidFill>
        </p:spPr>
        <p:txBody>
          <a:bodyPr wrap="square" lIns="0" tIns="0" rIns="0" bIns="0" rtlCol="0">
            <a:spAutoFit/>
          </a:bodyPr>
          <a:lstStyle/>
          <a:p>
            <a:r>
              <a:rPr lang="cs-CZ" dirty="0" smtClean="0"/>
              <a:t>organely</a:t>
            </a:r>
            <a:endParaRPr lang="cs-CZ" dirty="0"/>
          </a:p>
        </p:txBody>
      </p:sp>
      <p:sp>
        <p:nvSpPr>
          <p:cNvPr id="12" name="TextovéPole 11"/>
          <p:cNvSpPr txBox="1"/>
          <p:nvPr/>
        </p:nvSpPr>
        <p:spPr>
          <a:xfrm>
            <a:off x="4488664" y="4741607"/>
            <a:ext cx="626621" cy="276999"/>
          </a:xfrm>
          <a:prstGeom prst="rect">
            <a:avLst/>
          </a:prstGeom>
          <a:solidFill>
            <a:schemeClr val="bg1"/>
          </a:solidFill>
        </p:spPr>
        <p:txBody>
          <a:bodyPr wrap="square" lIns="0" tIns="0" rIns="0" bIns="0" rtlCol="0">
            <a:spAutoFit/>
          </a:bodyPr>
          <a:lstStyle/>
          <a:p>
            <a:r>
              <a:rPr lang="cs-CZ" dirty="0" smtClean="0"/>
              <a:t>buňky</a:t>
            </a:r>
            <a:endParaRPr lang="cs-CZ" dirty="0"/>
          </a:p>
        </p:txBody>
      </p:sp>
      <p:sp>
        <p:nvSpPr>
          <p:cNvPr id="13" name="TextovéPole 12"/>
          <p:cNvSpPr txBox="1"/>
          <p:nvPr/>
        </p:nvSpPr>
        <p:spPr>
          <a:xfrm>
            <a:off x="5346248" y="4741607"/>
            <a:ext cx="545733" cy="276999"/>
          </a:xfrm>
          <a:prstGeom prst="rect">
            <a:avLst/>
          </a:prstGeom>
          <a:solidFill>
            <a:schemeClr val="bg1"/>
          </a:solidFill>
        </p:spPr>
        <p:txBody>
          <a:bodyPr wrap="square" lIns="0" tIns="0" rIns="0" bIns="0" rtlCol="0">
            <a:spAutoFit/>
          </a:bodyPr>
          <a:lstStyle/>
          <a:p>
            <a:r>
              <a:rPr lang="cs-CZ" dirty="0" smtClean="0"/>
              <a:t>tkáně</a:t>
            </a:r>
            <a:endParaRPr lang="cs-CZ" dirty="0"/>
          </a:p>
        </p:txBody>
      </p:sp>
      <p:sp>
        <p:nvSpPr>
          <p:cNvPr id="14" name="TextovéPole 13"/>
          <p:cNvSpPr txBox="1"/>
          <p:nvPr/>
        </p:nvSpPr>
        <p:spPr>
          <a:xfrm>
            <a:off x="6327697" y="4741607"/>
            <a:ext cx="697996" cy="276999"/>
          </a:xfrm>
          <a:prstGeom prst="rect">
            <a:avLst/>
          </a:prstGeom>
          <a:solidFill>
            <a:schemeClr val="bg1"/>
          </a:solidFill>
        </p:spPr>
        <p:txBody>
          <a:bodyPr wrap="square" lIns="0" tIns="0" rIns="0" bIns="0" rtlCol="0">
            <a:spAutoFit/>
          </a:bodyPr>
          <a:lstStyle/>
          <a:p>
            <a:r>
              <a:rPr lang="cs-CZ" dirty="0" smtClean="0"/>
              <a:t>orgány</a:t>
            </a:r>
            <a:endParaRPr lang="cs-CZ" dirty="0"/>
          </a:p>
        </p:txBody>
      </p:sp>
      <p:sp>
        <p:nvSpPr>
          <p:cNvPr id="15" name="TextovéPole 14"/>
          <p:cNvSpPr txBox="1"/>
          <p:nvPr/>
        </p:nvSpPr>
        <p:spPr>
          <a:xfrm>
            <a:off x="7201763" y="4741607"/>
            <a:ext cx="681250" cy="483072"/>
          </a:xfrm>
          <a:prstGeom prst="rect">
            <a:avLst/>
          </a:prstGeom>
          <a:solidFill>
            <a:schemeClr val="bg1"/>
          </a:solidFill>
        </p:spPr>
        <p:txBody>
          <a:bodyPr wrap="square" lIns="0" tIns="0" rIns="0" bIns="72000" rtlCol="0">
            <a:spAutoFit/>
          </a:bodyPr>
          <a:lstStyle/>
          <a:p>
            <a:pPr algn="ctr">
              <a:lnSpc>
                <a:spcPts val="1600"/>
              </a:lnSpc>
            </a:pPr>
            <a:r>
              <a:rPr lang="cs-CZ" sz="1400" dirty="0"/>
              <a:t>o</a:t>
            </a:r>
            <a:r>
              <a:rPr lang="cs-CZ" sz="1400" dirty="0" smtClean="0"/>
              <a:t>rgánové systémy</a:t>
            </a:r>
            <a:endParaRPr lang="cs-CZ" sz="1400" dirty="0"/>
          </a:p>
        </p:txBody>
      </p:sp>
      <p:sp>
        <p:nvSpPr>
          <p:cNvPr id="16" name="TextovéPole 15"/>
          <p:cNvSpPr txBox="1"/>
          <p:nvPr/>
        </p:nvSpPr>
        <p:spPr>
          <a:xfrm>
            <a:off x="8093813" y="4741607"/>
            <a:ext cx="934571" cy="230832"/>
          </a:xfrm>
          <a:prstGeom prst="rect">
            <a:avLst/>
          </a:prstGeom>
          <a:solidFill>
            <a:schemeClr val="bg1"/>
          </a:solidFill>
        </p:spPr>
        <p:txBody>
          <a:bodyPr wrap="square" lIns="0" tIns="0" rIns="0" bIns="0" rtlCol="0">
            <a:spAutoFit/>
          </a:bodyPr>
          <a:lstStyle/>
          <a:p>
            <a:r>
              <a:rPr lang="cs-CZ" sz="1500" dirty="0" smtClean="0"/>
              <a:t>organismus</a:t>
            </a:r>
            <a:endParaRPr lang="cs-CZ" sz="1500" dirty="0"/>
          </a:p>
        </p:txBody>
      </p:sp>
      <p:sp>
        <p:nvSpPr>
          <p:cNvPr id="17" name="TextovéPole 16"/>
          <p:cNvSpPr txBox="1"/>
          <p:nvPr/>
        </p:nvSpPr>
        <p:spPr>
          <a:xfrm>
            <a:off x="9250285" y="4741607"/>
            <a:ext cx="940849" cy="688256"/>
          </a:xfrm>
          <a:prstGeom prst="rect">
            <a:avLst/>
          </a:prstGeom>
          <a:solidFill>
            <a:schemeClr val="bg1"/>
          </a:solidFill>
        </p:spPr>
        <p:txBody>
          <a:bodyPr wrap="square" lIns="0" tIns="0" rIns="0" bIns="72000" rtlCol="0">
            <a:spAutoFit/>
          </a:bodyPr>
          <a:lstStyle/>
          <a:p>
            <a:pPr algn="ctr">
              <a:lnSpc>
                <a:spcPts val="1600"/>
              </a:lnSpc>
            </a:pPr>
            <a:r>
              <a:rPr lang="cs-CZ" dirty="0" smtClean="0"/>
              <a:t>Populace jednoho druhu</a:t>
            </a:r>
            <a:endParaRPr lang="cs-CZ" dirty="0"/>
          </a:p>
        </p:txBody>
      </p:sp>
      <p:sp>
        <p:nvSpPr>
          <p:cNvPr id="18" name="TextovéPole 17"/>
          <p:cNvSpPr txBox="1"/>
          <p:nvPr/>
        </p:nvSpPr>
        <p:spPr>
          <a:xfrm>
            <a:off x="10548056" y="4741607"/>
            <a:ext cx="1010350" cy="688256"/>
          </a:xfrm>
          <a:prstGeom prst="rect">
            <a:avLst/>
          </a:prstGeom>
          <a:solidFill>
            <a:schemeClr val="bg1"/>
          </a:solidFill>
        </p:spPr>
        <p:txBody>
          <a:bodyPr wrap="square" lIns="0" tIns="0" rIns="0" bIns="72000" rtlCol="0">
            <a:spAutoFit/>
          </a:bodyPr>
          <a:lstStyle/>
          <a:p>
            <a:pPr algn="ctr">
              <a:lnSpc>
                <a:spcPts val="1600"/>
              </a:lnSpc>
            </a:pPr>
            <a:r>
              <a:rPr lang="cs-CZ" dirty="0" smtClean="0"/>
              <a:t>Ekosystém různých druhů</a:t>
            </a:r>
            <a:endParaRPr lang="cs-CZ" dirty="0"/>
          </a:p>
        </p:txBody>
      </p:sp>
    </p:spTree>
    <p:extLst>
      <p:ext uri="{BB962C8B-B14F-4D97-AF65-F5344CB8AC3E}">
        <p14:creationId xmlns:p14="http://schemas.microsoft.com/office/powerpoint/2010/main" val="3132432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174309" y="397451"/>
            <a:ext cx="9501384" cy="646331"/>
          </a:xfrm>
          <a:prstGeom prst="rect">
            <a:avLst/>
          </a:prstGeom>
          <a:noFill/>
        </p:spPr>
        <p:txBody>
          <a:bodyPr wrap="none" rtlCol="0">
            <a:spAutoFit/>
          </a:bodyPr>
          <a:lstStyle/>
          <a:p>
            <a:pPr algn="ctr"/>
            <a:r>
              <a:rPr lang="cs-CZ" sz="3600" b="1" dirty="0" smtClean="0">
                <a:sym typeface="Symbol" panose="05050102010706020507" pitchFamily="18" charset="2"/>
              </a:rPr>
              <a:t> </a:t>
            </a:r>
            <a:r>
              <a:rPr lang="cs-CZ" sz="3600" b="1" dirty="0">
                <a:effectLst>
                  <a:glow rad="63500">
                    <a:schemeClr val="accent1">
                      <a:satMod val="175000"/>
                      <a:alpha val="40000"/>
                    </a:schemeClr>
                  </a:glow>
                </a:effectLst>
                <a:sym typeface="Symbol" panose="05050102010706020507" pitchFamily="18" charset="2"/>
              </a:rPr>
              <a:t>PROTEINY </a:t>
            </a:r>
            <a:r>
              <a:rPr lang="cs-CZ" sz="3600" b="1" dirty="0" smtClean="0">
                <a:effectLst>
                  <a:glow rad="63500">
                    <a:schemeClr val="accent1">
                      <a:satMod val="175000"/>
                      <a:alpha val="40000"/>
                    </a:schemeClr>
                  </a:glow>
                </a:effectLst>
                <a:sym typeface="Symbol" panose="05050102010706020507" pitchFamily="18" charset="2"/>
              </a:rPr>
              <a:t> PLAZMATICKÉ  MEMBRÁNY -  funkce</a:t>
            </a:r>
            <a:endParaRPr lang="cs-CZ" sz="3600" b="1" dirty="0">
              <a:effectLst>
                <a:glow rad="63500">
                  <a:schemeClr val="accent1">
                    <a:satMod val="175000"/>
                    <a:alpha val="40000"/>
                  </a:schemeClr>
                </a:glow>
              </a:effectLst>
            </a:endParaRPr>
          </a:p>
        </p:txBody>
      </p:sp>
      <p:pic>
        <p:nvPicPr>
          <p:cNvPr id="3074"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r="43209"/>
          <a:stretch/>
        </p:blipFill>
        <p:spPr bwMode="auto">
          <a:xfrm>
            <a:off x="6661452" y="1754269"/>
            <a:ext cx="4725713" cy="495689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80792" y="2776572"/>
            <a:ext cx="6280660" cy="1938992"/>
          </a:xfrm>
          <a:prstGeom prst="rect">
            <a:avLst/>
          </a:prstGeom>
          <a:noFill/>
        </p:spPr>
        <p:txBody>
          <a:bodyPr wrap="square" rtlCol="0">
            <a:spAutoFit/>
          </a:bodyPr>
          <a:lstStyle/>
          <a:p>
            <a:pPr marL="342900" indent="-342900">
              <a:buAutoNum type="arabicParenR"/>
            </a:pPr>
            <a:r>
              <a:rPr lang="cs-CZ" sz="2400" b="1" dirty="0" smtClean="0"/>
              <a:t>Receptor</a:t>
            </a:r>
          </a:p>
          <a:p>
            <a:pPr lvl="1"/>
            <a:r>
              <a:rPr lang="cs-CZ" sz="2400" dirty="0"/>
              <a:t>- výměna jakéhokoli signálu mezi buňkou a jejím okolím</a:t>
            </a:r>
          </a:p>
          <a:p>
            <a:pPr lvl="1"/>
            <a:r>
              <a:rPr lang="cs-CZ" sz="2400" dirty="0"/>
              <a:t>- integrální membránové proteiny jsou dokonale </a:t>
            </a:r>
            <a:r>
              <a:rPr lang="cs-CZ" sz="2400" dirty="0" smtClean="0"/>
              <a:t>uloženy, aby mohly přenášet signály</a:t>
            </a:r>
            <a:endParaRPr lang="cs-CZ" sz="2400" dirty="0"/>
          </a:p>
        </p:txBody>
      </p:sp>
    </p:spTree>
    <p:extLst>
      <p:ext uri="{BB962C8B-B14F-4D97-AF65-F5344CB8AC3E}">
        <p14:creationId xmlns:p14="http://schemas.microsoft.com/office/powerpoint/2010/main" val="2197526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7952" b="23880"/>
          <a:stretch/>
        </p:blipFill>
        <p:spPr bwMode="auto">
          <a:xfrm>
            <a:off x="7662271" y="1705989"/>
            <a:ext cx="4410377" cy="4756168"/>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100123" y="1308538"/>
            <a:ext cx="7695644" cy="5221942"/>
          </a:xfrm>
          <a:prstGeom prst="rect">
            <a:avLst/>
          </a:prstGeom>
          <a:noFill/>
        </p:spPr>
        <p:txBody>
          <a:bodyPr wrap="square" rtlCol="0">
            <a:spAutoFit/>
          </a:bodyPr>
          <a:lstStyle/>
          <a:p>
            <a:pPr marL="457200" indent="-457200">
              <a:lnSpc>
                <a:spcPts val="2500"/>
              </a:lnSpc>
              <a:buFont typeface="+mj-lt"/>
              <a:buAutoNum type="arabicParenR" startAt="2"/>
            </a:pPr>
            <a:r>
              <a:rPr lang="cs-CZ" sz="2400" b="1" dirty="0" smtClean="0"/>
              <a:t>Adhezní molekuly</a:t>
            </a:r>
          </a:p>
          <a:p>
            <a:pPr lvl="1">
              <a:lnSpc>
                <a:spcPts val="2500"/>
              </a:lnSpc>
            </a:pPr>
            <a:r>
              <a:rPr lang="cs-CZ" sz="2400" dirty="0"/>
              <a:t>	</a:t>
            </a:r>
            <a:r>
              <a:rPr lang="cs-CZ" sz="2400" dirty="0" smtClean="0"/>
              <a:t>- </a:t>
            </a:r>
            <a:r>
              <a:rPr lang="en-US" sz="2400" dirty="0" err="1"/>
              <a:t>fyzické</a:t>
            </a:r>
            <a:r>
              <a:rPr lang="en-US" sz="2400" dirty="0"/>
              <a:t> </a:t>
            </a:r>
            <a:r>
              <a:rPr lang="en-US" sz="2400" dirty="0" err="1"/>
              <a:t>kontakty</a:t>
            </a:r>
            <a:r>
              <a:rPr lang="en-US" sz="2400" dirty="0"/>
              <a:t> s </a:t>
            </a:r>
            <a:r>
              <a:rPr lang="en-US" sz="2400" dirty="0" err="1"/>
              <a:t>okolní</a:t>
            </a:r>
            <a:r>
              <a:rPr lang="en-US" sz="2400" dirty="0"/>
              <a:t> </a:t>
            </a:r>
            <a:r>
              <a:rPr lang="en-US" sz="2400" dirty="0" err="1"/>
              <a:t>extracelulární</a:t>
            </a:r>
            <a:r>
              <a:rPr lang="en-US" sz="2400" dirty="0"/>
              <a:t> </a:t>
            </a:r>
            <a:r>
              <a:rPr lang="en-US" sz="2400" dirty="0" err="1"/>
              <a:t>matricí</a:t>
            </a:r>
            <a:r>
              <a:rPr lang="en-US" sz="2400" dirty="0"/>
              <a:t> </a:t>
            </a:r>
            <a:r>
              <a:rPr lang="en-US" sz="2400" dirty="0" err="1"/>
              <a:t>nebo</a:t>
            </a:r>
            <a:r>
              <a:rPr lang="en-US" sz="2400" dirty="0"/>
              <a:t> </a:t>
            </a:r>
            <a:r>
              <a:rPr lang="cs-CZ" sz="2400" dirty="0" smtClean="0"/>
              <a:t>	</a:t>
            </a:r>
            <a:r>
              <a:rPr lang="en-US" sz="2400" dirty="0" smtClean="0"/>
              <a:t>s </a:t>
            </a:r>
            <a:r>
              <a:rPr lang="en-US" sz="2400" dirty="0" err="1" smtClean="0"/>
              <a:t>buněčnými</a:t>
            </a:r>
            <a:r>
              <a:rPr lang="en-US" sz="2400" dirty="0" smtClean="0"/>
              <a:t> </a:t>
            </a:r>
            <a:r>
              <a:rPr lang="en-US" sz="2400" dirty="0" err="1"/>
              <a:t>sousedy</a:t>
            </a:r>
            <a:r>
              <a:rPr lang="en-US" sz="2400" dirty="0"/>
              <a:t> </a:t>
            </a:r>
            <a:endParaRPr lang="cs-CZ" sz="2400" dirty="0" smtClean="0"/>
          </a:p>
          <a:p>
            <a:pPr lvl="1">
              <a:lnSpc>
                <a:spcPts val="2500"/>
              </a:lnSpc>
            </a:pPr>
            <a:r>
              <a:rPr lang="cs-CZ" sz="2400" u="sng" dirty="0" smtClean="0"/>
              <a:t>Třídy proteinů</a:t>
            </a:r>
            <a:r>
              <a:rPr lang="cs-CZ" sz="2400" dirty="0" smtClean="0"/>
              <a:t>:</a:t>
            </a:r>
          </a:p>
          <a:p>
            <a:pPr marL="800100" lvl="1" indent="-342900">
              <a:lnSpc>
                <a:spcPts val="2500"/>
              </a:lnSpc>
              <a:buFont typeface="Arial" panose="020B0604020202020204" pitchFamily="34" charset="0"/>
              <a:buChar char="•"/>
            </a:pPr>
            <a:r>
              <a:rPr lang="cs-CZ" sz="2400" dirty="0"/>
              <a:t>	</a:t>
            </a:r>
            <a:r>
              <a:rPr lang="cs-CZ" sz="2400" dirty="0" smtClean="0"/>
              <a:t>buňky-matrix </a:t>
            </a:r>
          </a:p>
          <a:p>
            <a:pPr marL="1257300" lvl="2" indent="-342900">
              <a:lnSpc>
                <a:spcPts val="2500"/>
              </a:lnSpc>
              <a:buFont typeface="Wingdings" panose="05000000000000000000" pitchFamily="2" charset="2"/>
              <a:buChar char="ü"/>
            </a:pPr>
            <a:r>
              <a:rPr lang="cs-CZ" sz="2400" dirty="0" err="1"/>
              <a:t>integriny</a:t>
            </a:r>
            <a:r>
              <a:rPr lang="cs-CZ" sz="2400" dirty="0"/>
              <a:t> - spojují buňky se složkami extracelulární </a:t>
            </a:r>
            <a:r>
              <a:rPr lang="cs-CZ" sz="2400" dirty="0" smtClean="0"/>
              <a:t>matrix </a:t>
            </a:r>
            <a:r>
              <a:rPr lang="cs-CZ" sz="2400" dirty="0"/>
              <a:t>(např. </a:t>
            </a:r>
            <a:r>
              <a:rPr lang="cs-CZ" sz="2400" dirty="0" err="1"/>
              <a:t>fibronektin</a:t>
            </a:r>
            <a:r>
              <a:rPr lang="cs-CZ" sz="2400" dirty="0"/>
              <a:t>, </a:t>
            </a:r>
            <a:r>
              <a:rPr lang="cs-CZ" sz="2400" dirty="0" err="1"/>
              <a:t>laminin</a:t>
            </a:r>
            <a:r>
              <a:rPr lang="cs-CZ" sz="2400" dirty="0"/>
              <a:t>) </a:t>
            </a:r>
            <a:r>
              <a:rPr lang="cs-CZ" sz="2400" dirty="0" smtClean="0"/>
              <a:t>v adhezních </a:t>
            </a:r>
            <a:r>
              <a:rPr lang="cs-CZ" sz="2400" dirty="0"/>
              <a:t>placích </a:t>
            </a:r>
            <a:r>
              <a:rPr lang="en-US" sz="2400" dirty="0" smtClean="0"/>
              <a:t> </a:t>
            </a:r>
            <a:endParaRPr lang="cs-CZ" sz="2400" dirty="0" smtClean="0"/>
          </a:p>
          <a:p>
            <a:pPr marL="800100" lvl="1" indent="-342900">
              <a:lnSpc>
                <a:spcPts val="2500"/>
              </a:lnSpc>
              <a:buFont typeface="Arial" panose="020B0604020202020204" pitchFamily="34" charset="0"/>
              <a:buChar char="•"/>
            </a:pPr>
            <a:r>
              <a:rPr lang="cs-CZ" sz="2400" dirty="0" smtClean="0"/>
              <a:t>Buňka - buňka - </a:t>
            </a:r>
            <a:r>
              <a:rPr lang="en-US" sz="2400" dirty="0" err="1"/>
              <a:t>zprostředkovává</a:t>
            </a:r>
            <a:r>
              <a:rPr lang="en-US" sz="2400" dirty="0"/>
              <a:t> </a:t>
            </a:r>
            <a:r>
              <a:rPr lang="en-US" sz="2400" dirty="0" err="1"/>
              <a:t>transmembránové</a:t>
            </a:r>
            <a:r>
              <a:rPr lang="en-US" sz="2400" dirty="0"/>
              <a:t> </a:t>
            </a:r>
            <a:r>
              <a:rPr lang="en-US" sz="2400" dirty="0" err="1"/>
              <a:t>signály</a:t>
            </a:r>
            <a:r>
              <a:rPr lang="en-US" sz="2400" dirty="0"/>
              <a:t>, </a:t>
            </a:r>
            <a:r>
              <a:rPr lang="en-US" sz="2400" dirty="0" err="1"/>
              <a:t>které</a:t>
            </a:r>
            <a:r>
              <a:rPr lang="en-US" sz="2400" dirty="0"/>
              <a:t> </a:t>
            </a:r>
            <a:r>
              <a:rPr lang="en-US" sz="2400" dirty="0" err="1"/>
              <a:t>pomáhají</a:t>
            </a:r>
            <a:r>
              <a:rPr lang="en-US" sz="2400" dirty="0"/>
              <a:t> </a:t>
            </a:r>
            <a:r>
              <a:rPr lang="en-US" sz="2400" dirty="0" err="1"/>
              <a:t>organizovat</a:t>
            </a:r>
            <a:r>
              <a:rPr lang="en-US" sz="2400" dirty="0"/>
              <a:t> </a:t>
            </a:r>
            <a:r>
              <a:rPr lang="en-US" sz="2400" dirty="0" err="1"/>
              <a:t>expresi</a:t>
            </a:r>
            <a:r>
              <a:rPr lang="en-US" sz="2400" dirty="0"/>
              <a:t> </a:t>
            </a:r>
            <a:r>
              <a:rPr lang="en-US" sz="2400" dirty="0" err="1"/>
              <a:t>cytoplazmy</a:t>
            </a:r>
            <a:r>
              <a:rPr lang="en-US" sz="2400" dirty="0"/>
              <a:t> a </a:t>
            </a:r>
            <a:r>
              <a:rPr lang="en-US" sz="2400" dirty="0" err="1"/>
              <a:t>kontrolují</a:t>
            </a:r>
            <a:r>
              <a:rPr lang="en-US" sz="2400" dirty="0"/>
              <a:t> gen v </a:t>
            </a:r>
            <a:r>
              <a:rPr lang="en-US" sz="2400" dirty="0" err="1"/>
              <a:t>reakci</a:t>
            </a:r>
            <a:r>
              <a:rPr lang="en-US" sz="2400" dirty="0"/>
              <a:t> </a:t>
            </a:r>
            <a:r>
              <a:rPr lang="en-US" sz="2400" dirty="0" err="1"/>
              <a:t>na</a:t>
            </a:r>
            <a:r>
              <a:rPr lang="en-US" sz="2400" dirty="0"/>
              <a:t> </a:t>
            </a:r>
            <a:r>
              <a:rPr lang="en-US" sz="2400" dirty="0" err="1"/>
              <a:t>mezibuněčné</a:t>
            </a:r>
            <a:r>
              <a:rPr lang="en-US" sz="2400" dirty="0"/>
              <a:t> </a:t>
            </a:r>
            <a:r>
              <a:rPr lang="en-US" sz="2400" dirty="0" err="1"/>
              <a:t>kontakty</a:t>
            </a:r>
            <a:r>
              <a:rPr lang="en-US" sz="2400" dirty="0"/>
              <a:t> (</a:t>
            </a:r>
            <a:r>
              <a:rPr lang="en-US" sz="2400" dirty="0" err="1"/>
              <a:t>mohou</a:t>
            </a:r>
            <a:r>
              <a:rPr lang="en-US" sz="2400" dirty="0"/>
              <a:t> to </a:t>
            </a:r>
            <a:r>
              <a:rPr lang="en-US" sz="2400" dirty="0" err="1"/>
              <a:t>být</a:t>
            </a:r>
            <a:r>
              <a:rPr lang="en-US" sz="2400" dirty="0"/>
              <a:t> </a:t>
            </a:r>
            <a:r>
              <a:rPr lang="en-US" sz="2400" dirty="0" err="1"/>
              <a:t>membránové</a:t>
            </a:r>
            <a:r>
              <a:rPr lang="en-US" sz="2400" dirty="0"/>
              <a:t> </a:t>
            </a:r>
            <a:r>
              <a:rPr lang="en-US" sz="2400" dirty="0" err="1"/>
              <a:t>proteiny</a:t>
            </a:r>
            <a:r>
              <a:rPr lang="en-US" sz="2400" dirty="0"/>
              <a:t> </a:t>
            </a:r>
            <a:r>
              <a:rPr lang="en-US" sz="2400" dirty="0" err="1"/>
              <a:t>spojené</a:t>
            </a:r>
            <a:r>
              <a:rPr lang="en-US" sz="2400" dirty="0"/>
              <a:t> s GPI)</a:t>
            </a:r>
            <a:endParaRPr lang="cs-CZ" sz="2400" dirty="0" smtClean="0"/>
          </a:p>
          <a:p>
            <a:pPr marL="1257300" lvl="2" indent="-342900">
              <a:lnSpc>
                <a:spcPts val="2500"/>
              </a:lnSpc>
              <a:buFont typeface="Wingdings" panose="05000000000000000000" pitchFamily="2" charset="2"/>
              <a:buChar char="ü"/>
            </a:pPr>
            <a:r>
              <a:rPr lang="cs-CZ" sz="2400" dirty="0" err="1" smtClean="0"/>
              <a:t>Cadheriny</a:t>
            </a:r>
            <a:r>
              <a:rPr lang="cs-CZ" sz="2400" dirty="0" smtClean="0"/>
              <a:t> - </a:t>
            </a:r>
            <a:r>
              <a:rPr lang="fr-FR" sz="2400" dirty="0" smtClean="0"/>
              <a:t>Ca</a:t>
            </a:r>
            <a:r>
              <a:rPr lang="fr-FR" sz="2400" baseline="30000" dirty="0" smtClean="0"/>
              <a:t>2+</a:t>
            </a:r>
            <a:r>
              <a:rPr lang="fr-FR" sz="2400" dirty="0" smtClean="0"/>
              <a:t>-dependent</a:t>
            </a:r>
            <a:r>
              <a:rPr lang="cs-CZ" sz="2400" dirty="0" smtClean="0"/>
              <a:t>ní</a:t>
            </a:r>
            <a:r>
              <a:rPr lang="fr-FR" sz="2400" dirty="0" smtClean="0"/>
              <a:t> </a:t>
            </a:r>
            <a:r>
              <a:rPr lang="cs-CZ" sz="2400" dirty="0" smtClean="0"/>
              <a:t>glykoproteiny</a:t>
            </a:r>
            <a:r>
              <a:rPr lang="fr-FR" sz="2400" dirty="0" smtClean="0"/>
              <a:t> </a:t>
            </a:r>
            <a:endParaRPr lang="cs-CZ" sz="2400" dirty="0" smtClean="0"/>
          </a:p>
          <a:p>
            <a:pPr marL="1257300" lvl="2" indent="-342900">
              <a:lnSpc>
                <a:spcPts val="2500"/>
              </a:lnSpc>
              <a:buFont typeface="Wingdings" panose="05000000000000000000" pitchFamily="2" charset="2"/>
              <a:buChar char="ü"/>
            </a:pPr>
            <a:r>
              <a:rPr lang="cs-CZ" sz="2400" b="1" dirty="0" smtClean="0"/>
              <a:t>N-</a:t>
            </a:r>
            <a:r>
              <a:rPr lang="cs-CZ" sz="2400" b="1" dirty="0" err="1" smtClean="0"/>
              <a:t>CAMs</a:t>
            </a:r>
            <a:r>
              <a:rPr lang="cs-CZ" sz="2400" b="1" dirty="0" smtClean="0"/>
              <a:t> – </a:t>
            </a:r>
            <a:r>
              <a:rPr lang="cs-CZ" sz="2400" dirty="0" smtClean="0"/>
              <a:t>na Ca</a:t>
            </a:r>
            <a:r>
              <a:rPr lang="cs-CZ" sz="2400" baseline="30000" dirty="0" smtClean="0"/>
              <a:t>2+</a:t>
            </a:r>
            <a:r>
              <a:rPr lang="cs-CZ" sz="2400" dirty="0" smtClean="0"/>
              <a:t>-nezávislé adheze nervových buněk, členové ze </a:t>
            </a:r>
            <a:r>
              <a:rPr lang="cs-CZ" sz="2400" dirty="0" err="1" smtClean="0"/>
              <a:t>superrodiny</a:t>
            </a:r>
            <a:r>
              <a:rPr lang="cs-CZ" sz="2400" dirty="0" smtClean="0"/>
              <a:t> </a:t>
            </a:r>
            <a:r>
              <a:rPr lang="cs-CZ" sz="2400" dirty="0" err="1" smtClean="0"/>
              <a:t>imunoglobulínů</a:t>
            </a:r>
            <a:endParaRPr lang="cs-CZ" sz="2400" dirty="0" smtClean="0"/>
          </a:p>
        </p:txBody>
      </p:sp>
      <p:sp>
        <p:nvSpPr>
          <p:cNvPr id="8" name="TextovéPole 7"/>
          <p:cNvSpPr txBox="1"/>
          <p:nvPr/>
        </p:nvSpPr>
        <p:spPr>
          <a:xfrm>
            <a:off x="1174309" y="397451"/>
            <a:ext cx="9501384" cy="646331"/>
          </a:xfrm>
          <a:prstGeom prst="rect">
            <a:avLst/>
          </a:prstGeom>
          <a:noFill/>
        </p:spPr>
        <p:txBody>
          <a:bodyPr wrap="none" rtlCol="0">
            <a:spAutoFit/>
          </a:bodyPr>
          <a:lstStyle/>
          <a:p>
            <a:pPr algn="ctr"/>
            <a:r>
              <a:rPr lang="cs-CZ" sz="3600" b="1" dirty="0" smtClean="0">
                <a:sym typeface="Symbol" panose="05050102010706020507" pitchFamily="18" charset="2"/>
              </a:rPr>
              <a:t> </a:t>
            </a:r>
            <a:r>
              <a:rPr lang="cs-CZ" sz="3600" b="1" dirty="0">
                <a:effectLst>
                  <a:glow rad="63500">
                    <a:schemeClr val="accent1">
                      <a:satMod val="175000"/>
                      <a:alpha val="40000"/>
                    </a:schemeClr>
                  </a:glow>
                </a:effectLst>
                <a:sym typeface="Symbol" panose="05050102010706020507" pitchFamily="18" charset="2"/>
              </a:rPr>
              <a:t>PROTEINY </a:t>
            </a:r>
            <a:r>
              <a:rPr lang="cs-CZ" sz="3600" b="1" dirty="0" smtClean="0">
                <a:effectLst>
                  <a:glow rad="63500">
                    <a:schemeClr val="accent1">
                      <a:satMod val="175000"/>
                      <a:alpha val="40000"/>
                    </a:schemeClr>
                  </a:glow>
                </a:effectLst>
                <a:sym typeface="Symbol" panose="05050102010706020507" pitchFamily="18" charset="2"/>
              </a:rPr>
              <a:t> PLAZMATICKÉ  MEMBRÁNY -  funkce</a:t>
            </a:r>
            <a:endParaRPr lang="cs-CZ" sz="3600" b="1" dirty="0">
              <a:effectLst>
                <a:glow rad="63500">
                  <a:schemeClr val="accent1">
                    <a:satMod val="175000"/>
                    <a:alpha val="40000"/>
                  </a:schemeClr>
                </a:glow>
              </a:effectLst>
            </a:endParaRPr>
          </a:p>
        </p:txBody>
      </p:sp>
    </p:spTree>
    <p:extLst>
      <p:ext uri="{BB962C8B-B14F-4D97-AF65-F5344CB8AC3E}">
        <p14:creationId xmlns:p14="http://schemas.microsoft.com/office/powerpoint/2010/main" val="1172056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098"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825" y="1507977"/>
            <a:ext cx="6862175" cy="5166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00123" y="1308538"/>
            <a:ext cx="7695644" cy="2015936"/>
          </a:xfrm>
          <a:prstGeom prst="rect">
            <a:avLst/>
          </a:prstGeom>
          <a:noFill/>
        </p:spPr>
        <p:txBody>
          <a:bodyPr wrap="square" rtlCol="0">
            <a:spAutoFit/>
          </a:bodyPr>
          <a:lstStyle/>
          <a:p>
            <a:pPr marL="457200" indent="-457200">
              <a:lnSpc>
                <a:spcPts val="2500"/>
              </a:lnSpc>
              <a:buFont typeface="+mj-lt"/>
              <a:buAutoNum type="arabicParenR" startAt="3"/>
            </a:pPr>
            <a:r>
              <a:rPr lang="cs-CZ" sz="2400" b="1" dirty="0" err="1" smtClean="0"/>
              <a:t>Transportery</a:t>
            </a:r>
            <a:r>
              <a:rPr lang="cs-CZ" sz="2400" b="1" dirty="0" smtClean="0"/>
              <a:t> ve vodě rozpustných látek</a:t>
            </a:r>
          </a:p>
          <a:p>
            <a:pPr marL="800100" lvl="1" indent="-342900">
              <a:lnSpc>
                <a:spcPts val="2500"/>
              </a:lnSpc>
              <a:buFont typeface="Wingdings" panose="05000000000000000000" pitchFamily="2" charset="2"/>
              <a:buChar char="ü"/>
            </a:pPr>
            <a:r>
              <a:rPr lang="cs-CZ" sz="2400" dirty="0" err="1" smtClean="0"/>
              <a:t>pory</a:t>
            </a:r>
            <a:endParaRPr lang="cs-CZ" sz="2400" dirty="0" smtClean="0"/>
          </a:p>
          <a:p>
            <a:pPr marL="800100" lvl="1" indent="-342900">
              <a:lnSpc>
                <a:spcPts val="2500"/>
              </a:lnSpc>
              <a:buFont typeface="Wingdings" panose="05000000000000000000" pitchFamily="2" charset="2"/>
              <a:buChar char="ü"/>
            </a:pPr>
            <a:r>
              <a:rPr lang="cs-CZ" sz="2400" dirty="0" smtClean="0"/>
              <a:t>kanály</a:t>
            </a:r>
          </a:p>
          <a:p>
            <a:pPr marL="800100" lvl="1" indent="-342900">
              <a:lnSpc>
                <a:spcPts val="2500"/>
              </a:lnSpc>
              <a:buFont typeface="Wingdings" panose="05000000000000000000" pitchFamily="2" charset="2"/>
              <a:buChar char="ü"/>
            </a:pPr>
            <a:r>
              <a:rPr lang="cs-CZ" sz="2400" dirty="0" smtClean="0"/>
              <a:t>transportéry</a:t>
            </a:r>
          </a:p>
          <a:p>
            <a:pPr marL="800100" lvl="1" indent="-342900">
              <a:lnSpc>
                <a:spcPts val="2500"/>
              </a:lnSpc>
              <a:buFont typeface="Wingdings" panose="05000000000000000000" pitchFamily="2" charset="2"/>
              <a:buChar char="ü"/>
            </a:pPr>
            <a:r>
              <a:rPr lang="cs-CZ" sz="2400" dirty="0" smtClean="0"/>
              <a:t>pumpy</a:t>
            </a:r>
          </a:p>
          <a:p>
            <a:pPr lvl="1">
              <a:lnSpc>
                <a:spcPts val="2500"/>
              </a:lnSpc>
            </a:pPr>
            <a:endParaRPr lang="cs-CZ" sz="2400" dirty="0" smtClean="0"/>
          </a:p>
        </p:txBody>
      </p:sp>
      <p:sp>
        <p:nvSpPr>
          <p:cNvPr id="6" name="TextovéPole 5"/>
          <p:cNvSpPr txBox="1"/>
          <p:nvPr/>
        </p:nvSpPr>
        <p:spPr>
          <a:xfrm>
            <a:off x="1174309" y="397451"/>
            <a:ext cx="9501384" cy="646331"/>
          </a:xfrm>
          <a:prstGeom prst="rect">
            <a:avLst/>
          </a:prstGeom>
          <a:noFill/>
        </p:spPr>
        <p:txBody>
          <a:bodyPr wrap="none" rtlCol="0">
            <a:spAutoFit/>
          </a:bodyPr>
          <a:lstStyle/>
          <a:p>
            <a:pPr algn="ctr"/>
            <a:r>
              <a:rPr lang="cs-CZ" sz="3600" b="1" dirty="0" smtClean="0">
                <a:sym typeface="Symbol" panose="05050102010706020507" pitchFamily="18" charset="2"/>
              </a:rPr>
              <a:t> </a:t>
            </a:r>
            <a:r>
              <a:rPr lang="cs-CZ" sz="3600" b="1" dirty="0">
                <a:effectLst>
                  <a:glow rad="63500">
                    <a:schemeClr val="accent1">
                      <a:satMod val="175000"/>
                      <a:alpha val="40000"/>
                    </a:schemeClr>
                  </a:glow>
                </a:effectLst>
                <a:sym typeface="Symbol" panose="05050102010706020507" pitchFamily="18" charset="2"/>
              </a:rPr>
              <a:t>PROTEINY </a:t>
            </a:r>
            <a:r>
              <a:rPr lang="cs-CZ" sz="3600" b="1" dirty="0" smtClean="0">
                <a:effectLst>
                  <a:glow rad="63500">
                    <a:schemeClr val="accent1">
                      <a:satMod val="175000"/>
                      <a:alpha val="40000"/>
                    </a:schemeClr>
                  </a:glow>
                </a:effectLst>
                <a:sym typeface="Symbol" panose="05050102010706020507" pitchFamily="18" charset="2"/>
              </a:rPr>
              <a:t> PLAZMATICKÉ  MEMBRÁNY -  funkce</a:t>
            </a:r>
            <a:endParaRPr lang="cs-CZ" sz="3600" b="1" dirty="0">
              <a:effectLst>
                <a:glow rad="63500">
                  <a:schemeClr val="accent1">
                    <a:satMod val="175000"/>
                    <a:alpha val="40000"/>
                  </a:schemeClr>
                </a:glow>
              </a:effectLst>
            </a:endParaRPr>
          </a:p>
        </p:txBody>
      </p:sp>
    </p:spTree>
    <p:extLst>
      <p:ext uri="{BB962C8B-B14F-4D97-AF65-F5344CB8AC3E}">
        <p14:creationId xmlns:p14="http://schemas.microsoft.com/office/powerpoint/2010/main" val="827102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607723" y="2147491"/>
            <a:ext cx="4438163" cy="830997"/>
          </a:xfrm>
          <a:prstGeom prst="rect">
            <a:avLst/>
          </a:prstGeom>
          <a:noFill/>
        </p:spPr>
        <p:txBody>
          <a:bodyPr wrap="square" rtlCol="0">
            <a:spAutoFit/>
          </a:bodyPr>
          <a:lstStyle/>
          <a:p>
            <a:pPr marL="457200" indent="-457200">
              <a:buFont typeface="+mj-lt"/>
              <a:buAutoNum type="arabicParenR" startAt="4"/>
            </a:pPr>
            <a:r>
              <a:rPr lang="cs-CZ" sz="2400" b="1" dirty="0" smtClean="0"/>
              <a:t>Enzymy</a:t>
            </a:r>
          </a:p>
          <a:p>
            <a:pPr lvl="1"/>
            <a:r>
              <a:rPr lang="cs-CZ" sz="2400" dirty="0"/>
              <a:t>	</a:t>
            </a:r>
            <a:r>
              <a:rPr lang="cs-CZ" sz="2400" dirty="0" smtClean="0"/>
              <a:t> </a:t>
            </a:r>
            <a:endParaRPr lang="cs-CZ" sz="2400" dirty="0"/>
          </a:p>
        </p:txBody>
      </p:sp>
      <p:pic>
        <p:nvPicPr>
          <p:cNvPr id="2050" name="Picture 2" descr="VÃ½sledek obrÃ¡zku pro membrane enzymes"/>
          <p:cNvPicPr>
            <a:picLocks noChangeAspect="1" noChangeArrowheads="1"/>
          </p:cNvPicPr>
          <p:nvPr/>
        </p:nvPicPr>
        <p:blipFill rotWithShape="1">
          <a:blip r:embed="rId3">
            <a:extLst>
              <a:ext uri="{28A0092B-C50C-407E-A947-70E740481C1C}">
                <a14:useLocalDpi xmlns:a14="http://schemas.microsoft.com/office/drawing/2010/main" val="0"/>
              </a:ext>
            </a:extLst>
          </a:blip>
          <a:srcRect l="6586" r="8649" b="12382"/>
          <a:stretch/>
        </p:blipFill>
        <p:spPr bwMode="auto">
          <a:xfrm>
            <a:off x="12909932" y="1308538"/>
            <a:ext cx="4614956" cy="55494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dium-PotassiumPu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08212"/>
            <a:ext cx="5833472" cy="2940071"/>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5">
            <a:clrChange>
              <a:clrFrom>
                <a:srgbClr val="FFFFFF"/>
              </a:clrFrom>
              <a:clrTo>
                <a:srgbClr val="FFFFFF">
                  <a:alpha val="0"/>
                </a:srgbClr>
              </a:clrTo>
            </a:clrChange>
          </a:blip>
          <a:stretch>
            <a:fillRect/>
          </a:stretch>
        </p:blipFill>
        <p:spPr>
          <a:xfrm>
            <a:off x="5406206" y="2562990"/>
            <a:ext cx="6785794" cy="4183024"/>
          </a:xfrm>
          <a:prstGeom prst="rect">
            <a:avLst/>
          </a:prstGeom>
        </p:spPr>
      </p:pic>
      <p:sp>
        <p:nvSpPr>
          <p:cNvPr id="9" name="TextovéPole 8"/>
          <p:cNvSpPr txBox="1"/>
          <p:nvPr/>
        </p:nvSpPr>
        <p:spPr>
          <a:xfrm>
            <a:off x="1174309" y="397451"/>
            <a:ext cx="9501384" cy="646331"/>
          </a:xfrm>
          <a:prstGeom prst="rect">
            <a:avLst/>
          </a:prstGeom>
          <a:noFill/>
        </p:spPr>
        <p:txBody>
          <a:bodyPr wrap="none" rtlCol="0">
            <a:spAutoFit/>
          </a:bodyPr>
          <a:lstStyle/>
          <a:p>
            <a:pPr algn="ctr"/>
            <a:r>
              <a:rPr lang="cs-CZ" sz="3600" b="1" dirty="0" smtClean="0">
                <a:sym typeface="Symbol" panose="05050102010706020507" pitchFamily="18" charset="2"/>
              </a:rPr>
              <a:t> </a:t>
            </a:r>
            <a:r>
              <a:rPr lang="cs-CZ" sz="3600" b="1" dirty="0">
                <a:effectLst>
                  <a:glow rad="63500">
                    <a:schemeClr val="accent1">
                      <a:satMod val="175000"/>
                      <a:alpha val="40000"/>
                    </a:schemeClr>
                  </a:glow>
                </a:effectLst>
                <a:sym typeface="Symbol" panose="05050102010706020507" pitchFamily="18" charset="2"/>
              </a:rPr>
              <a:t>PROTEINY </a:t>
            </a:r>
            <a:r>
              <a:rPr lang="cs-CZ" sz="3600" b="1" dirty="0" smtClean="0">
                <a:effectLst>
                  <a:glow rad="63500">
                    <a:schemeClr val="accent1">
                      <a:satMod val="175000"/>
                      <a:alpha val="40000"/>
                    </a:schemeClr>
                  </a:glow>
                </a:effectLst>
                <a:sym typeface="Symbol" panose="05050102010706020507" pitchFamily="18" charset="2"/>
              </a:rPr>
              <a:t> PLAZMATICKÉ  MEMBRÁNY -  funkce</a:t>
            </a:r>
            <a:endParaRPr lang="cs-CZ" sz="3600" b="1" dirty="0">
              <a:effectLst>
                <a:glow rad="63500">
                  <a:schemeClr val="accent1">
                    <a:satMod val="175000"/>
                    <a:alpha val="40000"/>
                  </a:schemeClr>
                </a:glow>
              </a:effectLst>
            </a:endParaRPr>
          </a:p>
        </p:txBody>
      </p:sp>
    </p:spTree>
    <p:extLst>
      <p:ext uri="{BB962C8B-B14F-4D97-AF65-F5344CB8AC3E}">
        <p14:creationId xmlns:p14="http://schemas.microsoft.com/office/powerpoint/2010/main" val="1380209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707841" y="1825661"/>
            <a:ext cx="4291325" cy="830997"/>
          </a:xfrm>
          <a:prstGeom prst="rect">
            <a:avLst/>
          </a:prstGeom>
          <a:noFill/>
        </p:spPr>
        <p:txBody>
          <a:bodyPr wrap="square" rtlCol="0">
            <a:spAutoFit/>
          </a:bodyPr>
          <a:lstStyle/>
          <a:p>
            <a:pPr marL="457200" indent="-457200">
              <a:buFont typeface="+mj-lt"/>
              <a:buAutoNum type="arabicParenR" startAt="5"/>
            </a:pPr>
            <a:r>
              <a:rPr lang="cs-CZ" sz="2400" b="1" dirty="0" smtClean="0"/>
              <a:t>Intracelulární signalizace</a:t>
            </a:r>
          </a:p>
          <a:p>
            <a:pPr lvl="1"/>
            <a:r>
              <a:rPr lang="cs-CZ" sz="2400" dirty="0"/>
              <a:t>	</a:t>
            </a:r>
            <a:r>
              <a:rPr lang="cs-CZ" sz="2400" dirty="0" smtClean="0"/>
              <a:t> </a:t>
            </a:r>
            <a:endParaRPr lang="cs-CZ" sz="2400" dirty="0"/>
          </a:p>
        </p:txBody>
      </p:sp>
      <p:pic>
        <p:nvPicPr>
          <p:cNvPr id="3074"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988" y="1571670"/>
            <a:ext cx="5008368" cy="4893102"/>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760889" y="2923410"/>
            <a:ext cx="5760052" cy="2308324"/>
          </a:xfrm>
          <a:prstGeom prst="rect">
            <a:avLst/>
          </a:prstGeom>
          <a:noFill/>
        </p:spPr>
        <p:txBody>
          <a:bodyPr wrap="square" rtlCol="0">
            <a:spAutoFit/>
          </a:bodyPr>
          <a:lstStyle/>
          <a:p>
            <a:r>
              <a:rPr lang="cs-CZ" sz="2400" b="1" dirty="0" smtClean="0"/>
              <a:t>Periferní membránové proteiny:</a:t>
            </a:r>
          </a:p>
          <a:p>
            <a:endParaRPr lang="cs-CZ" sz="2400" b="1" dirty="0" smtClean="0"/>
          </a:p>
          <a:p>
            <a:pPr marL="342900" indent="-342900">
              <a:buAutoNum type="arabicParenR"/>
            </a:pPr>
            <a:r>
              <a:rPr lang="cs-CZ" sz="2400" b="1" dirty="0" smtClean="0"/>
              <a:t>Iontové interakce </a:t>
            </a:r>
            <a:r>
              <a:rPr lang="cs-CZ" sz="2400" dirty="0" smtClean="0"/>
              <a:t>se skupinami </a:t>
            </a:r>
            <a:r>
              <a:rPr lang="cs-CZ" sz="2400" dirty="0" err="1" smtClean="0"/>
              <a:t>fosfolipidových</a:t>
            </a:r>
            <a:r>
              <a:rPr lang="cs-CZ" sz="2400" dirty="0" smtClean="0"/>
              <a:t> hlaviček</a:t>
            </a:r>
          </a:p>
          <a:p>
            <a:pPr marL="342900" indent="-342900">
              <a:buAutoNum type="arabicParenR"/>
            </a:pPr>
            <a:r>
              <a:rPr lang="cs-CZ" sz="2400" b="1" dirty="0" smtClean="0"/>
              <a:t>Přímá vazba</a:t>
            </a:r>
            <a:r>
              <a:rPr lang="cs-CZ" sz="2400" dirty="0" smtClean="0"/>
              <a:t> </a:t>
            </a:r>
            <a:r>
              <a:rPr lang="cs-CZ" sz="2400" dirty="0" err="1" smtClean="0"/>
              <a:t>the</a:t>
            </a:r>
            <a:r>
              <a:rPr lang="cs-CZ" sz="2400" dirty="0" smtClean="0"/>
              <a:t> na povrch integrálních </a:t>
            </a:r>
            <a:r>
              <a:rPr lang="en-US" sz="2400" dirty="0" err="1" smtClean="0"/>
              <a:t>membr</a:t>
            </a:r>
            <a:r>
              <a:rPr lang="cs-CZ" sz="2400" dirty="0" smtClean="0"/>
              <a:t>á</a:t>
            </a:r>
            <a:r>
              <a:rPr lang="en-US" sz="2400" dirty="0" smtClean="0"/>
              <a:t>n</a:t>
            </a:r>
            <a:r>
              <a:rPr lang="cs-CZ" sz="2400" dirty="0" err="1" smtClean="0"/>
              <a:t>ových</a:t>
            </a:r>
            <a:r>
              <a:rPr lang="en-US" sz="2400" dirty="0" smtClean="0"/>
              <a:t> protein</a:t>
            </a:r>
            <a:r>
              <a:rPr lang="cs-CZ" sz="2400" dirty="0" smtClean="0"/>
              <a:t>ů</a:t>
            </a:r>
            <a:endParaRPr lang="cs-CZ" sz="2400" dirty="0"/>
          </a:p>
        </p:txBody>
      </p:sp>
      <p:sp>
        <p:nvSpPr>
          <p:cNvPr id="7" name="TextovéPole 6"/>
          <p:cNvSpPr txBox="1"/>
          <p:nvPr/>
        </p:nvSpPr>
        <p:spPr>
          <a:xfrm>
            <a:off x="1174309" y="397451"/>
            <a:ext cx="9501384" cy="646331"/>
          </a:xfrm>
          <a:prstGeom prst="rect">
            <a:avLst/>
          </a:prstGeom>
          <a:noFill/>
        </p:spPr>
        <p:txBody>
          <a:bodyPr wrap="none" rtlCol="0">
            <a:spAutoFit/>
          </a:bodyPr>
          <a:lstStyle/>
          <a:p>
            <a:pPr algn="ctr"/>
            <a:r>
              <a:rPr lang="cs-CZ" sz="3600" b="1" dirty="0" smtClean="0">
                <a:sym typeface="Symbol" panose="05050102010706020507" pitchFamily="18" charset="2"/>
              </a:rPr>
              <a:t> </a:t>
            </a:r>
            <a:r>
              <a:rPr lang="cs-CZ" sz="3600" b="1" dirty="0">
                <a:effectLst>
                  <a:glow rad="63500">
                    <a:schemeClr val="accent1">
                      <a:satMod val="175000"/>
                      <a:alpha val="40000"/>
                    </a:schemeClr>
                  </a:glow>
                </a:effectLst>
                <a:sym typeface="Symbol" panose="05050102010706020507" pitchFamily="18" charset="2"/>
              </a:rPr>
              <a:t>PROTEINY </a:t>
            </a:r>
            <a:r>
              <a:rPr lang="cs-CZ" sz="3600" b="1" dirty="0" smtClean="0">
                <a:effectLst>
                  <a:glow rad="63500">
                    <a:schemeClr val="accent1">
                      <a:satMod val="175000"/>
                      <a:alpha val="40000"/>
                    </a:schemeClr>
                  </a:glow>
                </a:effectLst>
                <a:sym typeface="Symbol" panose="05050102010706020507" pitchFamily="18" charset="2"/>
              </a:rPr>
              <a:t> PLAZMATICKÉ  MEMBRÁNY -  funkce</a:t>
            </a:r>
            <a:endParaRPr lang="cs-CZ" sz="3600" b="1" dirty="0">
              <a:effectLst>
                <a:glow rad="63500">
                  <a:schemeClr val="accent1">
                    <a:satMod val="175000"/>
                    <a:alpha val="40000"/>
                  </a:schemeClr>
                </a:glow>
              </a:effectLst>
            </a:endParaRPr>
          </a:p>
        </p:txBody>
      </p:sp>
    </p:spTree>
    <p:extLst>
      <p:ext uri="{BB962C8B-B14F-4D97-AF65-F5344CB8AC3E}">
        <p14:creationId xmlns:p14="http://schemas.microsoft.com/office/powerpoint/2010/main" val="2320214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3935786" y="397451"/>
            <a:ext cx="3978461" cy="646331"/>
          </a:xfrm>
          <a:prstGeom prst="rect">
            <a:avLst/>
          </a:prstGeom>
          <a:noFill/>
        </p:spPr>
        <p:txBody>
          <a:bodyPr wrap="none" rtlCol="0">
            <a:spAutoFit/>
          </a:bodyPr>
          <a:lstStyle/>
          <a:p>
            <a:pPr algn="ctr"/>
            <a:r>
              <a:rPr lang="cs-CZ" sz="3600" b="1" dirty="0" smtClean="0">
                <a:sym typeface="Symbol" panose="05050102010706020507" pitchFamily="18" charset="2"/>
              </a:rPr>
              <a:t>TRANSPORT   LÁTEK</a:t>
            </a:r>
            <a:endParaRPr lang="cs-CZ" sz="3600" b="1" dirty="0">
              <a:effectLst>
                <a:glow rad="63500">
                  <a:schemeClr val="accent1">
                    <a:satMod val="175000"/>
                    <a:alpha val="40000"/>
                  </a:schemeClr>
                </a:glow>
              </a:effectLst>
            </a:endParaRPr>
          </a:p>
        </p:txBody>
      </p:sp>
      <p:sp>
        <p:nvSpPr>
          <p:cNvPr id="4" name="TextovéPole 3"/>
          <p:cNvSpPr txBox="1"/>
          <p:nvPr/>
        </p:nvSpPr>
        <p:spPr>
          <a:xfrm>
            <a:off x="1330034" y="1562793"/>
            <a:ext cx="2560320" cy="4616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cs-CZ" sz="2400" b="1" dirty="0" smtClean="0">
                <a:ln w="0"/>
                <a:solidFill>
                  <a:schemeClr val="tx1"/>
                </a:solidFill>
                <a:effectLst>
                  <a:outerShdw blurRad="38100" dist="19050" dir="2700000" algn="tl" rotWithShape="0">
                    <a:schemeClr val="dk1">
                      <a:alpha val="40000"/>
                    </a:schemeClr>
                  </a:outerShdw>
                </a:effectLst>
              </a:rPr>
              <a:t>Pasivní  transport</a:t>
            </a:r>
            <a:endParaRPr lang="cs-CZ" sz="2400" b="1" dirty="0">
              <a:ln w="0"/>
              <a:solidFill>
                <a:schemeClr val="tx1"/>
              </a:solidFill>
              <a:effectLst>
                <a:outerShdw blurRad="38100" dist="19050" dir="2700000" algn="tl" rotWithShape="0">
                  <a:schemeClr val="dk1">
                    <a:alpha val="40000"/>
                  </a:schemeClr>
                </a:outerShdw>
              </a:effectLst>
            </a:endParaRPr>
          </a:p>
        </p:txBody>
      </p:sp>
      <p:sp>
        <p:nvSpPr>
          <p:cNvPr id="5" name="TextovéPole 4"/>
          <p:cNvSpPr txBox="1"/>
          <p:nvPr/>
        </p:nvSpPr>
        <p:spPr>
          <a:xfrm>
            <a:off x="5248098" y="1562791"/>
            <a:ext cx="4860177" cy="46166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s-CZ" sz="2400" b="1" dirty="0" smtClean="0">
                <a:ln w="0"/>
                <a:solidFill>
                  <a:schemeClr val="tx1"/>
                </a:solidFill>
                <a:effectLst>
                  <a:outerShdw blurRad="38100" dist="19050" dir="2700000" algn="tl" rotWithShape="0">
                    <a:schemeClr val="dk1">
                      <a:alpha val="40000"/>
                    </a:schemeClr>
                  </a:outerShdw>
                </a:effectLst>
              </a:rPr>
              <a:t>Aktivní  transport</a:t>
            </a:r>
            <a:endParaRPr lang="cs-CZ" sz="2400" b="1" dirty="0">
              <a:ln w="0"/>
              <a:solidFill>
                <a:schemeClr val="tx1"/>
              </a:solidFill>
              <a:effectLst>
                <a:outerShdw blurRad="38100" dist="19050" dir="2700000" algn="tl" rotWithShape="0">
                  <a:schemeClr val="dk1">
                    <a:alpha val="40000"/>
                  </a:schemeClr>
                </a:outerShdw>
              </a:effectLst>
            </a:endParaRPr>
          </a:p>
        </p:txBody>
      </p:sp>
      <p:cxnSp>
        <p:nvCxnSpPr>
          <p:cNvPr id="8" name="Přímá spojnice se šipkou 7"/>
          <p:cNvCxnSpPr>
            <a:stCxn id="4" idx="2"/>
            <a:endCxn id="16" idx="0"/>
          </p:cNvCxnSpPr>
          <p:nvPr/>
        </p:nvCxnSpPr>
        <p:spPr>
          <a:xfrm flipH="1">
            <a:off x="1250024" y="2024458"/>
            <a:ext cx="1360170" cy="678318"/>
          </a:xfrm>
          <a:prstGeom prst="straightConnector1">
            <a:avLst/>
          </a:prstGeom>
          <a:ln w="57150">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0" name="Přímá spojnice se šipkou 9"/>
          <p:cNvCxnSpPr>
            <a:stCxn id="4" idx="2"/>
            <a:endCxn id="17" idx="0"/>
          </p:cNvCxnSpPr>
          <p:nvPr/>
        </p:nvCxnSpPr>
        <p:spPr>
          <a:xfrm>
            <a:off x="2610194" y="2024458"/>
            <a:ext cx="859563" cy="678318"/>
          </a:xfrm>
          <a:prstGeom prst="straightConnector1">
            <a:avLst/>
          </a:prstGeom>
          <a:ln w="57150">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6" name="TextovéPole 15"/>
          <p:cNvSpPr txBox="1"/>
          <p:nvPr/>
        </p:nvSpPr>
        <p:spPr>
          <a:xfrm>
            <a:off x="166597" y="2886677"/>
            <a:ext cx="2166854" cy="83099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cs-CZ" sz="2400" b="1" i="1" dirty="0" smtClean="0">
                <a:solidFill>
                  <a:schemeClr val="accent6">
                    <a:lumMod val="50000"/>
                  </a:schemeClr>
                </a:solidFill>
              </a:rPr>
              <a:t>Jednoduchá difúze</a:t>
            </a:r>
            <a:endParaRPr lang="cs-CZ" sz="2400" b="1" dirty="0">
              <a:ln w="0"/>
              <a:solidFill>
                <a:schemeClr val="accent6">
                  <a:lumMod val="50000"/>
                </a:schemeClr>
              </a:solidFill>
            </a:endParaRPr>
          </a:p>
        </p:txBody>
      </p:sp>
      <p:sp>
        <p:nvSpPr>
          <p:cNvPr id="17" name="TextovéPole 16"/>
          <p:cNvSpPr txBox="1"/>
          <p:nvPr/>
        </p:nvSpPr>
        <p:spPr>
          <a:xfrm>
            <a:off x="2509635" y="2702011"/>
            <a:ext cx="1920243" cy="1200329"/>
          </a:xfrm>
          <a:prstGeom prst="rect">
            <a:avLst/>
          </a:prstGeom>
          <a:solidFill>
            <a:schemeClr val="accent6">
              <a:lumMod val="50000"/>
              <a:alpha val="68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cs-CZ" sz="2400" b="1" i="1" dirty="0" smtClean="0">
                <a:effectLst>
                  <a:outerShdw blurRad="38100" dist="38100" dir="2700000" algn="tl">
                    <a:srgbClr val="000000">
                      <a:alpha val="43137"/>
                    </a:srgbClr>
                  </a:outerShdw>
                </a:effectLst>
              </a:rPr>
              <a:t>Usnadněná (</a:t>
            </a:r>
            <a:r>
              <a:rPr lang="cs-CZ" sz="2400" b="1" dirty="0" err="1" smtClean="0">
                <a:effectLst>
                  <a:outerShdw blurRad="38100" dist="38100" dir="2700000" algn="tl">
                    <a:srgbClr val="000000">
                      <a:alpha val="43137"/>
                    </a:srgbClr>
                  </a:outerShdw>
                </a:effectLst>
              </a:rPr>
              <a:t>facilitovaná</a:t>
            </a:r>
            <a:r>
              <a:rPr lang="cs-CZ" sz="2400" b="1" dirty="0" smtClean="0">
                <a:effectLst>
                  <a:outerShdw blurRad="38100" dist="38100" dir="2700000" algn="tl">
                    <a:srgbClr val="000000">
                      <a:alpha val="43137"/>
                    </a:srgbClr>
                  </a:outerShdw>
                </a:effectLst>
              </a:rPr>
              <a:t>)</a:t>
            </a:r>
          </a:p>
          <a:p>
            <a:pPr algn="ctr"/>
            <a:r>
              <a:rPr lang="cs-CZ" sz="2400" b="1" dirty="0" smtClean="0">
                <a:ln w="0"/>
                <a:solidFill>
                  <a:schemeClr val="bg1"/>
                </a:solidFill>
                <a:effectLst>
                  <a:outerShdw blurRad="38100" dist="38100" dir="2700000" algn="tl">
                    <a:srgbClr val="000000">
                      <a:alpha val="43137"/>
                    </a:srgbClr>
                  </a:outerShdw>
                </a:effectLst>
              </a:rPr>
              <a:t>difúze</a:t>
            </a:r>
            <a:endParaRPr lang="cs-CZ" sz="2400" b="1" dirty="0">
              <a:ln w="0"/>
              <a:solidFill>
                <a:schemeClr val="bg1"/>
              </a:solidFill>
              <a:effectLst>
                <a:outerShdw blurRad="38100" dist="38100" dir="2700000" algn="tl">
                  <a:srgbClr val="000000">
                    <a:alpha val="43137"/>
                  </a:srgbClr>
                </a:outerShdw>
              </a:effectLst>
            </a:endParaRPr>
          </a:p>
        </p:txBody>
      </p:sp>
      <p:sp>
        <p:nvSpPr>
          <p:cNvPr id="15" name="TextovéPole 14"/>
          <p:cNvSpPr txBox="1"/>
          <p:nvPr/>
        </p:nvSpPr>
        <p:spPr>
          <a:xfrm>
            <a:off x="4599247" y="2702778"/>
            <a:ext cx="1888839" cy="1200329"/>
          </a:xfrm>
          <a:prstGeom prst="rect">
            <a:avLst/>
          </a:prstGeom>
          <a:solidFill>
            <a:schemeClr val="accent2">
              <a:lumMod val="50000"/>
              <a:alpha val="75000"/>
            </a:schemeClr>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cs-CZ" sz="2400" b="1" i="1" dirty="0" smtClean="0">
                <a:ln w="0">
                  <a:solidFill>
                    <a:schemeClr val="tx1">
                      <a:lumMod val="50000"/>
                      <a:lumOff val="50000"/>
                    </a:schemeClr>
                  </a:solidFill>
                </a:ln>
                <a:solidFill>
                  <a:schemeClr val="bg1"/>
                </a:solidFill>
                <a:effectLst>
                  <a:outerShdw blurRad="38100" dist="19050" dir="2700000" algn="tl" rotWithShape="0">
                    <a:schemeClr val="dk1">
                      <a:alpha val="40000"/>
                    </a:schemeClr>
                  </a:outerShdw>
                </a:effectLst>
              </a:rPr>
              <a:t>Sekundárně aktivní transport</a:t>
            </a:r>
            <a:endParaRPr lang="cs-CZ" sz="2400" b="1" i="1" dirty="0">
              <a:ln w="0">
                <a:solidFill>
                  <a:schemeClr val="tx1">
                    <a:lumMod val="50000"/>
                    <a:lumOff val="50000"/>
                  </a:schemeClr>
                </a:solidFill>
              </a:ln>
              <a:solidFill>
                <a:schemeClr val="bg1"/>
              </a:solidFill>
              <a:effectLst>
                <a:outerShdw blurRad="38100" dist="19050" dir="2700000" algn="tl" rotWithShape="0">
                  <a:schemeClr val="dk1">
                    <a:alpha val="40000"/>
                  </a:schemeClr>
                </a:outerShdw>
              </a:effectLst>
            </a:endParaRPr>
          </a:p>
        </p:txBody>
      </p:sp>
      <p:sp>
        <p:nvSpPr>
          <p:cNvPr id="18" name="TextovéPole 17"/>
          <p:cNvSpPr txBox="1"/>
          <p:nvPr/>
        </p:nvSpPr>
        <p:spPr>
          <a:xfrm>
            <a:off x="6795422" y="2702777"/>
            <a:ext cx="1508763" cy="120032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cs-CZ" sz="2400" b="1" i="1" dirty="0" smtClean="0">
                <a:ln w="0"/>
                <a:solidFill>
                  <a:schemeClr val="tx1"/>
                </a:solidFill>
                <a:effectLst>
                  <a:outerShdw blurRad="38100" dist="19050" dir="2700000" algn="tl" rotWithShape="0">
                    <a:schemeClr val="dk1">
                      <a:alpha val="40000"/>
                    </a:schemeClr>
                  </a:outerShdw>
                </a:effectLst>
              </a:rPr>
              <a:t>Primárně aktivní transport</a:t>
            </a:r>
            <a:endParaRPr lang="cs-CZ" sz="2400" b="1" i="1" dirty="0">
              <a:ln w="0"/>
              <a:solidFill>
                <a:schemeClr val="tx1"/>
              </a:solidFill>
              <a:effectLst>
                <a:outerShdw blurRad="38100" dist="19050" dir="2700000" algn="tl" rotWithShape="0">
                  <a:schemeClr val="dk1">
                    <a:alpha val="40000"/>
                  </a:schemeClr>
                </a:outerShdw>
              </a:effectLst>
            </a:endParaRPr>
          </a:p>
        </p:txBody>
      </p:sp>
      <p:cxnSp>
        <p:nvCxnSpPr>
          <p:cNvPr id="19" name="Přímá spojnice se šipkou 18"/>
          <p:cNvCxnSpPr>
            <a:stCxn id="5" idx="2"/>
            <a:endCxn id="15" idx="0"/>
          </p:cNvCxnSpPr>
          <p:nvPr/>
        </p:nvCxnSpPr>
        <p:spPr>
          <a:xfrm flipH="1">
            <a:off x="5543667" y="2024456"/>
            <a:ext cx="2134520" cy="678322"/>
          </a:xfrm>
          <a:prstGeom prst="straightConnector1">
            <a:avLst/>
          </a:prstGeom>
          <a:ln w="57150">
            <a:solidFill>
              <a:schemeClr val="accent2">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0" name="Přímá spojnice se šipkou 19"/>
          <p:cNvCxnSpPr>
            <a:stCxn id="5" idx="2"/>
            <a:endCxn id="18" idx="0"/>
          </p:cNvCxnSpPr>
          <p:nvPr/>
        </p:nvCxnSpPr>
        <p:spPr>
          <a:xfrm flipH="1">
            <a:off x="7549804" y="2024456"/>
            <a:ext cx="128383" cy="678321"/>
          </a:xfrm>
          <a:prstGeom prst="straightConnector1">
            <a:avLst/>
          </a:prstGeom>
          <a:ln w="57150">
            <a:solidFill>
              <a:schemeClr val="accent2">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40" name="TextovéPole 39"/>
          <p:cNvSpPr txBox="1"/>
          <p:nvPr/>
        </p:nvSpPr>
        <p:spPr>
          <a:xfrm>
            <a:off x="9188335" y="2702776"/>
            <a:ext cx="2560320" cy="4616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cs-CZ" sz="2400" b="1" dirty="0" smtClean="0">
                <a:ln w="0"/>
                <a:solidFill>
                  <a:schemeClr val="tx1"/>
                </a:solidFill>
                <a:effectLst>
                  <a:outerShdw blurRad="38100" dist="19050" dir="2700000" algn="tl" rotWithShape="0">
                    <a:schemeClr val="dk1">
                      <a:alpha val="40000"/>
                    </a:schemeClr>
                  </a:outerShdw>
                </a:effectLst>
              </a:rPr>
              <a:t>Cytóza</a:t>
            </a:r>
            <a:endParaRPr lang="cs-CZ" sz="2400" b="1" dirty="0">
              <a:ln w="0"/>
              <a:solidFill>
                <a:schemeClr val="tx1"/>
              </a:solidFill>
              <a:effectLst>
                <a:outerShdw blurRad="38100" dist="19050" dir="2700000" algn="tl" rotWithShape="0">
                  <a:schemeClr val="dk1">
                    <a:alpha val="40000"/>
                  </a:schemeClr>
                </a:outerShdw>
              </a:effectLst>
            </a:endParaRPr>
          </a:p>
        </p:txBody>
      </p:sp>
      <p:sp>
        <p:nvSpPr>
          <p:cNvPr id="50" name="TextovéPole 49"/>
          <p:cNvSpPr txBox="1"/>
          <p:nvPr/>
        </p:nvSpPr>
        <p:spPr>
          <a:xfrm>
            <a:off x="8735986" y="3423579"/>
            <a:ext cx="1556325" cy="4616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cs-CZ" sz="2400" b="1" dirty="0" err="1">
                <a:ln w="0"/>
                <a:solidFill>
                  <a:schemeClr val="tx1"/>
                </a:solidFill>
                <a:effectLst>
                  <a:outerShdw blurRad="38100" dist="19050" dir="2700000" algn="tl" rotWithShape="0">
                    <a:schemeClr val="dk1">
                      <a:alpha val="40000"/>
                    </a:schemeClr>
                  </a:outerShdw>
                </a:effectLst>
              </a:rPr>
              <a:t>Exocytóza</a:t>
            </a:r>
            <a:endParaRPr lang="cs-CZ" sz="2400" b="1" dirty="0">
              <a:ln w="0"/>
              <a:solidFill>
                <a:schemeClr val="tx1"/>
              </a:solidFill>
              <a:effectLst>
                <a:outerShdw blurRad="38100" dist="19050" dir="2700000" algn="tl" rotWithShape="0">
                  <a:schemeClr val="dk1">
                    <a:alpha val="40000"/>
                  </a:schemeClr>
                </a:outerShdw>
              </a:effectLst>
            </a:endParaRPr>
          </a:p>
        </p:txBody>
      </p:sp>
      <p:sp>
        <p:nvSpPr>
          <p:cNvPr id="51" name="TextovéPole 50"/>
          <p:cNvSpPr txBox="1"/>
          <p:nvPr/>
        </p:nvSpPr>
        <p:spPr>
          <a:xfrm>
            <a:off x="10468495" y="3422049"/>
            <a:ext cx="1723505" cy="461665"/>
          </a:xfrm>
          <a:prstGeom prst="rect">
            <a:avLst/>
          </a:prstGeom>
          <a:solidFill>
            <a:schemeClr val="accent1">
              <a:lumMod val="50000"/>
              <a:alpha val="75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cs-CZ" sz="2400" b="1" dirty="0" smtClean="0">
                <a:ln w="0"/>
                <a:solidFill>
                  <a:schemeClr val="bg1"/>
                </a:solidFill>
                <a:effectLst>
                  <a:outerShdw blurRad="38100" dist="19050" dir="2700000" algn="tl" rotWithShape="0">
                    <a:schemeClr val="dk1">
                      <a:alpha val="40000"/>
                    </a:schemeClr>
                  </a:outerShdw>
                </a:effectLst>
              </a:rPr>
              <a:t>Endocyt</a:t>
            </a:r>
            <a:r>
              <a:rPr lang="cs-CZ" sz="2400" b="1" dirty="0">
                <a:ln w="0"/>
                <a:solidFill>
                  <a:schemeClr val="bg1"/>
                </a:solidFill>
                <a:effectLst>
                  <a:outerShdw blurRad="38100" dist="19050" dir="2700000" algn="tl" rotWithShape="0">
                    <a:schemeClr val="dk1">
                      <a:alpha val="40000"/>
                    </a:schemeClr>
                  </a:outerShdw>
                </a:effectLst>
              </a:rPr>
              <a:t>óza</a:t>
            </a:r>
          </a:p>
        </p:txBody>
      </p:sp>
      <p:cxnSp>
        <p:nvCxnSpPr>
          <p:cNvPr id="52" name="Přímá spojnice se šipkou 51"/>
          <p:cNvCxnSpPr>
            <a:stCxn id="40" idx="2"/>
            <a:endCxn id="50" idx="0"/>
          </p:cNvCxnSpPr>
          <p:nvPr/>
        </p:nvCxnSpPr>
        <p:spPr>
          <a:xfrm flipH="1">
            <a:off x="9514149" y="3164441"/>
            <a:ext cx="954346" cy="259138"/>
          </a:xfrm>
          <a:prstGeom prst="straightConnector1">
            <a:avLst/>
          </a:prstGeom>
          <a:ln w="57150">
            <a:solidFill>
              <a:schemeClr val="accent1">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53" name="Přímá spojnice se šipkou 52"/>
          <p:cNvCxnSpPr>
            <a:stCxn id="40" idx="2"/>
            <a:endCxn id="51" idx="0"/>
          </p:cNvCxnSpPr>
          <p:nvPr/>
        </p:nvCxnSpPr>
        <p:spPr>
          <a:xfrm>
            <a:off x="10468495" y="3164441"/>
            <a:ext cx="861753" cy="257608"/>
          </a:xfrm>
          <a:prstGeom prst="straightConnector1">
            <a:avLst/>
          </a:prstGeom>
          <a:ln w="57150">
            <a:solidFill>
              <a:schemeClr val="accent1">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65" name="TextovéPole 64"/>
          <p:cNvSpPr txBox="1"/>
          <p:nvPr/>
        </p:nvSpPr>
        <p:spPr>
          <a:xfrm>
            <a:off x="274319" y="4380806"/>
            <a:ext cx="2151791" cy="1938992"/>
          </a:xfrm>
          <a:prstGeom prst="rect">
            <a:avLst/>
          </a:prstGeom>
          <a:noFill/>
        </p:spPr>
        <p:txBody>
          <a:bodyPr wrap="square" rtlCol="0">
            <a:spAutoFit/>
          </a:bodyPr>
          <a:lstStyle/>
          <a:p>
            <a:pPr marL="342900" indent="-342900">
              <a:buFont typeface="Arial" panose="020B0604020202020204" pitchFamily="34" charset="0"/>
              <a:buChar char="•"/>
            </a:pPr>
            <a:r>
              <a:rPr lang="cs-CZ" sz="2400" b="1" dirty="0" smtClean="0"/>
              <a:t>Přímý prostup membránou</a:t>
            </a:r>
          </a:p>
          <a:p>
            <a:pPr marL="342900" indent="-342900">
              <a:buFont typeface="Arial" panose="020B0604020202020204" pitchFamily="34" charset="0"/>
              <a:buChar char="•"/>
            </a:pPr>
            <a:r>
              <a:rPr lang="cs-CZ" sz="2400" b="1" dirty="0" smtClean="0"/>
              <a:t>Póry</a:t>
            </a:r>
          </a:p>
          <a:p>
            <a:pPr marL="342900" indent="-342900">
              <a:buFont typeface="Arial" panose="020B0604020202020204" pitchFamily="34" charset="0"/>
              <a:buChar char="•"/>
            </a:pPr>
            <a:r>
              <a:rPr lang="cs-CZ" sz="2400" b="1" dirty="0" smtClean="0"/>
              <a:t>Kanály</a:t>
            </a:r>
            <a:endParaRPr lang="cs-CZ" sz="2400" b="1" dirty="0"/>
          </a:p>
        </p:txBody>
      </p:sp>
      <p:sp>
        <p:nvSpPr>
          <p:cNvPr id="66" name="TextovéPole 65"/>
          <p:cNvSpPr txBox="1"/>
          <p:nvPr/>
        </p:nvSpPr>
        <p:spPr>
          <a:xfrm>
            <a:off x="2509635" y="4283824"/>
            <a:ext cx="2290965" cy="1200329"/>
          </a:xfrm>
          <a:prstGeom prst="rect">
            <a:avLst/>
          </a:prstGeom>
          <a:noFill/>
        </p:spPr>
        <p:txBody>
          <a:bodyPr wrap="square" rtlCol="0">
            <a:spAutoFit/>
          </a:bodyPr>
          <a:lstStyle/>
          <a:p>
            <a:r>
              <a:rPr lang="cs-CZ" sz="2400" dirty="0" smtClean="0"/>
              <a:t>Zprostředkovaná difúze:</a:t>
            </a:r>
          </a:p>
          <a:p>
            <a:pPr marL="342900" indent="-342900">
              <a:buFont typeface="Arial" panose="020B0604020202020204" pitchFamily="34" charset="0"/>
              <a:buChar char="•"/>
            </a:pPr>
            <a:r>
              <a:rPr lang="cs-CZ" sz="2400" b="1" dirty="0" smtClean="0"/>
              <a:t>Přenašeče</a:t>
            </a:r>
          </a:p>
        </p:txBody>
      </p:sp>
      <p:cxnSp>
        <p:nvCxnSpPr>
          <p:cNvPr id="68" name="Přímá spojnice se šipkou 67"/>
          <p:cNvCxnSpPr/>
          <p:nvPr/>
        </p:nvCxnSpPr>
        <p:spPr>
          <a:xfrm>
            <a:off x="5619404" y="4247805"/>
            <a:ext cx="2560320" cy="8312"/>
          </a:xfrm>
          <a:prstGeom prst="straightConnector1">
            <a:avLst/>
          </a:prstGeom>
          <a:ln w="5715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TextovéPole 68"/>
          <p:cNvSpPr txBox="1"/>
          <p:nvPr/>
        </p:nvSpPr>
        <p:spPr>
          <a:xfrm>
            <a:off x="5780113" y="3883714"/>
            <a:ext cx="2524072" cy="400110"/>
          </a:xfrm>
          <a:prstGeom prst="rect">
            <a:avLst/>
          </a:prstGeom>
          <a:noFill/>
        </p:spPr>
        <p:txBody>
          <a:bodyPr wrap="square" rtlCol="0">
            <a:spAutoFit/>
          </a:bodyPr>
          <a:lstStyle/>
          <a:p>
            <a:r>
              <a:rPr lang="cs-CZ" sz="2000" b="1" dirty="0" smtClean="0">
                <a:solidFill>
                  <a:srgbClr val="FF0000"/>
                </a:solidFill>
              </a:rPr>
              <a:t>proti</a:t>
            </a:r>
            <a:r>
              <a:rPr lang="cs-CZ" sz="2000" b="1" dirty="0" smtClean="0"/>
              <a:t> směru gradientu</a:t>
            </a:r>
            <a:endParaRPr lang="cs-CZ" sz="2000" b="1" dirty="0"/>
          </a:p>
        </p:txBody>
      </p:sp>
      <p:cxnSp>
        <p:nvCxnSpPr>
          <p:cNvPr id="70" name="Přímá spojnice se šipkou 69"/>
          <p:cNvCxnSpPr/>
          <p:nvPr/>
        </p:nvCxnSpPr>
        <p:spPr>
          <a:xfrm flipV="1">
            <a:off x="166597" y="4211397"/>
            <a:ext cx="5377069" cy="2580"/>
          </a:xfrm>
          <a:prstGeom prst="straightConnector1">
            <a:avLst/>
          </a:prstGeom>
          <a:ln w="57150">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TextovéPole 70"/>
          <p:cNvSpPr txBox="1"/>
          <p:nvPr/>
        </p:nvSpPr>
        <p:spPr>
          <a:xfrm>
            <a:off x="1479083" y="3844154"/>
            <a:ext cx="2812828" cy="400110"/>
          </a:xfrm>
          <a:prstGeom prst="rect">
            <a:avLst/>
          </a:prstGeom>
          <a:noFill/>
        </p:spPr>
        <p:txBody>
          <a:bodyPr wrap="square" rtlCol="0">
            <a:spAutoFit/>
          </a:bodyPr>
          <a:lstStyle/>
          <a:p>
            <a:r>
              <a:rPr lang="cs-CZ" sz="2000" b="1" dirty="0" smtClean="0">
                <a:solidFill>
                  <a:schemeClr val="accent6">
                    <a:lumMod val="75000"/>
                  </a:schemeClr>
                </a:solidFill>
              </a:rPr>
              <a:t>Ve směru </a:t>
            </a:r>
            <a:r>
              <a:rPr lang="cs-CZ" sz="2000" b="1" dirty="0" smtClean="0"/>
              <a:t>gradientu</a:t>
            </a:r>
            <a:endParaRPr lang="cs-CZ" sz="2000" b="1" dirty="0"/>
          </a:p>
        </p:txBody>
      </p:sp>
      <p:sp>
        <p:nvSpPr>
          <p:cNvPr id="74" name="TextovéPole 73"/>
          <p:cNvSpPr txBox="1"/>
          <p:nvPr/>
        </p:nvSpPr>
        <p:spPr>
          <a:xfrm>
            <a:off x="6778854" y="4647915"/>
            <a:ext cx="1625314" cy="461665"/>
          </a:xfrm>
          <a:prstGeom prst="rect">
            <a:avLst/>
          </a:prstGeom>
          <a:noFill/>
        </p:spPr>
        <p:txBody>
          <a:bodyPr wrap="square" rtlCol="0">
            <a:spAutoFit/>
          </a:bodyPr>
          <a:lstStyle/>
          <a:p>
            <a:pPr marL="342900" indent="-342900">
              <a:buFont typeface="Arial" panose="020B0604020202020204" pitchFamily="34" charset="0"/>
              <a:buChar char="•"/>
            </a:pPr>
            <a:r>
              <a:rPr lang="cs-CZ" sz="2400" b="1" dirty="0" smtClean="0"/>
              <a:t>Pumpy</a:t>
            </a:r>
          </a:p>
        </p:txBody>
      </p:sp>
      <p:sp>
        <p:nvSpPr>
          <p:cNvPr id="75" name="TextovéPole 74"/>
          <p:cNvSpPr txBox="1"/>
          <p:nvPr/>
        </p:nvSpPr>
        <p:spPr>
          <a:xfrm>
            <a:off x="4599247" y="4654095"/>
            <a:ext cx="2179607" cy="1200329"/>
          </a:xfrm>
          <a:prstGeom prst="rect">
            <a:avLst/>
          </a:prstGeom>
          <a:noFill/>
        </p:spPr>
        <p:txBody>
          <a:bodyPr wrap="square" rtlCol="0">
            <a:spAutoFit/>
          </a:bodyPr>
          <a:lstStyle/>
          <a:p>
            <a:pPr marL="342900" indent="-342900">
              <a:buFont typeface="Arial" panose="020B0604020202020204" pitchFamily="34" charset="0"/>
              <a:buChar char="•"/>
            </a:pPr>
            <a:r>
              <a:rPr lang="cs-CZ" sz="2400" b="1" dirty="0" smtClean="0"/>
              <a:t>Transportéry</a:t>
            </a:r>
          </a:p>
          <a:p>
            <a:pPr marL="800100" lvl="1" indent="-342900">
              <a:buFontTx/>
              <a:buChar char="-"/>
            </a:pPr>
            <a:r>
              <a:rPr lang="cs-CZ" sz="2400" i="1" dirty="0" err="1" smtClean="0"/>
              <a:t>Symport</a:t>
            </a:r>
            <a:endParaRPr lang="cs-CZ" sz="2400" i="1" dirty="0" smtClean="0"/>
          </a:p>
          <a:p>
            <a:pPr marL="800100" lvl="1" indent="-342900">
              <a:buFontTx/>
              <a:buChar char="-"/>
            </a:pPr>
            <a:r>
              <a:rPr lang="cs-CZ" sz="2400" i="1" dirty="0" err="1" smtClean="0"/>
              <a:t>Antiport</a:t>
            </a:r>
            <a:endParaRPr lang="cs-CZ" sz="2400" i="1" dirty="0" smtClean="0"/>
          </a:p>
        </p:txBody>
      </p:sp>
      <p:sp>
        <p:nvSpPr>
          <p:cNvPr id="77" name="TextovéPole 76"/>
          <p:cNvSpPr txBox="1"/>
          <p:nvPr/>
        </p:nvSpPr>
        <p:spPr>
          <a:xfrm>
            <a:off x="8837551" y="4654094"/>
            <a:ext cx="3473597" cy="1938992"/>
          </a:xfrm>
          <a:prstGeom prst="rect">
            <a:avLst/>
          </a:prstGeom>
          <a:noFill/>
        </p:spPr>
        <p:txBody>
          <a:bodyPr wrap="square" rtlCol="0">
            <a:spAutoFit/>
          </a:bodyPr>
          <a:lstStyle/>
          <a:p>
            <a:pPr marL="342900" indent="-342900">
              <a:buFont typeface="Arial" panose="020B0604020202020204" pitchFamily="34" charset="0"/>
              <a:buChar char="•"/>
            </a:pPr>
            <a:r>
              <a:rPr lang="cs-CZ" sz="2400" b="1" dirty="0" smtClean="0"/>
              <a:t>Vezikuly</a:t>
            </a:r>
          </a:p>
          <a:p>
            <a:pPr marL="800100" lvl="1" indent="-342900">
              <a:buFontTx/>
              <a:buChar char="-"/>
            </a:pPr>
            <a:r>
              <a:rPr lang="cs-CZ" sz="2400" i="1" dirty="0" err="1" smtClean="0"/>
              <a:t>Clathrin-mediated</a:t>
            </a:r>
            <a:endParaRPr lang="cs-CZ" sz="2400" i="1" dirty="0" smtClean="0"/>
          </a:p>
          <a:p>
            <a:pPr marL="800100" lvl="1" indent="-342900">
              <a:buFontTx/>
              <a:buChar char="-"/>
            </a:pPr>
            <a:r>
              <a:rPr lang="cs-CZ" sz="2400" i="1" dirty="0" err="1" smtClean="0"/>
              <a:t>Caveole</a:t>
            </a:r>
            <a:endParaRPr lang="cs-CZ" sz="2400" i="1" dirty="0" smtClean="0"/>
          </a:p>
          <a:p>
            <a:pPr marL="800100" lvl="1" indent="-342900">
              <a:buFontTx/>
              <a:buChar char="-"/>
            </a:pPr>
            <a:r>
              <a:rPr lang="cs-CZ" sz="2400" i="1" dirty="0" smtClean="0"/>
              <a:t>Pinocytóza</a:t>
            </a:r>
          </a:p>
          <a:p>
            <a:pPr marL="800100" lvl="1" indent="-342900">
              <a:buFontTx/>
              <a:buChar char="-"/>
            </a:pPr>
            <a:r>
              <a:rPr lang="cs-CZ" sz="2400" i="1" dirty="0" smtClean="0"/>
              <a:t>Fagocytóza</a:t>
            </a:r>
            <a:endParaRPr lang="cs-CZ" sz="2400" i="1" dirty="0"/>
          </a:p>
        </p:txBody>
      </p:sp>
      <p:cxnSp>
        <p:nvCxnSpPr>
          <p:cNvPr id="89" name="Přímá spojnice se šipkou 88"/>
          <p:cNvCxnSpPr>
            <a:stCxn id="5" idx="2"/>
            <a:endCxn id="40" idx="0"/>
          </p:cNvCxnSpPr>
          <p:nvPr/>
        </p:nvCxnSpPr>
        <p:spPr>
          <a:xfrm>
            <a:off x="7678187" y="2024456"/>
            <a:ext cx="2790308" cy="678320"/>
          </a:xfrm>
          <a:prstGeom prst="straightConnector1">
            <a:avLst/>
          </a:prstGeom>
          <a:ln w="57150">
            <a:solidFill>
              <a:schemeClr val="accent2">
                <a:lumMod val="50000"/>
              </a:schemeClr>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82529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2681313" y="397451"/>
            <a:ext cx="6487418" cy="646331"/>
          </a:xfrm>
          <a:prstGeom prst="rect">
            <a:avLst/>
          </a:prstGeom>
          <a:noFill/>
        </p:spPr>
        <p:txBody>
          <a:bodyPr wrap="none" rtlCol="0">
            <a:spAutoFit/>
          </a:bodyPr>
          <a:lstStyle/>
          <a:p>
            <a:pPr algn="ctr"/>
            <a:r>
              <a:rPr lang="cs-CZ" sz="3600" b="1" dirty="0" smtClean="0">
                <a:sym typeface="Symbol" panose="05050102010706020507" pitchFamily="18" charset="2"/>
              </a:rPr>
              <a:t>TRANSPORT – jednoduchá difúze</a:t>
            </a:r>
            <a:endParaRPr lang="cs-CZ" sz="3600" b="1" dirty="0">
              <a:effectLst>
                <a:glow rad="63500">
                  <a:schemeClr val="accent1">
                    <a:satMod val="175000"/>
                    <a:alpha val="40000"/>
                  </a:schemeClr>
                </a:glow>
              </a:effectLst>
            </a:endParaRPr>
          </a:p>
        </p:txBody>
      </p:sp>
      <p:grpSp>
        <p:nvGrpSpPr>
          <p:cNvPr id="34" name="Skupina 33"/>
          <p:cNvGrpSpPr/>
          <p:nvPr/>
        </p:nvGrpSpPr>
        <p:grpSpPr>
          <a:xfrm>
            <a:off x="59470" y="3383279"/>
            <a:ext cx="2559040" cy="2559555"/>
            <a:chOff x="179388" y="3573463"/>
            <a:chExt cx="2879725" cy="3079750"/>
          </a:xfrm>
        </p:grpSpPr>
        <p:sp>
          <p:nvSpPr>
            <p:cNvPr id="5" name="Rectangle 5"/>
            <p:cNvSpPr>
              <a:spLocks noChangeArrowheads="1"/>
            </p:cNvSpPr>
            <p:nvPr/>
          </p:nvSpPr>
          <p:spPr bwMode="auto">
            <a:xfrm>
              <a:off x="179388" y="3573463"/>
              <a:ext cx="2879725" cy="3079750"/>
            </a:xfrm>
            <a:prstGeom prst="rect">
              <a:avLst/>
            </a:prstGeom>
            <a:solidFill>
              <a:srgbClr val="E1FFE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 name="Oval 6"/>
            <p:cNvSpPr>
              <a:spLocks noChangeArrowheads="1"/>
            </p:cNvSpPr>
            <p:nvPr/>
          </p:nvSpPr>
          <p:spPr bwMode="auto">
            <a:xfrm>
              <a:off x="731838" y="4164013"/>
              <a:ext cx="120650" cy="1238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 name="Oval 7"/>
            <p:cNvSpPr>
              <a:spLocks noChangeArrowheads="1"/>
            </p:cNvSpPr>
            <p:nvPr/>
          </p:nvSpPr>
          <p:spPr bwMode="auto">
            <a:xfrm>
              <a:off x="1095679" y="4452145"/>
              <a:ext cx="119063" cy="1222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 name="Oval 8"/>
            <p:cNvSpPr>
              <a:spLocks noChangeArrowheads="1"/>
            </p:cNvSpPr>
            <p:nvPr/>
          </p:nvSpPr>
          <p:spPr bwMode="auto">
            <a:xfrm>
              <a:off x="1212851" y="6011863"/>
              <a:ext cx="119063" cy="1238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 name="Oval 9"/>
            <p:cNvSpPr>
              <a:spLocks noChangeArrowheads="1"/>
            </p:cNvSpPr>
            <p:nvPr/>
          </p:nvSpPr>
          <p:spPr bwMode="auto">
            <a:xfrm>
              <a:off x="612776" y="4657726"/>
              <a:ext cx="119063" cy="1222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Oval 10"/>
            <p:cNvSpPr>
              <a:spLocks noChangeArrowheads="1"/>
            </p:cNvSpPr>
            <p:nvPr/>
          </p:nvSpPr>
          <p:spPr bwMode="auto">
            <a:xfrm>
              <a:off x="1174074" y="5381625"/>
              <a:ext cx="119063" cy="1238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Oval 11"/>
            <p:cNvSpPr>
              <a:spLocks noChangeArrowheads="1"/>
            </p:cNvSpPr>
            <p:nvPr/>
          </p:nvSpPr>
          <p:spPr bwMode="auto">
            <a:xfrm>
              <a:off x="1812926" y="4657726"/>
              <a:ext cx="119063" cy="1222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 name="Oval 12"/>
            <p:cNvSpPr>
              <a:spLocks noChangeArrowheads="1"/>
            </p:cNvSpPr>
            <p:nvPr/>
          </p:nvSpPr>
          <p:spPr bwMode="auto">
            <a:xfrm>
              <a:off x="2148885" y="3699679"/>
              <a:ext cx="119063" cy="1238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 name="Oval 13"/>
            <p:cNvSpPr>
              <a:spLocks noChangeArrowheads="1"/>
            </p:cNvSpPr>
            <p:nvPr/>
          </p:nvSpPr>
          <p:spPr bwMode="auto">
            <a:xfrm>
              <a:off x="852488" y="3795713"/>
              <a:ext cx="120650" cy="1222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 name="Oval 14"/>
            <p:cNvSpPr>
              <a:spLocks noChangeArrowheads="1"/>
            </p:cNvSpPr>
            <p:nvPr/>
          </p:nvSpPr>
          <p:spPr bwMode="auto">
            <a:xfrm>
              <a:off x="432593" y="3785092"/>
              <a:ext cx="119063" cy="1238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5" name="Oval 15"/>
            <p:cNvSpPr>
              <a:spLocks noChangeArrowheads="1"/>
            </p:cNvSpPr>
            <p:nvPr/>
          </p:nvSpPr>
          <p:spPr bwMode="auto">
            <a:xfrm>
              <a:off x="612776" y="5273676"/>
              <a:ext cx="119063" cy="1222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6" name="Oval 16"/>
            <p:cNvSpPr>
              <a:spLocks noChangeArrowheads="1"/>
            </p:cNvSpPr>
            <p:nvPr/>
          </p:nvSpPr>
          <p:spPr bwMode="auto">
            <a:xfrm>
              <a:off x="2855913" y="4395789"/>
              <a:ext cx="119063" cy="1222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 name="Oval 17"/>
            <p:cNvSpPr>
              <a:spLocks noChangeArrowheads="1"/>
            </p:cNvSpPr>
            <p:nvPr/>
          </p:nvSpPr>
          <p:spPr bwMode="auto">
            <a:xfrm>
              <a:off x="1828195" y="5856374"/>
              <a:ext cx="119063" cy="1222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 name="Oval 18"/>
            <p:cNvSpPr>
              <a:spLocks noChangeArrowheads="1"/>
            </p:cNvSpPr>
            <p:nvPr/>
          </p:nvSpPr>
          <p:spPr bwMode="auto">
            <a:xfrm>
              <a:off x="2292351" y="4164013"/>
              <a:ext cx="120650" cy="1238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 name="Oval 19"/>
            <p:cNvSpPr>
              <a:spLocks noChangeArrowheads="1"/>
            </p:cNvSpPr>
            <p:nvPr/>
          </p:nvSpPr>
          <p:spPr bwMode="auto">
            <a:xfrm>
              <a:off x="342495" y="4195535"/>
              <a:ext cx="120650" cy="1222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 name="Oval 20"/>
            <p:cNvSpPr>
              <a:spLocks noChangeArrowheads="1"/>
            </p:cNvSpPr>
            <p:nvPr/>
          </p:nvSpPr>
          <p:spPr bwMode="auto">
            <a:xfrm>
              <a:off x="2652713" y="5273676"/>
              <a:ext cx="119063" cy="1222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Oval 21"/>
            <p:cNvSpPr>
              <a:spLocks noChangeArrowheads="1"/>
            </p:cNvSpPr>
            <p:nvPr/>
          </p:nvSpPr>
          <p:spPr bwMode="auto">
            <a:xfrm>
              <a:off x="493570" y="6397831"/>
              <a:ext cx="120650" cy="1222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 name="Line 22"/>
            <p:cNvSpPr>
              <a:spLocks noChangeShapeType="1"/>
            </p:cNvSpPr>
            <p:nvPr/>
          </p:nvSpPr>
          <p:spPr bwMode="auto">
            <a:xfrm>
              <a:off x="492126" y="4276726"/>
              <a:ext cx="1775624" cy="11112"/>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3" name="Line 23"/>
            <p:cNvSpPr>
              <a:spLocks noChangeShapeType="1"/>
            </p:cNvSpPr>
            <p:nvPr/>
          </p:nvSpPr>
          <p:spPr bwMode="auto">
            <a:xfrm flipH="1">
              <a:off x="845341" y="4286251"/>
              <a:ext cx="1400972" cy="952490"/>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4" name="Line 24"/>
            <p:cNvSpPr>
              <a:spLocks noChangeShapeType="1"/>
            </p:cNvSpPr>
            <p:nvPr/>
          </p:nvSpPr>
          <p:spPr bwMode="auto">
            <a:xfrm flipH="1" flipV="1">
              <a:off x="612775" y="3902075"/>
              <a:ext cx="209143" cy="1341437"/>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5" name="Line 25"/>
            <p:cNvSpPr>
              <a:spLocks noChangeShapeType="1"/>
            </p:cNvSpPr>
            <p:nvPr/>
          </p:nvSpPr>
          <p:spPr bwMode="auto">
            <a:xfrm>
              <a:off x="612776" y="3902076"/>
              <a:ext cx="600075" cy="493713"/>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 name="Line 26"/>
            <p:cNvSpPr>
              <a:spLocks noChangeShapeType="1"/>
            </p:cNvSpPr>
            <p:nvPr/>
          </p:nvSpPr>
          <p:spPr bwMode="auto">
            <a:xfrm flipV="1">
              <a:off x="1212851" y="3902076"/>
              <a:ext cx="958850" cy="493713"/>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 name="Line 27"/>
            <p:cNvSpPr>
              <a:spLocks noChangeShapeType="1"/>
            </p:cNvSpPr>
            <p:nvPr/>
          </p:nvSpPr>
          <p:spPr bwMode="auto">
            <a:xfrm>
              <a:off x="2171701" y="3902076"/>
              <a:ext cx="600075" cy="493713"/>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 name="Line 28"/>
            <p:cNvSpPr>
              <a:spLocks noChangeShapeType="1"/>
            </p:cNvSpPr>
            <p:nvPr/>
          </p:nvSpPr>
          <p:spPr bwMode="auto">
            <a:xfrm flipH="1" flipV="1">
              <a:off x="1212851" y="5627688"/>
              <a:ext cx="550863" cy="161925"/>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 name="Line 29"/>
            <p:cNvSpPr>
              <a:spLocks noChangeShapeType="1"/>
            </p:cNvSpPr>
            <p:nvPr/>
          </p:nvSpPr>
          <p:spPr bwMode="auto">
            <a:xfrm flipH="1">
              <a:off x="612776" y="5627688"/>
              <a:ext cx="600075" cy="738188"/>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0" name="Line 30"/>
            <p:cNvSpPr>
              <a:spLocks noChangeShapeType="1"/>
            </p:cNvSpPr>
            <p:nvPr/>
          </p:nvSpPr>
          <p:spPr bwMode="auto">
            <a:xfrm flipV="1">
              <a:off x="612776" y="4764088"/>
              <a:ext cx="600075" cy="1601788"/>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1" name="Line 31"/>
            <p:cNvSpPr>
              <a:spLocks noChangeShapeType="1"/>
            </p:cNvSpPr>
            <p:nvPr/>
          </p:nvSpPr>
          <p:spPr bwMode="auto">
            <a:xfrm>
              <a:off x="1212851" y="4779963"/>
              <a:ext cx="1439863" cy="1601788"/>
            </a:xfrm>
            <a:prstGeom prst="line">
              <a:avLst/>
            </a:prstGeom>
            <a:noFill/>
            <a:ln w="19050">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2" name="Line 32"/>
            <p:cNvSpPr>
              <a:spLocks noChangeShapeType="1"/>
            </p:cNvSpPr>
            <p:nvPr/>
          </p:nvSpPr>
          <p:spPr bwMode="auto">
            <a:xfrm rot="7388462">
              <a:off x="2119313" y="4324351"/>
              <a:ext cx="615950" cy="479425"/>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 name="Line 33"/>
            <p:cNvSpPr>
              <a:spLocks noChangeShapeType="1"/>
            </p:cNvSpPr>
            <p:nvPr/>
          </p:nvSpPr>
          <p:spPr bwMode="auto">
            <a:xfrm flipH="1">
              <a:off x="1811338" y="4681538"/>
              <a:ext cx="239713" cy="1108075"/>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35" name="TextovéPole 34"/>
          <p:cNvSpPr txBox="1"/>
          <p:nvPr/>
        </p:nvSpPr>
        <p:spPr>
          <a:xfrm>
            <a:off x="10796" y="5943548"/>
            <a:ext cx="2909454" cy="1107996"/>
          </a:xfrm>
          <a:prstGeom prst="rect">
            <a:avLst/>
          </a:prstGeom>
          <a:noFill/>
        </p:spPr>
        <p:txBody>
          <a:bodyPr wrap="square" rtlCol="0">
            <a:spAutoFit/>
          </a:bodyPr>
          <a:lstStyle/>
          <a:p>
            <a:r>
              <a:rPr lang="cs-CZ" sz="1100" dirty="0" smtClean="0">
                <a:hlinkClick r:id="rId3"/>
              </a:rPr>
              <a:t>https</a:t>
            </a:r>
            <a:r>
              <a:rPr lang="cs-CZ" sz="1100" dirty="0">
                <a:hlinkClick r:id="rId3"/>
              </a:rPr>
              <a:t>://en.wikipedia.org/wiki/Diffusion#/</a:t>
            </a:r>
            <a:r>
              <a:rPr lang="cs-CZ" sz="1100" dirty="0" smtClean="0">
                <a:hlinkClick r:id="rId3"/>
              </a:rPr>
              <a:t>media/File:Translational_motion.gif</a:t>
            </a:r>
            <a:endParaRPr lang="cs-CZ" sz="1100" dirty="0" smtClean="0"/>
          </a:p>
          <a:p>
            <a:endParaRPr lang="cs-CZ" sz="1100" dirty="0" smtClean="0"/>
          </a:p>
          <a:p>
            <a:r>
              <a:rPr lang="cs-CZ" sz="1100" dirty="0">
                <a:hlinkClick r:id="rId4"/>
              </a:rPr>
              <a:t>https://en.wikipedia.org/wiki/Diffusion#/media/File:DiffusionMicroMacro.gif</a:t>
            </a:r>
            <a:endParaRPr lang="cs-CZ" sz="1100" dirty="0"/>
          </a:p>
          <a:p>
            <a:endParaRPr lang="cs-CZ" sz="1100" dirty="0"/>
          </a:p>
        </p:txBody>
      </p:sp>
      <p:pic>
        <p:nvPicPr>
          <p:cNvPr id="1030" name="Picture 6" descr="VÃ½sledek obrÃ¡zku pro dike"/>
          <p:cNvPicPr>
            <a:picLocks noChangeAspect="1" noChangeArrowheads="1"/>
          </p:cNvPicPr>
          <p:nvPr/>
        </p:nvPicPr>
        <p:blipFill rotWithShape="1">
          <a:blip r:embed="rId5">
            <a:extLst>
              <a:ext uri="{28A0092B-C50C-407E-A947-70E740481C1C}">
                <a14:useLocalDpi xmlns:a14="http://schemas.microsoft.com/office/drawing/2010/main" val="0"/>
              </a:ext>
            </a:extLst>
          </a:blip>
          <a:srcRect l="30245"/>
          <a:stretch/>
        </p:blipFill>
        <p:spPr bwMode="auto">
          <a:xfrm>
            <a:off x="59470" y="1335095"/>
            <a:ext cx="2489218" cy="2007297"/>
          </a:xfrm>
          <a:prstGeom prst="rect">
            <a:avLst/>
          </a:prstGeom>
          <a:noFill/>
          <a:extLst>
            <a:ext uri="{909E8E84-426E-40DD-AFC4-6F175D3DCCD1}">
              <a14:hiddenFill xmlns:a14="http://schemas.microsoft.com/office/drawing/2010/main">
                <a:solidFill>
                  <a:srgbClr val="FFFFFF"/>
                </a:solidFill>
              </a14:hiddenFill>
            </a:ext>
          </a:extLst>
        </p:spPr>
      </p:pic>
      <p:sp>
        <p:nvSpPr>
          <p:cNvPr id="38" name="TextovéPole 37"/>
          <p:cNvSpPr txBox="1"/>
          <p:nvPr/>
        </p:nvSpPr>
        <p:spPr>
          <a:xfrm>
            <a:off x="3142069" y="1705989"/>
            <a:ext cx="8397295" cy="461665"/>
          </a:xfrm>
          <a:prstGeom prst="rect">
            <a:avLst/>
          </a:prstGeom>
          <a:noFill/>
          <a:ln w="19050">
            <a:solidFill>
              <a:schemeClr val="accent6">
                <a:lumMod val="75000"/>
              </a:schemeClr>
            </a:solidFill>
          </a:ln>
        </p:spPr>
        <p:txBody>
          <a:bodyPr wrap="square" rtlCol="0">
            <a:spAutoFit/>
          </a:bodyPr>
          <a:lstStyle/>
          <a:p>
            <a:r>
              <a:rPr lang="cs-CZ" sz="2400" b="1" dirty="0" smtClean="0"/>
              <a:t>Permeabilita</a:t>
            </a:r>
            <a:r>
              <a:rPr lang="cs-CZ" sz="2400" dirty="0" smtClean="0"/>
              <a:t> – vlastnost membrány dovolit látkám prostoupit skrz</a:t>
            </a:r>
          </a:p>
        </p:txBody>
      </p:sp>
      <p:sp>
        <p:nvSpPr>
          <p:cNvPr id="40" name="TextovéPole 39"/>
          <p:cNvSpPr txBox="1"/>
          <p:nvPr/>
        </p:nvSpPr>
        <p:spPr>
          <a:xfrm>
            <a:off x="3142069" y="3019462"/>
            <a:ext cx="8397295" cy="3539430"/>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smtClean="0"/>
              <a:t>chemic</a:t>
            </a:r>
            <a:r>
              <a:rPr lang="cs-CZ" sz="2400" b="1" dirty="0" err="1" smtClean="0"/>
              <a:t>ký</a:t>
            </a:r>
            <a:r>
              <a:rPr lang="en-US" sz="2400" b="1" dirty="0" smtClean="0"/>
              <a:t> gradient</a:t>
            </a:r>
            <a:r>
              <a:rPr lang="cs-CZ" sz="2400" b="1" dirty="0" smtClean="0"/>
              <a:t> </a:t>
            </a:r>
            <a:r>
              <a:rPr lang="cs-CZ" sz="2400" dirty="0" smtClean="0"/>
              <a:t>–</a:t>
            </a:r>
            <a:r>
              <a:rPr lang="en-US" sz="2400" dirty="0" smtClean="0"/>
              <a:t> </a:t>
            </a:r>
            <a:r>
              <a:rPr lang="cs-CZ" sz="2400" dirty="0" smtClean="0"/>
              <a:t>rozdíl v koncentracích látky na obou stranách membrány</a:t>
            </a:r>
          </a:p>
          <a:p>
            <a:r>
              <a:rPr lang="cs-CZ" sz="2400" b="1" dirty="0" smtClean="0"/>
              <a:t>    </a:t>
            </a:r>
            <a:r>
              <a:rPr lang="cs-CZ" sz="4000" b="1" dirty="0" smtClean="0">
                <a:solidFill>
                  <a:srgbClr val="FF0000"/>
                </a:solidFill>
              </a:rPr>
              <a:t>+</a:t>
            </a:r>
          </a:p>
          <a:p>
            <a:r>
              <a:rPr lang="en-US" sz="2400" b="1" dirty="0" err="1" smtClean="0"/>
              <a:t>ele</a:t>
            </a:r>
            <a:r>
              <a:rPr lang="cs-CZ" sz="2400" b="1" dirty="0" smtClean="0"/>
              <a:t>k</a:t>
            </a:r>
            <a:r>
              <a:rPr lang="en-US" sz="2400" b="1" dirty="0" err="1" smtClean="0"/>
              <a:t>tric</a:t>
            </a:r>
            <a:r>
              <a:rPr lang="cs-CZ" sz="2400" b="1" dirty="0" err="1" smtClean="0"/>
              <a:t>ký</a:t>
            </a:r>
            <a:r>
              <a:rPr lang="en-US" sz="2400" b="1" dirty="0" smtClean="0"/>
              <a:t> gradient</a:t>
            </a:r>
            <a:r>
              <a:rPr lang="cs-CZ" sz="2400" b="1" dirty="0" smtClean="0"/>
              <a:t> </a:t>
            </a:r>
            <a:r>
              <a:rPr lang="cs-CZ" sz="2400" dirty="0" smtClean="0"/>
              <a:t>–</a:t>
            </a:r>
            <a:r>
              <a:rPr lang="en-US" sz="2400" dirty="0" smtClean="0"/>
              <a:t> </a:t>
            </a:r>
            <a:r>
              <a:rPr lang="cs-CZ" sz="2400" dirty="0" smtClean="0"/>
              <a:t>rozdíl v elektrickém náboji na obou stranách membrány</a:t>
            </a:r>
          </a:p>
          <a:p>
            <a:r>
              <a:rPr lang="cs-CZ" sz="2400" b="1" dirty="0" smtClean="0"/>
              <a:t>     </a:t>
            </a:r>
            <a:r>
              <a:rPr lang="cs-CZ" sz="4000" b="1" dirty="0" smtClean="0">
                <a:solidFill>
                  <a:srgbClr val="FF0000"/>
                </a:solidFill>
              </a:rPr>
              <a:t>=</a:t>
            </a:r>
          </a:p>
          <a:p>
            <a:r>
              <a:rPr lang="cs-CZ" sz="2400" b="1" dirty="0" err="1" smtClean="0"/>
              <a:t>Elektochemický</a:t>
            </a:r>
            <a:r>
              <a:rPr lang="cs-CZ" sz="2400" b="1" dirty="0" smtClean="0"/>
              <a:t> gradient </a:t>
            </a:r>
            <a:r>
              <a:rPr lang="cs-CZ" sz="2400" dirty="0" smtClean="0"/>
              <a:t>- </a:t>
            </a:r>
            <a:r>
              <a:rPr lang="en-US" sz="2400" dirty="0"/>
              <a:t>gradient </a:t>
            </a:r>
            <a:r>
              <a:rPr lang="cs-CZ" sz="2400" dirty="0" smtClean="0"/>
              <a:t>elektrochemického </a:t>
            </a:r>
            <a:r>
              <a:rPr lang="en-US" sz="2400" dirty="0" err="1" smtClean="0"/>
              <a:t>poten</a:t>
            </a:r>
            <a:r>
              <a:rPr lang="cs-CZ" sz="2400" dirty="0" smtClean="0"/>
              <a:t>c</a:t>
            </a:r>
            <a:r>
              <a:rPr lang="en-US" sz="2400" dirty="0" err="1" smtClean="0"/>
              <a:t>i</a:t>
            </a:r>
            <a:r>
              <a:rPr lang="cs-CZ" sz="2400" dirty="0" smtClean="0"/>
              <a:t>á</a:t>
            </a:r>
            <a:r>
              <a:rPr lang="en-US" sz="2400" dirty="0" smtClean="0"/>
              <a:t>l</a:t>
            </a:r>
            <a:r>
              <a:rPr lang="cs-CZ" sz="2400" dirty="0" smtClean="0"/>
              <a:t>u</a:t>
            </a:r>
            <a:r>
              <a:rPr lang="en-US" sz="2400" dirty="0" smtClean="0"/>
              <a:t>, </a:t>
            </a:r>
            <a:r>
              <a:rPr lang="cs-CZ" sz="2400" dirty="0" smtClean="0"/>
              <a:t>obvykle pro iont, který může projít přes membránu</a:t>
            </a:r>
            <a:r>
              <a:rPr lang="en-US" sz="2400" dirty="0" smtClean="0"/>
              <a:t>. </a:t>
            </a:r>
            <a:endParaRPr lang="cs-CZ" sz="2400" dirty="0"/>
          </a:p>
        </p:txBody>
      </p:sp>
    </p:spTree>
    <p:extLst>
      <p:ext uri="{BB962C8B-B14F-4D97-AF65-F5344CB8AC3E}">
        <p14:creationId xmlns:p14="http://schemas.microsoft.com/office/powerpoint/2010/main" val="1354125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2681313" y="397451"/>
            <a:ext cx="6487418" cy="646331"/>
          </a:xfrm>
          <a:prstGeom prst="rect">
            <a:avLst/>
          </a:prstGeom>
          <a:noFill/>
        </p:spPr>
        <p:txBody>
          <a:bodyPr wrap="none" rtlCol="0">
            <a:spAutoFit/>
          </a:bodyPr>
          <a:lstStyle/>
          <a:p>
            <a:pPr algn="ctr"/>
            <a:r>
              <a:rPr lang="cs-CZ" sz="3600" b="1" dirty="0" smtClean="0">
                <a:sym typeface="Symbol" panose="05050102010706020507" pitchFamily="18" charset="2"/>
              </a:rPr>
              <a:t>TRANSPORT – jednoduchá difúze</a:t>
            </a:r>
            <a:endParaRPr lang="cs-CZ" sz="3600" b="1" dirty="0">
              <a:effectLst>
                <a:glow rad="63500">
                  <a:schemeClr val="accent1">
                    <a:satMod val="175000"/>
                    <a:alpha val="40000"/>
                  </a:schemeClr>
                </a:glow>
              </a:effectLst>
            </a:endParaRPr>
          </a:p>
        </p:txBody>
      </p:sp>
      <p:sp>
        <p:nvSpPr>
          <p:cNvPr id="4" name="TextovéPole 3"/>
          <p:cNvSpPr txBox="1"/>
          <p:nvPr/>
        </p:nvSpPr>
        <p:spPr>
          <a:xfrm>
            <a:off x="3902482" y="1705989"/>
            <a:ext cx="3034146" cy="1077218"/>
          </a:xfrm>
          <a:prstGeom prst="rect">
            <a:avLst/>
          </a:prstGeom>
          <a:solidFill>
            <a:schemeClr val="accent6">
              <a:lumMod val="50000"/>
            </a:schemeClr>
          </a:solidFill>
          <a:scene3d>
            <a:camera prst="orthographicFront"/>
            <a:lightRig rig="threePt" dir="t"/>
          </a:scene3d>
          <a:sp3d>
            <a:bevelT/>
          </a:sp3d>
        </p:spPr>
        <p:txBody>
          <a:bodyPr wrap="square" rtlCol="0">
            <a:spAutoFit/>
          </a:bodyPr>
          <a:lstStyle/>
          <a:p>
            <a:pPr algn="ctr"/>
            <a:r>
              <a:rPr lang="cs-CZ" sz="4000" b="1" dirty="0" smtClean="0">
                <a:solidFill>
                  <a:schemeClr val="bg1"/>
                </a:solidFill>
                <a:effectLst>
                  <a:outerShdw blurRad="38100" dist="38100" dir="2700000" algn="tl">
                    <a:srgbClr val="000000">
                      <a:alpha val="43137"/>
                    </a:srgbClr>
                  </a:outerShdw>
                </a:effectLst>
              </a:rPr>
              <a:t>KAM ?</a:t>
            </a:r>
          </a:p>
          <a:p>
            <a:pPr algn="ctr"/>
            <a:r>
              <a:rPr lang="cs-CZ" sz="2400" b="1" dirty="0" smtClean="0">
                <a:solidFill>
                  <a:schemeClr val="bg1"/>
                </a:solidFill>
                <a:effectLst>
                  <a:outerShdw blurRad="38100" dist="38100" dir="2700000" algn="tl">
                    <a:srgbClr val="000000">
                      <a:alpha val="43137"/>
                    </a:srgbClr>
                  </a:outerShdw>
                </a:effectLst>
              </a:rPr>
              <a:t>směr</a:t>
            </a:r>
            <a:endParaRPr lang="cs-CZ" sz="2400" b="1" dirty="0">
              <a:solidFill>
                <a:schemeClr val="bg1"/>
              </a:solidFill>
              <a:effectLst>
                <a:outerShdw blurRad="38100" dist="38100" dir="2700000" algn="tl">
                  <a:srgbClr val="000000">
                    <a:alpha val="43137"/>
                  </a:srgbClr>
                </a:outerShdw>
              </a:effectLst>
            </a:endParaRPr>
          </a:p>
        </p:txBody>
      </p:sp>
      <p:sp>
        <p:nvSpPr>
          <p:cNvPr id="5" name="TextovéPole 4"/>
          <p:cNvSpPr txBox="1"/>
          <p:nvPr/>
        </p:nvSpPr>
        <p:spPr>
          <a:xfrm>
            <a:off x="3901566" y="3340410"/>
            <a:ext cx="3251402" cy="1077218"/>
          </a:xfrm>
          <a:prstGeom prst="rect">
            <a:avLst/>
          </a:prstGeom>
          <a:solidFill>
            <a:schemeClr val="accent1">
              <a:lumMod val="50000"/>
            </a:schemeClr>
          </a:solidFill>
          <a:scene3d>
            <a:camera prst="orthographicFront"/>
            <a:lightRig rig="threePt" dir="t"/>
          </a:scene3d>
          <a:sp3d>
            <a:bevelT/>
          </a:sp3d>
        </p:spPr>
        <p:txBody>
          <a:bodyPr wrap="square" rtlCol="0">
            <a:spAutoFit/>
          </a:bodyPr>
          <a:lstStyle/>
          <a:p>
            <a:pPr algn="ctr"/>
            <a:r>
              <a:rPr lang="cs-CZ" sz="4000" b="1" dirty="0" smtClean="0">
                <a:solidFill>
                  <a:schemeClr val="bg1"/>
                </a:solidFill>
                <a:effectLst>
                  <a:outerShdw blurRad="38100" dist="38100" dir="2700000" algn="tl">
                    <a:srgbClr val="000000">
                      <a:alpha val="43137"/>
                    </a:srgbClr>
                  </a:outerShdw>
                </a:effectLst>
              </a:rPr>
              <a:t>JAK  RYCHLE?</a:t>
            </a:r>
          </a:p>
          <a:p>
            <a:pPr algn="ctr"/>
            <a:r>
              <a:rPr lang="cs-CZ" sz="2400" b="1" dirty="0" smtClean="0">
                <a:solidFill>
                  <a:schemeClr val="bg1"/>
                </a:solidFill>
                <a:effectLst>
                  <a:outerShdw blurRad="38100" dist="38100" dir="2700000" algn="tl">
                    <a:srgbClr val="000000">
                      <a:alpha val="43137"/>
                    </a:srgbClr>
                  </a:outerShdw>
                </a:effectLst>
              </a:rPr>
              <a:t>Míra / kinetika</a:t>
            </a:r>
            <a:endParaRPr lang="cs-CZ" sz="2400" b="1" dirty="0">
              <a:solidFill>
                <a:schemeClr val="bg1"/>
              </a:solidFill>
              <a:effectLst>
                <a:outerShdw blurRad="38100" dist="38100" dir="2700000" algn="tl">
                  <a:srgbClr val="000000">
                    <a:alpha val="43137"/>
                  </a:srgbClr>
                </a:outerShdw>
              </a:effectLst>
            </a:endParaRPr>
          </a:p>
        </p:txBody>
      </p:sp>
      <p:sp>
        <p:nvSpPr>
          <p:cNvPr id="7" name="TextovéPole 6"/>
          <p:cNvSpPr txBox="1"/>
          <p:nvPr/>
        </p:nvSpPr>
        <p:spPr>
          <a:xfrm>
            <a:off x="366637" y="1889901"/>
            <a:ext cx="2975956" cy="2800767"/>
          </a:xfrm>
          <a:prstGeom prst="rect">
            <a:avLst/>
          </a:prstGeom>
          <a:solidFill>
            <a:schemeClr val="accent2">
              <a:lumMod val="50000"/>
            </a:schemeClr>
          </a:solidFill>
          <a:scene3d>
            <a:camera prst="orthographicFront"/>
            <a:lightRig rig="threePt" dir="t"/>
          </a:scene3d>
          <a:sp3d>
            <a:bevelT/>
          </a:sp3d>
        </p:spPr>
        <p:txBody>
          <a:bodyPr wrap="square" rtlCol="0" anchor="ctr">
            <a:spAutoFit/>
          </a:bodyPr>
          <a:lstStyle/>
          <a:p>
            <a:pPr algn="ctr"/>
            <a:r>
              <a:rPr lang="cs-CZ" sz="3200" b="1" dirty="0" smtClean="0">
                <a:solidFill>
                  <a:schemeClr val="bg1"/>
                </a:solidFill>
              </a:rPr>
              <a:t>Tok (</a:t>
            </a:r>
            <a:r>
              <a:rPr lang="cs-CZ" sz="3200" b="1" dirty="0" err="1" smtClean="0">
                <a:solidFill>
                  <a:schemeClr val="bg1"/>
                </a:solidFill>
              </a:rPr>
              <a:t>Jx</a:t>
            </a:r>
            <a:r>
              <a:rPr lang="cs-CZ" sz="3200" b="1" dirty="0" smtClean="0">
                <a:solidFill>
                  <a:schemeClr val="bg1"/>
                </a:solidFill>
              </a:rPr>
              <a:t>)</a:t>
            </a:r>
          </a:p>
          <a:p>
            <a:pPr algn="ctr"/>
            <a:r>
              <a:rPr lang="cs-CZ" sz="2400" b="1" dirty="0" smtClean="0">
                <a:solidFill>
                  <a:schemeClr val="bg1"/>
                </a:solidFill>
              </a:rPr>
              <a:t>Počet </a:t>
            </a:r>
            <a:r>
              <a:rPr lang="en-US" sz="2400" b="1" dirty="0" err="1" smtClean="0">
                <a:solidFill>
                  <a:schemeClr val="bg1"/>
                </a:solidFill>
              </a:rPr>
              <a:t>mol</a:t>
            </a:r>
            <a:r>
              <a:rPr lang="cs-CZ" sz="2400" b="1" dirty="0" smtClean="0">
                <a:solidFill>
                  <a:schemeClr val="bg1"/>
                </a:solidFill>
              </a:rPr>
              <a:t>ů látky</a:t>
            </a:r>
            <a:r>
              <a:rPr lang="en-US" sz="2400" b="1" dirty="0" smtClean="0">
                <a:solidFill>
                  <a:schemeClr val="bg1"/>
                </a:solidFill>
              </a:rPr>
              <a:t> </a:t>
            </a:r>
            <a:r>
              <a:rPr lang="en-US" sz="2400" b="1" dirty="0">
                <a:solidFill>
                  <a:schemeClr val="bg1"/>
                </a:solidFill>
              </a:rPr>
              <a:t>X </a:t>
            </a:r>
            <a:r>
              <a:rPr lang="cs-CZ" sz="2400" b="1" dirty="0" smtClean="0">
                <a:solidFill>
                  <a:schemeClr val="bg1"/>
                </a:solidFill>
              </a:rPr>
              <a:t>procházející přes jednotkovou plochu</a:t>
            </a:r>
            <a:r>
              <a:rPr lang="en-US" sz="2400" b="1" dirty="0" smtClean="0">
                <a:solidFill>
                  <a:schemeClr val="bg1"/>
                </a:solidFill>
              </a:rPr>
              <a:t> </a:t>
            </a:r>
            <a:r>
              <a:rPr lang="en-US" sz="2400" b="1" dirty="0" err="1" smtClean="0">
                <a:solidFill>
                  <a:schemeClr val="bg1"/>
                </a:solidFill>
              </a:rPr>
              <a:t>membr</a:t>
            </a:r>
            <a:r>
              <a:rPr lang="cs-CZ" sz="2400" b="1" dirty="0" smtClean="0">
                <a:solidFill>
                  <a:schemeClr val="bg1"/>
                </a:solidFill>
              </a:rPr>
              <a:t>á</a:t>
            </a:r>
            <a:r>
              <a:rPr lang="en-US" sz="2400" b="1" dirty="0" smtClean="0">
                <a:solidFill>
                  <a:schemeClr val="bg1"/>
                </a:solidFill>
              </a:rPr>
              <a:t>n</a:t>
            </a:r>
            <a:r>
              <a:rPr lang="cs-CZ" sz="2400" b="1" dirty="0" smtClean="0">
                <a:solidFill>
                  <a:schemeClr val="bg1"/>
                </a:solidFill>
              </a:rPr>
              <a:t>y</a:t>
            </a:r>
            <a:r>
              <a:rPr lang="en-US" sz="2400" b="1" dirty="0" smtClean="0">
                <a:solidFill>
                  <a:schemeClr val="bg1"/>
                </a:solidFill>
              </a:rPr>
              <a:t> </a:t>
            </a:r>
            <a:r>
              <a:rPr lang="cs-CZ" sz="2400" b="1" dirty="0" smtClean="0">
                <a:solidFill>
                  <a:schemeClr val="bg1"/>
                </a:solidFill>
              </a:rPr>
              <a:t>za časovou jednotku</a:t>
            </a:r>
            <a:r>
              <a:rPr lang="en-US" sz="2400" b="1" dirty="0" smtClean="0">
                <a:solidFill>
                  <a:schemeClr val="bg1"/>
                </a:solidFill>
              </a:rPr>
              <a:t> </a:t>
            </a:r>
            <a:r>
              <a:rPr lang="cs-CZ" sz="2400" dirty="0" smtClean="0">
                <a:solidFill>
                  <a:schemeClr val="bg1"/>
                </a:solidFill>
              </a:rPr>
              <a:t>[mol/cm</a:t>
            </a:r>
            <a:r>
              <a:rPr lang="cs-CZ" sz="2400" baseline="30000" dirty="0" smtClean="0">
                <a:solidFill>
                  <a:schemeClr val="bg1"/>
                </a:solidFill>
              </a:rPr>
              <a:t>2</a:t>
            </a:r>
            <a:r>
              <a:rPr lang="cs-CZ" sz="2400" dirty="0" smtClean="0">
                <a:solidFill>
                  <a:schemeClr val="bg1"/>
                </a:solidFill>
              </a:rPr>
              <a:t>/s]</a:t>
            </a:r>
            <a:endParaRPr lang="cs-CZ" sz="2400" dirty="0">
              <a:solidFill>
                <a:schemeClr val="bg1"/>
              </a:solidFill>
            </a:endParaRPr>
          </a:p>
        </p:txBody>
      </p:sp>
      <p:sp>
        <p:nvSpPr>
          <p:cNvPr id="8" name="TextovéPole 7"/>
          <p:cNvSpPr txBox="1"/>
          <p:nvPr/>
        </p:nvSpPr>
        <p:spPr>
          <a:xfrm>
            <a:off x="8054575" y="1767544"/>
            <a:ext cx="3034146" cy="95410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cs-CZ" sz="2800" b="1" dirty="0" err="1" smtClean="0">
                <a:solidFill>
                  <a:schemeClr val="tx1">
                    <a:lumMod val="95000"/>
                    <a:lumOff val="5000"/>
                  </a:schemeClr>
                </a:solidFill>
                <a:effectLst>
                  <a:outerShdw blurRad="38100" dist="38100" dir="2700000" algn="tl">
                    <a:srgbClr val="000000">
                      <a:alpha val="43137"/>
                    </a:srgbClr>
                  </a:outerShdw>
                </a:effectLst>
              </a:rPr>
              <a:t>Elektochemický</a:t>
            </a:r>
            <a:r>
              <a:rPr lang="cs-CZ" sz="2800" b="1" dirty="0" smtClean="0">
                <a:solidFill>
                  <a:schemeClr val="tx1">
                    <a:lumMod val="95000"/>
                    <a:lumOff val="5000"/>
                  </a:schemeClr>
                </a:solidFill>
                <a:effectLst>
                  <a:outerShdw blurRad="38100" dist="38100" dir="2700000" algn="tl">
                    <a:srgbClr val="000000">
                      <a:alpha val="43137"/>
                    </a:srgbClr>
                  </a:outerShdw>
                </a:effectLst>
              </a:rPr>
              <a:t> gradient</a:t>
            </a:r>
            <a:endParaRPr lang="cs-CZ" sz="2800" b="1" dirty="0">
              <a:solidFill>
                <a:schemeClr val="tx1">
                  <a:lumMod val="95000"/>
                  <a:lumOff val="5000"/>
                </a:schemeClr>
              </a:solidFill>
              <a:effectLst>
                <a:outerShdw blurRad="38100" dist="38100" dir="2700000" algn="tl">
                  <a:srgbClr val="000000">
                    <a:alpha val="43137"/>
                  </a:srgbClr>
                </a:outerShdw>
              </a:effectLst>
            </a:endParaRPr>
          </a:p>
        </p:txBody>
      </p:sp>
      <p:sp>
        <p:nvSpPr>
          <p:cNvPr id="9" name="TextovéPole 8"/>
          <p:cNvSpPr txBox="1"/>
          <p:nvPr/>
        </p:nvSpPr>
        <p:spPr>
          <a:xfrm>
            <a:off x="7991300" y="3309622"/>
            <a:ext cx="3887509" cy="83099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cs-CZ" sz="2400" dirty="0" smtClean="0"/>
              <a:t>Velikost rozdílu koncentračního gradientu</a:t>
            </a:r>
            <a:endParaRPr lang="cs-CZ" sz="2400" dirty="0">
              <a:solidFill>
                <a:schemeClr val="tx1">
                  <a:lumMod val="95000"/>
                  <a:lumOff val="5000"/>
                </a:schemeClr>
              </a:solidFill>
            </a:endParaRPr>
          </a:p>
        </p:txBody>
      </p:sp>
      <p:sp>
        <p:nvSpPr>
          <p:cNvPr id="10" name="TextovéPole 9"/>
          <p:cNvSpPr txBox="1"/>
          <p:nvPr/>
        </p:nvSpPr>
        <p:spPr>
          <a:xfrm>
            <a:off x="7991300" y="4279226"/>
            <a:ext cx="3887509" cy="461665"/>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pPr algn="ctr"/>
            <a:r>
              <a:rPr lang="cs-CZ" sz="2400" dirty="0" smtClean="0"/>
              <a:t>Rozdělovací koeficient</a:t>
            </a:r>
            <a:endParaRPr lang="cs-CZ" sz="2400" dirty="0">
              <a:solidFill>
                <a:schemeClr val="tx1">
                  <a:lumMod val="95000"/>
                  <a:lumOff val="5000"/>
                </a:schemeClr>
              </a:solidFill>
            </a:endParaRPr>
          </a:p>
        </p:txBody>
      </p:sp>
      <p:sp>
        <p:nvSpPr>
          <p:cNvPr id="11" name="TextovéPole 10"/>
          <p:cNvSpPr txBox="1"/>
          <p:nvPr/>
        </p:nvSpPr>
        <p:spPr>
          <a:xfrm>
            <a:off x="7991300" y="6080042"/>
            <a:ext cx="3887509" cy="461665"/>
          </a:xfrm>
          <a:prstGeom prst="rect">
            <a:avLst/>
          </a:prstGeom>
          <a:solidFill>
            <a:schemeClr val="accent1">
              <a:lumMod val="50000"/>
            </a:schemeClr>
          </a:solidFill>
          <a:scene3d>
            <a:camera prst="orthographicFront"/>
            <a:lightRig rig="threePt" dir="t"/>
          </a:scene3d>
          <a:sp3d>
            <a:bevelT/>
          </a:sp3d>
        </p:spPr>
        <p:txBody>
          <a:bodyPr wrap="square" rtlCol="0">
            <a:spAutoFit/>
          </a:bodyPr>
          <a:lstStyle/>
          <a:p>
            <a:pPr algn="ctr"/>
            <a:r>
              <a:rPr lang="cs-CZ" sz="2400" dirty="0">
                <a:solidFill>
                  <a:schemeClr val="bg1"/>
                </a:solidFill>
                <a:effectLst>
                  <a:outerShdw blurRad="38100" dist="38100" dir="2700000" algn="tl">
                    <a:srgbClr val="000000">
                      <a:alpha val="43137"/>
                    </a:srgbClr>
                  </a:outerShdw>
                </a:effectLst>
              </a:rPr>
              <a:t>P</a:t>
            </a:r>
            <a:r>
              <a:rPr lang="cs-CZ" sz="2400" dirty="0" smtClean="0">
                <a:solidFill>
                  <a:schemeClr val="bg1"/>
                </a:solidFill>
                <a:effectLst>
                  <a:outerShdw blurRad="38100" dist="38100" dir="2700000" algn="tl">
                    <a:srgbClr val="000000">
                      <a:alpha val="43137"/>
                    </a:srgbClr>
                  </a:outerShdw>
                </a:effectLst>
              </a:rPr>
              <a:t>locha</a:t>
            </a:r>
            <a:endParaRPr lang="cs-CZ" sz="2400" dirty="0">
              <a:solidFill>
                <a:schemeClr val="bg1"/>
              </a:solidFill>
              <a:effectLst>
                <a:outerShdw blurRad="38100" dist="38100" dir="2700000" algn="tl">
                  <a:srgbClr val="000000">
                    <a:alpha val="43137"/>
                  </a:srgbClr>
                </a:outerShdw>
              </a:effectLst>
            </a:endParaRPr>
          </a:p>
        </p:txBody>
      </p:sp>
      <p:sp>
        <p:nvSpPr>
          <p:cNvPr id="12" name="TextovéPole 11"/>
          <p:cNvSpPr txBox="1"/>
          <p:nvPr/>
        </p:nvSpPr>
        <p:spPr>
          <a:xfrm>
            <a:off x="7991300" y="4879498"/>
            <a:ext cx="3887509" cy="461665"/>
          </a:xfrm>
          <a:prstGeom prst="rect">
            <a:avLst/>
          </a:prstGeom>
          <a:solidFill>
            <a:schemeClr val="accent1">
              <a:lumMod val="60000"/>
              <a:lumOff val="40000"/>
            </a:schemeClr>
          </a:solidFill>
          <a:scene3d>
            <a:camera prst="orthographicFront"/>
            <a:lightRig rig="threePt" dir="t"/>
          </a:scene3d>
          <a:sp3d>
            <a:bevelT/>
          </a:sp3d>
        </p:spPr>
        <p:txBody>
          <a:bodyPr wrap="square" rtlCol="0">
            <a:spAutoFit/>
          </a:bodyPr>
          <a:lstStyle/>
          <a:p>
            <a:pPr algn="ctr"/>
            <a:r>
              <a:rPr lang="cs-CZ" sz="2400" dirty="0" smtClean="0"/>
              <a:t>Difúzní koeficient</a:t>
            </a:r>
            <a:r>
              <a:rPr lang="en-US" sz="2400" dirty="0" smtClean="0"/>
              <a:t> </a:t>
            </a:r>
            <a:endParaRPr lang="cs-CZ" sz="2400" dirty="0">
              <a:solidFill>
                <a:schemeClr val="tx1">
                  <a:lumMod val="95000"/>
                  <a:lumOff val="5000"/>
                </a:schemeClr>
              </a:solidFill>
            </a:endParaRPr>
          </a:p>
        </p:txBody>
      </p:sp>
      <p:sp>
        <p:nvSpPr>
          <p:cNvPr id="13" name="TextovéPole 12"/>
          <p:cNvSpPr txBox="1"/>
          <p:nvPr/>
        </p:nvSpPr>
        <p:spPr>
          <a:xfrm>
            <a:off x="7991300" y="5479770"/>
            <a:ext cx="3887509" cy="461665"/>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pPr algn="ctr"/>
            <a:r>
              <a:rPr lang="cs-CZ" sz="2400" dirty="0" smtClean="0">
                <a:solidFill>
                  <a:schemeClr val="bg1"/>
                </a:solidFill>
                <a:effectLst>
                  <a:outerShdw blurRad="38100" dist="38100" dir="2700000" algn="tl">
                    <a:srgbClr val="000000">
                      <a:alpha val="43137"/>
                    </a:srgbClr>
                  </a:outerShdw>
                </a:effectLst>
              </a:rPr>
              <a:t>Tloušťka membrány</a:t>
            </a:r>
            <a:endParaRPr lang="cs-CZ"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7324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52227" y="1216790"/>
            <a:ext cx="10745585" cy="830997"/>
          </a:xfrm>
          <a:prstGeom prst="rect">
            <a:avLst/>
          </a:prstGeom>
          <a:noFill/>
        </p:spPr>
        <p:txBody>
          <a:bodyPr wrap="square" rtlCol="0">
            <a:spAutoFit/>
          </a:bodyPr>
          <a:lstStyle/>
          <a:p>
            <a:pPr algn="ctr"/>
            <a:r>
              <a:rPr lang="en-US" sz="2400" b="1" dirty="0" smtClean="0"/>
              <a:t>N</a:t>
            </a:r>
            <a:r>
              <a:rPr lang="cs-CZ" sz="2400" b="1" dirty="0" err="1" smtClean="0"/>
              <a:t>espřažený</a:t>
            </a:r>
            <a:r>
              <a:rPr lang="en-US" sz="2400" b="1" dirty="0" smtClean="0"/>
              <a:t> </a:t>
            </a:r>
            <a:r>
              <a:rPr lang="en-US" sz="2400" b="1" dirty="0"/>
              <a:t>transport</a:t>
            </a:r>
            <a:r>
              <a:rPr lang="en-US" sz="2400" dirty="0"/>
              <a:t> </a:t>
            </a:r>
            <a:r>
              <a:rPr lang="cs-CZ" sz="2400" dirty="0" smtClean="0"/>
              <a:t>-</a:t>
            </a:r>
            <a:r>
              <a:rPr lang="en-US" sz="2400" dirty="0" smtClean="0"/>
              <a:t> </a:t>
            </a:r>
            <a:r>
              <a:rPr lang="en-US" sz="2400" dirty="0" err="1"/>
              <a:t>pohyb</a:t>
            </a:r>
            <a:r>
              <a:rPr lang="en-US" sz="2400" dirty="0"/>
              <a:t> </a:t>
            </a:r>
            <a:r>
              <a:rPr lang="en-US" sz="2400" dirty="0" err="1"/>
              <a:t>látky</a:t>
            </a:r>
            <a:r>
              <a:rPr lang="en-US" sz="2400" dirty="0"/>
              <a:t> </a:t>
            </a:r>
            <a:r>
              <a:rPr lang="en-US" sz="2400" dirty="0" err="1"/>
              <a:t>přes</a:t>
            </a:r>
            <a:r>
              <a:rPr lang="en-US" sz="2400" dirty="0"/>
              <a:t> </a:t>
            </a:r>
            <a:r>
              <a:rPr lang="en-US" sz="2400" dirty="0" err="1"/>
              <a:t>membránu</a:t>
            </a:r>
            <a:r>
              <a:rPr lang="en-US" sz="2400" dirty="0"/>
              <a:t> </a:t>
            </a:r>
            <a:r>
              <a:rPr lang="en-US" sz="2400" dirty="0" err="1"/>
              <a:t>není</a:t>
            </a:r>
            <a:r>
              <a:rPr lang="en-US" sz="2400" dirty="0"/>
              <a:t> </a:t>
            </a:r>
            <a:r>
              <a:rPr lang="en-US" sz="2400" dirty="0" err="1"/>
              <a:t>přímo</a:t>
            </a:r>
            <a:r>
              <a:rPr lang="en-US" sz="2400" dirty="0"/>
              <a:t> </a:t>
            </a:r>
            <a:r>
              <a:rPr lang="en-US" sz="2400" dirty="0" err="1"/>
              <a:t>spojen</a:t>
            </a:r>
            <a:r>
              <a:rPr lang="en-US" sz="2400" dirty="0"/>
              <a:t> s </a:t>
            </a:r>
            <a:r>
              <a:rPr lang="en-US" sz="2400" dirty="0" err="1"/>
              <a:t>pohybem</a:t>
            </a:r>
            <a:r>
              <a:rPr lang="en-US" sz="2400" dirty="0"/>
              <a:t> </a:t>
            </a:r>
            <a:r>
              <a:rPr lang="en-US" sz="2400" dirty="0" err="1"/>
              <a:t>jakékoli</a:t>
            </a:r>
            <a:r>
              <a:rPr lang="en-US" sz="2400" dirty="0"/>
              <a:t> </a:t>
            </a:r>
            <a:r>
              <a:rPr lang="en-US" sz="2400" dirty="0" err="1"/>
              <a:t>jiné</a:t>
            </a:r>
            <a:r>
              <a:rPr lang="en-US" sz="2400" dirty="0"/>
              <a:t> </a:t>
            </a:r>
            <a:r>
              <a:rPr lang="en-US" sz="2400" dirty="0" err="1"/>
              <a:t>rozpuštěné</a:t>
            </a:r>
            <a:r>
              <a:rPr lang="en-US" sz="2400" dirty="0"/>
              <a:t> </a:t>
            </a:r>
            <a:r>
              <a:rPr lang="en-US" sz="2400" dirty="0" err="1"/>
              <a:t>látky</a:t>
            </a:r>
            <a:r>
              <a:rPr lang="en-US" sz="2400" dirty="0"/>
              <a:t> </a:t>
            </a:r>
            <a:r>
              <a:rPr lang="en-US" sz="2400" dirty="0" err="1"/>
              <a:t>nebo</a:t>
            </a:r>
            <a:r>
              <a:rPr lang="en-US" sz="2400" dirty="0"/>
              <a:t> s </a:t>
            </a:r>
            <a:r>
              <a:rPr lang="en-US" sz="2400" dirty="0" err="1"/>
              <a:t>jakoukoli</a:t>
            </a:r>
            <a:r>
              <a:rPr lang="en-US" sz="2400" dirty="0"/>
              <a:t> </a:t>
            </a:r>
            <a:r>
              <a:rPr lang="en-US" sz="2400" dirty="0" err="1"/>
              <a:t>chemickou</a:t>
            </a:r>
            <a:r>
              <a:rPr lang="en-US" sz="2400" dirty="0"/>
              <a:t> </a:t>
            </a:r>
            <a:r>
              <a:rPr lang="en-US" sz="2400" dirty="0" err="1"/>
              <a:t>reakcí</a:t>
            </a:r>
            <a:r>
              <a:rPr lang="en-US" sz="2400" dirty="0"/>
              <a:t> (</a:t>
            </a:r>
            <a:r>
              <a:rPr lang="en-US" sz="2400" dirty="0" err="1"/>
              <a:t>např</a:t>
            </a:r>
            <a:r>
              <a:rPr lang="en-US" sz="2400" dirty="0"/>
              <a:t>. </a:t>
            </a:r>
            <a:r>
              <a:rPr lang="cs-CZ" sz="2400" dirty="0" smtClean="0"/>
              <a:t>h</a:t>
            </a:r>
            <a:r>
              <a:rPr lang="en-US" sz="2400" dirty="0" err="1" smtClean="0"/>
              <a:t>ydrolýza</a:t>
            </a:r>
            <a:r>
              <a:rPr lang="en-US" sz="2400" dirty="0" smtClean="0"/>
              <a:t> </a:t>
            </a:r>
            <a:r>
              <a:rPr lang="en-US" sz="2400" dirty="0"/>
              <a:t>ATP).</a:t>
            </a:r>
            <a:endParaRPr lang="cs-CZ" sz="2400" dirty="0"/>
          </a:p>
        </p:txBody>
      </p:sp>
      <p:sp>
        <p:nvSpPr>
          <p:cNvPr id="3" name="Obdélník 2"/>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2349945" y="397451"/>
            <a:ext cx="7150164" cy="646331"/>
          </a:xfrm>
          <a:prstGeom prst="rect">
            <a:avLst/>
          </a:prstGeom>
          <a:noFill/>
        </p:spPr>
        <p:txBody>
          <a:bodyPr wrap="none" rtlCol="0">
            <a:spAutoFit/>
          </a:bodyPr>
          <a:lstStyle/>
          <a:p>
            <a:pPr algn="ctr"/>
            <a:r>
              <a:rPr lang="cs-CZ" sz="3600" b="1" dirty="0" smtClean="0">
                <a:sym typeface="Symbol" panose="05050102010706020507" pitchFamily="18" charset="2"/>
              </a:rPr>
              <a:t>TRANSPORT – prostá difúze -  KAM ?</a:t>
            </a:r>
            <a:endParaRPr lang="cs-CZ" sz="3600" b="1" dirty="0">
              <a:effectLst>
                <a:glow rad="63500">
                  <a:schemeClr val="accent1">
                    <a:satMod val="175000"/>
                    <a:alpha val="40000"/>
                  </a:schemeClr>
                </a:glow>
              </a:effectLst>
            </a:endParaRPr>
          </a:p>
        </p:txBody>
      </p:sp>
      <p:sp>
        <p:nvSpPr>
          <p:cNvPr id="5" name="Obdélník 4"/>
          <p:cNvSpPr/>
          <p:nvPr/>
        </p:nvSpPr>
        <p:spPr>
          <a:xfrm>
            <a:off x="410911" y="3416530"/>
            <a:ext cx="1542580" cy="2177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cs-CZ" dirty="0" smtClean="0">
                <a:solidFill>
                  <a:schemeClr val="tx1"/>
                </a:solidFill>
              </a:rPr>
              <a:t>vně</a:t>
            </a:r>
            <a:endParaRPr lang="cs-CZ" dirty="0">
              <a:solidFill>
                <a:schemeClr val="tx1"/>
              </a:solidFill>
            </a:endParaRPr>
          </a:p>
        </p:txBody>
      </p:sp>
      <p:sp>
        <p:nvSpPr>
          <p:cNvPr id="6" name="Obdélník 5"/>
          <p:cNvSpPr/>
          <p:nvPr/>
        </p:nvSpPr>
        <p:spPr>
          <a:xfrm>
            <a:off x="2250795" y="3416530"/>
            <a:ext cx="1542580" cy="21779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cs-CZ" dirty="0" smtClean="0">
                <a:solidFill>
                  <a:schemeClr val="tx1"/>
                </a:solidFill>
              </a:rPr>
              <a:t>uvnitř</a:t>
            </a:r>
            <a:endParaRPr lang="cs-CZ" dirty="0">
              <a:solidFill>
                <a:schemeClr val="tx1"/>
              </a:solidFill>
            </a:endParaRPr>
          </a:p>
        </p:txBody>
      </p:sp>
      <p:cxnSp>
        <p:nvCxnSpPr>
          <p:cNvPr id="8" name="Přímá spojnice 7"/>
          <p:cNvCxnSpPr/>
          <p:nvPr/>
        </p:nvCxnSpPr>
        <p:spPr>
          <a:xfrm>
            <a:off x="1953491" y="3416530"/>
            <a:ext cx="0" cy="2177934"/>
          </a:xfrm>
          <a:prstGeom prst="line">
            <a:avLst/>
          </a:prstGeom>
          <a:ln w="1587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2164082" y="3416530"/>
            <a:ext cx="0" cy="2177934"/>
          </a:xfrm>
          <a:prstGeom prst="line">
            <a:avLst/>
          </a:prstGeom>
          <a:ln w="1587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13027" y="3616035"/>
            <a:ext cx="822961" cy="523220"/>
          </a:xfrm>
          <a:prstGeom prst="rect">
            <a:avLst/>
          </a:prstGeom>
          <a:noFill/>
        </p:spPr>
        <p:txBody>
          <a:bodyPr wrap="square" rtlCol="0">
            <a:spAutoFit/>
          </a:bodyPr>
          <a:lstStyle/>
          <a:p>
            <a:r>
              <a:rPr lang="cs-CZ" sz="2800" b="1" dirty="0" smtClean="0"/>
              <a:t>[</a:t>
            </a:r>
            <a:r>
              <a:rPr lang="cs-CZ" sz="2800" b="1" dirty="0" err="1" smtClean="0"/>
              <a:t>X</a:t>
            </a:r>
            <a:r>
              <a:rPr lang="cs-CZ" sz="2800" b="1" baseline="-25000" dirty="0" err="1" smtClean="0"/>
              <a:t>o</a:t>
            </a:r>
            <a:r>
              <a:rPr lang="cs-CZ" sz="2800" b="1" dirty="0" smtClean="0"/>
              <a:t>]</a:t>
            </a:r>
            <a:endParaRPr lang="cs-CZ" sz="2800" b="1" dirty="0"/>
          </a:p>
        </p:txBody>
      </p:sp>
      <p:sp>
        <p:nvSpPr>
          <p:cNvPr id="12" name="TextovéPole 11"/>
          <p:cNvSpPr txBox="1"/>
          <p:nvPr/>
        </p:nvSpPr>
        <p:spPr>
          <a:xfrm>
            <a:off x="2530792" y="4001946"/>
            <a:ext cx="822961" cy="400110"/>
          </a:xfrm>
          <a:prstGeom prst="rect">
            <a:avLst/>
          </a:prstGeom>
          <a:noFill/>
        </p:spPr>
        <p:txBody>
          <a:bodyPr wrap="square" rtlCol="0">
            <a:spAutoFit/>
          </a:bodyPr>
          <a:lstStyle/>
          <a:p>
            <a:r>
              <a:rPr lang="cs-CZ" sz="2000" dirty="0" smtClean="0"/>
              <a:t>[</a:t>
            </a:r>
            <a:r>
              <a:rPr lang="cs-CZ" sz="2000" dirty="0" err="1" smtClean="0"/>
              <a:t>X</a:t>
            </a:r>
            <a:r>
              <a:rPr lang="cs-CZ" sz="2000" baseline="-25000" dirty="0" err="1" smtClean="0"/>
              <a:t>i</a:t>
            </a:r>
            <a:r>
              <a:rPr lang="cs-CZ" sz="2000" dirty="0" smtClean="0"/>
              <a:t>]</a:t>
            </a:r>
            <a:endParaRPr lang="cs-CZ" sz="2000" dirty="0"/>
          </a:p>
        </p:txBody>
      </p:sp>
      <p:cxnSp>
        <p:nvCxnSpPr>
          <p:cNvPr id="14" name="Přímá spojnice se šipkou 13"/>
          <p:cNvCxnSpPr/>
          <p:nvPr/>
        </p:nvCxnSpPr>
        <p:spPr>
          <a:xfrm>
            <a:off x="1182201" y="3877645"/>
            <a:ext cx="1729654" cy="0"/>
          </a:xfrm>
          <a:prstGeom prst="straightConnector1">
            <a:avLst/>
          </a:prstGeom>
          <a:ln w="889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Přímá spojnice se šipkou 14"/>
          <p:cNvCxnSpPr>
            <a:stCxn id="12" idx="1"/>
          </p:cNvCxnSpPr>
          <p:nvPr/>
        </p:nvCxnSpPr>
        <p:spPr>
          <a:xfrm flipH="1">
            <a:off x="1562773" y="4202001"/>
            <a:ext cx="968019" cy="0"/>
          </a:xfrm>
          <a:prstGeom prst="straightConnector1">
            <a:avLst/>
          </a:prstGeom>
          <a:ln w="57150" cap="flat" cmpd="sng" algn="ctr">
            <a:solidFill>
              <a:schemeClr val="accent1">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Přímá spojnice se šipkou 18"/>
          <p:cNvCxnSpPr/>
          <p:nvPr/>
        </p:nvCxnSpPr>
        <p:spPr>
          <a:xfrm>
            <a:off x="1812175" y="4568358"/>
            <a:ext cx="720023" cy="20267"/>
          </a:xfrm>
          <a:prstGeom prst="straightConnector1">
            <a:avLst/>
          </a:prstGeom>
          <a:ln w="571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ovéPole 22"/>
          <p:cNvSpPr txBox="1"/>
          <p:nvPr/>
        </p:nvSpPr>
        <p:spPr>
          <a:xfrm>
            <a:off x="2530792" y="4406338"/>
            <a:ext cx="1306691" cy="830997"/>
          </a:xfrm>
          <a:prstGeom prst="rect">
            <a:avLst/>
          </a:prstGeom>
          <a:noFill/>
        </p:spPr>
        <p:txBody>
          <a:bodyPr wrap="square" rtlCol="0">
            <a:spAutoFit/>
          </a:bodyPr>
          <a:lstStyle/>
          <a:p>
            <a:r>
              <a:rPr lang="cs-CZ" sz="2400" b="1" dirty="0" smtClean="0">
                <a:solidFill>
                  <a:srgbClr val="C00000"/>
                </a:solidFill>
              </a:rPr>
              <a:t>Net flux </a:t>
            </a:r>
            <a:r>
              <a:rPr lang="cs-CZ" sz="2400" b="1" dirty="0" err="1" smtClean="0">
                <a:solidFill>
                  <a:srgbClr val="C00000"/>
                </a:solidFill>
              </a:rPr>
              <a:t>of</a:t>
            </a:r>
            <a:r>
              <a:rPr lang="cs-CZ" sz="2400" b="1" dirty="0" smtClean="0">
                <a:solidFill>
                  <a:srgbClr val="C00000"/>
                </a:solidFill>
              </a:rPr>
              <a:t> X</a:t>
            </a:r>
            <a:endParaRPr lang="cs-CZ" sz="2400" b="1" dirty="0">
              <a:solidFill>
                <a:srgbClr val="C00000"/>
              </a:solidFill>
            </a:endParaRPr>
          </a:p>
        </p:txBody>
      </p:sp>
      <p:sp>
        <p:nvSpPr>
          <p:cNvPr id="24" name="TextovéPole 23"/>
          <p:cNvSpPr txBox="1"/>
          <p:nvPr/>
        </p:nvSpPr>
        <p:spPr>
          <a:xfrm>
            <a:off x="0" y="5521536"/>
            <a:ext cx="4021866" cy="1323439"/>
          </a:xfrm>
          <a:prstGeom prst="rect">
            <a:avLst/>
          </a:prstGeom>
          <a:noFill/>
        </p:spPr>
        <p:txBody>
          <a:bodyPr wrap="square" rtlCol="0">
            <a:spAutoFit/>
          </a:bodyPr>
          <a:lstStyle/>
          <a:p>
            <a:pPr algn="ctr"/>
            <a:r>
              <a:rPr lang="cs-CZ" sz="2800" b="1" dirty="0" smtClean="0"/>
              <a:t>[</a:t>
            </a:r>
            <a:r>
              <a:rPr lang="cs-CZ" sz="2800" b="1" dirty="0" err="1" smtClean="0"/>
              <a:t>X</a:t>
            </a:r>
            <a:r>
              <a:rPr lang="cs-CZ" sz="2800" b="1" baseline="-25000" dirty="0" err="1" smtClean="0"/>
              <a:t>o</a:t>
            </a:r>
            <a:r>
              <a:rPr lang="cs-CZ" sz="2800" b="1" dirty="0" smtClean="0"/>
              <a:t>] &gt; </a:t>
            </a:r>
            <a:r>
              <a:rPr lang="cs-CZ" sz="2800" dirty="0"/>
              <a:t>[</a:t>
            </a:r>
            <a:r>
              <a:rPr lang="cs-CZ" sz="2800" dirty="0" err="1"/>
              <a:t>X</a:t>
            </a:r>
            <a:r>
              <a:rPr lang="cs-CZ" sz="2800" baseline="-25000" dirty="0" err="1"/>
              <a:t>i</a:t>
            </a:r>
            <a:r>
              <a:rPr lang="cs-CZ" sz="2800" dirty="0" smtClean="0"/>
              <a:t>]</a:t>
            </a:r>
          </a:p>
          <a:p>
            <a:pPr algn="ctr"/>
            <a:r>
              <a:rPr lang="cs-CZ" sz="2800" dirty="0" smtClean="0"/>
              <a:t>{</a:t>
            </a:r>
            <a:r>
              <a:rPr lang="cs-CZ" sz="2800" dirty="0" smtClean="0">
                <a:sym typeface="Symbol" panose="05050102010706020507" pitchFamily="18" charset="2"/>
              </a:rPr>
              <a:t></a:t>
            </a:r>
            <a:r>
              <a:rPr lang="cs-CZ" sz="2800" baseline="-25000" dirty="0" smtClean="0">
                <a:sym typeface="Symbol" panose="05050102010706020507" pitchFamily="18" charset="2"/>
              </a:rPr>
              <a:t>o</a:t>
            </a:r>
            <a:r>
              <a:rPr lang="cs-CZ" sz="2800" dirty="0" smtClean="0"/>
              <a:t>} = </a:t>
            </a:r>
            <a:r>
              <a:rPr lang="cs-CZ" sz="2800" dirty="0"/>
              <a:t>{</a:t>
            </a:r>
            <a:r>
              <a:rPr lang="cs-CZ" sz="2800" dirty="0">
                <a:sym typeface="Symbol" panose="05050102010706020507" pitchFamily="18" charset="2"/>
              </a:rPr>
              <a:t></a:t>
            </a:r>
            <a:r>
              <a:rPr lang="cs-CZ" sz="2800" baseline="-25000" dirty="0">
                <a:sym typeface="Symbol" panose="05050102010706020507" pitchFamily="18" charset="2"/>
              </a:rPr>
              <a:t>o</a:t>
            </a:r>
            <a:r>
              <a:rPr lang="cs-CZ" sz="2800" dirty="0" smtClean="0"/>
              <a:t>}</a:t>
            </a:r>
          </a:p>
          <a:p>
            <a:pPr algn="ctr"/>
            <a:r>
              <a:rPr lang="cs-CZ" sz="2400" dirty="0" smtClean="0"/>
              <a:t>Flux IN – flux OUT = </a:t>
            </a:r>
            <a:r>
              <a:rPr lang="cs-CZ" sz="2400" dirty="0" err="1" smtClean="0"/>
              <a:t>net</a:t>
            </a:r>
            <a:r>
              <a:rPr lang="cs-CZ" sz="2400" dirty="0" smtClean="0"/>
              <a:t> flux</a:t>
            </a:r>
            <a:endParaRPr lang="cs-CZ" sz="2400" dirty="0"/>
          </a:p>
        </p:txBody>
      </p:sp>
      <p:sp>
        <p:nvSpPr>
          <p:cNvPr id="25" name="TextovéPole 24"/>
          <p:cNvSpPr txBox="1"/>
          <p:nvPr/>
        </p:nvSpPr>
        <p:spPr>
          <a:xfrm>
            <a:off x="1322678" y="5037280"/>
            <a:ext cx="841404" cy="400110"/>
          </a:xfrm>
          <a:prstGeom prst="rect">
            <a:avLst/>
          </a:prstGeom>
          <a:noFill/>
        </p:spPr>
        <p:txBody>
          <a:bodyPr wrap="square" rtlCol="0">
            <a:spAutoFit/>
          </a:bodyPr>
          <a:lstStyle/>
          <a:p>
            <a:r>
              <a:rPr lang="cs-CZ" sz="2000" dirty="0"/>
              <a:t>{</a:t>
            </a:r>
            <a:r>
              <a:rPr lang="cs-CZ" sz="2000" dirty="0">
                <a:sym typeface="Symbol" panose="05050102010706020507" pitchFamily="18" charset="2"/>
              </a:rPr>
              <a:t></a:t>
            </a:r>
            <a:r>
              <a:rPr lang="cs-CZ" sz="2000" baseline="-25000" dirty="0">
                <a:sym typeface="Symbol" panose="05050102010706020507" pitchFamily="18" charset="2"/>
              </a:rPr>
              <a:t>o</a:t>
            </a:r>
            <a:r>
              <a:rPr lang="cs-CZ" sz="2000" dirty="0"/>
              <a:t>}</a:t>
            </a:r>
          </a:p>
        </p:txBody>
      </p:sp>
      <p:sp>
        <p:nvSpPr>
          <p:cNvPr id="26" name="TextovéPole 25"/>
          <p:cNvSpPr txBox="1"/>
          <p:nvPr/>
        </p:nvSpPr>
        <p:spPr>
          <a:xfrm>
            <a:off x="2181663" y="5015111"/>
            <a:ext cx="841404" cy="400110"/>
          </a:xfrm>
          <a:prstGeom prst="rect">
            <a:avLst/>
          </a:prstGeom>
          <a:noFill/>
        </p:spPr>
        <p:txBody>
          <a:bodyPr wrap="square" rtlCol="0">
            <a:spAutoFit/>
          </a:bodyPr>
          <a:lstStyle/>
          <a:p>
            <a:r>
              <a:rPr lang="cs-CZ" sz="2000" dirty="0"/>
              <a:t>{</a:t>
            </a:r>
            <a:r>
              <a:rPr lang="cs-CZ" sz="2000" dirty="0" smtClean="0">
                <a:sym typeface="Symbol" panose="05050102010706020507" pitchFamily="18" charset="2"/>
              </a:rPr>
              <a:t></a:t>
            </a:r>
            <a:r>
              <a:rPr lang="cs-CZ" sz="2000" baseline="-25000" dirty="0" smtClean="0">
                <a:sym typeface="Symbol" panose="05050102010706020507" pitchFamily="18" charset="2"/>
              </a:rPr>
              <a:t>i</a:t>
            </a:r>
            <a:r>
              <a:rPr lang="cs-CZ" sz="2000" dirty="0" smtClean="0"/>
              <a:t>}</a:t>
            </a:r>
            <a:endParaRPr lang="cs-CZ" sz="2000" dirty="0"/>
          </a:p>
        </p:txBody>
      </p:sp>
      <p:sp>
        <p:nvSpPr>
          <p:cNvPr id="27" name="Obdélník 26"/>
          <p:cNvSpPr/>
          <p:nvPr/>
        </p:nvSpPr>
        <p:spPr>
          <a:xfrm>
            <a:off x="7604191" y="2892829"/>
            <a:ext cx="1542580" cy="2177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cs-CZ" dirty="0" smtClean="0">
                <a:solidFill>
                  <a:schemeClr val="tx1"/>
                </a:solidFill>
              </a:rPr>
              <a:t>vně</a:t>
            </a:r>
            <a:endParaRPr lang="cs-CZ" dirty="0">
              <a:solidFill>
                <a:schemeClr val="tx1"/>
              </a:solidFill>
            </a:endParaRPr>
          </a:p>
        </p:txBody>
      </p:sp>
      <p:sp>
        <p:nvSpPr>
          <p:cNvPr id="28" name="Obdélník 27"/>
          <p:cNvSpPr/>
          <p:nvPr/>
        </p:nvSpPr>
        <p:spPr>
          <a:xfrm>
            <a:off x="9444075" y="2892829"/>
            <a:ext cx="1542580" cy="21779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cs-CZ" dirty="0" smtClean="0">
                <a:solidFill>
                  <a:schemeClr val="tx1"/>
                </a:solidFill>
              </a:rPr>
              <a:t>uvnitř</a:t>
            </a:r>
            <a:endParaRPr lang="cs-CZ" dirty="0">
              <a:solidFill>
                <a:schemeClr val="tx1"/>
              </a:solidFill>
            </a:endParaRPr>
          </a:p>
        </p:txBody>
      </p:sp>
      <p:cxnSp>
        <p:nvCxnSpPr>
          <p:cNvPr id="29" name="Přímá spojnice 28"/>
          <p:cNvCxnSpPr/>
          <p:nvPr/>
        </p:nvCxnSpPr>
        <p:spPr>
          <a:xfrm>
            <a:off x="9146771" y="2892829"/>
            <a:ext cx="0" cy="2177934"/>
          </a:xfrm>
          <a:prstGeom prst="line">
            <a:avLst/>
          </a:prstGeom>
          <a:ln w="1587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9357362" y="2892829"/>
            <a:ext cx="0" cy="2177934"/>
          </a:xfrm>
          <a:prstGeom prst="line">
            <a:avLst/>
          </a:prstGeom>
          <a:ln w="1587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8218515" y="3018133"/>
            <a:ext cx="822961" cy="430887"/>
          </a:xfrm>
          <a:prstGeom prst="rect">
            <a:avLst/>
          </a:prstGeom>
          <a:noFill/>
        </p:spPr>
        <p:txBody>
          <a:bodyPr wrap="square" rtlCol="0">
            <a:spAutoFit/>
          </a:bodyPr>
          <a:lstStyle>
            <a:defPPr>
              <a:defRPr lang="cs-CZ"/>
            </a:defPPr>
            <a:lvl1pPr>
              <a:defRPr sz="2200"/>
            </a:lvl1pPr>
          </a:lstStyle>
          <a:p>
            <a:r>
              <a:rPr lang="cs-CZ" dirty="0"/>
              <a:t>[</a:t>
            </a:r>
            <a:r>
              <a:rPr lang="cs-CZ" dirty="0" err="1" smtClean="0"/>
              <a:t>X</a:t>
            </a:r>
            <a:r>
              <a:rPr lang="cs-CZ" baseline="30000" dirty="0" err="1" smtClean="0"/>
              <a:t>+</a:t>
            </a:r>
            <a:r>
              <a:rPr lang="cs-CZ" baseline="-25000" dirty="0" err="1" smtClean="0"/>
              <a:t>o</a:t>
            </a:r>
            <a:r>
              <a:rPr lang="cs-CZ" dirty="0"/>
              <a:t>]</a:t>
            </a:r>
          </a:p>
        </p:txBody>
      </p:sp>
      <p:sp>
        <p:nvSpPr>
          <p:cNvPr id="32" name="TextovéPole 31"/>
          <p:cNvSpPr txBox="1"/>
          <p:nvPr/>
        </p:nvSpPr>
        <p:spPr>
          <a:xfrm>
            <a:off x="9683413" y="3018133"/>
            <a:ext cx="822961" cy="430887"/>
          </a:xfrm>
          <a:prstGeom prst="rect">
            <a:avLst/>
          </a:prstGeom>
          <a:noFill/>
        </p:spPr>
        <p:txBody>
          <a:bodyPr wrap="square" rtlCol="0">
            <a:spAutoFit/>
          </a:bodyPr>
          <a:lstStyle/>
          <a:p>
            <a:r>
              <a:rPr lang="cs-CZ" sz="2200" dirty="0" smtClean="0"/>
              <a:t>[</a:t>
            </a:r>
            <a:r>
              <a:rPr lang="cs-CZ" sz="2200" dirty="0" err="1" smtClean="0"/>
              <a:t>X</a:t>
            </a:r>
            <a:r>
              <a:rPr lang="cs-CZ" sz="2200" baseline="30000" dirty="0" err="1" smtClean="0"/>
              <a:t>+</a:t>
            </a:r>
            <a:r>
              <a:rPr lang="cs-CZ" sz="2200" baseline="-25000" dirty="0" err="1" smtClean="0"/>
              <a:t>i</a:t>
            </a:r>
            <a:r>
              <a:rPr lang="cs-CZ" sz="2200" dirty="0" smtClean="0"/>
              <a:t>]</a:t>
            </a:r>
            <a:endParaRPr lang="cs-CZ" sz="2200" dirty="0"/>
          </a:p>
        </p:txBody>
      </p:sp>
      <p:cxnSp>
        <p:nvCxnSpPr>
          <p:cNvPr id="33" name="Přímá spojnice se šipkou 32"/>
          <p:cNvCxnSpPr/>
          <p:nvPr/>
        </p:nvCxnSpPr>
        <p:spPr>
          <a:xfrm>
            <a:off x="8807340" y="3272581"/>
            <a:ext cx="968019" cy="12711"/>
          </a:xfrm>
          <a:prstGeom prst="straightConnector1">
            <a:avLst/>
          </a:prstGeom>
          <a:ln w="571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Přímá spojnice se šipkou 33"/>
          <p:cNvCxnSpPr/>
          <p:nvPr/>
        </p:nvCxnSpPr>
        <p:spPr>
          <a:xfrm flipH="1">
            <a:off x="8807340" y="3802155"/>
            <a:ext cx="968019" cy="0"/>
          </a:xfrm>
          <a:prstGeom prst="straightConnector1">
            <a:avLst/>
          </a:prstGeom>
          <a:ln w="57150" cap="flat" cmpd="sng" algn="ctr">
            <a:solidFill>
              <a:schemeClr val="accent1">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TextovéPole 36"/>
          <p:cNvSpPr txBox="1"/>
          <p:nvPr/>
        </p:nvSpPr>
        <p:spPr>
          <a:xfrm>
            <a:off x="8147973" y="4271460"/>
            <a:ext cx="1042154" cy="461665"/>
          </a:xfrm>
          <a:prstGeom prst="rect">
            <a:avLst/>
          </a:prstGeom>
          <a:noFill/>
        </p:spPr>
        <p:txBody>
          <a:bodyPr wrap="square" rtlCol="0">
            <a:spAutoFit/>
          </a:bodyPr>
          <a:lstStyle/>
          <a:p>
            <a:r>
              <a:rPr lang="cs-CZ" sz="2400" dirty="0"/>
              <a:t>{</a:t>
            </a:r>
            <a:r>
              <a:rPr lang="cs-CZ" sz="2400" dirty="0">
                <a:sym typeface="Symbol" panose="05050102010706020507" pitchFamily="18" charset="2"/>
              </a:rPr>
              <a:t></a:t>
            </a:r>
            <a:r>
              <a:rPr lang="cs-CZ" sz="2400" baseline="-25000" dirty="0">
                <a:sym typeface="Symbol" panose="05050102010706020507" pitchFamily="18" charset="2"/>
              </a:rPr>
              <a:t>o</a:t>
            </a:r>
            <a:r>
              <a:rPr lang="cs-CZ" sz="2400" dirty="0" smtClean="0"/>
              <a:t>} +</a:t>
            </a:r>
            <a:endParaRPr lang="cs-CZ" sz="2400" dirty="0"/>
          </a:p>
        </p:txBody>
      </p:sp>
      <p:sp>
        <p:nvSpPr>
          <p:cNvPr id="38" name="TextovéPole 37"/>
          <p:cNvSpPr txBox="1"/>
          <p:nvPr/>
        </p:nvSpPr>
        <p:spPr>
          <a:xfrm>
            <a:off x="9462241" y="4298135"/>
            <a:ext cx="841404" cy="461665"/>
          </a:xfrm>
          <a:prstGeom prst="rect">
            <a:avLst/>
          </a:prstGeom>
          <a:noFill/>
        </p:spPr>
        <p:txBody>
          <a:bodyPr wrap="square" rtlCol="0">
            <a:spAutoFit/>
          </a:bodyPr>
          <a:lstStyle/>
          <a:p>
            <a:r>
              <a:rPr lang="cs-CZ" sz="2400" dirty="0"/>
              <a:t>{</a:t>
            </a:r>
            <a:r>
              <a:rPr lang="cs-CZ" sz="2400" dirty="0" smtClean="0">
                <a:sym typeface="Symbol" panose="05050102010706020507" pitchFamily="18" charset="2"/>
              </a:rPr>
              <a:t></a:t>
            </a:r>
            <a:r>
              <a:rPr lang="cs-CZ" sz="2400" baseline="-25000" dirty="0" smtClean="0">
                <a:sym typeface="Symbol" panose="05050102010706020507" pitchFamily="18" charset="2"/>
              </a:rPr>
              <a:t>i</a:t>
            </a:r>
            <a:r>
              <a:rPr lang="cs-CZ" sz="2400" dirty="0" smtClean="0"/>
              <a:t>} -</a:t>
            </a:r>
            <a:endParaRPr lang="cs-CZ" sz="2400" dirty="0"/>
          </a:p>
        </p:txBody>
      </p:sp>
      <p:sp>
        <p:nvSpPr>
          <p:cNvPr id="40" name="TextovéPole 39"/>
          <p:cNvSpPr txBox="1"/>
          <p:nvPr/>
        </p:nvSpPr>
        <p:spPr>
          <a:xfrm>
            <a:off x="9702042" y="3560497"/>
            <a:ext cx="822961" cy="430887"/>
          </a:xfrm>
          <a:prstGeom prst="rect">
            <a:avLst/>
          </a:prstGeom>
          <a:noFill/>
        </p:spPr>
        <p:txBody>
          <a:bodyPr wrap="square" rtlCol="0">
            <a:spAutoFit/>
          </a:bodyPr>
          <a:lstStyle/>
          <a:p>
            <a:r>
              <a:rPr lang="cs-CZ" sz="2200" dirty="0" smtClean="0"/>
              <a:t>[X</a:t>
            </a:r>
            <a:r>
              <a:rPr lang="cs-CZ" sz="2200" baseline="30000" dirty="0" smtClean="0"/>
              <a:t>-</a:t>
            </a:r>
            <a:r>
              <a:rPr lang="cs-CZ" sz="2200" baseline="-25000" dirty="0" smtClean="0"/>
              <a:t>i</a:t>
            </a:r>
            <a:r>
              <a:rPr lang="cs-CZ" sz="2200" dirty="0" smtClean="0"/>
              <a:t>]</a:t>
            </a:r>
            <a:endParaRPr lang="cs-CZ" sz="2200" dirty="0"/>
          </a:p>
        </p:txBody>
      </p:sp>
      <p:sp>
        <p:nvSpPr>
          <p:cNvPr id="41" name="TextovéPole 40"/>
          <p:cNvSpPr txBox="1"/>
          <p:nvPr/>
        </p:nvSpPr>
        <p:spPr>
          <a:xfrm>
            <a:off x="8257569" y="3574324"/>
            <a:ext cx="822961" cy="430887"/>
          </a:xfrm>
          <a:prstGeom prst="rect">
            <a:avLst/>
          </a:prstGeom>
          <a:noFill/>
        </p:spPr>
        <p:txBody>
          <a:bodyPr wrap="square" rtlCol="0">
            <a:spAutoFit/>
          </a:bodyPr>
          <a:lstStyle>
            <a:defPPr>
              <a:defRPr lang="cs-CZ"/>
            </a:defPPr>
            <a:lvl1pPr>
              <a:defRPr sz="2200"/>
            </a:lvl1pPr>
          </a:lstStyle>
          <a:p>
            <a:r>
              <a:rPr lang="cs-CZ" dirty="0"/>
              <a:t>[</a:t>
            </a:r>
            <a:r>
              <a:rPr lang="cs-CZ" dirty="0" smtClean="0"/>
              <a:t>X</a:t>
            </a:r>
            <a:r>
              <a:rPr lang="cs-CZ" baseline="30000" dirty="0" smtClean="0"/>
              <a:t>-</a:t>
            </a:r>
            <a:r>
              <a:rPr lang="cs-CZ" baseline="-25000" dirty="0" smtClean="0"/>
              <a:t>o</a:t>
            </a:r>
            <a:r>
              <a:rPr lang="cs-CZ" dirty="0"/>
              <a:t>]</a:t>
            </a:r>
          </a:p>
        </p:txBody>
      </p:sp>
      <p:sp>
        <p:nvSpPr>
          <p:cNvPr id="42" name="TextovéPole 41"/>
          <p:cNvSpPr txBox="1"/>
          <p:nvPr/>
        </p:nvSpPr>
        <p:spPr>
          <a:xfrm>
            <a:off x="7038804" y="5337012"/>
            <a:ext cx="4505090" cy="954107"/>
          </a:xfrm>
          <a:prstGeom prst="rect">
            <a:avLst/>
          </a:prstGeom>
          <a:noFill/>
        </p:spPr>
        <p:txBody>
          <a:bodyPr wrap="square" rtlCol="0">
            <a:spAutoFit/>
          </a:bodyPr>
          <a:lstStyle/>
          <a:p>
            <a:pPr algn="ctr"/>
            <a:r>
              <a:rPr lang="cs-CZ" sz="2400" dirty="0" smtClean="0"/>
              <a:t>[</a:t>
            </a:r>
            <a:r>
              <a:rPr lang="cs-CZ" sz="2400" dirty="0" err="1" smtClean="0"/>
              <a:t>X</a:t>
            </a:r>
            <a:r>
              <a:rPr lang="cs-CZ" sz="2400" baseline="-25000" dirty="0" err="1" smtClean="0"/>
              <a:t>o</a:t>
            </a:r>
            <a:r>
              <a:rPr lang="cs-CZ" sz="2400" dirty="0" smtClean="0"/>
              <a:t>] </a:t>
            </a:r>
            <a:r>
              <a:rPr lang="cs-CZ" sz="2800" b="1" dirty="0" smtClean="0"/>
              <a:t>= </a:t>
            </a:r>
            <a:r>
              <a:rPr lang="cs-CZ" sz="2800" dirty="0"/>
              <a:t>[</a:t>
            </a:r>
            <a:r>
              <a:rPr lang="cs-CZ" sz="2800" dirty="0" err="1"/>
              <a:t>X</a:t>
            </a:r>
            <a:r>
              <a:rPr lang="cs-CZ" sz="2800" baseline="-25000" dirty="0" err="1"/>
              <a:t>i</a:t>
            </a:r>
            <a:r>
              <a:rPr lang="cs-CZ" sz="2800" dirty="0" smtClean="0"/>
              <a:t>]</a:t>
            </a:r>
          </a:p>
          <a:p>
            <a:pPr algn="ctr"/>
            <a:r>
              <a:rPr lang="cs-CZ" sz="2800" dirty="0" smtClean="0"/>
              <a:t>{</a:t>
            </a:r>
            <a:r>
              <a:rPr lang="cs-CZ" sz="2800" dirty="0" smtClean="0">
                <a:sym typeface="Symbol" panose="05050102010706020507" pitchFamily="18" charset="2"/>
              </a:rPr>
              <a:t></a:t>
            </a:r>
            <a:r>
              <a:rPr lang="cs-CZ" sz="2800" baseline="-25000" dirty="0" smtClean="0">
                <a:sym typeface="Symbol" panose="05050102010706020507" pitchFamily="18" charset="2"/>
              </a:rPr>
              <a:t>o</a:t>
            </a:r>
            <a:r>
              <a:rPr lang="cs-CZ" sz="2800" dirty="0" smtClean="0"/>
              <a:t>} </a:t>
            </a:r>
            <a:r>
              <a:rPr lang="cs-CZ" sz="2800" dirty="0" smtClean="0">
                <a:sym typeface="Symbol" panose="05050102010706020507" pitchFamily="18" charset="2"/>
              </a:rPr>
              <a:t></a:t>
            </a:r>
            <a:r>
              <a:rPr lang="cs-CZ" sz="2800" dirty="0" smtClean="0"/>
              <a:t> </a:t>
            </a:r>
            <a:r>
              <a:rPr lang="cs-CZ" sz="2800" dirty="0"/>
              <a:t>{</a:t>
            </a:r>
            <a:r>
              <a:rPr lang="cs-CZ" sz="2800" dirty="0">
                <a:sym typeface="Symbol" panose="05050102010706020507" pitchFamily="18" charset="2"/>
              </a:rPr>
              <a:t></a:t>
            </a:r>
            <a:r>
              <a:rPr lang="cs-CZ" sz="2800" baseline="-25000">
                <a:sym typeface="Symbol" panose="05050102010706020507" pitchFamily="18" charset="2"/>
              </a:rPr>
              <a:t>o</a:t>
            </a:r>
            <a:r>
              <a:rPr lang="cs-CZ" sz="2800" smtClean="0"/>
              <a:t>}</a:t>
            </a:r>
            <a:endParaRPr lang="cs-CZ" sz="2800" dirty="0" smtClean="0"/>
          </a:p>
        </p:txBody>
      </p:sp>
      <p:sp>
        <p:nvSpPr>
          <p:cNvPr id="7" name="TextovéPole 6"/>
          <p:cNvSpPr txBox="1"/>
          <p:nvPr/>
        </p:nvSpPr>
        <p:spPr>
          <a:xfrm>
            <a:off x="54031" y="2198174"/>
            <a:ext cx="4070467" cy="900631"/>
          </a:xfrm>
          <a:prstGeom prst="rect">
            <a:avLst/>
          </a:prstGeom>
          <a:solidFill>
            <a:schemeClr val="bg1">
              <a:lumMod val="85000"/>
            </a:schemeClr>
          </a:solidFill>
          <a:scene3d>
            <a:camera prst="orthographicFront"/>
            <a:lightRig rig="threePt" dir="t"/>
          </a:scene3d>
          <a:sp3d>
            <a:bevelT/>
          </a:sp3d>
        </p:spPr>
        <p:txBody>
          <a:bodyPr wrap="square" rtlCol="0">
            <a:spAutoFit/>
          </a:bodyPr>
          <a:lstStyle/>
          <a:p>
            <a:pPr algn="ctr">
              <a:lnSpc>
                <a:spcPts val="2100"/>
              </a:lnSpc>
            </a:pPr>
            <a:r>
              <a:rPr lang="cs-CZ" sz="2000" b="1" dirty="0"/>
              <a:t>Tok nenabité látky </a:t>
            </a:r>
            <a:r>
              <a:rPr lang="cs-CZ" sz="2000" b="1" dirty="0" smtClean="0"/>
              <a:t>přes lipidovou membránou </a:t>
            </a:r>
            <a:r>
              <a:rPr lang="cs-CZ" sz="2000" b="1" dirty="0"/>
              <a:t>je přímo </a:t>
            </a:r>
            <a:r>
              <a:rPr lang="cs-CZ" sz="2000" b="1" dirty="0" smtClean="0"/>
              <a:t>úměrná </a:t>
            </a:r>
            <a:r>
              <a:rPr lang="cs-CZ" sz="2000" b="1" dirty="0"/>
              <a:t>jeho koncentračnímu rozdílu</a:t>
            </a:r>
            <a:endParaRPr lang="cs-CZ" sz="2000" dirty="0"/>
          </a:p>
        </p:txBody>
      </p:sp>
    </p:spTree>
    <p:extLst>
      <p:ext uri="{BB962C8B-B14F-4D97-AF65-F5344CB8AC3E}">
        <p14:creationId xmlns:p14="http://schemas.microsoft.com/office/powerpoint/2010/main" val="3497037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766388" y="397451"/>
            <a:ext cx="8317277" cy="646331"/>
          </a:xfrm>
          <a:prstGeom prst="rect">
            <a:avLst/>
          </a:prstGeom>
          <a:noFill/>
        </p:spPr>
        <p:txBody>
          <a:bodyPr wrap="none" rtlCol="0">
            <a:spAutoFit/>
          </a:bodyPr>
          <a:lstStyle/>
          <a:p>
            <a:pPr algn="ctr"/>
            <a:r>
              <a:rPr lang="cs-CZ" sz="3600" b="1" dirty="0" smtClean="0">
                <a:sym typeface="Symbol" panose="05050102010706020507" pitchFamily="18" charset="2"/>
              </a:rPr>
              <a:t>TRANSPORT – prostá difúze -  JAK RYCHLE?</a:t>
            </a:r>
            <a:endParaRPr lang="cs-CZ" sz="3600" b="1" dirty="0">
              <a:effectLst>
                <a:glow rad="63500">
                  <a:schemeClr val="accent1">
                    <a:satMod val="175000"/>
                    <a:alpha val="40000"/>
                  </a:schemeClr>
                </a:glow>
              </a:effectLst>
            </a:endParaRPr>
          </a:p>
        </p:txBody>
      </p:sp>
      <p:sp>
        <p:nvSpPr>
          <p:cNvPr id="6" name="TextovéPole 5"/>
          <p:cNvSpPr txBox="1"/>
          <p:nvPr/>
        </p:nvSpPr>
        <p:spPr>
          <a:xfrm>
            <a:off x="874676" y="1705989"/>
            <a:ext cx="3887509" cy="83099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cs-CZ" sz="2400" dirty="0"/>
              <a:t>Velikost rozdílu koncentračního gradientu</a:t>
            </a:r>
            <a:endParaRPr lang="cs-CZ" sz="2400" dirty="0">
              <a:solidFill>
                <a:schemeClr val="tx1">
                  <a:lumMod val="95000"/>
                  <a:lumOff val="5000"/>
                </a:schemeClr>
              </a:solidFill>
            </a:endParaRPr>
          </a:p>
        </p:txBody>
      </p:sp>
      <p:sp>
        <p:nvSpPr>
          <p:cNvPr id="7" name="TextovéPole 6"/>
          <p:cNvSpPr txBox="1"/>
          <p:nvPr/>
        </p:nvSpPr>
        <p:spPr>
          <a:xfrm>
            <a:off x="874676" y="2675593"/>
            <a:ext cx="3887509" cy="461665"/>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pPr algn="ctr"/>
            <a:r>
              <a:rPr lang="cs-CZ" sz="2400" dirty="0" smtClean="0"/>
              <a:t>Rozdělovací koeficient(</a:t>
            </a:r>
            <a:r>
              <a:rPr lang="cs-CZ" sz="2400" dirty="0" smtClean="0">
                <a:sym typeface="Symbol" panose="05050102010706020507" pitchFamily="18" charset="2"/>
              </a:rPr>
              <a:t></a:t>
            </a:r>
            <a:r>
              <a:rPr lang="cs-CZ" sz="2400" dirty="0" smtClean="0"/>
              <a:t>)</a:t>
            </a:r>
            <a:endParaRPr lang="cs-CZ" sz="2400" dirty="0">
              <a:solidFill>
                <a:schemeClr val="tx1">
                  <a:lumMod val="95000"/>
                  <a:lumOff val="5000"/>
                </a:schemeClr>
              </a:solidFill>
            </a:endParaRPr>
          </a:p>
        </p:txBody>
      </p:sp>
      <p:sp>
        <p:nvSpPr>
          <p:cNvPr id="8" name="TextovéPole 7"/>
          <p:cNvSpPr txBox="1"/>
          <p:nvPr/>
        </p:nvSpPr>
        <p:spPr>
          <a:xfrm>
            <a:off x="874676" y="5253367"/>
            <a:ext cx="3887509" cy="461665"/>
          </a:xfrm>
          <a:prstGeom prst="rect">
            <a:avLst/>
          </a:prstGeom>
          <a:solidFill>
            <a:schemeClr val="accent1">
              <a:lumMod val="50000"/>
            </a:schemeClr>
          </a:solidFill>
          <a:scene3d>
            <a:camera prst="orthographicFront"/>
            <a:lightRig rig="threePt" dir="t"/>
          </a:scene3d>
          <a:sp3d>
            <a:bevelT/>
          </a:sp3d>
        </p:spPr>
        <p:txBody>
          <a:bodyPr wrap="square" rtlCol="0">
            <a:spAutoFit/>
          </a:bodyPr>
          <a:lstStyle/>
          <a:p>
            <a:pPr algn="ctr"/>
            <a:r>
              <a:rPr lang="cs-CZ" sz="2400" dirty="0" smtClean="0">
                <a:solidFill>
                  <a:schemeClr val="bg1"/>
                </a:solidFill>
                <a:effectLst>
                  <a:outerShdw blurRad="38100" dist="38100" dir="2700000" algn="tl">
                    <a:srgbClr val="000000">
                      <a:alpha val="43137"/>
                    </a:srgbClr>
                  </a:outerShdw>
                </a:effectLst>
              </a:rPr>
              <a:t>Plocha (A)</a:t>
            </a:r>
            <a:endParaRPr lang="cs-CZ" sz="2400" dirty="0">
              <a:solidFill>
                <a:schemeClr val="bg1"/>
              </a:solidFill>
              <a:effectLst>
                <a:outerShdw blurRad="38100" dist="38100" dir="2700000" algn="tl">
                  <a:srgbClr val="000000">
                    <a:alpha val="43137"/>
                  </a:srgbClr>
                </a:outerShdw>
              </a:effectLst>
            </a:endParaRPr>
          </a:p>
        </p:txBody>
      </p:sp>
      <p:sp>
        <p:nvSpPr>
          <p:cNvPr id="9" name="TextovéPole 8"/>
          <p:cNvSpPr txBox="1"/>
          <p:nvPr/>
        </p:nvSpPr>
        <p:spPr>
          <a:xfrm>
            <a:off x="874676" y="3502368"/>
            <a:ext cx="3887509" cy="461665"/>
          </a:xfrm>
          <a:prstGeom prst="rect">
            <a:avLst/>
          </a:prstGeom>
          <a:solidFill>
            <a:schemeClr val="accent1">
              <a:lumMod val="60000"/>
              <a:lumOff val="40000"/>
            </a:schemeClr>
          </a:solidFill>
          <a:scene3d>
            <a:camera prst="orthographicFront"/>
            <a:lightRig rig="threePt" dir="t"/>
          </a:scene3d>
          <a:sp3d>
            <a:bevelT/>
          </a:sp3d>
        </p:spPr>
        <p:txBody>
          <a:bodyPr wrap="square" rtlCol="0">
            <a:spAutoFit/>
          </a:bodyPr>
          <a:lstStyle/>
          <a:p>
            <a:pPr algn="ctr"/>
            <a:r>
              <a:rPr lang="cs-CZ" sz="2400" dirty="0" smtClean="0"/>
              <a:t>Difúzní koeficient</a:t>
            </a:r>
            <a:r>
              <a:rPr lang="en-US" sz="2400" dirty="0" smtClean="0"/>
              <a:t>(</a:t>
            </a:r>
            <a:r>
              <a:rPr lang="cs-CZ" sz="2400" dirty="0" smtClean="0"/>
              <a:t>D)</a:t>
            </a:r>
            <a:endParaRPr lang="cs-CZ" sz="2400" dirty="0">
              <a:solidFill>
                <a:schemeClr val="tx1">
                  <a:lumMod val="95000"/>
                  <a:lumOff val="5000"/>
                </a:schemeClr>
              </a:solidFill>
            </a:endParaRPr>
          </a:p>
        </p:txBody>
      </p:sp>
      <p:sp>
        <p:nvSpPr>
          <p:cNvPr id="10" name="TextovéPole 9"/>
          <p:cNvSpPr txBox="1"/>
          <p:nvPr/>
        </p:nvSpPr>
        <p:spPr>
          <a:xfrm>
            <a:off x="874676" y="4371043"/>
            <a:ext cx="3887509" cy="461665"/>
          </a:xfrm>
          <a:prstGeom prst="rect">
            <a:avLst/>
          </a:prstGeom>
          <a:solidFill>
            <a:schemeClr val="accent1">
              <a:lumMod val="75000"/>
            </a:schemeClr>
          </a:solidFill>
          <a:scene3d>
            <a:camera prst="orthographicFront"/>
            <a:lightRig rig="threePt" dir="t"/>
          </a:scene3d>
          <a:sp3d>
            <a:bevelT/>
          </a:sp3d>
        </p:spPr>
        <p:txBody>
          <a:bodyPr wrap="square" lIns="36000" rIns="36000" rtlCol="0">
            <a:spAutoFit/>
          </a:bodyPr>
          <a:lstStyle/>
          <a:p>
            <a:pPr algn="ctr"/>
            <a:r>
              <a:rPr lang="cs-CZ" sz="2400" dirty="0" smtClean="0">
                <a:solidFill>
                  <a:schemeClr val="bg1"/>
                </a:solidFill>
                <a:effectLst>
                  <a:outerShdw blurRad="38100" dist="38100" dir="2700000" algn="tl">
                    <a:srgbClr val="000000">
                      <a:alpha val="43137"/>
                    </a:srgbClr>
                  </a:outerShdw>
                </a:effectLst>
              </a:rPr>
              <a:t>Tloušťka membrány(a)</a:t>
            </a:r>
            <a:endParaRPr lang="cs-CZ" sz="2400" dirty="0">
              <a:solidFill>
                <a:schemeClr val="bg1"/>
              </a:solidFill>
              <a:effectLst>
                <a:outerShdw blurRad="38100" dist="38100" dir="2700000" algn="tl">
                  <a:srgbClr val="000000">
                    <a:alpha val="43137"/>
                  </a:srgbClr>
                </a:outerShdw>
              </a:effectLst>
            </a:endParaRPr>
          </a:p>
        </p:txBody>
      </p:sp>
      <p:sp>
        <p:nvSpPr>
          <p:cNvPr id="12" name="Obdélník 11"/>
          <p:cNvSpPr/>
          <p:nvPr/>
        </p:nvSpPr>
        <p:spPr>
          <a:xfrm rot="5400000">
            <a:off x="8598353" y="-1491252"/>
            <a:ext cx="458371" cy="63949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r>
              <a:rPr lang="cs-CZ" dirty="0" smtClean="0">
                <a:solidFill>
                  <a:schemeClr val="tx1"/>
                </a:solidFill>
              </a:rPr>
              <a:t>vně</a:t>
            </a:r>
            <a:endParaRPr lang="cs-CZ" dirty="0">
              <a:solidFill>
                <a:schemeClr val="tx1"/>
              </a:solidFill>
            </a:endParaRPr>
          </a:p>
        </p:txBody>
      </p:sp>
      <p:sp>
        <p:nvSpPr>
          <p:cNvPr id="13" name="Obdélník 12"/>
          <p:cNvSpPr/>
          <p:nvPr/>
        </p:nvSpPr>
        <p:spPr>
          <a:xfrm rot="5400000">
            <a:off x="8602544" y="-956076"/>
            <a:ext cx="449979" cy="63949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r>
              <a:rPr lang="cs-CZ" dirty="0" smtClean="0">
                <a:solidFill>
                  <a:schemeClr val="tx1"/>
                </a:solidFill>
              </a:rPr>
              <a:t>uvnitř</a:t>
            </a:r>
            <a:endParaRPr lang="cs-CZ" dirty="0">
              <a:solidFill>
                <a:schemeClr val="tx1"/>
              </a:solidFill>
            </a:endParaRPr>
          </a:p>
        </p:txBody>
      </p:sp>
      <p:cxnSp>
        <p:nvCxnSpPr>
          <p:cNvPr id="14" name="Přímá spojnice 13"/>
          <p:cNvCxnSpPr/>
          <p:nvPr/>
        </p:nvCxnSpPr>
        <p:spPr>
          <a:xfrm flipH="1" flipV="1">
            <a:off x="5630081" y="1935175"/>
            <a:ext cx="6394907" cy="2815"/>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5639870" y="2016388"/>
            <a:ext cx="6385118" cy="4287"/>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0" name="Ovál 19"/>
          <p:cNvSpPr/>
          <p:nvPr/>
        </p:nvSpPr>
        <p:spPr>
          <a:xfrm>
            <a:off x="6555566" y="155242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1" name="Ovál 20"/>
          <p:cNvSpPr/>
          <p:nvPr/>
        </p:nvSpPr>
        <p:spPr>
          <a:xfrm>
            <a:off x="6727589" y="174331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2" name="Ovál 21"/>
          <p:cNvSpPr/>
          <p:nvPr/>
        </p:nvSpPr>
        <p:spPr>
          <a:xfrm>
            <a:off x="6648399" y="1826112"/>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3" name="Ovál 22"/>
          <p:cNvSpPr/>
          <p:nvPr/>
        </p:nvSpPr>
        <p:spPr>
          <a:xfrm>
            <a:off x="6537566" y="1712123"/>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4" name="Ovál 23"/>
          <p:cNvSpPr/>
          <p:nvPr/>
        </p:nvSpPr>
        <p:spPr>
          <a:xfrm>
            <a:off x="6917612" y="1676123"/>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5" name="Ovál 24"/>
          <p:cNvSpPr/>
          <p:nvPr/>
        </p:nvSpPr>
        <p:spPr>
          <a:xfrm>
            <a:off x="6743966" y="156878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6" name="Ovál 25"/>
          <p:cNvSpPr/>
          <p:nvPr/>
        </p:nvSpPr>
        <p:spPr>
          <a:xfrm>
            <a:off x="6842366" y="174861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7" name="Ovál 26"/>
          <p:cNvSpPr/>
          <p:nvPr/>
        </p:nvSpPr>
        <p:spPr>
          <a:xfrm>
            <a:off x="6881612" y="156904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8" name="Ovál 27"/>
          <p:cNvSpPr/>
          <p:nvPr/>
        </p:nvSpPr>
        <p:spPr>
          <a:xfrm>
            <a:off x="6914366" y="1827522"/>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9" name="Ovál 28"/>
          <p:cNvSpPr/>
          <p:nvPr/>
        </p:nvSpPr>
        <p:spPr>
          <a:xfrm>
            <a:off x="7481103" y="151112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30" name="Ovál 29"/>
          <p:cNvSpPr/>
          <p:nvPr/>
        </p:nvSpPr>
        <p:spPr>
          <a:xfrm>
            <a:off x="7633503" y="166352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31" name="Ovál 30"/>
          <p:cNvSpPr/>
          <p:nvPr/>
        </p:nvSpPr>
        <p:spPr>
          <a:xfrm>
            <a:off x="7573936" y="1784812"/>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32" name="Ovál 31"/>
          <p:cNvSpPr/>
          <p:nvPr/>
        </p:nvSpPr>
        <p:spPr>
          <a:xfrm>
            <a:off x="7463103" y="1670823"/>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33" name="Ovál 32"/>
          <p:cNvSpPr/>
          <p:nvPr/>
        </p:nvSpPr>
        <p:spPr>
          <a:xfrm>
            <a:off x="7843149" y="1634823"/>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34" name="Ovál 33"/>
          <p:cNvSpPr/>
          <p:nvPr/>
        </p:nvSpPr>
        <p:spPr>
          <a:xfrm>
            <a:off x="7669503" y="152748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35" name="Ovál 34"/>
          <p:cNvSpPr/>
          <p:nvPr/>
        </p:nvSpPr>
        <p:spPr>
          <a:xfrm>
            <a:off x="7767903" y="170731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36" name="Ovál 35"/>
          <p:cNvSpPr/>
          <p:nvPr/>
        </p:nvSpPr>
        <p:spPr>
          <a:xfrm>
            <a:off x="7807149" y="152774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37" name="Ovál 36"/>
          <p:cNvSpPr/>
          <p:nvPr/>
        </p:nvSpPr>
        <p:spPr>
          <a:xfrm>
            <a:off x="7839903" y="1786222"/>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38" name="Ovál 37"/>
          <p:cNvSpPr/>
          <p:nvPr/>
        </p:nvSpPr>
        <p:spPr>
          <a:xfrm>
            <a:off x="6632720" y="1640123"/>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39" name="Ovál 38"/>
          <p:cNvSpPr/>
          <p:nvPr/>
        </p:nvSpPr>
        <p:spPr>
          <a:xfrm>
            <a:off x="7669503" y="225122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40" name="Ovál 39"/>
          <p:cNvSpPr/>
          <p:nvPr/>
        </p:nvSpPr>
        <p:spPr>
          <a:xfrm>
            <a:off x="8360510" y="152352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41" name="Ovál 40"/>
          <p:cNvSpPr/>
          <p:nvPr/>
        </p:nvSpPr>
        <p:spPr>
          <a:xfrm>
            <a:off x="8512910" y="167592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42" name="Ovál 41"/>
          <p:cNvSpPr/>
          <p:nvPr/>
        </p:nvSpPr>
        <p:spPr>
          <a:xfrm>
            <a:off x="8453343" y="179721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43" name="Ovál 42"/>
          <p:cNvSpPr/>
          <p:nvPr/>
        </p:nvSpPr>
        <p:spPr>
          <a:xfrm>
            <a:off x="8342510" y="168322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44" name="Ovál 43"/>
          <p:cNvSpPr/>
          <p:nvPr/>
        </p:nvSpPr>
        <p:spPr>
          <a:xfrm>
            <a:off x="8665310" y="213136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45" name="Ovál 44"/>
          <p:cNvSpPr/>
          <p:nvPr/>
        </p:nvSpPr>
        <p:spPr>
          <a:xfrm>
            <a:off x="8548910" y="153988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46" name="Ovál 45"/>
          <p:cNvSpPr/>
          <p:nvPr/>
        </p:nvSpPr>
        <p:spPr>
          <a:xfrm>
            <a:off x="8647310" y="1719720"/>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47" name="Ovál 46"/>
          <p:cNvSpPr/>
          <p:nvPr/>
        </p:nvSpPr>
        <p:spPr>
          <a:xfrm>
            <a:off x="8686556" y="154014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48" name="Ovál 47"/>
          <p:cNvSpPr/>
          <p:nvPr/>
        </p:nvSpPr>
        <p:spPr>
          <a:xfrm>
            <a:off x="8719310" y="179862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49" name="Ovál 48"/>
          <p:cNvSpPr/>
          <p:nvPr/>
        </p:nvSpPr>
        <p:spPr>
          <a:xfrm>
            <a:off x="8548910" y="226362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50" name="Ovál 49"/>
          <p:cNvSpPr/>
          <p:nvPr/>
        </p:nvSpPr>
        <p:spPr>
          <a:xfrm>
            <a:off x="9111079" y="152211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51" name="Ovál 50"/>
          <p:cNvSpPr/>
          <p:nvPr/>
        </p:nvSpPr>
        <p:spPr>
          <a:xfrm>
            <a:off x="9203912" y="212995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52" name="Ovál 51"/>
          <p:cNvSpPr/>
          <p:nvPr/>
        </p:nvSpPr>
        <p:spPr>
          <a:xfrm>
            <a:off x="9203912" y="179580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53" name="Ovál 52"/>
          <p:cNvSpPr/>
          <p:nvPr/>
        </p:nvSpPr>
        <p:spPr>
          <a:xfrm>
            <a:off x="9093079" y="168181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54" name="Ovál 53"/>
          <p:cNvSpPr/>
          <p:nvPr/>
        </p:nvSpPr>
        <p:spPr>
          <a:xfrm>
            <a:off x="9415879" y="212995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55" name="Ovál 54"/>
          <p:cNvSpPr/>
          <p:nvPr/>
        </p:nvSpPr>
        <p:spPr>
          <a:xfrm>
            <a:off x="9299479" y="153847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56" name="Ovál 55"/>
          <p:cNvSpPr/>
          <p:nvPr/>
        </p:nvSpPr>
        <p:spPr>
          <a:xfrm>
            <a:off x="9397879" y="1718310"/>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57" name="Ovál 56"/>
          <p:cNvSpPr/>
          <p:nvPr/>
        </p:nvSpPr>
        <p:spPr>
          <a:xfrm>
            <a:off x="9437125" y="153873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58" name="Ovál 57"/>
          <p:cNvSpPr/>
          <p:nvPr/>
        </p:nvSpPr>
        <p:spPr>
          <a:xfrm>
            <a:off x="9469879" y="179721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59" name="Ovál 58"/>
          <p:cNvSpPr/>
          <p:nvPr/>
        </p:nvSpPr>
        <p:spPr>
          <a:xfrm>
            <a:off x="9299479" y="226221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60" name="Ovál 59"/>
          <p:cNvSpPr/>
          <p:nvPr/>
        </p:nvSpPr>
        <p:spPr>
          <a:xfrm>
            <a:off x="9854173" y="152070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61" name="Ovál 60"/>
          <p:cNvSpPr/>
          <p:nvPr/>
        </p:nvSpPr>
        <p:spPr>
          <a:xfrm>
            <a:off x="9947006" y="212854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62" name="Ovál 61"/>
          <p:cNvSpPr/>
          <p:nvPr/>
        </p:nvSpPr>
        <p:spPr>
          <a:xfrm>
            <a:off x="9947006" y="179439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63" name="Ovál 62"/>
          <p:cNvSpPr/>
          <p:nvPr/>
        </p:nvSpPr>
        <p:spPr>
          <a:xfrm>
            <a:off x="9836173" y="168040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64" name="Ovál 63"/>
          <p:cNvSpPr/>
          <p:nvPr/>
        </p:nvSpPr>
        <p:spPr>
          <a:xfrm>
            <a:off x="10158973" y="212854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65" name="Ovál 64"/>
          <p:cNvSpPr/>
          <p:nvPr/>
        </p:nvSpPr>
        <p:spPr>
          <a:xfrm>
            <a:off x="10042573" y="153706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66" name="Ovál 65"/>
          <p:cNvSpPr/>
          <p:nvPr/>
        </p:nvSpPr>
        <p:spPr>
          <a:xfrm>
            <a:off x="10158973" y="237322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67" name="Ovál 66"/>
          <p:cNvSpPr/>
          <p:nvPr/>
        </p:nvSpPr>
        <p:spPr>
          <a:xfrm>
            <a:off x="10180219" y="153732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68" name="Ovál 67"/>
          <p:cNvSpPr/>
          <p:nvPr/>
        </p:nvSpPr>
        <p:spPr>
          <a:xfrm>
            <a:off x="10212973" y="179580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69" name="Ovál 68"/>
          <p:cNvSpPr/>
          <p:nvPr/>
        </p:nvSpPr>
        <p:spPr>
          <a:xfrm>
            <a:off x="10042573" y="226080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70" name="Ovál 69"/>
          <p:cNvSpPr/>
          <p:nvPr/>
        </p:nvSpPr>
        <p:spPr>
          <a:xfrm>
            <a:off x="10631757" y="150106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71" name="Ovál 70"/>
          <p:cNvSpPr/>
          <p:nvPr/>
        </p:nvSpPr>
        <p:spPr>
          <a:xfrm>
            <a:off x="10724590" y="210890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72" name="Ovál 71"/>
          <p:cNvSpPr/>
          <p:nvPr/>
        </p:nvSpPr>
        <p:spPr>
          <a:xfrm>
            <a:off x="10724590" y="177475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73" name="Ovál 72"/>
          <p:cNvSpPr/>
          <p:nvPr/>
        </p:nvSpPr>
        <p:spPr>
          <a:xfrm>
            <a:off x="10667757" y="231758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74" name="Ovál 73"/>
          <p:cNvSpPr/>
          <p:nvPr/>
        </p:nvSpPr>
        <p:spPr>
          <a:xfrm>
            <a:off x="10936557" y="210890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75" name="Ovál 74"/>
          <p:cNvSpPr/>
          <p:nvPr/>
        </p:nvSpPr>
        <p:spPr>
          <a:xfrm>
            <a:off x="10820157" y="151742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76" name="Ovál 75"/>
          <p:cNvSpPr/>
          <p:nvPr/>
        </p:nvSpPr>
        <p:spPr>
          <a:xfrm>
            <a:off x="10936557" y="235358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77" name="Ovál 76"/>
          <p:cNvSpPr/>
          <p:nvPr/>
        </p:nvSpPr>
        <p:spPr>
          <a:xfrm>
            <a:off x="10957803" y="151768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78" name="Ovál 77"/>
          <p:cNvSpPr/>
          <p:nvPr/>
        </p:nvSpPr>
        <p:spPr>
          <a:xfrm>
            <a:off x="10990557" y="177616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79" name="Ovál 78"/>
          <p:cNvSpPr/>
          <p:nvPr/>
        </p:nvSpPr>
        <p:spPr>
          <a:xfrm>
            <a:off x="10820157" y="224116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80" name="Ovál 79"/>
          <p:cNvSpPr/>
          <p:nvPr/>
        </p:nvSpPr>
        <p:spPr>
          <a:xfrm>
            <a:off x="6802478" y="165820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81" name="Ovál 80"/>
          <p:cNvSpPr/>
          <p:nvPr/>
        </p:nvSpPr>
        <p:spPr>
          <a:xfrm>
            <a:off x="6532366" y="183039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82" name="Ovál 81"/>
          <p:cNvSpPr/>
          <p:nvPr/>
        </p:nvSpPr>
        <p:spPr>
          <a:xfrm>
            <a:off x="7443754" y="1795096"/>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83" name="Ovál 82"/>
          <p:cNvSpPr/>
          <p:nvPr/>
        </p:nvSpPr>
        <p:spPr>
          <a:xfrm>
            <a:off x="7686943" y="1829143"/>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84" name="Ovál 83"/>
          <p:cNvSpPr/>
          <p:nvPr/>
        </p:nvSpPr>
        <p:spPr>
          <a:xfrm>
            <a:off x="8586244" y="1780506"/>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85" name="Ovál 84"/>
          <p:cNvSpPr/>
          <p:nvPr/>
        </p:nvSpPr>
        <p:spPr>
          <a:xfrm>
            <a:off x="8453299" y="1607109"/>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86" name="Ovál 85"/>
          <p:cNvSpPr/>
          <p:nvPr/>
        </p:nvSpPr>
        <p:spPr>
          <a:xfrm>
            <a:off x="9366412" y="182061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87" name="Ovál 86"/>
          <p:cNvSpPr/>
          <p:nvPr/>
        </p:nvSpPr>
        <p:spPr>
          <a:xfrm>
            <a:off x="9233467" y="1647221"/>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88" name="Ovál 87"/>
          <p:cNvSpPr/>
          <p:nvPr/>
        </p:nvSpPr>
        <p:spPr>
          <a:xfrm>
            <a:off x="10127533" y="181367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89" name="Ovál 88"/>
          <p:cNvSpPr/>
          <p:nvPr/>
        </p:nvSpPr>
        <p:spPr>
          <a:xfrm>
            <a:off x="9994588" y="1640281"/>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90" name="Ovál 89"/>
          <p:cNvSpPr/>
          <p:nvPr/>
        </p:nvSpPr>
        <p:spPr>
          <a:xfrm>
            <a:off x="10873719" y="179862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91" name="Ovál 90"/>
          <p:cNvSpPr/>
          <p:nvPr/>
        </p:nvSpPr>
        <p:spPr>
          <a:xfrm>
            <a:off x="10740774" y="162522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92" name="Ovál 91"/>
          <p:cNvSpPr/>
          <p:nvPr/>
        </p:nvSpPr>
        <p:spPr>
          <a:xfrm>
            <a:off x="11460153" y="150106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93" name="Ovál 92"/>
          <p:cNvSpPr/>
          <p:nvPr/>
        </p:nvSpPr>
        <p:spPr>
          <a:xfrm>
            <a:off x="11552986" y="210890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94" name="Ovál 93"/>
          <p:cNvSpPr/>
          <p:nvPr/>
        </p:nvSpPr>
        <p:spPr>
          <a:xfrm>
            <a:off x="11552986" y="177475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95" name="Ovál 94"/>
          <p:cNvSpPr/>
          <p:nvPr/>
        </p:nvSpPr>
        <p:spPr>
          <a:xfrm>
            <a:off x="11496153" y="231758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96" name="Ovál 95"/>
          <p:cNvSpPr/>
          <p:nvPr/>
        </p:nvSpPr>
        <p:spPr>
          <a:xfrm>
            <a:off x="11764953" y="210890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97" name="Ovál 96"/>
          <p:cNvSpPr/>
          <p:nvPr/>
        </p:nvSpPr>
        <p:spPr>
          <a:xfrm>
            <a:off x="11624986" y="2369453"/>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98" name="Ovál 97"/>
          <p:cNvSpPr/>
          <p:nvPr/>
        </p:nvSpPr>
        <p:spPr>
          <a:xfrm>
            <a:off x="11764953" y="235358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99" name="Ovál 98"/>
          <p:cNvSpPr/>
          <p:nvPr/>
        </p:nvSpPr>
        <p:spPr>
          <a:xfrm>
            <a:off x="11786199" y="151768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00" name="Ovál 99"/>
          <p:cNvSpPr/>
          <p:nvPr/>
        </p:nvSpPr>
        <p:spPr>
          <a:xfrm>
            <a:off x="11818953" y="177616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01" name="Ovál 100"/>
          <p:cNvSpPr/>
          <p:nvPr/>
        </p:nvSpPr>
        <p:spPr>
          <a:xfrm>
            <a:off x="11648553" y="224116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02" name="Ovál 101"/>
          <p:cNvSpPr/>
          <p:nvPr/>
        </p:nvSpPr>
        <p:spPr>
          <a:xfrm>
            <a:off x="11702115" y="179862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03" name="Ovál 102"/>
          <p:cNvSpPr/>
          <p:nvPr/>
        </p:nvSpPr>
        <p:spPr>
          <a:xfrm>
            <a:off x="11569170" y="162522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cxnSp>
        <p:nvCxnSpPr>
          <p:cNvPr id="104" name="Přímá spojnice se šipkou 103"/>
          <p:cNvCxnSpPr/>
          <p:nvPr/>
        </p:nvCxnSpPr>
        <p:spPr>
          <a:xfrm>
            <a:off x="6759637" y="1649218"/>
            <a:ext cx="3952" cy="709277"/>
          </a:xfrm>
          <a:prstGeom prst="straightConnector1">
            <a:avLst/>
          </a:prstGeom>
          <a:ln w="5715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6" name="Přímá spojnice se šipkou 105"/>
          <p:cNvCxnSpPr/>
          <p:nvPr/>
        </p:nvCxnSpPr>
        <p:spPr>
          <a:xfrm>
            <a:off x="7701551" y="1649218"/>
            <a:ext cx="3952" cy="612000"/>
          </a:xfrm>
          <a:prstGeom prst="straightConnector1">
            <a:avLst/>
          </a:prstGeom>
          <a:ln w="5080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7" name="Přímá spojnice se šipkou 106"/>
          <p:cNvCxnSpPr/>
          <p:nvPr/>
        </p:nvCxnSpPr>
        <p:spPr>
          <a:xfrm>
            <a:off x="8612916" y="1737929"/>
            <a:ext cx="3952" cy="504000"/>
          </a:xfrm>
          <a:prstGeom prst="straightConnector1">
            <a:avLst/>
          </a:prstGeom>
          <a:ln w="4445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8" name="Přímá spojnice se šipkou 107"/>
          <p:cNvCxnSpPr/>
          <p:nvPr/>
        </p:nvCxnSpPr>
        <p:spPr>
          <a:xfrm>
            <a:off x="9372066" y="1795933"/>
            <a:ext cx="3952" cy="396000"/>
          </a:xfrm>
          <a:prstGeom prst="straightConnector1">
            <a:avLst/>
          </a:prstGeom>
          <a:ln w="3810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9" name="Přímá spojnice se šipkou 108"/>
          <p:cNvCxnSpPr/>
          <p:nvPr/>
        </p:nvCxnSpPr>
        <p:spPr>
          <a:xfrm>
            <a:off x="10165167" y="1836741"/>
            <a:ext cx="3952" cy="288000"/>
          </a:xfrm>
          <a:prstGeom prst="straightConnector1">
            <a:avLst/>
          </a:prstGeom>
          <a:ln w="3175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0" name="Přímá spojnice se šipkou 109"/>
          <p:cNvCxnSpPr/>
          <p:nvPr/>
        </p:nvCxnSpPr>
        <p:spPr>
          <a:xfrm>
            <a:off x="10852205" y="1904980"/>
            <a:ext cx="3952" cy="180000"/>
          </a:xfrm>
          <a:prstGeom prst="straightConnector1">
            <a:avLst/>
          </a:prstGeom>
          <a:ln w="25400"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2" name="Ovál 111"/>
          <p:cNvSpPr/>
          <p:nvPr/>
        </p:nvSpPr>
        <p:spPr>
          <a:xfrm>
            <a:off x="11547159" y="1817458"/>
            <a:ext cx="333921" cy="320723"/>
          </a:xfrm>
          <a:prstGeom prst="ellipse">
            <a:avLst/>
          </a:prstGeom>
          <a:solidFill>
            <a:schemeClr val="bg1">
              <a:alpha val="72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C00000"/>
                </a:solidFill>
              </a:rPr>
              <a:t>0</a:t>
            </a:r>
          </a:p>
        </p:txBody>
      </p:sp>
      <p:sp>
        <p:nvSpPr>
          <p:cNvPr id="115" name="TextovéPole 114"/>
          <p:cNvSpPr txBox="1"/>
          <p:nvPr/>
        </p:nvSpPr>
        <p:spPr>
          <a:xfrm>
            <a:off x="5487520" y="2618242"/>
            <a:ext cx="3567869" cy="646331"/>
          </a:xfrm>
          <a:prstGeom prst="rect">
            <a:avLst/>
          </a:prstGeom>
          <a:noFill/>
        </p:spPr>
        <p:txBody>
          <a:bodyPr wrap="square" rtlCol="0">
            <a:spAutoFit/>
          </a:bodyPr>
          <a:lstStyle/>
          <a:p>
            <a:r>
              <a:rPr lang="en-US" dirty="0"/>
              <a:t> </a:t>
            </a:r>
            <a:r>
              <a:rPr lang="en-US" dirty="0" err="1"/>
              <a:t>poměr</a:t>
            </a:r>
            <a:r>
              <a:rPr lang="en-US" dirty="0"/>
              <a:t> </a:t>
            </a:r>
            <a:r>
              <a:rPr lang="en-US" dirty="0" err="1"/>
              <a:t>koncentrace</a:t>
            </a:r>
            <a:r>
              <a:rPr lang="en-US" dirty="0"/>
              <a:t> </a:t>
            </a:r>
            <a:r>
              <a:rPr lang="en-US" dirty="0" err="1"/>
              <a:t>chemické</a:t>
            </a:r>
            <a:r>
              <a:rPr lang="en-US" dirty="0"/>
              <a:t> </a:t>
            </a:r>
            <a:r>
              <a:rPr lang="en-US" dirty="0" err="1"/>
              <a:t>látky</a:t>
            </a:r>
            <a:r>
              <a:rPr lang="en-US" dirty="0"/>
              <a:t> </a:t>
            </a:r>
            <a:r>
              <a:rPr lang="en-US" dirty="0" err="1"/>
              <a:t>mezi</a:t>
            </a:r>
            <a:r>
              <a:rPr lang="en-US" dirty="0"/>
              <a:t> </a:t>
            </a:r>
            <a:r>
              <a:rPr lang="en-US" dirty="0" err="1"/>
              <a:t>dvěma</a:t>
            </a:r>
            <a:r>
              <a:rPr lang="en-US" dirty="0"/>
              <a:t> </a:t>
            </a:r>
            <a:r>
              <a:rPr lang="en-US" dirty="0" err="1"/>
              <a:t>médii</a:t>
            </a:r>
            <a:r>
              <a:rPr lang="en-US" dirty="0"/>
              <a:t> v </a:t>
            </a:r>
            <a:r>
              <a:rPr lang="en-US" dirty="0" err="1"/>
              <a:t>rovnováze</a:t>
            </a:r>
            <a:endParaRPr lang="cs-CZ" dirty="0"/>
          </a:p>
        </p:txBody>
      </p:sp>
      <p:sp>
        <p:nvSpPr>
          <p:cNvPr id="116" name="Obdélník 115"/>
          <p:cNvSpPr/>
          <p:nvPr/>
        </p:nvSpPr>
        <p:spPr>
          <a:xfrm rot="5400000">
            <a:off x="10286193" y="1608377"/>
            <a:ext cx="353280" cy="30065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r>
              <a:rPr lang="cs-CZ" dirty="0" smtClean="0">
                <a:solidFill>
                  <a:schemeClr val="tx1"/>
                </a:solidFill>
              </a:rPr>
              <a:t>            </a:t>
            </a:r>
            <a:r>
              <a:rPr lang="cs-CZ" dirty="0" err="1" smtClean="0">
                <a:solidFill>
                  <a:schemeClr val="tx1"/>
                </a:solidFill>
              </a:rPr>
              <a:t>water</a:t>
            </a:r>
            <a:r>
              <a:rPr lang="cs-CZ" dirty="0" smtClean="0">
                <a:solidFill>
                  <a:schemeClr val="tx1"/>
                </a:solidFill>
              </a:rPr>
              <a:t> [X]</a:t>
            </a:r>
            <a:endParaRPr lang="cs-CZ" dirty="0">
              <a:solidFill>
                <a:schemeClr val="tx1"/>
              </a:solidFill>
            </a:endParaRPr>
          </a:p>
        </p:txBody>
      </p:sp>
      <p:sp>
        <p:nvSpPr>
          <p:cNvPr id="117" name="Obdélník 116"/>
          <p:cNvSpPr/>
          <p:nvPr/>
        </p:nvSpPr>
        <p:spPr>
          <a:xfrm rot="5400000">
            <a:off x="10286192" y="1238857"/>
            <a:ext cx="353282" cy="30065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r>
              <a:rPr lang="cs-CZ" dirty="0" smtClean="0">
                <a:solidFill>
                  <a:schemeClr val="tx1"/>
                </a:solidFill>
              </a:rPr>
              <a:t>                 </a:t>
            </a:r>
            <a:r>
              <a:rPr lang="cs-CZ" dirty="0" err="1" smtClean="0">
                <a:solidFill>
                  <a:schemeClr val="tx1"/>
                </a:solidFill>
              </a:rPr>
              <a:t>oil</a:t>
            </a:r>
            <a:r>
              <a:rPr lang="cs-CZ" dirty="0" smtClean="0">
                <a:solidFill>
                  <a:schemeClr val="tx1"/>
                </a:solidFill>
              </a:rPr>
              <a:t> [X]</a:t>
            </a:r>
            <a:endParaRPr lang="cs-CZ" dirty="0">
              <a:solidFill>
                <a:schemeClr val="tx1"/>
              </a:solidFill>
            </a:endParaRPr>
          </a:p>
        </p:txBody>
      </p:sp>
      <p:sp>
        <p:nvSpPr>
          <p:cNvPr id="118" name="TextovéPole 117"/>
          <p:cNvSpPr txBox="1"/>
          <p:nvPr/>
        </p:nvSpPr>
        <p:spPr>
          <a:xfrm>
            <a:off x="8930413" y="2628046"/>
            <a:ext cx="702161" cy="523220"/>
          </a:xfrm>
          <a:prstGeom prst="rect">
            <a:avLst/>
          </a:prstGeom>
          <a:noFill/>
        </p:spPr>
        <p:txBody>
          <a:bodyPr wrap="square" rtlCol="0">
            <a:spAutoFit/>
          </a:bodyPr>
          <a:lstStyle/>
          <a:p>
            <a:r>
              <a:rPr lang="cs-CZ" sz="2800" b="1" dirty="0" smtClean="0">
                <a:sym typeface="Symbol" panose="05050102010706020507" pitchFamily="18" charset="2"/>
              </a:rPr>
              <a:t> =</a:t>
            </a:r>
            <a:endParaRPr lang="cs-CZ" sz="2800" b="1" dirty="0"/>
          </a:p>
        </p:txBody>
      </p:sp>
      <p:cxnSp>
        <p:nvCxnSpPr>
          <p:cNvPr id="120" name="Přímá spojnice 119"/>
          <p:cNvCxnSpPr/>
          <p:nvPr/>
        </p:nvCxnSpPr>
        <p:spPr>
          <a:xfrm>
            <a:off x="9473543" y="2926911"/>
            <a:ext cx="122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Ovál 122"/>
          <p:cNvSpPr/>
          <p:nvPr/>
        </p:nvSpPr>
        <p:spPr>
          <a:xfrm>
            <a:off x="11221707" y="2960494"/>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24" name="Ovál 123"/>
          <p:cNvSpPr/>
          <p:nvPr/>
        </p:nvSpPr>
        <p:spPr>
          <a:xfrm>
            <a:off x="11096507" y="265531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25" name="Ovál 124"/>
          <p:cNvSpPr/>
          <p:nvPr/>
        </p:nvSpPr>
        <p:spPr>
          <a:xfrm>
            <a:off x="11445543" y="2628689"/>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26" name="Ovál 125"/>
          <p:cNvSpPr/>
          <p:nvPr/>
        </p:nvSpPr>
        <p:spPr>
          <a:xfrm>
            <a:off x="11222566" y="3154361"/>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27" name="Ovál 126"/>
          <p:cNvSpPr/>
          <p:nvPr/>
        </p:nvSpPr>
        <p:spPr>
          <a:xfrm>
            <a:off x="11308474" y="265531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28" name="Ovál 127"/>
          <p:cNvSpPr/>
          <p:nvPr/>
        </p:nvSpPr>
        <p:spPr>
          <a:xfrm>
            <a:off x="11203940" y="2583317"/>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29" name="Ovál 128"/>
          <p:cNvSpPr/>
          <p:nvPr/>
        </p:nvSpPr>
        <p:spPr>
          <a:xfrm>
            <a:off x="11463309" y="279893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30" name="Ovál 129"/>
          <p:cNvSpPr/>
          <p:nvPr/>
        </p:nvSpPr>
        <p:spPr>
          <a:xfrm>
            <a:off x="11463125" y="3038719"/>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31" name="Ovál 130"/>
          <p:cNvSpPr/>
          <p:nvPr/>
        </p:nvSpPr>
        <p:spPr>
          <a:xfrm>
            <a:off x="11651709" y="3154361"/>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32" name="Ovál 131"/>
          <p:cNvSpPr/>
          <p:nvPr/>
        </p:nvSpPr>
        <p:spPr>
          <a:xfrm>
            <a:off x="11192074" y="2787576"/>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33" name="Ovál 132"/>
          <p:cNvSpPr/>
          <p:nvPr/>
        </p:nvSpPr>
        <p:spPr>
          <a:xfrm>
            <a:off x="11325484" y="2797129"/>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34" name="Ovál 133"/>
          <p:cNvSpPr/>
          <p:nvPr/>
        </p:nvSpPr>
        <p:spPr>
          <a:xfrm>
            <a:off x="11571309" y="274051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mc:AlternateContent xmlns:mc="http://schemas.openxmlformats.org/markup-compatibility/2006" xmlns:a14="http://schemas.microsoft.com/office/drawing/2010/main">
        <mc:Choice Requires="a14">
          <p:sp>
            <p:nvSpPr>
              <p:cNvPr id="153" name="Obdélník 152"/>
              <p:cNvSpPr/>
              <p:nvPr/>
            </p:nvSpPr>
            <p:spPr>
              <a:xfrm>
                <a:off x="5707185" y="3288293"/>
                <a:ext cx="2242345" cy="8462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2400" b="1" i="1" smtClean="0">
                          <a:latin typeface="Cambria Math" panose="02040503050406030204" pitchFamily="18" charset="0"/>
                        </a:rPr>
                        <m:t>𝑫</m:t>
                      </m:r>
                      <m:r>
                        <a:rPr lang="cs-CZ" sz="2400" b="1" i="1" smtClean="0">
                          <a:latin typeface="Cambria Math" panose="02040503050406030204" pitchFamily="18" charset="0"/>
                        </a:rPr>
                        <m:t>= </m:t>
                      </m:r>
                      <m:f>
                        <m:fPr>
                          <m:ctrlPr>
                            <a:rPr lang="cs-CZ" sz="2400" b="1" i="1" smtClean="0">
                              <a:latin typeface="Cambria Math" panose="02040503050406030204" pitchFamily="18" charset="0"/>
                            </a:rPr>
                          </m:ctrlPr>
                        </m:fPr>
                        <m:num>
                          <m:r>
                            <a:rPr lang="cs-CZ" sz="2400" b="1" i="1" smtClean="0">
                              <a:latin typeface="Cambria Math" panose="02040503050406030204" pitchFamily="18" charset="0"/>
                            </a:rPr>
                            <m:t>𝑲</m:t>
                          </m:r>
                          <m:r>
                            <a:rPr lang="cs-CZ" sz="2400" b="1" i="1" smtClean="0">
                              <a:latin typeface="Cambria Math" panose="02040503050406030204" pitchFamily="18" charset="0"/>
                            </a:rPr>
                            <m:t> . </m:t>
                          </m:r>
                          <m:r>
                            <a:rPr lang="cs-CZ" sz="2400" b="1" i="1" smtClean="0">
                              <a:latin typeface="Cambria Math" panose="02040503050406030204" pitchFamily="18" charset="0"/>
                            </a:rPr>
                            <m:t>𝑻</m:t>
                          </m:r>
                        </m:num>
                        <m:den>
                          <m:r>
                            <a:rPr lang="cs-CZ" sz="2400" b="1" i="1" smtClean="0">
                              <a:latin typeface="Cambria Math" panose="02040503050406030204" pitchFamily="18" charset="0"/>
                            </a:rPr>
                            <m:t>𝟔</m:t>
                          </m:r>
                          <m:r>
                            <a:rPr lang="cs-CZ" sz="2400" b="1" i="1" smtClean="0">
                              <a:latin typeface="Cambria Math" panose="02040503050406030204" pitchFamily="18" charset="0"/>
                            </a:rPr>
                            <m:t> . </m:t>
                          </m:r>
                          <m:r>
                            <a:rPr lang="cs-CZ" sz="2400" b="1" i="1" smtClean="0">
                              <a:latin typeface="Cambria Math" panose="02040503050406030204" pitchFamily="18" charset="0"/>
                              <a:ea typeface="Cambria Math" panose="02040503050406030204" pitchFamily="18" charset="0"/>
                            </a:rPr>
                            <m:t>𝝅</m:t>
                          </m:r>
                          <m:r>
                            <a:rPr lang="cs-CZ" sz="2400" b="1" i="1" smtClean="0">
                              <a:latin typeface="Cambria Math" panose="02040503050406030204" pitchFamily="18" charset="0"/>
                              <a:ea typeface="Cambria Math" panose="02040503050406030204" pitchFamily="18" charset="0"/>
                            </a:rPr>
                            <m:t> . </m:t>
                          </m:r>
                          <m:r>
                            <a:rPr lang="cs-CZ" sz="2400" b="1" i="1" smtClean="0">
                              <a:latin typeface="Cambria Math" panose="02040503050406030204" pitchFamily="18" charset="0"/>
                              <a:ea typeface="Cambria Math" panose="02040503050406030204" pitchFamily="18" charset="0"/>
                            </a:rPr>
                            <m:t>𝒓</m:t>
                          </m:r>
                          <m:r>
                            <a:rPr lang="cs-CZ" sz="2400" b="1" i="1" smtClean="0">
                              <a:latin typeface="Cambria Math" panose="02040503050406030204" pitchFamily="18" charset="0"/>
                              <a:ea typeface="Cambria Math" panose="02040503050406030204" pitchFamily="18" charset="0"/>
                            </a:rPr>
                            <m:t> . </m:t>
                          </m:r>
                          <m:r>
                            <a:rPr lang="cs-CZ" sz="2400" b="1" i="1" smtClean="0">
                              <a:latin typeface="Cambria Math" panose="02040503050406030204" pitchFamily="18" charset="0"/>
                              <a:ea typeface="Cambria Math" panose="02040503050406030204" pitchFamily="18" charset="0"/>
                            </a:rPr>
                            <m:t>𝜼</m:t>
                          </m:r>
                        </m:den>
                      </m:f>
                    </m:oMath>
                  </m:oMathPara>
                </a14:m>
                <a:endParaRPr lang="cs-CZ" sz="2400" b="1" dirty="0"/>
              </a:p>
            </p:txBody>
          </p:sp>
        </mc:Choice>
        <mc:Fallback xmlns="">
          <p:sp>
            <p:nvSpPr>
              <p:cNvPr id="153" name="Obdélník 152"/>
              <p:cNvSpPr>
                <a:spLocks noRot="1" noChangeAspect="1" noMove="1" noResize="1" noEditPoints="1" noAdjustHandles="1" noChangeArrowheads="1" noChangeShapeType="1" noTextEdit="1"/>
              </p:cNvSpPr>
              <p:nvPr/>
            </p:nvSpPr>
            <p:spPr>
              <a:xfrm>
                <a:off x="5707185" y="3288293"/>
                <a:ext cx="2242345" cy="846257"/>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5" name="TextovéPole 154"/>
              <p:cNvSpPr txBox="1"/>
              <p:nvPr/>
            </p:nvSpPr>
            <p:spPr>
              <a:xfrm flipH="1">
                <a:off x="8433981" y="3289681"/>
                <a:ext cx="2806301" cy="913070"/>
              </a:xfrm>
              <a:prstGeom prst="rect">
                <a:avLst/>
              </a:prstGeom>
              <a:noFill/>
            </p:spPr>
            <p:txBody>
              <a:bodyPr wrap="square" rtlCol="0">
                <a:spAutoFit/>
              </a:bodyPr>
              <a:lstStyle/>
              <a:p>
                <a:pPr>
                  <a:lnSpc>
                    <a:spcPts val="1600"/>
                  </a:lnSpc>
                </a:pPr>
                <a:r>
                  <a:rPr lang="cs-CZ" sz="1600" dirty="0"/>
                  <a:t>K= </a:t>
                </a:r>
                <a:r>
                  <a:rPr lang="cs-CZ" sz="1600" dirty="0" err="1" smtClean="0"/>
                  <a:t>Boltzmanova</a:t>
                </a:r>
                <a:r>
                  <a:rPr lang="cs-CZ" sz="1600" dirty="0" smtClean="0"/>
                  <a:t> konstanta</a:t>
                </a:r>
              </a:p>
              <a:p>
                <a:pPr>
                  <a:lnSpc>
                    <a:spcPts val="1600"/>
                  </a:lnSpc>
                </a:pPr>
                <a:r>
                  <a:rPr lang="cs-CZ" sz="1600" dirty="0" smtClean="0"/>
                  <a:t>T= absolutní teplota (K)</a:t>
                </a:r>
              </a:p>
              <a:p>
                <a:pPr>
                  <a:lnSpc>
                    <a:spcPts val="1600"/>
                  </a:lnSpc>
                </a:pPr>
                <a:r>
                  <a:rPr lang="cs-CZ" sz="1600" dirty="0"/>
                  <a:t>r </a:t>
                </a:r>
                <a:r>
                  <a:rPr lang="cs-CZ" sz="1600" dirty="0" smtClean="0"/>
                  <a:t>= poloměr molekuly</a:t>
                </a:r>
              </a:p>
              <a:p>
                <a:pPr>
                  <a:lnSpc>
                    <a:spcPts val="1600"/>
                  </a:lnSpc>
                </a:pPr>
                <a14:m>
                  <m:oMath xmlns:m="http://schemas.openxmlformats.org/officeDocument/2006/math">
                    <m:r>
                      <a:rPr lang="cs-CZ" sz="1600" b="0" i="1">
                        <a:latin typeface="Cambria Math" panose="02040503050406030204" pitchFamily="18" charset="0"/>
                        <a:ea typeface="Cambria Math" panose="02040503050406030204" pitchFamily="18" charset="0"/>
                      </a:rPr>
                      <m:t>𝜂</m:t>
                    </m:r>
                    <m:r>
                      <a:rPr lang="cs-CZ" sz="1600" b="0" i="1">
                        <a:latin typeface="Cambria Math" panose="02040503050406030204" pitchFamily="18" charset="0"/>
                        <a:ea typeface="Cambria Math" panose="02040503050406030204" pitchFamily="18" charset="0"/>
                      </a:rPr>
                      <m:t> </m:t>
                    </m:r>
                  </m:oMath>
                </a14:m>
                <a:r>
                  <a:rPr lang="cs-CZ" sz="1600" dirty="0"/>
                  <a:t>= </a:t>
                </a:r>
                <a:r>
                  <a:rPr lang="cs-CZ" sz="1600" dirty="0" smtClean="0"/>
                  <a:t>viskozita média</a:t>
                </a:r>
                <a:endParaRPr lang="cs-CZ" sz="1600" dirty="0"/>
              </a:p>
            </p:txBody>
          </p:sp>
        </mc:Choice>
        <mc:Fallback xmlns="">
          <p:sp>
            <p:nvSpPr>
              <p:cNvPr id="155" name="TextovéPole 154"/>
              <p:cNvSpPr txBox="1">
                <a:spLocks noRot="1" noChangeAspect="1" noMove="1" noResize="1" noEditPoints="1" noAdjustHandles="1" noChangeArrowheads="1" noChangeShapeType="1" noTextEdit="1"/>
              </p:cNvSpPr>
              <p:nvPr/>
            </p:nvSpPr>
            <p:spPr>
              <a:xfrm flipH="1">
                <a:off x="8433981" y="3289681"/>
                <a:ext cx="2806301" cy="913070"/>
              </a:xfrm>
              <a:prstGeom prst="rect">
                <a:avLst/>
              </a:prstGeom>
              <a:blipFill>
                <a:blip r:embed="rId4"/>
                <a:stretch>
                  <a:fillRect l="-1304" t="-6040" b="-8725"/>
                </a:stretch>
              </a:blipFill>
            </p:spPr>
            <p:txBody>
              <a:bodyPr/>
              <a:lstStyle/>
              <a:p>
                <a:r>
                  <a:rPr lang="cs-CZ">
                    <a:noFill/>
                  </a:rPr>
                  <a:t> </a:t>
                </a:r>
              </a:p>
            </p:txBody>
          </p:sp>
        </mc:Fallback>
      </mc:AlternateContent>
      <p:sp>
        <p:nvSpPr>
          <p:cNvPr id="156" name="Obdélník 155"/>
          <p:cNvSpPr/>
          <p:nvPr/>
        </p:nvSpPr>
        <p:spPr>
          <a:xfrm>
            <a:off x="4963982" y="2700689"/>
            <a:ext cx="459475" cy="213201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cs-CZ" b="1" dirty="0" smtClean="0">
                <a:effectLst>
                  <a:outerShdw blurRad="38100" dist="38100" dir="2700000" algn="tl">
                    <a:srgbClr val="000000">
                      <a:alpha val="43137"/>
                    </a:srgbClr>
                  </a:outerShdw>
                </a:effectLst>
              </a:rPr>
              <a:t>PERMEABILITA (P)</a:t>
            </a:r>
            <a:endParaRPr lang="cs-CZ"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58" name="Obdélník 157"/>
              <p:cNvSpPr/>
              <p:nvPr/>
            </p:nvSpPr>
            <p:spPr>
              <a:xfrm>
                <a:off x="5846417" y="4158270"/>
                <a:ext cx="1553053"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2400" b="1" i="1" smtClean="0">
                          <a:latin typeface="Cambria Math" panose="02040503050406030204" pitchFamily="18" charset="0"/>
                        </a:rPr>
                        <m:t>𝑷</m:t>
                      </m:r>
                      <m:r>
                        <a:rPr lang="cs-CZ" sz="2400" b="1" i="1" smtClean="0">
                          <a:latin typeface="Cambria Math" panose="02040503050406030204" pitchFamily="18" charset="0"/>
                        </a:rPr>
                        <m:t>= </m:t>
                      </m:r>
                      <m:f>
                        <m:fPr>
                          <m:ctrlPr>
                            <a:rPr lang="cs-CZ" sz="2400" b="1" i="1" smtClean="0">
                              <a:latin typeface="Cambria Math" panose="02040503050406030204" pitchFamily="18" charset="0"/>
                            </a:rPr>
                          </m:ctrlPr>
                        </m:fPr>
                        <m:num>
                          <m:r>
                            <a:rPr lang="cs-CZ" sz="2400" b="1" i="1" smtClean="0">
                              <a:latin typeface="Cambria Math" panose="02040503050406030204" pitchFamily="18" charset="0"/>
                              <a:ea typeface="Cambria Math" panose="02040503050406030204" pitchFamily="18" charset="0"/>
                            </a:rPr>
                            <m:t>𝜷</m:t>
                          </m:r>
                          <m:r>
                            <a:rPr lang="cs-CZ" sz="2400" b="1" i="1" smtClean="0">
                              <a:latin typeface="Cambria Math" panose="02040503050406030204" pitchFamily="18" charset="0"/>
                            </a:rPr>
                            <m:t> . </m:t>
                          </m:r>
                          <m:r>
                            <a:rPr lang="cs-CZ" sz="2400" b="1" i="1" smtClean="0">
                              <a:latin typeface="Cambria Math" panose="02040503050406030204" pitchFamily="18" charset="0"/>
                            </a:rPr>
                            <m:t>𝑫</m:t>
                          </m:r>
                        </m:num>
                        <m:den>
                          <m:r>
                            <a:rPr lang="cs-CZ" sz="2400" b="1" i="1" smtClean="0">
                              <a:latin typeface="Cambria Math" panose="02040503050406030204" pitchFamily="18" charset="0"/>
                            </a:rPr>
                            <m:t>𝒂</m:t>
                          </m:r>
                        </m:den>
                      </m:f>
                    </m:oMath>
                  </m:oMathPara>
                </a14:m>
                <a:endParaRPr lang="cs-CZ" sz="2400" b="1" dirty="0"/>
              </a:p>
            </p:txBody>
          </p:sp>
        </mc:Choice>
        <mc:Fallback xmlns="">
          <p:sp>
            <p:nvSpPr>
              <p:cNvPr id="158" name="Obdélník 157"/>
              <p:cNvSpPr>
                <a:spLocks noRot="1" noChangeAspect="1" noMove="1" noResize="1" noEditPoints="1" noAdjustHandles="1" noChangeArrowheads="1" noChangeShapeType="1" noTextEdit="1"/>
              </p:cNvSpPr>
              <p:nvPr/>
            </p:nvSpPr>
            <p:spPr>
              <a:xfrm>
                <a:off x="5846417" y="4158270"/>
                <a:ext cx="1553053" cy="793679"/>
              </a:xfrm>
              <a:prstGeom prst="rect">
                <a:avLst/>
              </a:prstGeom>
              <a:blipFill>
                <a:blip r:embed="rId5"/>
                <a:stretch>
                  <a:fillRect/>
                </a:stretch>
              </a:blipFill>
            </p:spPr>
            <p:txBody>
              <a:bodyPr/>
              <a:lstStyle/>
              <a:p>
                <a:r>
                  <a:rPr lang="cs-CZ">
                    <a:noFill/>
                  </a:rPr>
                  <a:t> </a:t>
                </a:r>
              </a:p>
            </p:txBody>
          </p:sp>
        </mc:Fallback>
      </mc:AlternateContent>
      <p:sp>
        <p:nvSpPr>
          <p:cNvPr id="165" name="Obdélník 164"/>
          <p:cNvSpPr/>
          <p:nvPr/>
        </p:nvSpPr>
        <p:spPr>
          <a:xfrm>
            <a:off x="185637" y="1694205"/>
            <a:ext cx="459475" cy="4020827"/>
          </a:xfrm>
          <a:prstGeom prst="rect">
            <a:avLst/>
          </a:prstGeom>
          <a:solidFill>
            <a:schemeClr val="accent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2800" b="1" dirty="0" smtClean="0">
                <a:effectLst>
                  <a:outerShdw blurRad="38100" dist="38100" dir="2700000" algn="tl">
                    <a:srgbClr val="000000">
                      <a:alpha val="43137"/>
                    </a:srgbClr>
                  </a:outerShdw>
                </a:effectLst>
              </a:rPr>
              <a:t>TOK  (</a:t>
            </a:r>
            <a:r>
              <a:rPr lang="cs-CZ" sz="2800" b="1" dirty="0" err="1" smtClean="0">
                <a:effectLst>
                  <a:outerShdw blurRad="38100" dist="38100" dir="2700000" algn="tl">
                    <a:srgbClr val="000000">
                      <a:alpha val="43137"/>
                    </a:srgbClr>
                  </a:outerShdw>
                </a:effectLst>
              </a:rPr>
              <a:t>Jx</a:t>
            </a:r>
            <a:r>
              <a:rPr lang="cs-CZ" sz="2800" b="1" dirty="0" smtClean="0">
                <a:effectLst>
                  <a:outerShdw blurRad="38100" dist="38100" dir="2700000" algn="tl">
                    <a:srgbClr val="000000">
                      <a:alpha val="43137"/>
                    </a:srgbClr>
                  </a:outerShdw>
                </a:effectLst>
              </a:rPr>
              <a:t>)</a:t>
            </a:r>
            <a:endParaRPr lang="cs-CZ" sz="2800"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66" name="Obdélník 165"/>
              <p:cNvSpPr/>
              <p:nvPr/>
            </p:nvSpPr>
            <p:spPr>
              <a:xfrm>
                <a:off x="5790921" y="5253367"/>
                <a:ext cx="375545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2400" b="1" i="1" smtClean="0">
                          <a:latin typeface="Cambria Math" panose="02040503050406030204" pitchFamily="18" charset="0"/>
                        </a:rPr>
                        <m:t>𝑱𝒙</m:t>
                      </m:r>
                      <m:r>
                        <a:rPr lang="cs-CZ" sz="2400" b="1" i="1" smtClean="0">
                          <a:latin typeface="Cambria Math" panose="02040503050406030204" pitchFamily="18" charset="0"/>
                        </a:rPr>
                        <m:t>=</m:t>
                      </m:r>
                      <m:r>
                        <a:rPr lang="cs-CZ" sz="2400" b="1" i="1" smtClean="0">
                          <a:latin typeface="Cambria Math" panose="02040503050406030204" pitchFamily="18" charset="0"/>
                        </a:rPr>
                        <m:t>𝑷𝒙</m:t>
                      </m:r>
                      <m:r>
                        <a:rPr lang="cs-CZ" sz="2400" b="1" i="1" smtClean="0">
                          <a:latin typeface="Cambria Math" panose="02040503050406030204" pitchFamily="18" charset="0"/>
                        </a:rPr>
                        <m:t> . </m:t>
                      </m:r>
                      <m:r>
                        <a:rPr lang="cs-CZ" sz="2400" b="1" i="1" smtClean="0">
                          <a:latin typeface="Cambria Math" panose="02040503050406030204" pitchFamily="18" charset="0"/>
                        </a:rPr>
                        <m:t>𝑨</m:t>
                      </m:r>
                      <m:r>
                        <a:rPr lang="cs-CZ" sz="2400" b="1" i="1" smtClean="0">
                          <a:latin typeface="Cambria Math" panose="02040503050406030204" pitchFamily="18" charset="0"/>
                        </a:rPr>
                        <m:t> . (</m:t>
                      </m:r>
                      <m:sSub>
                        <m:sSubPr>
                          <m:ctrlPr>
                            <a:rPr lang="cs-CZ" sz="2400" b="1" i="1" smtClean="0">
                              <a:latin typeface="Cambria Math" panose="02040503050406030204" pitchFamily="18" charset="0"/>
                            </a:rPr>
                          </m:ctrlPr>
                        </m:sSubPr>
                        <m:e>
                          <m:r>
                            <a:rPr lang="cs-CZ" sz="2400" b="1" i="1" smtClean="0">
                              <a:latin typeface="Cambria Math" panose="02040503050406030204" pitchFamily="18" charset="0"/>
                            </a:rPr>
                            <m:t>[</m:t>
                          </m:r>
                          <m:r>
                            <a:rPr lang="cs-CZ" sz="2400" b="1" i="1" smtClean="0">
                              <a:latin typeface="Cambria Math" panose="02040503050406030204" pitchFamily="18" charset="0"/>
                            </a:rPr>
                            <m:t>𝑿</m:t>
                          </m:r>
                          <m:r>
                            <a:rPr lang="cs-CZ" sz="2400" b="1" i="1" smtClean="0">
                              <a:latin typeface="Cambria Math" panose="02040503050406030204" pitchFamily="18" charset="0"/>
                            </a:rPr>
                            <m:t>]</m:t>
                          </m:r>
                        </m:e>
                        <m:sub>
                          <m:r>
                            <a:rPr lang="cs-CZ" sz="2400" b="1" i="1" smtClean="0">
                              <a:latin typeface="Cambria Math" panose="02040503050406030204" pitchFamily="18" charset="0"/>
                            </a:rPr>
                            <m:t>𝒐</m:t>
                          </m:r>
                        </m:sub>
                      </m:sSub>
                      <m:r>
                        <a:rPr lang="cs-CZ" sz="2400" b="1" i="1" smtClean="0">
                          <a:latin typeface="Cambria Math" panose="02040503050406030204" pitchFamily="18" charset="0"/>
                        </a:rPr>
                        <m:t> − </m:t>
                      </m:r>
                      <m:sSub>
                        <m:sSubPr>
                          <m:ctrlPr>
                            <a:rPr lang="cs-CZ" sz="2400" b="1" i="1" smtClean="0">
                              <a:latin typeface="Cambria Math" panose="02040503050406030204" pitchFamily="18" charset="0"/>
                            </a:rPr>
                          </m:ctrlPr>
                        </m:sSubPr>
                        <m:e>
                          <m:r>
                            <a:rPr lang="cs-CZ" sz="2400" b="1" i="1" smtClean="0">
                              <a:latin typeface="Cambria Math" panose="02040503050406030204" pitchFamily="18" charset="0"/>
                            </a:rPr>
                            <m:t>[</m:t>
                          </m:r>
                          <m:r>
                            <a:rPr lang="cs-CZ" sz="2400" b="1" i="1" smtClean="0">
                              <a:latin typeface="Cambria Math" panose="02040503050406030204" pitchFamily="18" charset="0"/>
                            </a:rPr>
                            <m:t>𝑿</m:t>
                          </m:r>
                          <m:r>
                            <a:rPr lang="cs-CZ" sz="2400" b="1" i="1" smtClean="0">
                              <a:latin typeface="Cambria Math" panose="02040503050406030204" pitchFamily="18" charset="0"/>
                            </a:rPr>
                            <m:t>]</m:t>
                          </m:r>
                        </m:e>
                        <m:sub>
                          <m:r>
                            <a:rPr lang="cs-CZ" sz="2400" b="1" i="1" smtClean="0">
                              <a:latin typeface="Cambria Math" panose="02040503050406030204" pitchFamily="18" charset="0"/>
                            </a:rPr>
                            <m:t>𝒊</m:t>
                          </m:r>
                        </m:sub>
                      </m:sSub>
                      <m:r>
                        <a:rPr lang="cs-CZ" sz="2400" b="1" i="1" smtClean="0">
                          <a:latin typeface="Cambria Math" panose="02040503050406030204" pitchFamily="18" charset="0"/>
                        </a:rPr>
                        <m:t>)</m:t>
                      </m:r>
                    </m:oMath>
                  </m:oMathPara>
                </a14:m>
                <a:endParaRPr lang="cs-CZ" sz="2400" b="1" dirty="0"/>
              </a:p>
            </p:txBody>
          </p:sp>
        </mc:Choice>
        <mc:Fallback xmlns="">
          <p:sp>
            <p:nvSpPr>
              <p:cNvPr id="166" name="Obdélník 165"/>
              <p:cNvSpPr>
                <a:spLocks noRot="1" noChangeAspect="1" noMove="1" noResize="1" noEditPoints="1" noAdjustHandles="1" noChangeArrowheads="1" noChangeShapeType="1" noTextEdit="1"/>
              </p:cNvSpPr>
              <p:nvPr/>
            </p:nvSpPr>
            <p:spPr>
              <a:xfrm>
                <a:off x="5790921" y="5253367"/>
                <a:ext cx="3755452" cy="461665"/>
              </a:xfrm>
              <a:prstGeom prst="rect">
                <a:avLst/>
              </a:prstGeom>
              <a:blipFill>
                <a:blip r:embed="rId6"/>
                <a:stretch>
                  <a:fillRect b="-17105"/>
                </a:stretch>
              </a:blipFill>
            </p:spPr>
            <p:txBody>
              <a:bodyPr/>
              <a:lstStyle/>
              <a:p>
                <a:r>
                  <a:rPr lang="cs-CZ">
                    <a:noFill/>
                  </a:rPr>
                  <a:t> </a:t>
                </a:r>
              </a:p>
            </p:txBody>
          </p:sp>
        </mc:Fallback>
      </mc:AlternateContent>
    </p:spTree>
    <p:extLst>
      <p:ext uri="{BB962C8B-B14F-4D97-AF65-F5344CB8AC3E}">
        <p14:creationId xmlns:p14="http://schemas.microsoft.com/office/powerpoint/2010/main" val="470106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délník 25"/>
          <p:cNvSpPr/>
          <p:nvPr/>
        </p:nvSpPr>
        <p:spPr>
          <a:xfrm>
            <a:off x="0" y="0"/>
            <a:ext cx="12192000" cy="972405"/>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2457375" y="108365"/>
            <a:ext cx="7277249" cy="707886"/>
          </a:xfrm>
          <a:prstGeom prst="rect">
            <a:avLst/>
          </a:prstGeom>
          <a:noFill/>
        </p:spPr>
        <p:txBody>
          <a:bodyPr wrap="none" rtlCol="0">
            <a:spAutoFit/>
          </a:bodyPr>
          <a:lstStyle/>
          <a:p>
            <a:r>
              <a:rPr lang="cs-CZ" sz="4000" b="1" dirty="0" smtClean="0"/>
              <a:t>ZÁKLADNÍ  PRINCIPY  FYZIOLOGIE</a:t>
            </a:r>
            <a:endParaRPr lang="cs-CZ" sz="4000" b="1" dirty="0"/>
          </a:p>
        </p:txBody>
      </p:sp>
      <p:sp>
        <p:nvSpPr>
          <p:cNvPr id="7" name="TextovéPole 6"/>
          <p:cNvSpPr txBox="1"/>
          <p:nvPr/>
        </p:nvSpPr>
        <p:spPr>
          <a:xfrm>
            <a:off x="2046513" y="740641"/>
            <a:ext cx="6733190" cy="6093976"/>
          </a:xfrm>
          <a:prstGeom prst="rect">
            <a:avLst/>
          </a:prstGeom>
          <a:noFill/>
        </p:spPr>
        <p:txBody>
          <a:bodyPr wrap="none" rtlCol="0">
            <a:spAutoFit/>
          </a:bodyPr>
          <a:lstStyle/>
          <a:p>
            <a:pPr>
              <a:lnSpc>
                <a:spcPts val="5200"/>
              </a:lnSpc>
            </a:pPr>
            <a:r>
              <a:rPr lang="cs-CZ" sz="2400" i="1" dirty="0" smtClean="0"/>
              <a:t>Princip</a:t>
            </a:r>
            <a:r>
              <a:rPr lang="cs-CZ" sz="2400" dirty="0" smtClean="0"/>
              <a:t> 1: EVOLUCE</a:t>
            </a:r>
          </a:p>
          <a:p>
            <a:pPr>
              <a:lnSpc>
                <a:spcPts val="5200"/>
              </a:lnSpc>
            </a:pPr>
            <a:r>
              <a:rPr lang="en-US" sz="2400" i="1" dirty="0" err="1" smtClean="0"/>
              <a:t>Princip</a:t>
            </a:r>
            <a:r>
              <a:rPr lang="en-US" sz="2400" i="1" dirty="0" smtClean="0"/>
              <a:t> </a:t>
            </a:r>
            <a:r>
              <a:rPr lang="en-US" sz="2400" i="1" dirty="0"/>
              <a:t>2</a:t>
            </a:r>
            <a:r>
              <a:rPr lang="en-US" sz="2400" dirty="0"/>
              <a:t>: </a:t>
            </a:r>
            <a:r>
              <a:rPr lang="en-US" sz="2400" dirty="0" smtClean="0"/>
              <a:t>E</a:t>
            </a:r>
            <a:r>
              <a:rPr lang="cs-CZ" sz="2400" dirty="0" smtClean="0"/>
              <a:t>K</a:t>
            </a:r>
            <a:r>
              <a:rPr lang="en-US" sz="2400" dirty="0" smtClean="0"/>
              <a:t>OSYST</a:t>
            </a:r>
            <a:r>
              <a:rPr lang="cs-CZ" sz="2400" dirty="0" smtClean="0"/>
              <a:t>ÉMY </a:t>
            </a:r>
            <a:r>
              <a:rPr lang="en-US" sz="2400" dirty="0" smtClean="0"/>
              <a:t> A</a:t>
            </a:r>
            <a:r>
              <a:rPr lang="cs-CZ" sz="2400" dirty="0" smtClean="0"/>
              <a:t> </a:t>
            </a:r>
            <a:r>
              <a:rPr lang="en-US" sz="2400" dirty="0" smtClean="0"/>
              <a:t> </a:t>
            </a:r>
            <a:r>
              <a:rPr lang="cs-CZ" sz="2400" dirty="0" smtClean="0"/>
              <a:t>ŽIVOTNÍ PROSTŘEDÍ</a:t>
            </a:r>
            <a:endParaRPr lang="en-US" sz="2400" dirty="0"/>
          </a:p>
          <a:p>
            <a:pPr>
              <a:lnSpc>
                <a:spcPts val="5200"/>
              </a:lnSpc>
            </a:pPr>
            <a:r>
              <a:rPr lang="cs-CZ" sz="2400" i="1" dirty="0" smtClean="0"/>
              <a:t>Princip </a:t>
            </a:r>
            <a:r>
              <a:rPr lang="cs-CZ" sz="2400" i="1" dirty="0"/>
              <a:t>3</a:t>
            </a:r>
            <a:r>
              <a:rPr lang="cs-CZ" sz="2400" dirty="0"/>
              <a:t>: </a:t>
            </a:r>
            <a:r>
              <a:rPr lang="cs-CZ" sz="2400" dirty="0" smtClean="0"/>
              <a:t>PŘÍČINNÉ  MECHANIZMY</a:t>
            </a:r>
          </a:p>
          <a:p>
            <a:pPr>
              <a:lnSpc>
                <a:spcPts val="5200"/>
              </a:lnSpc>
            </a:pPr>
            <a:r>
              <a:rPr lang="en-US" sz="2400" i="1" dirty="0" err="1" smtClean="0"/>
              <a:t>Princip</a:t>
            </a:r>
            <a:r>
              <a:rPr lang="en-US" sz="2400" i="1" dirty="0" smtClean="0"/>
              <a:t> </a:t>
            </a:r>
            <a:r>
              <a:rPr lang="en-US" sz="2400" i="1" dirty="0"/>
              <a:t>4</a:t>
            </a:r>
            <a:r>
              <a:rPr lang="en-US" sz="2400" dirty="0"/>
              <a:t>: </a:t>
            </a:r>
            <a:r>
              <a:rPr lang="cs-CZ" sz="2400" dirty="0" smtClean="0"/>
              <a:t>BUŇKA</a:t>
            </a:r>
          </a:p>
          <a:p>
            <a:pPr>
              <a:lnSpc>
                <a:spcPts val="5200"/>
              </a:lnSpc>
            </a:pPr>
            <a:r>
              <a:rPr lang="cs-CZ" sz="2400" i="1" dirty="0" smtClean="0"/>
              <a:t>Princip </a:t>
            </a:r>
            <a:r>
              <a:rPr lang="cs-CZ" sz="2400" i="1" dirty="0"/>
              <a:t>5</a:t>
            </a:r>
            <a:r>
              <a:rPr lang="cs-CZ" sz="2400" dirty="0"/>
              <a:t>: </a:t>
            </a:r>
            <a:r>
              <a:rPr lang="cs-CZ" sz="2400" dirty="0" smtClean="0"/>
              <a:t>VZTAH  STRUKTURA - FUNKCE</a:t>
            </a:r>
          </a:p>
          <a:p>
            <a:pPr>
              <a:lnSpc>
                <a:spcPts val="5200"/>
              </a:lnSpc>
            </a:pPr>
            <a:r>
              <a:rPr lang="en-US" sz="2400" i="1" dirty="0" err="1" smtClean="0"/>
              <a:t>Princip</a:t>
            </a:r>
            <a:r>
              <a:rPr lang="en-US" sz="2400" i="1" dirty="0" smtClean="0"/>
              <a:t> </a:t>
            </a:r>
            <a:r>
              <a:rPr lang="en-US" sz="2400" i="1" dirty="0"/>
              <a:t>6</a:t>
            </a:r>
            <a:r>
              <a:rPr lang="en-US" sz="2400" dirty="0"/>
              <a:t>: </a:t>
            </a:r>
            <a:r>
              <a:rPr lang="cs-CZ" sz="2400" dirty="0" smtClean="0"/>
              <a:t>ÚROVNĚ  ORGANIZACE</a:t>
            </a:r>
          </a:p>
          <a:p>
            <a:pPr>
              <a:lnSpc>
                <a:spcPts val="5200"/>
              </a:lnSpc>
            </a:pPr>
            <a:r>
              <a:rPr lang="cs-CZ" sz="2400" i="1" dirty="0" smtClean="0"/>
              <a:t>Princip </a:t>
            </a:r>
            <a:r>
              <a:rPr lang="cs-CZ" sz="2400" i="1" dirty="0"/>
              <a:t>7</a:t>
            </a:r>
            <a:r>
              <a:rPr lang="cs-CZ" sz="2400" dirty="0"/>
              <a:t>: </a:t>
            </a:r>
            <a:r>
              <a:rPr lang="cs-CZ" sz="2400" dirty="0" smtClean="0"/>
              <a:t>TOK  INFORMACÍ</a:t>
            </a:r>
            <a:endParaRPr lang="cs-CZ" sz="2400" dirty="0"/>
          </a:p>
          <a:p>
            <a:pPr>
              <a:lnSpc>
                <a:spcPts val="5200"/>
              </a:lnSpc>
            </a:pPr>
            <a:r>
              <a:rPr lang="cs-CZ" sz="2400" i="1" dirty="0" smtClean="0"/>
              <a:t>Princip </a:t>
            </a:r>
            <a:r>
              <a:rPr lang="cs-CZ" sz="2400" i="1" dirty="0"/>
              <a:t>8</a:t>
            </a:r>
            <a:r>
              <a:rPr lang="cs-CZ" sz="2400" dirty="0"/>
              <a:t>: </a:t>
            </a:r>
            <a:r>
              <a:rPr lang="cs-CZ" sz="2400" dirty="0" smtClean="0"/>
              <a:t>PŘENOS  A  PROMĚNY  HMOTY  A ENERGIE</a:t>
            </a:r>
          </a:p>
          <a:p>
            <a:pPr>
              <a:lnSpc>
                <a:spcPts val="5200"/>
              </a:lnSpc>
            </a:pPr>
            <a:r>
              <a:rPr lang="cs-CZ" sz="2400" i="1" dirty="0" smtClean="0"/>
              <a:t>Princip </a:t>
            </a:r>
            <a:r>
              <a:rPr lang="cs-CZ" sz="2400" i="1" dirty="0"/>
              <a:t>9</a:t>
            </a:r>
            <a:r>
              <a:rPr lang="cs-CZ" sz="2400" dirty="0"/>
              <a:t>: </a:t>
            </a:r>
            <a:r>
              <a:rPr lang="cs-CZ" sz="2400" dirty="0" smtClean="0"/>
              <a:t>HOMEOSTÁZA</a:t>
            </a: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4064" y="705239"/>
            <a:ext cx="996961" cy="996961"/>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74789"/>
            <a:ext cx="1838125" cy="1208706"/>
          </a:xfrm>
          <a:prstGeom prst="rect">
            <a:avLst/>
          </a:prstGeom>
        </p:spPr>
      </p:pic>
      <p:pic>
        <p:nvPicPr>
          <p:cNvPr id="12" name="Obrázek 11"/>
          <p:cNvPicPr>
            <a:picLocks noChangeAspect="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b="42817"/>
          <a:stretch/>
        </p:blipFill>
        <p:spPr>
          <a:xfrm>
            <a:off x="7569476" y="1658485"/>
            <a:ext cx="1657691" cy="1497646"/>
          </a:xfrm>
          <a:prstGeom prst="rect">
            <a:avLst/>
          </a:prstGeom>
        </p:spPr>
      </p:pic>
      <p:pic>
        <p:nvPicPr>
          <p:cNvPr id="13" name="Obrázek 12"/>
          <p:cNvPicPr>
            <a:picLocks noChangeAspect="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55660"/>
          <a:stretch/>
        </p:blipFill>
        <p:spPr>
          <a:xfrm>
            <a:off x="9807605" y="2087364"/>
            <a:ext cx="1657691" cy="1161272"/>
          </a:xfrm>
          <a:prstGeom prst="rect">
            <a:avLst/>
          </a:prstGeom>
        </p:spPr>
      </p:pic>
      <p:sp>
        <p:nvSpPr>
          <p:cNvPr id="10" name="TextovéPole 9"/>
          <p:cNvSpPr txBox="1"/>
          <p:nvPr/>
        </p:nvSpPr>
        <p:spPr>
          <a:xfrm>
            <a:off x="8080904" y="1987442"/>
            <a:ext cx="1324017" cy="215444"/>
          </a:xfrm>
          <a:prstGeom prst="rect">
            <a:avLst/>
          </a:prstGeom>
          <a:solidFill>
            <a:schemeClr val="bg1"/>
          </a:solidFill>
        </p:spPr>
        <p:txBody>
          <a:bodyPr wrap="none" lIns="0" tIns="0" rIns="0" bIns="0" rtlCol="0">
            <a:spAutoFit/>
          </a:bodyPr>
          <a:lstStyle/>
          <a:p>
            <a:r>
              <a:rPr lang="cs-CZ" sz="1400" i="1" dirty="0" err="1" smtClean="0"/>
              <a:t>Why</a:t>
            </a:r>
            <a:r>
              <a:rPr lang="cs-CZ" sz="1400" i="1" dirty="0" smtClean="0"/>
              <a:t> </a:t>
            </a:r>
            <a:r>
              <a:rPr lang="cs-CZ" sz="1400" i="1" dirty="0" err="1" smtClean="0"/>
              <a:t>it</a:t>
            </a:r>
            <a:r>
              <a:rPr lang="cs-CZ" sz="1400" i="1" dirty="0" smtClean="0"/>
              <a:t> </a:t>
            </a:r>
            <a:r>
              <a:rPr lang="cs-CZ" sz="1400" i="1" dirty="0" err="1" smtClean="0"/>
              <a:t>happened</a:t>
            </a:r>
            <a:r>
              <a:rPr lang="cs-CZ" sz="1400" i="1" dirty="0" smtClean="0"/>
              <a:t>?</a:t>
            </a:r>
            <a:endParaRPr lang="cs-CZ" sz="1400" i="1" dirty="0"/>
          </a:p>
        </p:txBody>
      </p:sp>
      <p:sp>
        <p:nvSpPr>
          <p:cNvPr id="11" name="TextovéPole 10"/>
          <p:cNvSpPr txBox="1"/>
          <p:nvPr/>
        </p:nvSpPr>
        <p:spPr>
          <a:xfrm>
            <a:off x="10845433" y="2031098"/>
            <a:ext cx="1258358" cy="215444"/>
          </a:xfrm>
          <a:prstGeom prst="rect">
            <a:avLst/>
          </a:prstGeom>
          <a:noFill/>
        </p:spPr>
        <p:txBody>
          <a:bodyPr wrap="none" lIns="0" tIns="0" rIns="0" bIns="0" rtlCol="0">
            <a:spAutoFit/>
          </a:bodyPr>
          <a:lstStyle>
            <a:defPPr>
              <a:defRPr lang="cs-CZ"/>
            </a:defPPr>
            <a:lvl1pPr>
              <a:defRPr sz="1400" i="1"/>
            </a:lvl1pPr>
          </a:lstStyle>
          <a:p>
            <a:r>
              <a:rPr lang="cs-CZ" dirty="0" err="1"/>
              <a:t>What</a:t>
            </a:r>
            <a:r>
              <a:rPr lang="cs-CZ" dirty="0"/>
              <a:t> </a:t>
            </a:r>
            <a:r>
              <a:rPr lang="cs-CZ" dirty="0" err="1"/>
              <a:t>happened</a:t>
            </a:r>
            <a:r>
              <a:rPr lang="cs-CZ" dirty="0"/>
              <a:t>?</a:t>
            </a:r>
          </a:p>
        </p:txBody>
      </p:sp>
      <p:sp>
        <p:nvSpPr>
          <p:cNvPr id="14" name="Šipka doprava 13"/>
          <p:cNvSpPr/>
          <p:nvPr/>
        </p:nvSpPr>
        <p:spPr>
          <a:xfrm>
            <a:off x="9339943" y="2467432"/>
            <a:ext cx="467662" cy="137885"/>
          </a:xfrm>
          <a:prstGeom prst="rightArrow">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559705"/>
            <a:ext cx="1849742" cy="1294819"/>
          </a:xfrm>
          <a:prstGeom prst="rect">
            <a:avLst/>
          </a:prstGeom>
        </p:spPr>
      </p:pic>
      <p:pic>
        <p:nvPicPr>
          <p:cNvPr id="16" name="Obráze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2737" y="5369709"/>
            <a:ext cx="1779029" cy="1119742"/>
          </a:xfrm>
          <a:prstGeom prst="rect">
            <a:avLst/>
          </a:prstGeom>
        </p:spPr>
      </p:pic>
      <p:pic>
        <p:nvPicPr>
          <p:cNvPr id="17" name="Obrázek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5978" y="2286494"/>
            <a:ext cx="2602147" cy="1712686"/>
          </a:xfrm>
          <a:prstGeom prst="rect">
            <a:avLst/>
          </a:prstGeom>
        </p:spPr>
      </p:pic>
      <p:pic>
        <p:nvPicPr>
          <p:cNvPr id="19" name="Obrázek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86426" y="3243954"/>
            <a:ext cx="1442357" cy="1442357"/>
          </a:xfrm>
          <a:prstGeom prst="rect">
            <a:avLst/>
          </a:prstGeom>
        </p:spPr>
      </p:pic>
      <p:pic>
        <p:nvPicPr>
          <p:cNvPr id="20" name="Obrázek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43" y="3853748"/>
            <a:ext cx="1883088" cy="1412316"/>
          </a:xfrm>
          <a:prstGeom prst="rect">
            <a:avLst/>
          </a:prstGeom>
        </p:spPr>
      </p:pic>
      <p:pic>
        <p:nvPicPr>
          <p:cNvPr id="21" name="Obrázek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61581" y="4511154"/>
            <a:ext cx="1798320" cy="1066800"/>
          </a:xfrm>
          <a:prstGeom prst="rect">
            <a:avLst/>
          </a:prstGeom>
        </p:spPr>
      </p:pic>
      <p:pic>
        <p:nvPicPr>
          <p:cNvPr id="22" name="Obrázek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914" y="5414004"/>
            <a:ext cx="1849742" cy="1146103"/>
          </a:xfrm>
          <a:prstGeom prst="rect">
            <a:avLst/>
          </a:prstGeom>
        </p:spPr>
      </p:pic>
      <p:pic>
        <p:nvPicPr>
          <p:cNvPr id="23" name="Obrázek 22"/>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6686" y="5865473"/>
            <a:ext cx="2068286" cy="1163411"/>
          </a:xfrm>
          <a:prstGeom prst="rect">
            <a:avLst/>
          </a:prstGeom>
        </p:spPr>
      </p:pic>
      <p:pic>
        <p:nvPicPr>
          <p:cNvPr id="25" name="Obrázek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88360" y="5789575"/>
            <a:ext cx="1603639" cy="1068424"/>
          </a:xfrm>
          <a:prstGeom prst="rect">
            <a:avLst/>
          </a:prstGeom>
        </p:spPr>
      </p:pic>
      <p:pic>
        <p:nvPicPr>
          <p:cNvPr id="24" name="Obrázek 23"/>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21514" t="25337" r="20541" b="42985"/>
          <a:stretch/>
        </p:blipFill>
        <p:spPr>
          <a:xfrm>
            <a:off x="10737183" y="6279986"/>
            <a:ext cx="1403850" cy="575629"/>
          </a:xfrm>
          <a:prstGeom prst="rect">
            <a:avLst/>
          </a:prstGeom>
        </p:spPr>
      </p:pic>
    </p:spTree>
    <p:extLst>
      <p:ext uri="{BB962C8B-B14F-4D97-AF65-F5344CB8AC3E}">
        <p14:creationId xmlns:p14="http://schemas.microsoft.com/office/powerpoint/2010/main" val="338043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2238082" y="1372155"/>
            <a:ext cx="5519294" cy="5386318"/>
          </a:xfrm>
          <a:prstGeom prst="rect">
            <a:avLst/>
          </a:prstGeom>
        </p:spPr>
      </p:pic>
      <p:sp>
        <p:nvSpPr>
          <p:cNvPr id="4" name="Obdélník 3"/>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2093175" y="178246"/>
            <a:ext cx="7663701" cy="1015663"/>
          </a:xfrm>
          <a:prstGeom prst="rect">
            <a:avLst/>
          </a:prstGeom>
          <a:noFill/>
        </p:spPr>
        <p:txBody>
          <a:bodyPr wrap="none" rtlCol="0">
            <a:spAutoFit/>
          </a:bodyPr>
          <a:lstStyle/>
          <a:p>
            <a:pPr algn="ctr"/>
            <a:r>
              <a:rPr lang="cs-CZ" sz="3600" b="1" dirty="0" smtClean="0">
                <a:sym typeface="Symbol" panose="05050102010706020507" pitchFamily="18" charset="2"/>
              </a:rPr>
              <a:t>TRANSPORT – prostá difúze</a:t>
            </a:r>
          </a:p>
          <a:p>
            <a:pPr algn="ctr"/>
            <a:r>
              <a:rPr lang="cs-CZ" sz="2400" b="1" i="1" dirty="0" smtClean="0"/>
              <a:t>Difúze v tuku rozpustných látek přes</a:t>
            </a:r>
            <a:r>
              <a:rPr lang="en-US" sz="2400" b="1" i="1" dirty="0" smtClean="0"/>
              <a:t> </a:t>
            </a:r>
            <a:r>
              <a:rPr lang="cs-CZ" sz="2400" b="1" i="1" dirty="0" smtClean="0"/>
              <a:t>l</a:t>
            </a:r>
            <a:r>
              <a:rPr lang="en-US" sz="2400" b="1" i="1" dirty="0" err="1" smtClean="0"/>
              <a:t>ipid</a:t>
            </a:r>
            <a:r>
              <a:rPr lang="cs-CZ" sz="2400" b="1" i="1" dirty="0" err="1" smtClean="0"/>
              <a:t>ovou</a:t>
            </a:r>
            <a:r>
              <a:rPr lang="cs-CZ" sz="2400" b="1" i="1" dirty="0" smtClean="0"/>
              <a:t> dvojvrstvu</a:t>
            </a:r>
            <a:endParaRPr lang="cs-CZ" sz="2400" b="1" i="1" dirty="0">
              <a:effectLst>
                <a:glow rad="63500">
                  <a:schemeClr val="accent1">
                    <a:satMod val="175000"/>
                    <a:alpha val="40000"/>
                  </a:schemeClr>
                </a:glow>
              </a:effectLst>
            </a:endParaRPr>
          </a:p>
        </p:txBody>
      </p:sp>
    </p:spTree>
    <p:extLst>
      <p:ext uri="{BB962C8B-B14F-4D97-AF65-F5344CB8AC3E}">
        <p14:creationId xmlns:p14="http://schemas.microsoft.com/office/powerpoint/2010/main" val="333799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3204343" y="178246"/>
            <a:ext cx="5441362" cy="1015663"/>
          </a:xfrm>
          <a:prstGeom prst="rect">
            <a:avLst/>
          </a:prstGeom>
          <a:noFill/>
        </p:spPr>
        <p:txBody>
          <a:bodyPr wrap="none" rtlCol="0">
            <a:spAutoFit/>
          </a:bodyPr>
          <a:lstStyle/>
          <a:p>
            <a:pPr algn="ctr"/>
            <a:r>
              <a:rPr lang="cs-CZ" sz="3600" b="1" dirty="0" smtClean="0">
                <a:sym typeface="Symbol" panose="05050102010706020507" pitchFamily="18" charset="2"/>
              </a:rPr>
              <a:t>TRANSPORT – prostá difúze</a:t>
            </a:r>
          </a:p>
          <a:p>
            <a:pPr algn="ctr"/>
            <a:r>
              <a:rPr lang="cs-CZ" sz="2400" b="1" i="1" dirty="0" smtClean="0"/>
              <a:t>PORY (</a:t>
            </a:r>
            <a:r>
              <a:rPr lang="cs-CZ" sz="2400" b="1" i="1" dirty="0" err="1" smtClean="0"/>
              <a:t>nevrátkované</a:t>
            </a:r>
            <a:r>
              <a:rPr lang="cs-CZ" sz="2400" b="1" i="1" dirty="0" smtClean="0"/>
              <a:t> kanály)</a:t>
            </a:r>
            <a:endParaRPr lang="cs-CZ" sz="2400" b="1" i="1" dirty="0">
              <a:effectLst>
                <a:glow rad="63500">
                  <a:schemeClr val="accent1">
                    <a:satMod val="175000"/>
                    <a:alpha val="40000"/>
                  </a:schemeClr>
                </a:glow>
              </a:effectLst>
            </a:endParaRPr>
          </a:p>
        </p:txBody>
      </p:sp>
      <p:pic>
        <p:nvPicPr>
          <p:cNvPr id="3074"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r="66140" b="66744"/>
          <a:stretch/>
        </p:blipFill>
        <p:spPr bwMode="auto">
          <a:xfrm>
            <a:off x="217523" y="1627590"/>
            <a:ext cx="4567420" cy="446866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070960" y="3306872"/>
            <a:ext cx="4164904" cy="1938992"/>
          </a:xfrm>
          <a:prstGeom prst="rect">
            <a:avLst/>
          </a:prstGeom>
          <a:noFill/>
        </p:spPr>
        <p:txBody>
          <a:bodyPr wrap="square" rtlCol="0">
            <a:spAutoFit/>
          </a:bodyPr>
          <a:lstStyle/>
          <a:p>
            <a:pPr marL="342900" indent="-342900">
              <a:buFontTx/>
              <a:buChar char="-"/>
            </a:pPr>
            <a:r>
              <a:rPr lang="cs-CZ" sz="2400" dirty="0"/>
              <a:t>rovná, otevřená trubice</a:t>
            </a:r>
          </a:p>
          <a:p>
            <a:pPr marL="342900" indent="-342900">
              <a:buFont typeface="Arial" panose="020B0604020202020204" pitchFamily="34" charset="0"/>
              <a:buChar char="•"/>
            </a:pPr>
            <a:r>
              <a:rPr lang="cs-CZ" sz="2400" dirty="0" err="1"/>
              <a:t>Perforiny</a:t>
            </a:r>
            <a:r>
              <a:rPr lang="cs-CZ" sz="2400" dirty="0"/>
              <a:t> imunitních buněk</a:t>
            </a:r>
          </a:p>
          <a:p>
            <a:pPr marL="342900" indent="-342900">
              <a:buFont typeface="Arial" panose="020B0604020202020204" pitchFamily="34" charset="0"/>
              <a:buChar char="•"/>
            </a:pPr>
            <a:r>
              <a:rPr lang="cs-CZ" sz="2400" dirty="0"/>
              <a:t>Poriny v mitochondriální membráně</a:t>
            </a:r>
          </a:p>
          <a:p>
            <a:pPr marL="342900" indent="-342900">
              <a:buFont typeface="Arial" panose="020B0604020202020204" pitchFamily="34" charset="0"/>
              <a:buChar char="•"/>
            </a:pPr>
            <a:r>
              <a:rPr lang="cs-CZ" sz="2400" dirty="0" err="1"/>
              <a:t>aquaporiny</a:t>
            </a:r>
            <a:endParaRPr lang="cs-CZ" sz="2400" dirty="0"/>
          </a:p>
        </p:txBody>
      </p:sp>
      <p:pic>
        <p:nvPicPr>
          <p:cNvPr id="3076" name="Picture 4"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649" y="1541161"/>
            <a:ext cx="3378756" cy="464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277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3204343" y="178246"/>
            <a:ext cx="5441361" cy="1015663"/>
          </a:xfrm>
          <a:prstGeom prst="rect">
            <a:avLst/>
          </a:prstGeom>
          <a:noFill/>
        </p:spPr>
        <p:txBody>
          <a:bodyPr wrap="none" rtlCol="0">
            <a:spAutoFit/>
          </a:bodyPr>
          <a:lstStyle/>
          <a:p>
            <a:pPr algn="ctr"/>
            <a:r>
              <a:rPr lang="cs-CZ" sz="3600" b="1" dirty="0" smtClean="0">
                <a:sym typeface="Symbol" panose="05050102010706020507" pitchFamily="18" charset="2"/>
              </a:rPr>
              <a:t>TRANSPORT – prostá difúze</a:t>
            </a:r>
          </a:p>
          <a:p>
            <a:pPr algn="ctr"/>
            <a:r>
              <a:rPr lang="cs-CZ" sz="2400" b="1" i="1" dirty="0" smtClean="0"/>
              <a:t>KANÁLY (vrátkovaný </a:t>
            </a:r>
            <a:r>
              <a:rPr lang="cs-CZ" sz="2400" b="1" i="1" dirty="0" err="1" smtClean="0"/>
              <a:t>por</a:t>
            </a:r>
            <a:r>
              <a:rPr lang="cs-CZ" sz="2400" b="1" i="1" dirty="0" smtClean="0"/>
              <a:t>)</a:t>
            </a:r>
            <a:endParaRPr lang="cs-CZ" sz="2400" b="1" i="1" dirty="0">
              <a:effectLst>
                <a:glow rad="63500">
                  <a:schemeClr val="accent1">
                    <a:satMod val="175000"/>
                    <a:alpha val="40000"/>
                  </a:schemeClr>
                </a:glow>
              </a:effectLst>
            </a:endParaRPr>
          </a:p>
        </p:txBody>
      </p:sp>
      <p:pic>
        <p:nvPicPr>
          <p:cNvPr id="4098" name="Picture 2" descr="VÃ½sledek obrÃ¡zku pro open closed channel"/>
          <p:cNvPicPr>
            <a:picLocks noChangeAspect="1" noChangeArrowheads="1"/>
          </p:cNvPicPr>
          <p:nvPr/>
        </p:nvPicPr>
        <p:blipFill rotWithShape="1">
          <a:blip r:embed="rId3" cstate="print">
            <a:clrChange>
              <a:clrFrom>
                <a:srgbClr val="FCFCFC"/>
              </a:clrFrom>
              <a:clrTo>
                <a:srgbClr val="FCFCFC">
                  <a:alpha val="0"/>
                </a:srgbClr>
              </a:clrTo>
            </a:clrChange>
            <a:extLst>
              <a:ext uri="{28A0092B-C50C-407E-A947-70E740481C1C}">
                <a14:useLocalDpi xmlns:a14="http://schemas.microsoft.com/office/drawing/2010/main" val="0"/>
              </a:ext>
            </a:extLst>
          </a:blip>
          <a:srcRect t="13783"/>
          <a:stretch/>
        </p:blipFill>
        <p:spPr bwMode="auto">
          <a:xfrm>
            <a:off x="4609578" y="1600665"/>
            <a:ext cx="2761989" cy="25129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Ã½sledek obrÃ¡zku pro mechanosensitive channe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20671" y="1744869"/>
            <a:ext cx="3454491" cy="247770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8830849" y="1320750"/>
            <a:ext cx="3231715" cy="369332"/>
          </a:xfrm>
          <a:prstGeom prst="rect">
            <a:avLst/>
          </a:prstGeom>
          <a:noFill/>
        </p:spPr>
        <p:txBody>
          <a:bodyPr wrap="square" rtlCol="0">
            <a:spAutoFit/>
          </a:bodyPr>
          <a:lstStyle/>
          <a:p>
            <a:pPr algn="ctr"/>
            <a:r>
              <a:rPr lang="cs-CZ" b="1" dirty="0" err="1" smtClean="0">
                <a:solidFill>
                  <a:schemeClr val="accent6">
                    <a:lumMod val="75000"/>
                  </a:schemeClr>
                </a:solidFill>
              </a:rPr>
              <a:t>Mechanosensitive</a:t>
            </a:r>
            <a:r>
              <a:rPr lang="cs-CZ" b="1" dirty="0" smtClean="0">
                <a:solidFill>
                  <a:schemeClr val="accent6">
                    <a:lumMod val="75000"/>
                  </a:schemeClr>
                </a:solidFill>
              </a:rPr>
              <a:t> </a:t>
            </a:r>
            <a:r>
              <a:rPr lang="cs-CZ" b="1" dirty="0" err="1" smtClean="0">
                <a:solidFill>
                  <a:schemeClr val="accent6">
                    <a:lumMod val="75000"/>
                  </a:schemeClr>
                </a:solidFill>
              </a:rPr>
              <a:t>channels</a:t>
            </a:r>
            <a:endParaRPr lang="cs-CZ" b="1" dirty="0">
              <a:solidFill>
                <a:schemeClr val="accent6">
                  <a:lumMod val="75000"/>
                </a:schemeClr>
              </a:solidFill>
            </a:endParaRPr>
          </a:p>
        </p:txBody>
      </p:sp>
      <p:sp>
        <p:nvSpPr>
          <p:cNvPr id="10" name="TextovéPole 9"/>
          <p:cNvSpPr txBox="1"/>
          <p:nvPr/>
        </p:nvSpPr>
        <p:spPr>
          <a:xfrm>
            <a:off x="4805819" y="1394046"/>
            <a:ext cx="3231715" cy="369332"/>
          </a:xfrm>
          <a:prstGeom prst="rect">
            <a:avLst/>
          </a:prstGeom>
          <a:noFill/>
        </p:spPr>
        <p:txBody>
          <a:bodyPr wrap="square" rtlCol="0">
            <a:spAutoFit/>
          </a:bodyPr>
          <a:lstStyle/>
          <a:p>
            <a:pPr algn="ctr"/>
            <a:r>
              <a:rPr lang="cs-CZ" b="1" dirty="0" err="1" smtClean="0">
                <a:solidFill>
                  <a:schemeClr val="accent6">
                    <a:lumMod val="75000"/>
                  </a:schemeClr>
                </a:solidFill>
              </a:rPr>
              <a:t>Voltage-gated</a:t>
            </a:r>
            <a:r>
              <a:rPr lang="cs-CZ" b="1" dirty="0" smtClean="0">
                <a:solidFill>
                  <a:schemeClr val="accent6">
                    <a:lumMod val="75000"/>
                  </a:schemeClr>
                </a:solidFill>
              </a:rPr>
              <a:t> ion </a:t>
            </a:r>
            <a:r>
              <a:rPr lang="cs-CZ" b="1" dirty="0" err="1" smtClean="0">
                <a:solidFill>
                  <a:schemeClr val="accent6">
                    <a:lumMod val="75000"/>
                  </a:schemeClr>
                </a:solidFill>
              </a:rPr>
              <a:t>channels</a:t>
            </a:r>
            <a:endParaRPr lang="cs-CZ" b="1" dirty="0">
              <a:solidFill>
                <a:schemeClr val="accent6">
                  <a:lumMod val="75000"/>
                </a:schemeClr>
              </a:solidFill>
            </a:endParaRPr>
          </a:p>
        </p:txBody>
      </p:sp>
      <p:pic>
        <p:nvPicPr>
          <p:cNvPr id="4104" name="Picture 8" descr="VÃ½sledek obrÃ¡zku pro ligand gated ion channe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060" y="1685557"/>
            <a:ext cx="2965687" cy="28807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780789" y="1261630"/>
            <a:ext cx="3231715" cy="369332"/>
          </a:xfrm>
          <a:prstGeom prst="rect">
            <a:avLst/>
          </a:prstGeom>
          <a:noFill/>
        </p:spPr>
        <p:txBody>
          <a:bodyPr wrap="square" rtlCol="0">
            <a:spAutoFit/>
          </a:bodyPr>
          <a:lstStyle/>
          <a:p>
            <a:pPr algn="ctr"/>
            <a:r>
              <a:rPr lang="cs-CZ" b="1" dirty="0" smtClean="0">
                <a:solidFill>
                  <a:schemeClr val="accent6">
                    <a:lumMod val="75000"/>
                  </a:schemeClr>
                </a:solidFill>
              </a:rPr>
              <a:t>Ligand-</a:t>
            </a:r>
            <a:r>
              <a:rPr lang="cs-CZ" b="1" dirty="0" err="1" smtClean="0">
                <a:solidFill>
                  <a:schemeClr val="accent6">
                    <a:lumMod val="75000"/>
                  </a:schemeClr>
                </a:solidFill>
              </a:rPr>
              <a:t>gated</a:t>
            </a:r>
            <a:r>
              <a:rPr lang="cs-CZ" b="1" dirty="0" smtClean="0">
                <a:solidFill>
                  <a:schemeClr val="accent6">
                    <a:lumMod val="75000"/>
                  </a:schemeClr>
                </a:solidFill>
              </a:rPr>
              <a:t> ion </a:t>
            </a:r>
            <a:r>
              <a:rPr lang="cs-CZ" b="1" dirty="0" err="1" smtClean="0">
                <a:solidFill>
                  <a:schemeClr val="accent6">
                    <a:lumMod val="75000"/>
                  </a:schemeClr>
                </a:solidFill>
              </a:rPr>
              <a:t>channels</a:t>
            </a:r>
            <a:endParaRPr lang="cs-CZ" b="1" dirty="0">
              <a:solidFill>
                <a:schemeClr val="accent6">
                  <a:lumMod val="75000"/>
                </a:schemeClr>
              </a:solidFill>
            </a:endParaRPr>
          </a:p>
        </p:txBody>
      </p:sp>
      <p:pic>
        <p:nvPicPr>
          <p:cNvPr id="4106" name="Picture 10" descr="https://ars.els-cdn.com/content/image/1-s2.0-S1388198115000232-fx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8974" y="4860124"/>
            <a:ext cx="4046187"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ovéPole 13"/>
          <p:cNvSpPr txBox="1"/>
          <p:nvPr/>
        </p:nvSpPr>
        <p:spPr>
          <a:xfrm>
            <a:off x="8830849" y="4381601"/>
            <a:ext cx="3021541" cy="369332"/>
          </a:xfrm>
          <a:prstGeom prst="rect">
            <a:avLst/>
          </a:prstGeom>
          <a:noFill/>
        </p:spPr>
        <p:txBody>
          <a:bodyPr wrap="square" rtlCol="0">
            <a:spAutoFit/>
          </a:bodyPr>
          <a:lstStyle/>
          <a:p>
            <a:pPr algn="ctr"/>
            <a:r>
              <a:rPr lang="cs-CZ" b="1" dirty="0" smtClean="0">
                <a:solidFill>
                  <a:schemeClr val="accent6">
                    <a:lumMod val="75000"/>
                  </a:schemeClr>
                </a:solidFill>
              </a:rPr>
              <a:t>Lipid-</a:t>
            </a:r>
            <a:r>
              <a:rPr lang="cs-CZ" b="1" dirty="0" err="1" smtClean="0">
                <a:solidFill>
                  <a:schemeClr val="accent6">
                    <a:lumMod val="75000"/>
                  </a:schemeClr>
                </a:solidFill>
              </a:rPr>
              <a:t>gated</a:t>
            </a:r>
            <a:r>
              <a:rPr lang="cs-CZ" b="1" dirty="0" smtClean="0">
                <a:solidFill>
                  <a:schemeClr val="accent6">
                    <a:lumMod val="75000"/>
                  </a:schemeClr>
                </a:solidFill>
              </a:rPr>
              <a:t> ion </a:t>
            </a:r>
            <a:r>
              <a:rPr lang="cs-CZ" b="1" dirty="0" err="1" smtClean="0">
                <a:solidFill>
                  <a:schemeClr val="accent6">
                    <a:lumMod val="75000"/>
                  </a:schemeClr>
                </a:solidFill>
              </a:rPr>
              <a:t>channels</a:t>
            </a:r>
            <a:endParaRPr lang="cs-CZ" b="1" dirty="0">
              <a:solidFill>
                <a:schemeClr val="accent6">
                  <a:lumMod val="75000"/>
                </a:schemeClr>
              </a:solidFill>
            </a:endParaRPr>
          </a:p>
        </p:txBody>
      </p:sp>
      <p:pic>
        <p:nvPicPr>
          <p:cNvPr id="4108" name="Picture 12" descr="http://www.twinkletoesengineering.info/light_gated_ion_channe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5" y="5075259"/>
            <a:ext cx="4454003" cy="15092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p:cNvSpPr txBox="1"/>
          <p:nvPr/>
        </p:nvSpPr>
        <p:spPr>
          <a:xfrm>
            <a:off x="613608" y="4675458"/>
            <a:ext cx="3231715" cy="369332"/>
          </a:xfrm>
          <a:prstGeom prst="rect">
            <a:avLst/>
          </a:prstGeom>
          <a:noFill/>
        </p:spPr>
        <p:txBody>
          <a:bodyPr wrap="square" rtlCol="0">
            <a:spAutoFit/>
          </a:bodyPr>
          <a:lstStyle/>
          <a:p>
            <a:pPr algn="ctr"/>
            <a:r>
              <a:rPr lang="cs-CZ" b="1" dirty="0" err="1" smtClean="0">
                <a:solidFill>
                  <a:schemeClr val="accent6">
                    <a:lumMod val="75000"/>
                  </a:schemeClr>
                </a:solidFill>
              </a:rPr>
              <a:t>Light-gated</a:t>
            </a:r>
            <a:r>
              <a:rPr lang="cs-CZ" b="1" dirty="0" smtClean="0">
                <a:solidFill>
                  <a:schemeClr val="accent6">
                    <a:lumMod val="75000"/>
                  </a:schemeClr>
                </a:solidFill>
              </a:rPr>
              <a:t> </a:t>
            </a:r>
            <a:r>
              <a:rPr lang="cs-CZ" b="1" dirty="0" err="1" smtClean="0">
                <a:solidFill>
                  <a:schemeClr val="accent6">
                    <a:lumMod val="75000"/>
                  </a:schemeClr>
                </a:solidFill>
              </a:rPr>
              <a:t>channels</a:t>
            </a:r>
            <a:endParaRPr lang="cs-CZ" b="1" dirty="0">
              <a:solidFill>
                <a:schemeClr val="accent6">
                  <a:lumMod val="75000"/>
                </a:schemeClr>
              </a:solidFill>
            </a:endParaRPr>
          </a:p>
        </p:txBody>
      </p:sp>
      <p:pic>
        <p:nvPicPr>
          <p:cNvPr id="4110" name="Picture 14" descr="SouvisejÃ­cÃ­ obrÃ¡ze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852" y="4405779"/>
            <a:ext cx="2556774" cy="2448112"/>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p:cNvSpPr txBox="1"/>
          <p:nvPr/>
        </p:nvSpPr>
        <p:spPr>
          <a:xfrm>
            <a:off x="4480142" y="4074978"/>
            <a:ext cx="3231715" cy="369332"/>
          </a:xfrm>
          <a:prstGeom prst="rect">
            <a:avLst/>
          </a:prstGeom>
          <a:noFill/>
        </p:spPr>
        <p:txBody>
          <a:bodyPr wrap="square" rtlCol="0">
            <a:spAutoFit/>
          </a:bodyPr>
          <a:lstStyle/>
          <a:p>
            <a:pPr algn="ctr"/>
            <a:r>
              <a:rPr lang="cs-CZ" b="1" dirty="0" err="1" smtClean="0">
                <a:solidFill>
                  <a:schemeClr val="accent6">
                    <a:lumMod val="75000"/>
                  </a:schemeClr>
                </a:solidFill>
              </a:rPr>
              <a:t>Temperature-gated</a:t>
            </a:r>
            <a:r>
              <a:rPr lang="cs-CZ" b="1" dirty="0" smtClean="0">
                <a:solidFill>
                  <a:schemeClr val="accent6">
                    <a:lumMod val="75000"/>
                  </a:schemeClr>
                </a:solidFill>
              </a:rPr>
              <a:t> ion </a:t>
            </a:r>
            <a:r>
              <a:rPr lang="cs-CZ" b="1" dirty="0" err="1" smtClean="0">
                <a:solidFill>
                  <a:schemeClr val="accent6">
                    <a:lumMod val="75000"/>
                  </a:schemeClr>
                </a:solidFill>
              </a:rPr>
              <a:t>channels</a:t>
            </a:r>
            <a:endParaRPr lang="cs-CZ" b="1" dirty="0">
              <a:solidFill>
                <a:schemeClr val="accent6">
                  <a:lumMod val="75000"/>
                </a:schemeClr>
              </a:solidFill>
            </a:endParaRPr>
          </a:p>
        </p:txBody>
      </p:sp>
    </p:spTree>
    <p:extLst>
      <p:ext uri="{BB962C8B-B14F-4D97-AF65-F5344CB8AC3E}">
        <p14:creationId xmlns:p14="http://schemas.microsoft.com/office/powerpoint/2010/main" val="44735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3204342" y="178246"/>
            <a:ext cx="5441362" cy="1015663"/>
          </a:xfrm>
          <a:prstGeom prst="rect">
            <a:avLst/>
          </a:prstGeom>
          <a:noFill/>
        </p:spPr>
        <p:txBody>
          <a:bodyPr wrap="none" rtlCol="0">
            <a:spAutoFit/>
          </a:bodyPr>
          <a:lstStyle/>
          <a:p>
            <a:pPr algn="ctr"/>
            <a:r>
              <a:rPr lang="cs-CZ" sz="3600" b="1" dirty="0" smtClean="0">
                <a:sym typeface="Symbol" panose="05050102010706020507" pitchFamily="18" charset="2"/>
              </a:rPr>
              <a:t>TRANSPORT – prostá difúze</a:t>
            </a:r>
          </a:p>
          <a:p>
            <a:pPr algn="ctr"/>
            <a:r>
              <a:rPr lang="cs-CZ" sz="2400" b="1" i="1" dirty="0" smtClean="0"/>
              <a:t>Selektivní prostupnost KANÁLEM</a:t>
            </a:r>
            <a:endParaRPr lang="cs-CZ" sz="2400" b="1" i="1" dirty="0">
              <a:effectLst>
                <a:glow rad="63500">
                  <a:schemeClr val="accent1">
                    <a:satMod val="175000"/>
                    <a:alpha val="40000"/>
                  </a:schemeClr>
                </a:glow>
              </a:effectLst>
            </a:endParaRPr>
          </a:p>
        </p:txBody>
      </p:sp>
      <p:pic>
        <p:nvPicPr>
          <p:cNvPr id="614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43" y="1608441"/>
            <a:ext cx="4143375" cy="4705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6294328" y="2536521"/>
            <a:ext cx="4213897" cy="2677656"/>
          </a:xfrm>
          <a:prstGeom prst="rect">
            <a:avLst/>
          </a:prstGeom>
          <a:noFill/>
        </p:spPr>
        <p:txBody>
          <a:bodyPr wrap="square" rtlCol="0">
            <a:spAutoFit/>
          </a:bodyPr>
          <a:lstStyle/>
          <a:p>
            <a:pPr marL="457200" indent="-457200">
              <a:buFont typeface="Arial" panose="020B0604020202020204" pitchFamily="34" charset="0"/>
              <a:buChar char="•"/>
            </a:pPr>
            <a:r>
              <a:rPr lang="cs-CZ" sz="2800" b="1" dirty="0"/>
              <a:t>Na</a:t>
            </a:r>
            <a:r>
              <a:rPr lang="cs-CZ" sz="2800" b="1" baseline="30000" dirty="0"/>
              <a:t>+</a:t>
            </a:r>
            <a:r>
              <a:rPr lang="cs-CZ" sz="2800" b="1" dirty="0"/>
              <a:t> </a:t>
            </a:r>
            <a:r>
              <a:rPr lang="cs-CZ" sz="2800" b="1" dirty="0" smtClean="0"/>
              <a:t>kanály</a:t>
            </a:r>
          </a:p>
          <a:p>
            <a:pPr marL="457200" indent="-457200">
              <a:buFont typeface="Arial" panose="020B0604020202020204" pitchFamily="34" charset="0"/>
              <a:buChar char="•"/>
            </a:pPr>
            <a:r>
              <a:rPr lang="cs-CZ" sz="2800" b="1" dirty="0" smtClean="0"/>
              <a:t>K</a:t>
            </a:r>
            <a:r>
              <a:rPr lang="cs-CZ" sz="2800" b="1" baseline="30000" dirty="0" smtClean="0"/>
              <a:t>+</a:t>
            </a:r>
            <a:r>
              <a:rPr lang="cs-CZ" sz="2800" b="1" dirty="0"/>
              <a:t>  kanály </a:t>
            </a:r>
            <a:endParaRPr lang="cs-CZ" sz="2800" b="1" dirty="0" smtClean="0"/>
          </a:p>
          <a:p>
            <a:pPr marL="457200" indent="-457200">
              <a:buFont typeface="Arial" panose="020B0604020202020204" pitchFamily="34" charset="0"/>
              <a:buChar char="•"/>
            </a:pPr>
            <a:r>
              <a:rPr lang="cs-CZ" sz="2800" b="1" dirty="0" smtClean="0"/>
              <a:t>Ca</a:t>
            </a:r>
            <a:r>
              <a:rPr lang="cs-CZ" sz="2800" b="1" baseline="30000" dirty="0" smtClean="0"/>
              <a:t>2+</a:t>
            </a:r>
            <a:r>
              <a:rPr lang="cs-CZ" sz="2800" b="1" dirty="0"/>
              <a:t>  kanály </a:t>
            </a:r>
            <a:endParaRPr lang="cs-CZ" sz="2800" b="1" dirty="0" smtClean="0"/>
          </a:p>
          <a:p>
            <a:pPr marL="457200" indent="-457200">
              <a:buFont typeface="Arial" panose="020B0604020202020204" pitchFamily="34" charset="0"/>
              <a:buChar char="•"/>
            </a:pPr>
            <a:r>
              <a:rPr lang="cs-CZ" sz="2800" b="1" dirty="0" smtClean="0"/>
              <a:t>Protonové </a:t>
            </a:r>
            <a:r>
              <a:rPr lang="cs-CZ" sz="2800" b="1" dirty="0"/>
              <a:t>kanály</a:t>
            </a:r>
            <a:endParaRPr lang="cs-CZ" sz="2800" b="1" dirty="0" smtClean="0"/>
          </a:p>
          <a:p>
            <a:pPr marL="457200" indent="-457200">
              <a:buFont typeface="Arial" panose="020B0604020202020204" pitchFamily="34" charset="0"/>
              <a:buChar char="•"/>
            </a:pPr>
            <a:r>
              <a:rPr lang="cs-CZ" sz="2800" b="1" dirty="0" smtClean="0"/>
              <a:t>Cl</a:t>
            </a:r>
            <a:r>
              <a:rPr lang="cs-CZ" sz="2800" b="1" baseline="30000" dirty="0" smtClean="0"/>
              <a:t>-</a:t>
            </a:r>
            <a:r>
              <a:rPr lang="cs-CZ" sz="2800" b="1" dirty="0"/>
              <a:t>  kanály</a:t>
            </a:r>
            <a:endParaRPr lang="cs-CZ" sz="2800" b="1" dirty="0" smtClean="0"/>
          </a:p>
          <a:p>
            <a:pPr marL="457200" indent="-457200">
              <a:buFont typeface="Arial" panose="020B0604020202020204" pitchFamily="34" charset="0"/>
              <a:buChar char="•"/>
            </a:pPr>
            <a:r>
              <a:rPr lang="cs-CZ" sz="2800" b="1" dirty="0" smtClean="0"/>
              <a:t>HCO</a:t>
            </a:r>
            <a:r>
              <a:rPr lang="cs-CZ" sz="2800" b="1" baseline="-25000" dirty="0" smtClean="0"/>
              <a:t>3</a:t>
            </a:r>
            <a:r>
              <a:rPr lang="cs-CZ" sz="2800" b="1" baseline="30000" dirty="0" smtClean="0"/>
              <a:t>-</a:t>
            </a:r>
            <a:r>
              <a:rPr lang="cs-CZ" sz="2800" b="1" dirty="0"/>
              <a:t>  kanály</a:t>
            </a:r>
            <a:endParaRPr lang="cs-CZ" sz="2800" dirty="0"/>
          </a:p>
        </p:txBody>
      </p:sp>
    </p:spTree>
    <p:extLst>
      <p:ext uri="{BB962C8B-B14F-4D97-AF65-F5344CB8AC3E}">
        <p14:creationId xmlns:p14="http://schemas.microsoft.com/office/powerpoint/2010/main" val="3644075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401351" y="178246"/>
            <a:ext cx="9047349" cy="1015663"/>
          </a:xfrm>
          <a:prstGeom prst="rect">
            <a:avLst/>
          </a:prstGeom>
          <a:noFill/>
        </p:spPr>
        <p:txBody>
          <a:bodyPr wrap="none" rtlCol="0">
            <a:spAutoFit/>
          </a:bodyPr>
          <a:lstStyle/>
          <a:p>
            <a:pPr algn="ctr"/>
            <a:r>
              <a:rPr lang="cs-CZ" sz="3600" b="1" dirty="0" smtClean="0">
                <a:sym typeface="Symbol" panose="05050102010706020507" pitchFamily="18" charset="2"/>
              </a:rPr>
              <a:t>TRANSPORT – </a:t>
            </a:r>
            <a:r>
              <a:rPr lang="cs-CZ" sz="3600" b="1" dirty="0">
                <a:sym typeface="Symbol" panose="05050102010706020507" pitchFamily="18" charset="2"/>
              </a:rPr>
              <a:t>u</a:t>
            </a:r>
            <a:r>
              <a:rPr lang="cs-CZ" sz="3600" b="1" dirty="0" smtClean="0">
                <a:sym typeface="Symbol" panose="05050102010706020507" pitchFamily="18" charset="2"/>
              </a:rPr>
              <a:t>snadněná (</a:t>
            </a:r>
            <a:r>
              <a:rPr lang="cs-CZ" sz="3600" b="1" i="1" dirty="0" err="1" smtClean="0">
                <a:sym typeface="Symbol" panose="05050102010706020507" pitchFamily="18" charset="2"/>
              </a:rPr>
              <a:t>facilitovaná</a:t>
            </a:r>
            <a:r>
              <a:rPr lang="cs-CZ" sz="3600" b="1" dirty="0" smtClean="0">
                <a:sym typeface="Symbol" panose="05050102010706020507" pitchFamily="18" charset="2"/>
              </a:rPr>
              <a:t>) difúze</a:t>
            </a:r>
          </a:p>
          <a:p>
            <a:pPr algn="ctr"/>
            <a:r>
              <a:rPr lang="cs-CZ" sz="2400" b="1" i="1" dirty="0" smtClean="0"/>
              <a:t>PŘENAŠEČE</a:t>
            </a:r>
            <a:endParaRPr lang="cs-CZ" sz="2400" b="1" i="1" dirty="0">
              <a:effectLst>
                <a:glow rad="63500">
                  <a:schemeClr val="accent1">
                    <a:satMod val="175000"/>
                    <a:alpha val="40000"/>
                  </a:schemeClr>
                </a:glow>
              </a:effectLst>
            </a:endParaRPr>
          </a:p>
        </p:txBody>
      </p:sp>
      <p:pic>
        <p:nvPicPr>
          <p:cNvPr id="3074"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t="38533"/>
          <a:stretch/>
        </p:blipFill>
        <p:spPr bwMode="auto">
          <a:xfrm>
            <a:off x="431633" y="1571409"/>
            <a:ext cx="6069376" cy="371632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666" y="1810558"/>
            <a:ext cx="4532334" cy="431366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82460" y="5843392"/>
            <a:ext cx="6237962" cy="923330"/>
          </a:xfrm>
          <a:prstGeom prst="rect">
            <a:avLst/>
          </a:prstGeom>
          <a:noFill/>
        </p:spPr>
        <p:txBody>
          <a:bodyPr wrap="square" rtlCol="0">
            <a:spAutoFit/>
          </a:bodyPr>
          <a:lstStyle/>
          <a:p>
            <a:pPr marL="285750" indent="-285750">
              <a:buFont typeface="Arial" panose="020B0604020202020204" pitchFamily="34" charset="0"/>
              <a:buChar char="•"/>
            </a:pPr>
            <a:r>
              <a:rPr lang="cs-CZ" dirty="0" err="1" smtClean="0"/>
              <a:t>Glucoso</a:t>
            </a:r>
            <a:r>
              <a:rPr lang="cs-CZ" dirty="0" smtClean="0"/>
              <a:t> </a:t>
            </a:r>
            <a:r>
              <a:rPr lang="cs-CZ" dirty="0" err="1" smtClean="0"/>
              <a:t>transporters</a:t>
            </a:r>
            <a:r>
              <a:rPr lang="cs-CZ" dirty="0" smtClean="0"/>
              <a:t> (GLUT)</a:t>
            </a:r>
          </a:p>
          <a:p>
            <a:pPr marL="285750" indent="-285750">
              <a:buFont typeface="Arial" panose="020B0604020202020204" pitchFamily="34" charset="0"/>
              <a:buChar char="•"/>
            </a:pPr>
            <a:r>
              <a:rPr lang="cs-CZ" dirty="0" smtClean="0"/>
              <a:t>Urea </a:t>
            </a:r>
            <a:r>
              <a:rPr lang="cs-CZ" dirty="0" err="1" smtClean="0"/>
              <a:t>transporter</a:t>
            </a:r>
            <a:r>
              <a:rPr lang="cs-CZ" dirty="0" smtClean="0"/>
              <a:t> (UT)</a:t>
            </a:r>
          </a:p>
          <a:p>
            <a:pPr marL="285750" indent="-285750">
              <a:buFont typeface="Arial" panose="020B0604020202020204" pitchFamily="34" charset="0"/>
              <a:buChar char="•"/>
            </a:pPr>
            <a:r>
              <a:rPr lang="cs-CZ" dirty="0" err="1" smtClean="0"/>
              <a:t>Organic</a:t>
            </a:r>
            <a:r>
              <a:rPr lang="cs-CZ" dirty="0" smtClean="0"/>
              <a:t> </a:t>
            </a:r>
            <a:r>
              <a:rPr lang="cs-CZ" dirty="0" err="1" smtClean="0"/>
              <a:t>cation</a:t>
            </a:r>
            <a:r>
              <a:rPr lang="cs-CZ" dirty="0" smtClean="0"/>
              <a:t> </a:t>
            </a:r>
            <a:r>
              <a:rPr lang="cs-CZ" dirty="0" err="1" smtClean="0"/>
              <a:t>transporter</a:t>
            </a:r>
            <a:r>
              <a:rPr lang="cs-CZ" dirty="0" smtClean="0"/>
              <a:t> (OCT) - </a:t>
            </a:r>
            <a:r>
              <a:rPr lang="cs-CZ" dirty="0" err="1" smtClean="0"/>
              <a:t>electrogenic</a:t>
            </a:r>
            <a:endParaRPr lang="cs-CZ" dirty="0"/>
          </a:p>
        </p:txBody>
      </p:sp>
    </p:spTree>
    <p:extLst>
      <p:ext uri="{BB962C8B-B14F-4D97-AF65-F5344CB8AC3E}">
        <p14:creationId xmlns:p14="http://schemas.microsoft.com/office/powerpoint/2010/main" val="1399000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908161" y="178246"/>
            <a:ext cx="8033739" cy="1015663"/>
          </a:xfrm>
          <a:prstGeom prst="rect">
            <a:avLst/>
          </a:prstGeom>
          <a:noFill/>
        </p:spPr>
        <p:txBody>
          <a:bodyPr wrap="none" rtlCol="0">
            <a:spAutoFit/>
          </a:bodyPr>
          <a:lstStyle/>
          <a:p>
            <a:pPr algn="ctr"/>
            <a:r>
              <a:rPr lang="cs-CZ" sz="3600" b="1" dirty="0" smtClean="0">
                <a:sym typeface="Symbol" panose="05050102010706020507" pitchFamily="18" charset="2"/>
              </a:rPr>
              <a:t>TRANSPORT – primárně aktivní transport</a:t>
            </a:r>
          </a:p>
          <a:p>
            <a:pPr algn="ctr"/>
            <a:r>
              <a:rPr lang="cs-CZ" sz="2400" b="1" i="1" dirty="0" smtClean="0"/>
              <a:t>PUMPY</a:t>
            </a:r>
            <a:endParaRPr lang="cs-CZ" sz="2400" b="1" i="1" dirty="0">
              <a:effectLst>
                <a:glow rad="63500">
                  <a:schemeClr val="accent1">
                    <a:satMod val="175000"/>
                    <a:alpha val="40000"/>
                  </a:schemeClr>
                </a:glow>
              </a:effectLst>
            </a:endParaRPr>
          </a:p>
        </p:txBody>
      </p:sp>
      <p:pic>
        <p:nvPicPr>
          <p:cNvPr id="8194" name="Picture 2" descr="imag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6752" b="79951"/>
          <a:stretch/>
        </p:blipFill>
        <p:spPr bwMode="auto">
          <a:xfrm>
            <a:off x="110652" y="1087114"/>
            <a:ext cx="3728616" cy="23391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1649"/>
          <a:stretch/>
        </p:blipFill>
        <p:spPr bwMode="auto">
          <a:xfrm>
            <a:off x="7006363" y="1297239"/>
            <a:ext cx="5185637" cy="54984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VÃ½sledek obrÃ¡zku pro motor-driven winch to lift a large weight into the air"/>
          <p:cNvPicPr>
            <a:picLocks noChangeAspect="1" noChangeArrowheads="1"/>
          </p:cNvPicPr>
          <p:nvPr/>
        </p:nvPicPr>
        <p:blipFill>
          <a:blip r:embed="rId4">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67774" y="3905089"/>
            <a:ext cx="2826328" cy="2330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375311" y="1767240"/>
            <a:ext cx="2012218" cy="1200329"/>
          </a:xfrm>
          <a:prstGeom prst="rect">
            <a:avLst/>
          </a:prstGeom>
          <a:noFill/>
        </p:spPr>
        <p:txBody>
          <a:bodyPr wrap="none" rtlCol="0">
            <a:spAutoFit/>
          </a:bodyPr>
          <a:lstStyle/>
          <a:p>
            <a:pPr marL="285750" indent="-285750">
              <a:buFont typeface="Arial" panose="020B0604020202020204" pitchFamily="34" charset="0"/>
              <a:buChar char="•"/>
            </a:pPr>
            <a:r>
              <a:rPr lang="cs-CZ" sz="2400" dirty="0" smtClean="0"/>
              <a:t>Na-K pumpy</a:t>
            </a:r>
          </a:p>
          <a:p>
            <a:pPr marL="285750" indent="-285750">
              <a:buFont typeface="Arial" panose="020B0604020202020204" pitchFamily="34" charset="0"/>
              <a:buChar char="•"/>
            </a:pPr>
            <a:r>
              <a:rPr lang="cs-CZ" sz="2400" dirty="0" smtClean="0"/>
              <a:t>H-K pumpy</a:t>
            </a:r>
          </a:p>
          <a:p>
            <a:pPr marL="285750" indent="-285750">
              <a:buFont typeface="Arial" panose="020B0604020202020204" pitchFamily="34" charset="0"/>
              <a:buChar char="•"/>
            </a:pPr>
            <a:r>
              <a:rPr lang="cs-CZ" sz="2400" dirty="0" smtClean="0"/>
              <a:t>Ca pumpy</a:t>
            </a:r>
            <a:endParaRPr lang="cs-CZ" sz="2400" dirty="0"/>
          </a:p>
        </p:txBody>
      </p:sp>
      <p:pic>
        <p:nvPicPr>
          <p:cNvPr id="8198" name="Picture 6"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r="52125" b="46320"/>
          <a:stretch/>
        </p:blipFill>
        <p:spPr bwMode="auto">
          <a:xfrm>
            <a:off x="3690937" y="3344617"/>
            <a:ext cx="3094648" cy="345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4626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669733" y="178246"/>
            <a:ext cx="8510600" cy="1015663"/>
          </a:xfrm>
          <a:prstGeom prst="rect">
            <a:avLst/>
          </a:prstGeom>
          <a:noFill/>
        </p:spPr>
        <p:txBody>
          <a:bodyPr wrap="none" rtlCol="0">
            <a:spAutoFit/>
          </a:bodyPr>
          <a:lstStyle/>
          <a:p>
            <a:pPr algn="ctr"/>
            <a:r>
              <a:rPr lang="cs-CZ" sz="3600" b="1" dirty="0" smtClean="0">
                <a:sym typeface="Symbol" panose="05050102010706020507" pitchFamily="18" charset="2"/>
              </a:rPr>
              <a:t>TRANSPORT – sekundárně aktivní transport</a:t>
            </a:r>
          </a:p>
          <a:p>
            <a:pPr algn="ctr"/>
            <a:r>
              <a:rPr lang="cs-CZ" sz="2400" b="1" i="1" dirty="0" smtClean="0"/>
              <a:t>COTRANSPORTERY / SYMPORTERY</a:t>
            </a:r>
            <a:endParaRPr lang="cs-CZ" sz="2400" b="1" i="1" dirty="0">
              <a:effectLst>
                <a:glow rad="63500">
                  <a:schemeClr val="accent1">
                    <a:satMod val="175000"/>
                    <a:alpha val="40000"/>
                  </a:schemeClr>
                </a:glow>
              </a:effectLst>
            </a:endParaRPr>
          </a:p>
        </p:txBody>
      </p:sp>
      <p:pic>
        <p:nvPicPr>
          <p:cNvPr id="9218" name="Picture 2" descr="SouvisejÃ­cÃ­ obrÃ¡zek"/>
          <p:cNvPicPr>
            <a:picLocks noChangeAspect="1" noChangeArrowheads="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21958" r="13891" b="16294"/>
          <a:stretch/>
        </p:blipFill>
        <p:spPr bwMode="auto">
          <a:xfrm>
            <a:off x="2735274" y="4028691"/>
            <a:ext cx="2623957" cy="18816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Ã½sledek obrÃ¡zku pro motor-driven winch to lift a large weight into the air"/>
          <p:cNvPicPr>
            <a:picLocks noChangeAspect="1" noChangeArrowheads="1"/>
          </p:cNvPicPr>
          <p:nvPr/>
        </p:nvPicPr>
        <p:blipFill>
          <a:blip r:embed="rId4">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92321" y="3426272"/>
            <a:ext cx="2826328" cy="2330151"/>
          </a:xfrm>
          <a:prstGeom prst="rect">
            <a:avLst/>
          </a:prstGeom>
          <a:noFill/>
          <a:extLst>
            <a:ext uri="{909E8E84-426E-40DD-AFC4-6F175D3DCCD1}">
              <a14:hiddenFill xmlns:a14="http://schemas.microsoft.com/office/drawing/2010/main">
                <a:solidFill>
                  <a:srgbClr val="FFFFFF"/>
                </a:solidFill>
              </a14:hiddenFill>
            </a:ext>
          </a:extLst>
        </p:spPr>
      </p:pic>
      <p:sp>
        <p:nvSpPr>
          <p:cNvPr id="4" name="Šipka nahoru 3"/>
          <p:cNvSpPr/>
          <p:nvPr/>
        </p:nvSpPr>
        <p:spPr>
          <a:xfrm>
            <a:off x="4360460" y="3501217"/>
            <a:ext cx="313899" cy="6346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4" name="Picture 4"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l="50623" t="83986"/>
          <a:stretch/>
        </p:blipFill>
        <p:spPr bwMode="auto">
          <a:xfrm>
            <a:off x="10042772" y="4653773"/>
            <a:ext cx="1696272" cy="13831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t="83788" r="53813"/>
          <a:stretch/>
        </p:blipFill>
        <p:spPr bwMode="auto">
          <a:xfrm>
            <a:off x="10152371" y="1447875"/>
            <a:ext cx="1586673" cy="14003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t="66597" r="53940" b="16868"/>
          <a:stretch/>
        </p:blipFill>
        <p:spPr bwMode="auto">
          <a:xfrm>
            <a:off x="8083318" y="1420005"/>
            <a:ext cx="1582318" cy="14282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t="49911" r="53053" b="33857"/>
          <a:stretch/>
        </p:blipFill>
        <p:spPr bwMode="auto">
          <a:xfrm>
            <a:off x="5977877" y="1455572"/>
            <a:ext cx="1612798" cy="14020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t="33225" r="52926" b="50442"/>
          <a:stretch/>
        </p:blipFill>
        <p:spPr bwMode="auto">
          <a:xfrm>
            <a:off x="4114402" y="1464560"/>
            <a:ext cx="1617153" cy="14107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t="16639" r="53560" b="67129"/>
          <a:stretch/>
        </p:blipFill>
        <p:spPr bwMode="auto">
          <a:xfrm>
            <a:off x="2203362" y="1486784"/>
            <a:ext cx="1595381" cy="14020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r="52926" b="84218"/>
          <a:stretch/>
        </p:blipFill>
        <p:spPr bwMode="auto">
          <a:xfrm>
            <a:off x="385819" y="1486784"/>
            <a:ext cx="1617153" cy="13631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l="50623" t="66695" b="16568"/>
          <a:stretch/>
        </p:blipFill>
        <p:spPr bwMode="auto">
          <a:xfrm>
            <a:off x="7969364" y="4622559"/>
            <a:ext cx="1696272" cy="14456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l="50623" t="49908" b="33658"/>
          <a:stretch/>
        </p:blipFill>
        <p:spPr bwMode="auto">
          <a:xfrm>
            <a:off x="5895956" y="4622559"/>
            <a:ext cx="1696272" cy="141949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l="50623" t="33020" b="50747"/>
          <a:stretch/>
        </p:blipFill>
        <p:spPr bwMode="auto">
          <a:xfrm>
            <a:off x="10042772" y="2922939"/>
            <a:ext cx="1696272" cy="14020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l="50623" t="16434" b="67535"/>
          <a:stretch/>
        </p:blipFill>
        <p:spPr bwMode="auto">
          <a:xfrm>
            <a:off x="7969364" y="2940356"/>
            <a:ext cx="1696272" cy="13846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l="50623" b="84624"/>
          <a:stretch/>
        </p:blipFill>
        <p:spPr bwMode="auto">
          <a:xfrm>
            <a:off x="5895956" y="2940356"/>
            <a:ext cx="1696272" cy="1328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83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632" y="0"/>
            <a:ext cx="6636914" cy="673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850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669733" y="178246"/>
            <a:ext cx="8510600" cy="1015663"/>
          </a:xfrm>
          <a:prstGeom prst="rect">
            <a:avLst/>
          </a:prstGeom>
          <a:noFill/>
        </p:spPr>
        <p:txBody>
          <a:bodyPr wrap="none" rtlCol="0">
            <a:spAutoFit/>
          </a:bodyPr>
          <a:lstStyle/>
          <a:p>
            <a:pPr algn="ctr"/>
            <a:r>
              <a:rPr lang="cs-CZ" sz="3600" b="1" dirty="0" smtClean="0">
                <a:sym typeface="Symbol" panose="05050102010706020507" pitchFamily="18" charset="2"/>
              </a:rPr>
              <a:t>TRANSPORT – sekundárně aktivní transport</a:t>
            </a:r>
          </a:p>
          <a:p>
            <a:pPr algn="ctr"/>
            <a:r>
              <a:rPr lang="cs-CZ" sz="2400" b="1" i="1" dirty="0" smtClean="0"/>
              <a:t>ANTIPORTERY / VÝMĚNÍKY</a:t>
            </a:r>
            <a:endParaRPr lang="cs-CZ" sz="2400" b="1" i="1" dirty="0">
              <a:effectLst>
                <a:glow rad="63500">
                  <a:schemeClr val="accent1">
                    <a:satMod val="175000"/>
                    <a:alpha val="40000"/>
                  </a:schemeClr>
                </a:glow>
              </a:effectLst>
            </a:endParaRPr>
          </a:p>
        </p:txBody>
      </p:sp>
      <p:pic>
        <p:nvPicPr>
          <p:cNvPr id="10242"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r="53254" b="68456"/>
          <a:stretch/>
        </p:blipFill>
        <p:spPr bwMode="auto">
          <a:xfrm>
            <a:off x="164277" y="1498709"/>
            <a:ext cx="2213156" cy="19507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l="47762" r="5308" b="68892"/>
          <a:stretch/>
        </p:blipFill>
        <p:spPr bwMode="auto">
          <a:xfrm>
            <a:off x="207235" y="3965113"/>
            <a:ext cx="2221862" cy="1923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t="34712" r="53254" b="34167"/>
          <a:stretch/>
        </p:blipFill>
        <p:spPr bwMode="auto">
          <a:xfrm>
            <a:off x="2584663" y="1486784"/>
            <a:ext cx="2213156" cy="19245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t="69284" r="53254"/>
          <a:stretch/>
        </p:blipFill>
        <p:spPr bwMode="auto">
          <a:xfrm>
            <a:off x="5013766" y="1511868"/>
            <a:ext cx="2213156" cy="18995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l="52186" t="35121" b="34039"/>
          <a:stretch/>
        </p:blipFill>
        <p:spPr bwMode="auto">
          <a:xfrm>
            <a:off x="2584663" y="3981696"/>
            <a:ext cx="2263640" cy="19071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l="47762" t="68989" r="5467"/>
          <a:stretch/>
        </p:blipFill>
        <p:spPr bwMode="auto">
          <a:xfrm>
            <a:off x="5012586" y="3971109"/>
            <a:ext cx="2214336" cy="191776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he Major Cellular Ca2+ Transport Pathw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7783" y="2145548"/>
            <a:ext cx="4798628" cy="392887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943520" y="6284316"/>
            <a:ext cx="4845739"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cs-CZ" dirty="0">
                <a:hlinkClick r:id="rId5"/>
              </a:rPr>
              <a:t>https://www.youtube.com/watch?v=YfoiHrv57b0</a:t>
            </a:r>
            <a:endParaRPr lang="cs-CZ" dirty="0"/>
          </a:p>
        </p:txBody>
      </p:sp>
    </p:spTree>
    <p:extLst>
      <p:ext uri="{BB962C8B-B14F-4D97-AF65-F5344CB8AC3E}">
        <p14:creationId xmlns:p14="http://schemas.microsoft.com/office/powerpoint/2010/main" val="3571253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5497" y="6301789"/>
            <a:ext cx="3506170" cy="401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a:hlinkClick r:id="rId3"/>
              </a:rPr>
              <a:t>https://www.youtube.com/watch?v=-ZFnO5RY1cU</a:t>
            </a:r>
            <a:endParaRPr lang="cs-CZ" sz="1200"/>
          </a:p>
        </p:txBody>
      </p:sp>
      <p:sp>
        <p:nvSpPr>
          <p:cNvPr id="3" name="Obdélník 2"/>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3307328" y="178246"/>
            <a:ext cx="5235408" cy="646331"/>
          </a:xfrm>
          <a:prstGeom prst="rect">
            <a:avLst/>
          </a:prstGeom>
          <a:noFill/>
        </p:spPr>
        <p:txBody>
          <a:bodyPr wrap="none" rtlCol="0">
            <a:spAutoFit/>
          </a:bodyPr>
          <a:lstStyle/>
          <a:p>
            <a:pPr algn="ctr"/>
            <a:r>
              <a:rPr lang="cs-CZ" sz="3600" b="1" dirty="0" smtClean="0">
                <a:sym typeface="Symbol" panose="05050102010706020507" pitchFamily="18" charset="2"/>
              </a:rPr>
              <a:t>TRANSPORT – </a:t>
            </a:r>
            <a:r>
              <a:rPr lang="cs-CZ" sz="3600" b="1" dirty="0" err="1" smtClean="0">
                <a:sym typeface="Symbol" panose="05050102010706020507" pitchFamily="18" charset="2"/>
              </a:rPr>
              <a:t>endocytosis</a:t>
            </a:r>
            <a:endParaRPr lang="cs-CZ" sz="3600" b="1" dirty="0" smtClean="0">
              <a:sym typeface="Symbol" panose="05050102010706020507" pitchFamily="18" charset="2"/>
            </a:endParaRPr>
          </a:p>
        </p:txBody>
      </p:sp>
      <p:pic>
        <p:nvPicPr>
          <p:cNvPr id="5" name="Obrázek 4"/>
          <p:cNvPicPr>
            <a:picLocks noChangeAspect="1"/>
          </p:cNvPicPr>
          <p:nvPr/>
        </p:nvPicPr>
        <p:blipFill>
          <a:blip r:embed="rId4">
            <a:clrChange>
              <a:clrFrom>
                <a:srgbClr val="FFFFFF"/>
              </a:clrFrom>
              <a:clrTo>
                <a:srgbClr val="FFFFFF">
                  <a:alpha val="0"/>
                </a:srgbClr>
              </a:clrTo>
            </a:clrChange>
          </a:blip>
          <a:stretch>
            <a:fillRect/>
          </a:stretch>
        </p:blipFill>
        <p:spPr>
          <a:xfrm>
            <a:off x="6016403" y="1308537"/>
            <a:ext cx="6026127" cy="5502265"/>
          </a:xfrm>
          <a:prstGeom prst="rect">
            <a:avLst/>
          </a:prstGeom>
        </p:spPr>
      </p:pic>
      <p:sp>
        <p:nvSpPr>
          <p:cNvPr id="6" name="TextovéPole 5"/>
          <p:cNvSpPr txBox="1"/>
          <p:nvPr/>
        </p:nvSpPr>
        <p:spPr>
          <a:xfrm>
            <a:off x="504504" y="1486784"/>
            <a:ext cx="4364531" cy="4524315"/>
          </a:xfrm>
          <a:prstGeom prst="rect">
            <a:avLst/>
          </a:prstGeom>
          <a:noFill/>
        </p:spPr>
        <p:txBody>
          <a:bodyPr wrap="square" rtlCol="0">
            <a:spAutoFit/>
          </a:bodyPr>
          <a:lstStyle/>
          <a:p>
            <a:r>
              <a:rPr lang="en-US" sz="2400" b="1" u="sng" dirty="0"/>
              <a:t>Endocytosis </a:t>
            </a:r>
            <a:r>
              <a:rPr lang="en-US" sz="2400" b="1" u="sng" dirty="0" smtClean="0"/>
              <a:t>regulates</a:t>
            </a:r>
            <a:r>
              <a:rPr lang="cs-CZ" sz="2400" dirty="0" smtClean="0"/>
              <a:t>:</a:t>
            </a:r>
          </a:p>
          <a:p>
            <a:pPr marL="285750" indent="-285750">
              <a:buFont typeface="Arial" panose="020B0604020202020204" pitchFamily="34" charset="0"/>
              <a:buChar char="•"/>
            </a:pPr>
            <a:r>
              <a:rPr lang="cs-CZ" sz="2400" dirty="0" smtClean="0"/>
              <a:t>Vychytávání živin</a:t>
            </a:r>
          </a:p>
          <a:p>
            <a:pPr marL="285750" indent="-285750">
              <a:buFont typeface="Arial" panose="020B0604020202020204" pitchFamily="34" charset="0"/>
              <a:buChar char="•"/>
            </a:pPr>
            <a:r>
              <a:rPr lang="cs-CZ" sz="2400" dirty="0" smtClean="0"/>
              <a:t>Adheze buněk a migrace</a:t>
            </a:r>
          </a:p>
          <a:p>
            <a:pPr marL="285750" indent="-285750">
              <a:buFont typeface="Arial" panose="020B0604020202020204" pitchFamily="34" charset="0"/>
              <a:buChar char="•"/>
            </a:pPr>
            <a:r>
              <a:rPr lang="cs-CZ" sz="2400" dirty="0" smtClean="0"/>
              <a:t>Signalizace</a:t>
            </a:r>
          </a:p>
          <a:p>
            <a:pPr marL="285750" indent="-285750">
              <a:buFont typeface="Arial" panose="020B0604020202020204" pitchFamily="34" charset="0"/>
              <a:buChar char="•"/>
            </a:pPr>
            <a:r>
              <a:rPr lang="cs-CZ" sz="2400" dirty="0" smtClean="0"/>
              <a:t>Vstup patogenů</a:t>
            </a:r>
          </a:p>
          <a:p>
            <a:pPr marL="285750" indent="-285750">
              <a:buFont typeface="Arial" panose="020B0604020202020204" pitchFamily="34" charset="0"/>
              <a:buChar char="•"/>
            </a:pPr>
            <a:r>
              <a:rPr lang="cs-CZ" sz="2400" dirty="0" smtClean="0"/>
              <a:t>Synaptická transmise</a:t>
            </a:r>
          </a:p>
          <a:p>
            <a:pPr marL="285750" indent="-285750">
              <a:buFont typeface="Arial" panose="020B0604020202020204" pitchFamily="34" charset="0"/>
              <a:buChar char="•"/>
            </a:pPr>
            <a:r>
              <a:rPr lang="cs-CZ" sz="2400" dirty="0" err="1" smtClean="0"/>
              <a:t>Downregulace</a:t>
            </a:r>
            <a:r>
              <a:rPr lang="cs-CZ" sz="2400" dirty="0" smtClean="0"/>
              <a:t> receptorů</a:t>
            </a:r>
          </a:p>
          <a:p>
            <a:pPr marL="285750" indent="-285750">
              <a:buFont typeface="Arial" panose="020B0604020202020204" pitchFamily="34" charset="0"/>
              <a:buChar char="•"/>
            </a:pPr>
            <a:r>
              <a:rPr lang="cs-CZ" sz="2400" dirty="0" smtClean="0"/>
              <a:t>Prezentace antigenů</a:t>
            </a:r>
          </a:p>
          <a:p>
            <a:pPr marL="285750" indent="-285750">
              <a:buFont typeface="Arial" panose="020B0604020202020204" pitchFamily="34" charset="0"/>
              <a:buChar char="•"/>
            </a:pPr>
            <a:r>
              <a:rPr lang="cs-CZ" sz="2400" dirty="0" smtClean="0"/>
              <a:t>Polarita buněk</a:t>
            </a:r>
          </a:p>
          <a:p>
            <a:pPr marL="285750" indent="-285750">
              <a:buFont typeface="Arial" panose="020B0604020202020204" pitchFamily="34" charset="0"/>
              <a:buChar char="•"/>
            </a:pPr>
            <a:r>
              <a:rPr lang="cs-CZ" sz="2400" dirty="0" smtClean="0"/>
              <a:t>Mitóza</a:t>
            </a:r>
          </a:p>
          <a:p>
            <a:pPr marL="285750" indent="-285750">
              <a:buFont typeface="Arial" panose="020B0604020202020204" pitchFamily="34" charset="0"/>
              <a:buChar char="•"/>
            </a:pPr>
            <a:r>
              <a:rPr lang="cs-CZ" sz="2400" dirty="0" smtClean="0"/>
              <a:t>Růst a diferenciace</a:t>
            </a:r>
          </a:p>
          <a:p>
            <a:pPr marL="285750" indent="-285750">
              <a:buFont typeface="Arial" panose="020B0604020202020204" pitchFamily="34" charset="0"/>
              <a:buChar char="•"/>
            </a:pPr>
            <a:r>
              <a:rPr lang="cs-CZ" sz="2400" dirty="0" smtClean="0"/>
              <a:t>Přestup léků a drog</a:t>
            </a:r>
            <a:endParaRPr lang="cs-CZ" sz="2400" dirty="0"/>
          </a:p>
        </p:txBody>
      </p:sp>
      <p:sp>
        <p:nvSpPr>
          <p:cNvPr id="7" name="TextovéPole 6"/>
          <p:cNvSpPr txBox="1"/>
          <p:nvPr/>
        </p:nvSpPr>
        <p:spPr>
          <a:xfrm rot="16200000">
            <a:off x="4767572" y="3720458"/>
            <a:ext cx="2007784" cy="489878"/>
          </a:xfrm>
          <a:prstGeom prst="rect">
            <a:avLst/>
          </a:prstGeom>
          <a:noFill/>
        </p:spPr>
        <p:txBody>
          <a:bodyPr wrap="square" rtlCol="0">
            <a:spAutoFit/>
          </a:bodyPr>
          <a:lstStyle/>
          <a:p>
            <a:pPr algn="ctr">
              <a:lnSpc>
                <a:spcPts val="1500"/>
              </a:lnSpc>
            </a:pPr>
            <a:r>
              <a:rPr lang="cs-CZ" dirty="0" smtClean="0"/>
              <a:t>Cell-in-cell </a:t>
            </a:r>
            <a:r>
              <a:rPr lang="cs-CZ" dirty="0" err="1" smtClean="0"/>
              <a:t>invasion</a:t>
            </a:r>
            <a:r>
              <a:rPr lang="cs-CZ" dirty="0" smtClean="0"/>
              <a:t> - </a:t>
            </a:r>
            <a:r>
              <a:rPr lang="cs-CZ" dirty="0" err="1" smtClean="0"/>
              <a:t>cancer</a:t>
            </a:r>
            <a:endParaRPr lang="cs-CZ" dirty="0"/>
          </a:p>
        </p:txBody>
      </p:sp>
      <p:sp>
        <p:nvSpPr>
          <p:cNvPr id="8" name="TextovéPole 7"/>
          <p:cNvSpPr txBox="1"/>
          <p:nvPr/>
        </p:nvSpPr>
        <p:spPr>
          <a:xfrm>
            <a:off x="6381571" y="6247225"/>
            <a:ext cx="2485804" cy="682238"/>
          </a:xfrm>
          <a:prstGeom prst="rect">
            <a:avLst/>
          </a:prstGeom>
          <a:noFill/>
        </p:spPr>
        <p:txBody>
          <a:bodyPr wrap="square" rtlCol="0">
            <a:spAutoFit/>
          </a:bodyPr>
          <a:lstStyle/>
          <a:p>
            <a:pPr algn="ctr">
              <a:lnSpc>
                <a:spcPts val="1500"/>
              </a:lnSpc>
            </a:pPr>
            <a:r>
              <a:rPr lang="en-US" dirty="0"/>
              <a:t>receptor internalization and cell </a:t>
            </a:r>
            <a:r>
              <a:rPr lang="en-US" dirty="0" smtClean="0"/>
              <a:t>migration</a:t>
            </a:r>
            <a:endParaRPr lang="cs-CZ" dirty="0" smtClean="0"/>
          </a:p>
          <a:p>
            <a:pPr algn="ctr">
              <a:lnSpc>
                <a:spcPts val="1500"/>
              </a:lnSpc>
            </a:pPr>
            <a:r>
              <a:rPr lang="cs-CZ" dirty="0" smtClean="0"/>
              <a:t>F-</a:t>
            </a:r>
            <a:r>
              <a:rPr lang="cs-CZ" dirty="0" err="1" smtClean="0"/>
              <a:t>actin</a:t>
            </a:r>
            <a:r>
              <a:rPr lang="cs-CZ" dirty="0" smtClean="0"/>
              <a:t> </a:t>
            </a:r>
            <a:r>
              <a:rPr lang="cs-CZ" dirty="0" err="1" smtClean="0"/>
              <a:t>rich</a:t>
            </a:r>
            <a:r>
              <a:rPr lang="cs-CZ" dirty="0" smtClean="0"/>
              <a:t> </a:t>
            </a:r>
            <a:r>
              <a:rPr lang="cs-CZ" dirty="0" err="1" smtClean="0"/>
              <a:t>projections</a:t>
            </a:r>
            <a:endParaRPr lang="cs-CZ" dirty="0"/>
          </a:p>
        </p:txBody>
      </p:sp>
      <p:sp>
        <p:nvSpPr>
          <p:cNvPr id="9" name="TextovéPole 8"/>
          <p:cNvSpPr txBox="1"/>
          <p:nvPr/>
        </p:nvSpPr>
        <p:spPr>
          <a:xfrm flipH="1">
            <a:off x="10381128" y="1974797"/>
            <a:ext cx="1895395" cy="717504"/>
          </a:xfrm>
          <a:prstGeom prst="rect">
            <a:avLst/>
          </a:prstGeom>
          <a:noFill/>
        </p:spPr>
        <p:txBody>
          <a:bodyPr wrap="square" rtlCol="0">
            <a:spAutoFit/>
          </a:bodyPr>
          <a:lstStyle/>
          <a:p>
            <a:pPr algn="r">
              <a:lnSpc>
                <a:spcPts val="1600"/>
              </a:lnSpc>
            </a:pPr>
            <a:r>
              <a:rPr lang="cs-CZ" dirty="0" smtClean="0">
                <a:solidFill>
                  <a:schemeClr val="accent2">
                    <a:lumMod val="75000"/>
                  </a:schemeClr>
                </a:solidFill>
              </a:rPr>
              <a:t>Transfer </a:t>
            </a:r>
            <a:r>
              <a:rPr lang="cs-CZ" dirty="0" err="1" smtClean="0">
                <a:solidFill>
                  <a:schemeClr val="accent2">
                    <a:lumMod val="75000"/>
                  </a:schemeClr>
                </a:solidFill>
              </a:rPr>
              <a:t>of</a:t>
            </a:r>
            <a:r>
              <a:rPr lang="cs-CZ" dirty="0" smtClean="0">
                <a:solidFill>
                  <a:schemeClr val="accent2">
                    <a:lumMod val="75000"/>
                  </a:schemeClr>
                </a:solidFill>
              </a:rPr>
              <a:t> </a:t>
            </a:r>
            <a:r>
              <a:rPr lang="cs-CZ" dirty="0" err="1" smtClean="0">
                <a:solidFill>
                  <a:schemeClr val="accent2">
                    <a:lumMod val="75000"/>
                  </a:schemeClr>
                </a:solidFill>
              </a:rPr>
              <a:t>toxins</a:t>
            </a:r>
            <a:r>
              <a:rPr lang="cs-CZ" dirty="0" smtClean="0">
                <a:solidFill>
                  <a:schemeClr val="accent2">
                    <a:lumMod val="75000"/>
                  </a:schemeClr>
                </a:solidFill>
              </a:rPr>
              <a:t>, </a:t>
            </a:r>
            <a:r>
              <a:rPr lang="cs-CZ" dirty="0" err="1" smtClean="0">
                <a:solidFill>
                  <a:schemeClr val="accent2">
                    <a:lumMod val="75000"/>
                  </a:schemeClr>
                </a:solidFill>
              </a:rPr>
              <a:t>metastasis</a:t>
            </a:r>
            <a:r>
              <a:rPr lang="cs-CZ" dirty="0" smtClean="0">
                <a:solidFill>
                  <a:schemeClr val="accent2">
                    <a:lumMod val="75000"/>
                  </a:schemeClr>
                </a:solidFill>
              </a:rPr>
              <a:t> </a:t>
            </a:r>
            <a:r>
              <a:rPr lang="cs-CZ" dirty="0" err="1" smtClean="0">
                <a:solidFill>
                  <a:schemeClr val="accent2">
                    <a:lumMod val="75000"/>
                  </a:schemeClr>
                </a:solidFill>
              </a:rPr>
              <a:t>development</a:t>
            </a:r>
            <a:endParaRPr lang="cs-CZ" dirty="0">
              <a:solidFill>
                <a:schemeClr val="accent2">
                  <a:lumMod val="75000"/>
                </a:schemeClr>
              </a:solidFill>
            </a:endParaRPr>
          </a:p>
        </p:txBody>
      </p:sp>
    </p:spTree>
    <p:extLst>
      <p:ext uri="{BB962C8B-B14F-4D97-AF65-F5344CB8AC3E}">
        <p14:creationId xmlns:p14="http://schemas.microsoft.com/office/powerpoint/2010/main" val="3706869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193" y="251992"/>
            <a:ext cx="1545593" cy="2381907"/>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375" y="231188"/>
            <a:ext cx="3041406" cy="2402711"/>
          </a:xfrm>
          <a:prstGeom prst="rect">
            <a:avLst/>
          </a:prstGeom>
        </p:spPr>
      </p:pic>
      <p:sp>
        <p:nvSpPr>
          <p:cNvPr id="6" name="TextovéPole 5"/>
          <p:cNvSpPr txBox="1"/>
          <p:nvPr/>
        </p:nvSpPr>
        <p:spPr>
          <a:xfrm>
            <a:off x="1581150" y="110012"/>
            <a:ext cx="3409908" cy="584775"/>
          </a:xfrm>
          <a:prstGeom prst="rect">
            <a:avLst/>
          </a:prstGeom>
          <a:noFill/>
        </p:spPr>
        <p:txBody>
          <a:bodyPr wrap="none" rtlCol="0">
            <a:spAutoFit/>
          </a:bodyPr>
          <a:lstStyle/>
          <a:p>
            <a:r>
              <a:rPr lang="cs-CZ" sz="3200" b="1" i="1" dirty="0" smtClean="0"/>
              <a:t>MILIEU  INTÉRIEUR</a:t>
            </a:r>
            <a:endParaRPr lang="cs-CZ" sz="3200" b="1" i="1" dirty="0"/>
          </a:p>
        </p:txBody>
      </p:sp>
      <p:sp>
        <p:nvSpPr>
          <p:cNvPr id="7" name="TextovéPole 6"/>
          <p:cNvSpPr txBox="1"/>
          <p:nvPr/>
        </p:nvSpPr>
        <p:spPr>
          <a:xfrm>
            <a:off x="7581900" y="3014185"/>
            <a:ext cx="2907655" cy="646331"/>
          </a:xfrm>
          <a:prstGeom prst="rect">
            <a:avLst/>
          </a:prstGeom>
          <a:noFill/>
        </p:spPr>
        <p:txBody>
          <a:bodyPr wrap="none" rtlCol="0">
            <a:spAutoFit/>
          </a:bodyPr>
          <a:lstStyle/>
          <a:p>
            <a:r>
              <a:rPr lang="cs-CZ" sz="3600" b="1" dirty="0" smtClean="0"/>
              <a:t>HOMEOSTÁZA</a:t>
            </a:r>
            <a:endParaRPr lang="cs-CZ" sz="3600" b="1" dirty="0"/>
          </a:p>
        </p:txBody>
      </p:sp>
      <p:sp>
        <p:nvSpPr>
          <p:cNvPr id="8" name="TextovéPole 7"/>
          <p:cNvSpPr txBox="1"/>
          <p:nvPr/>
        </p:nvSpPr>
        <p:spPr>
          <a:xfrm>
            <a:off x="123826" y="5657665"/>
            <a:ext cx="12011639" cy="1200329"/>
          </a:xfrm>
          <a:prstGeom prst="rect">
            <a:avLst/>
          </a:prstGeom>
          <a:noFill/>
        </p:spPr>
        <p:txBody>
          <a:bodyPr wrap="square" rtlCol="0">
            <a:spAutoFit/>
          </a:bodyPr>
          <a:lstStyle/>
          <a:p>
            <a:r>
              <a:rPr lang="en-US" dirty="0" err="1" smtClean="0"/>
              <a:t>Homeostáza</a:t>
            </a:r>
            <a:r>
              <a:rPr lang="cs-CZ" dirty="0" smtClean="0"/>
              <a:t> je</a:t>
            </a:r>
            <a:r>
              <a:rPr lang="en-US" dirty="0" smtClean="0"/>
              <a:t> </a:t>
            </a:r>
            <a:r>
              <a:rPr lang="cs-CZ" dirty="0" smtClean="0"/>
              <a:t>jakýkoliv </a:t>
            </a:r>
            <a:r>
              <a:rPr lang="en-US" dirty="0" err="1" smtClean="0"/>
              <a:t>samoregulační</a:t>
            </a:r>
            <a:r>
              <a:rPr lang="en-US" dirty="0" smtClean="0"/>
              <a:t> </a:t>
            </a:r>
            <a:r>
              <a:rPr lang="en-US" dirty="0" err="1"/>
              <a:t>proces</a:t>
            </a:r>
            <a:r>
              <a:rPr lang="en-US" dirty="0"/>
              <a:t>, </a:t>
            </a:r>
            <a:r>
              <a:rPr lang="en-US" dirty="0" err="1"/>
              <a:t>kterým</a:t>
            </a:r>
            <a:r>
              <a:rPr lang="en-US" dirty="0"/>
              <a:t> </a:t>
            </a:r>
            <a:r>
              <a:rPr lang="en-US" dirty="0" err="1"/>
              <a:t>biologické</a:t>
            </a:r>
            <a:r>
              <a:rPr lang="en-US" dirty="0"/>
              <a:t> </a:t>
            </a:r>
            <a:r>
              <a:rPr lang="en-US" dirty="0" err="1"/>
              <a:t>systémy</a:t>
            </a:r>
            <a:r>
              <a:rPr lang="en-US" dirty="0"/>
              <a:t> </a:t>
            </a:r>
            <a:r>
              <a:rPr lang="en-US" dirty="0" err="1"/>
              <a:t>mají</a:t>
            </a:r>
            <a:r>
              <a:rPr lang="en-US" dirty="0"/>
              <a:t> </a:t>
            </a:r>
            <a:r>
              <a:rPr lang="en-US" dirty="0" err="1"/>
              <a:t>tendenci</a:t>
            </a:r>
            <a:r>
              <a:rPr lang="en-US" dirty="0"/>
              <a:t> </a:t>
            </a:r>
            <a:r>
              <a:rPr lang="en-US" dirty="0" err="1"/>
              <a:t>udržovat</a:t>
            </a:r>
            <a:r>
              <a:rPr lang="en-US" dirty="0"/>
              <a:t> </a:t>
            </a:r>
            <a:r>
              <a:rPr lang="en-US" dirty="0" err="1"/>
              <a:t>stabilitu</a:t>
            </a:r>
            <a:r>
              <a:rPr lang="en-US" dirty="0"/>
              <a:t> </a:t>
            </a:r>
            <a:r>
              <a:rPr lang="en-US" dirty="0" err="1"/>
              <a:t>při</a:t>
            </a:r>
            <a:r>
              <a:rPr lang="en-US" dirty="0"/>
              <a:t> </a:t>
            </a:r>
            <a:r>
              <a:rPr lang="en-US" dirty="0" smtClean="0"/>
              <a:t>p</a:t>
            </a:r>
            <a:r>
              <a:rPr lang="cs-CZ" dirty="0" err="1" smtClean="0"/>
              <a:t>řizpůsobování</a:t>
            </a:r>
            <a:r>
              <a:rPr lang="cs-CZ" dirty="0" smtClean="0"/>
              <a:t> se</a:t>
            </a:r>
            <a:r>
              <a:rPr lang="en-US" dirty="0" smtClean="0"/>
              <a:t> </a:t>
            </a:r>
            <a:r>
              <a:rPr lang="en-US" dirty="0" err="1"/>
              <a:t>podmínkám</a:t>
            </a:r>
            <a:r>
              <a:rPr lang="en-US" dirty="0"/>
              <a:t>, </a:t>
            </a:r>
            <a:r>
              <a:rPr lang="en-US" dirty="0" err="1"/>
              <a:t>které</a:t>
            </a:r>
            <a:r>
              <a:rPr lang="en-US" dirty="0"/>
              <a:t> </a:t>
            </a:r>
            <a:r>
              <a:rPr lang="en-US" dirty="0" err="1"/>
              <a:t>jsou</a:t>
            </a:r>
            <a:r>
              <a:rPr lang="en-US" dirty="0"/>
              <a:t> </a:t>
            </a:r>
            <a:r>
              <a:rPr lang="en-US" dirty="0" err="1"/>
              <a:t>optimální</a:t>
            </a:r>
            <a:r>
              <a:rPr lang="en-US" dirty="0"/>
              <a:t> pro </a:t>
            </a:r>
            <a:r>
              <a:rPr lang="en-US" dirty="0" err="1"/>
              <a:t>přežití</a:t>
            </a:r>
            <a:r>
              <a:rPr lang="en-US" dirty="0"/>
              <a:t>. </a:t>
            </a:r>
            <a:r>
              <a:rPr lang="en-US" dirty="0" err="1"/>
              <a:t>Pokud</a:t>
            </a:r>
            <a:r>
              <a:rPr lang="en-US" dirty="0"/>
              <a:t> je </a:t>
            </a:r>
            <a:r>
              <a:rPr lang="en-US" dirty="0" err="1"/>
              <a:t>homeostáza</a:t>
            </a:r>
            <a:r>
              <a:rPr lang="en-US" dirty="0"/>
              <a:t> </a:t>
            </a:r>
            <a:r>
              <a:rPr lang="en-US" dirty="0" err="1"/>
              <a:t>úspěšná</a:t>
            </a:r>
            <a:r>
              <a:rPr lang="en-US" dirty="0"/>
              <a:t>, </a:t>
            </a:r>
            <a:r>
              <a:rPr lang="en-US" dirty="0" err="1"/>
              <a:t>život</a:t>
            </a:r>
            <a:r>
              <a:rPr lang="en-US" dirty="0"/>
              <a:t> </a:t>
            </a:r>
            <a:r>
              <a:rPr lang="en-US" dirty="0" err="1"/>
              <a:t>pokračuje</a:t>
            </a:r>
            <a:r>
              <a:rPr lang="en-US" dirty="0"/>
              <a:t>; v </a:t>
            </a:r>
            <a:r>
              <a:rPr lang="en-US" dirty="0" err="1"/>
              <a:t>případě</a:t>
            </a:r>
            <a:r>
              <a:rPr lang="en-US" dirty="0"/>
              <a:t> </a:t>
            </a:r>
            <a:r>
              <a:rPr lang="en-US" dirty="0" err="1" smtClean="0"/>
              <a:t>neúspěchu</a:t>
            </a:r>
            <a:r>
              <a:rPr lang="cs-CZ" dirty="0" smtClean="0"/>
              <a:t> následuje</a:t>
            </a:r>
            <a:r>
              <a:rPr lang="en-US" dirty="0" smtClean="0"/>
              <a:t> </a:t>
            </a:r>
            <a:r>
              <a:rPr lang="en-US" dirty="0" err="1" smtClean="0"/>
              <a:t>katastrof</a:t>
            </a:r>
            <a:r>
              <a:rPr lang="cs-CZ" dirty="0" smtClean="0"/>
              <a:t>a</a:t>
            </a:r>
            <a:r>
              <a:rPr lang="en-US" dirty="0" smtClean="0"/>
              <a:t> </a:t>
            </a:r>
            <a:r>
              <a:rPr lang="en-US" dirty="0" err="1"/>
              <a:t>nebo</a:t>
            </a:r>
            <a:r>
              <a:rPr lang="en-US" dirty="0"/>
              <a:t> </a:t>
            </a:r>
            <a:r>
              <a:rPr lang="en-US" dirty="0" err="1" smtClean="0"/>
              <a:t>smrt</a:t>
            </a:r>
            <a:r>
              <a:rPr lang="en-US" dirty="0" smtClean="0"/>
              <a:t>. </a:t>
            </a:r>
            <a:r>
              <a:rPr lang="en-US" dirty="0" err="1"/>
              <a:t>Dosažená</a:t>
            </a:r>
            <a:r>
              <a:rPr lang="en-US" dirty="0"/>
              <a:t> </a:t>
            </a:r>
            <a:r>
              <a:rPr lang="en-US" dirty="0" err="1"/>
              <a:t>stabilita</a:t>
            </a:r>
            <a:r>
              <a:rPr lang="en-US" dirty="0"/>
              <a:t> je </a:t>
            </a:r>
            <a:r>
              <a:rPr lang="en-US" dirty="0" err="1"/>
              <a:t>ve</a:t>
            </a:r>
            <a:r>
              <a:rPr lang="en-US" dirty="0"/>
              <a:t> </a:t>
            </a:r>
            <a:r>
              <a:rPr lang="en-US" dirty="0" err="1"/>
              <a:t>skutečnosti</a:t>
            </a:r>
            <a:r>
              <a:rPr lang="en-US" dirty="0"/>
              <a:t> </a:t>
            </a:r>
            <a:r>
              <a:rPr lang="en-US" dirty="0" err="1"/>
              <a:t>dynamická</a:t>
            </a:r>
            <a:r>
              <a:rPr lang="en-US" dirty="0"/>
              <a:t> </a:t>
            </a:r>
            <a:r>
              <a:rPr lang="en-US" dirty="0" err="1"/>
              <a:t>rovnováha</a:t>
            </a:r>
            <a:r>
              <a:rPr lang="en-US" dirty="0"/>
              <a:t>, </a:t>
            </a:r>
            <a:r>
              <a:rPr lang="en-US" dirty="0" err="1"/>
              <a:t>ve</a:t>
            </a:r>
            <a:r>
              <a:rPr lang="en-US" dirty="0"/>
              <a:t> </a:t>
            </a:r>
            <a:r>
              <a:rPr lang="en-US" dirty="0" err="1"/>
              <a:t>které</a:t>
            </a:r>
            <a:r>
              <a:rPr lang="en-US" dirty="0"/>
              <a:t> </a:t>
            </a:r>
            <a:r>
              <a:rPr lang="en-US" dirty="0" err="1"/>
              <a:t>dochází</a:t>
            </a:r>
            <a:r>
              <a:rPr lang="en-US" dirty="0"/>
              <a:t> </a:t>
            </a:r>
            <a:r>
              <a:rPr lang="en-US" dirty="0" smtClean="0"/>
              <a:t>k</a:t>
            </a:r>
            <a:r>
              <a:rPr lang="cs-CZ" dirty="0" smtClean="0"/>
              <a:t> neustálé</a:t>
            </a:r>
            <a:r>
              <a:rPr lang="en-US" dirty="0" smtClean="0"/>
              <a:t> </a:t>
            </a:r>
            <a:r>
              <a:rPr lang="en-US" dirty="0" err="1"/>
              <a:t>změně</a:t>
            </a:r>
            <a:r>
              <a:rPr lang="en-US" dirty="0"/>
              <a:t>, ale </a:t>
            </a:r>
            <a:r>
              <a:rPr lang="en-US" dirty="0" err="1"/>
              <a:t>převládají</a:t>
            </a:r>
            <a:r>
              <a:rPr lang="en-US" dirty="0"/>
              <a:t> </a:t>
            </a:r>
            <a:r>
              <a:rPr lang="en-US" dirty="0" err="1"/>
              <a:t>relativně</a:t>
            </a:r>
            <a:r>
              <a:rPr lang="en-US" dirty="0"/>
              <a:t> </a:t>
            </a:r>
            <a:r>
              <a:rPr lang="en-US" dirty="0" err="1"/>
              <a:t>jednotné</a:t>
            </a:r>
            <a:r>
              <a:rPr lang="en-US" dirty="0"/>
              <a:t> </a:t>
            </a:r>
            <a:r>
              <a:rPr lang="en-US" dirty="0" err="1"/>
              <a:t>podmínky</a:t>
            </a:r>
            <a:r>
              <a:rPr lang="en-US" dirty="0"/>
              <a:t>.</a:t>
            </a:r>
            <a:r>
              <a:rPr lang="cs-CZ" dirty="0" smtClean="0"/>
              <a:t> </a:t>
            </a:r>
            <a:r>
              <a:rPr lang="cs-CZ" i="1" dirty="0" err="1" smtClean="0"/>
              <a:t>Encyclopedia</a:t>
            </a:r>
            <a:r>
              <a:rPr lang="cs-CZ" i="1" dirty="0" smtClean="0"/>
              <a:t> </a:t>
            </a:r>
            <a:r>
              <a:rPr lang="cs-CZ" i="1" dirty="0" err="1" smtClean="0"/>
              <a:t>Britanica</a:t>
            </a:r>
            <a:endParaRPr lang="cs-CZ" dirty="0"/>
          </a:p>
        </p:txBody>
      </p:sp>
      <p:sp>
        <p:nvSpPr>
          <p:cNvPr id="9" name="TextovéPole 8"/>
          <p:cNvSpPr txBox="1"/>
          <p:nvPr/>
        </p:nvSpPr>
        <p:spPr>
          <a:xfrm>
            <a:off x="415212" y="616982"/>
            <a:ext cx="6195139" cy="707886"/>
          </a:xfrm>
          <a:prstGeom prst="rect">
            <a:avLst/>
          </a:prstGeom>
          <a:noFill/>
        </p:spPr>
        <p:txBody>
          <a:bodyPr wrap="square" rtlCol="0">
            <a:spAutoFit/>
          </a:bodyPr>
          <a:lstStyle/>
          <a:p>
            <a:r>
              <a:rPr lang="cs-CZ" sz="2000" dirty="0" smtClean="0"/>
              <a:t>„</a:t>
            </a:r>
            <a:r>
              <a:rPr lang="en-US" sz="2000" i="1" dirty="0" smtClean="0"/>
              <a:t>The </a:t>
            </a:r>
            <a:r>
              <a:rPr lang="en-US" sz="2000" i="1" dirty="0"/>
              <a:t>stability of the internal environment </a:t>
            </a:r>
            <a:r>
              <a:rPr lang="en-US" sz="2000" i="1" dirty="0" smtClean="0"/>
              <a:t>is </a:t>
            </a:r>
            <a:r>
              <a:rPr lang="en-US" sz="2000" i="1" dirty="0"/>
              <a:t>the condition for the free and independent life</a:t>
            </a:r>
            <a:r>
              <a:rPr lang="en-US" sz="2000" dirty="0" smtClean="0"/>
              <a:t>.</a:t>
            </a:r>
            <a:r>
              <a:rPr lang="cs-CZ" sz="2000" dirty="0" smtClean="0"/>
              <a:t>“ </a:t>
            </a:r>
            <a:endParaRPr lang="cs-CZ" sz="2000" dirty="0"/>
          </a:p>
        </p:txBody>
      </p:sp>
      <p:sp>
        <p:nvSpPr>
          <p:cNvPr id="10" name="TextovéPole 9"/>
          <p:cNvSpPr txBox="1"/>
          <p:nvPr/>
        </p:nvSpPr>
        <p:spPr>
          <a:xfrm>
            <a:off x="66675" y="1501761"/>
            <a:ext cx="6619875" cy="1015663"/>
          </a:xfrm>
          <a:prstGeom prst="rect">
            <a:avLst/>
          </a:prstGeom>
          <a:noFill/>
        </p:spPr>
        <p:txBody>
          <a:bodyPr wrap="square" rtlCol="0">
            <a:spAutoFit/>
          </a:bodyPr>
          <a:lstStyle/>
          <a:p>
            <a:pPr marL="285750" indent="-285750">
              <a:buFontTx/>
              <a:buChar char="-"/>
            </a:pPr>
            <a:r>
              <a:rPr lang="cs-CZ" sz="2000" dirty="0" smtClean="0"/>
              <a:t>Stálost vnitřního prostředí (“</a:t>
            </a:r>
            <a:r>
              <a:rPr lang="cs-CZ" sz="2000" dirty="0" err="1"/>
              <a:t>fixité</a:t>
            </a:r>
            <a:r>
              <a:rPr lang="cs-CZ" sz="2000" dirty="0"/>
              <a:t> </a:t>
            </a:r>
            <a:r>
              <a:rPr lang="cs-CZ" sz="2000" dirty="0" err="1"/>
              <a:t>du</a:t>
            </a:r>
            <a:r>
              <a:rPr lang="cs-CZ" sz="2000" dirty="0"/>
              <a:t> milieu </a:t>
            </a:r>
            <a:r>
              <a:rPr lang="cs-CZ" sz="2000" dirty="0" err="1"/>
              <a:t>intérieur</a:t>
            </a:r>
            <a:r>
              <a:rPr lang="cs-CZ" sz="2000" dirty="0"/>
              <a:t>” </a:t>
            </a:r>
            <a:r>
              <a:rPr lang="cs-CZ" sz="2000" dirty="0" smtClean="0"/>
              <a:t>)</a:t>
            </a:r>
          </a:p>
          <a:p>
            <a:pPr marL="285750" indent="-285750">
              <a:buFontTx/>
              <a:buChar char="-"/>
            </a:pPr>
            <a:r>
              <a:rPr lang="cs-CZ" sz="2000" dirty="0" smtClean="0"/>
              <a:t>Nutnost okolního prostředí vs. nezávislost na něm</a:t>
            </a:r>
          </a:p>
          <a:p>
            <a:pPr marL="285750" indent="-285750">
              <a:buFontTx/>
              <a:buChar char="-"/>
            </a:pPr>
            <a:r>
              <a:rPr lang="cs-CZ" sz="2000" dirty="0"/>
              <a:t>Rovnováha je výsledkem plynulé a jemné kompenzace</a:t>
            </a:r>
            <a:endParaRPr lang="cs-CZ" sz="2000" dirty="0" smtClean="0"/>
          </a:p>
        </p:txBody>
      </p:sp>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8516" y="3179194"/>
            <a:ext cx="3062598" cy="2411796"/>
          </a:xfrm>
          <a:prstGeom prst="rect">
            <a:avLst/>
          </a:prstGeom>
        </p:spPr>
      </p:pic>
      <p:pic>
        <p:nvPicPr>
          <p:cNvPr id="12" name="Obráze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361" y="3179194"/>
            <a:ext cx="1507373" cy="2411796"/>
          </a:xfrm>
          <a:prstGeom prst="rect">
            <a:avLst/>
          </a:prstGeom>
        </p:spPr>
      </p:pic>
      <p:sp>
        <p:nvSpPr>
          <p:cNvPr id="13" name="Šipka doprava 12"/>
          <p:cNvSpPr/>
          <p:nvPr/>
        </p:nvSpPr>
        <p:spPr>
          <a:xfrm rot="899658">
            <a:off x="6086476" y="2832838"/>
            <a:ext cx="1047750" cy="331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5438776" y="3723373"/>
            <a:ext cx="6496050" cy="1323439"/>
          </a:xfrm>
          <a:prstGeom prst="rect">
            <a:avLst/>
          </a:prstGeom>
          <a:noFill/>
        </p:spPr>
        <p:txBody>
          <a:bodyPr wrap="square" rtlCol="0">
            <a:spAutoFit/>
          </a:bodyPr>
          <a:lstStyle/>
          <a:p>
            <a:pPr marL="285750" indent="-285750">
              <a:buFontTx/>
              <a:buChar char="-"/>
            </a:pPr>
            <a:r>
              <a:rPr lang="cs-CZ" sz="2000" dirty="0" smtClean="0"/>
              <a:t>Stálost v otevřeném systému</a:t>
            </a:r>
          </a:p>
          <a:p>
            <a:pPr marL="285750" indent="-285750">
              <a:buFontTx/>
              <a:buChar char="-"/>
            </a:pPr>
            <a:r>
              <a:rPr lang="cs-CZ" sz="2000" dirty="0" err="1" smtClean="0"/>
              <a:t>Ustáelný</a:t>
            </a:r>
            <a:r>
              <a:rPr lang="cs-CZ" sz="2000" dirty="0" smtClean="0"/>
              <a:t> stav (</a:t>
            </a:r>
            <a:r>
              <a:rPr lang="cs-CZ" sz="2000" dirty="0" err="1" smtClean="0"/>
              <a:t>steady-state</a:t>
            </a:r>
            <a:r>
              <a:rPr lang="cs-CZ" sz="2000" dirty="0" smtClean="0"/>
              <a:t>)</a:t>
            </a:r>
          </a:p>
          <a:p>
            <a:pPr marL="285750" indent="-285750">
              <a:buFontTx/>
              <a:buChar char="-"/>
            </a:pPr>
            <a:r>
              <a:rPr lang="cs-CZ" sz="2000" dirty="0" smtClean="0"/>
              <a:t>Regulační </a:t>
            </a:r>
            <a:r>
              <a:rPr lang="cs-CZ" sz="2000" dirty="0" err="1" smtClean="0"/>
              <a:t>systémz</a:t>
            </a:r>
            <a:r>
              <a:rPr lang="cs-CZ" sz="2000" dirty="0" smtClean="0"/>
              <a:t> </a:t>
            </a:r>
            <a:r>
              <a:rPr lang="cs-CZ" sz="2000" dirty="0" err="1" smtClean="0"/>
              <a:t>prasucí</a:t>
            </a:r>
            <a:r>
              <a:rPr lang="cs-CZ" sz="2000" dirty="0" smtClean="0"/>
              <a:t> současně a postupně</a:t>
            </a:r>
            <a:endParaRPr lang="cs-CZ" sz="2000" dirty="0"/>
          </a:p>
          <a:p>
            <a:pPr marL="285750" indent="-285750">
              <a:buFontTx/>
              <a:buChar char="-"/>
            </a:pPr>
            <a:r>
              <a:rPr lang="cs-CZ" sz="2000" dirty="0" smtClean="0"/>
              <a:t>Nenáhodná, vysoce organizovaná samospráva</a:t>
            </a:r>
          </a:p>
        </p:txBody>
      </p:sp>
    </p:spTree>
    <p:extLst>
      <p:ext uri="{BB962C8B-B14F-4D97-AF65-F5344CB8AC3E}">
        <p14:creationId xmlns:p14="http://schemas.microsoft.com/office/powerpoint/2010/main" val="227630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3500265" y="178246"/>
            <a:ext cx="4849533" cy="646331"/>
          </a:xfrm>
          <a:prstGeom prst="rect">
            <a:avLst/>
          </a:prstGeom>
          <a:noFill/>
        </p:spPr>
        <p:txBody>
          <a:bodyPr wrap="none" rtlCol="0">
            <a:spAutoFit/>
          </a:bodyPr>
          <a:lstStyle/>
          <a:p>
            <a:pPr algn="ctr"/>
            <a:r>
              <a:rPr lang="cs-CZ" sz="3600" b="1" dirty="0" smtClean="0">
                <a:sym typeface="Symbol" panose="05050102010706020507" pitchFamily="18" charset="2"/>
              </a:rPr>
              <a:t>TRANSPORT – </a:t>
            </a:r>
            <a:r>
              <a:rPr lang="cs-CZ" sz="3600" b="1" dirty="0" err="1" smtClean="0">
                <a:sym typeface="Symbol" panose="05050102010706020507" pitchFamily="18" charset="2"/>
              </a:rPr>
              <a:t>exocytóza</a:t>
            </a:r>
            <a:endParaRPr lang="cs-CZ" sz="3600" b="1" dirty="0" smtClean="0">
              <a:sym typeface="Symbol" panose="05050102010706020507" pitchFamily="18" charset="2"/>
            </a:endParaRPr>
          </a:p>
        </p:txBody>
      </p:sp>
      <p:pic>
        <p:nvPicPr>
          <p:cNvPr id="1026" name="Picture 2" descr="VÃ½sledek obrÃ¡zku pro exocyt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7697" y="1304726"/>
            <a:ext cx="3521649" cy="20724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visejÃ­cÃ­ obrÃ¡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4510" y="3543213"/>
            <a:ext cx="3297621" cy="3180316"/>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952820" y="1690487"/>
            <a:ext cx="6662057" cy="4524315"/>
          </a:xfrm>
          <a:prstGeom prst="rect">
            <a:avLst/>
          </a:prstGeom>
          <a:noFill/>
        </p:spPr>
        <p:txBody>
          <a:bodyPr wrap="square" rtlCol="0">
            <a:spAutoFit/>
          </a:bodyPr>
          <a:lstStyle/>
          <a:p>
            <a:r>
              <a:rPr lang="cs-CZ" sz="2400" b="1" u="sng" dirty="0"/>
              <a:t>T</a:t>
            </a:r>
            <a:r>
              <a:rPr lang="en-US" sz="2400" b="1" u="sng" dirty="0" err="1" smtClean="0"/>
              <a:t>yp</a:t>
            </a:r>
            <a:r>
              <a:rPr lang="cs-CZ" sz="2400" b="1" u="sng" dirty="0" smtClean="0"/>
              <a:t>y</a:t>
            </a:r>
            <a:r>
              <a:rPr lang="en-US" sz="2400" b="1" u="sng" dirty="0" smtClean="0"/>
              <a:t> </a:t>
            </a:r>
            <a:r>
              <a:rPr lang="en-US" sz="2400" b="1" u="sng" dirty="0" err="1" smtClean="0"/>
              <a:t>exocyt</a:t>
            </a:r>
            <a:r>
              <a:rPr lang="cs-CZ" sz="2400" b="1" u="sng" dirty="0" err="1" smtClean="0"/>
              <a:t>ózy</a:t>
            </a:r>
            <a:r>
              <a:rPr lang="en-US" sz="2400" b="1" u="sng" dirty="0" smtClean="0"/>
              <a:t>:</a:t>
            </a:r>
            <a:endParaRPr lang="cs-CZ" sz="2400" b="1" u="sng" dirty="0" smtClean="0"/>
          </a:p>
          <a:p>
            <a:endParaRPr lang="cs-CZ" sz="2400" dirty="0" smtClean="0"/>
          </a:p>
          <a:p>
            <a:pPr marL="285750" indent="-285750">
              <a:buFont typeface="Arial" panose="020B0604020202020204" pitchFamily="34" charset="0"/>
              <a:buChar char="•"/>
            </a:pPr>
            <a:r>
              <a:rPr lang="en-US" sz="2400" b="1" i="1" dirty="0" smtClean="0"/>
              <a:t>Ca2</a:t>
            </a:r>
            <a:r>
              <a:rPr lang="en-US" sz="2400" b="1" i="1" dirty="0"/>
              <a:t>+ </a:t>
            </a:r>
            <a:r>
              <a:rPr lang="cs-CZ" sz="2400" b="1" i="1" dirty="0" smtClean="0"/>
              <a:t>spouštěný</a:t>
            </a:r>
            <a:r>
              <a:rPr lang="en-US" sz="2400" b="1" i="1" dirty="0" smtClean="0"/>
              <a:t> n</a:t>
            </a:r>
            <a:r>
              <a:rPr lang="cs-CZ" sz="2400" b="1" i="1" dirty="0" err="1" smtClean="0"/>
              <a:t>ek</a:t>
            </a:r>
            <a:r>
              <a:rPr lang="en-US" sz="2400" b="1" i="1" dirty="0" err="1" smtClean="0"/>
              <a:t>onstitutiv</a:t>
            </a:r>
            <a:r>
              <a:rPr lang="cs-CZ" sz="2400" b="1" i="1" dirty="0" smtClean="0"/>
              <a:t>ní </a:t>
            </a:r>
          </a:p>
          <a:p>
            <a:r>
              <a:rPr lang="cs-CZ" sz="2400" dirty="0" smtClean="0"/>
              <a:t>	- </a:t>
            </a:r>
            <a:r>
              <a:rPr lang="cs-CZ" sz="2400" dirty="0"/>
              <a:t>vyžaduje externí signál</a:t>
            </a:r>
          </a:p>
          <a:p>
            <a:r>
              <a:rPr lang="cs-CZ" sz="2400" dirty="0" smtClean="0"/>
              <a:t>		specifický </a:t>
            </a:r>
            <a:r>
              <a:rPr lang="cs-CZ" sz="2400" dirty="0"/>
              <a:t>třídicí signál na </a:t>
            </a:r>
            <a:r>
              <a:rPr lang="cs-CZ" sz="2400" dirty="0" err="1"/>
              <a:t>vesikulech</a:t>
            </a:r>
            <a:endParaRPr lang="cs-CZ" sz="2400" dirty="0"/>
          </a:p>
          <a:p>
            <a:r>
              <a:rPr lang="cs-CZ" sz="2400" dirty="0" smtClean="0"/>
              <a:t>		</a:t>
            </a:r>
            <a:r>
              <a:rPr lang="cs-CZ" sz="2400" dirty="0" err="1" smtClean="0"/>
              <a:t>clathrinový</a:t>
            </a:r>
            <a:r>
              <a:rPr lang="cs-CZ" sz="2400" dirty="0" smtClean="0"/>
              <a:t> </a:t>
            </a:r>
            <a:r>
              <a:rPr lang="cs-CZ" sz="2400" dirty="0"/>
              <a:t>kabát</a:t>
            </a:r>
          </a:p>
          <a:p>
            <a:r>
              <a:rPr lang="cs-CZ" sz="2400" dirty="0" smtClean="0"/>
              <a:t>		zvýšení </a:t>
            </a:r>
            <a:r>
              <a:rPr lang="cs-CZ" sz="2400" dirty="0"/>
              <a:t>intracelulárního vápníku</a:t>
            </a:r>
          </a:p>
          <a:p>
            <a:r>
              <a:rPr lang="cs-CZ" sz="2400" dirty="0" smtClean="0"/>
              <a:t>	- </a:t>
            </a:r>
            <a:r>
              <a:rPr lang="cs-CZ" sz="2400" dirty="0" err="1"/>
              <a:t>interneurální</a:t>
            </a:r>
            <a:r>
              <a:rPr lang="cs-CZ" sz="2400" dirty="0"/>
              <a:t> signalizace</a:t>
            </a:r>
            <a:endParaRPr lang="cs-CZ" sz="2400" dirty="0" smtClean="0"/>
          </a:p>
          <a:p>
            <a:pPr marL="285750" indent="-285750">
              <a:buFont typeface="Arial" panose="020B0604020202020204" pitchFamily="34" charset="0"/>
              <a:buChar char="•"/>
            </a:pPr>
            <a:r>
              <a:rPr lang="en-US" sz="2400" b="1" i="1" dirty="0" smtClean="0"/>
              <a:t>n</a:t>
            </a:r>
            <a:r>
              <a:rPr lang="cs-CZ" sz="2400" b="1" i="1" dirty="0" smtClean="0"/>
              <a:t>e</a:t>
            </a:r>
            <a:r>
              <a:rPr lang="en-US" sz="2400" b="1" i="1" dirty="0" smtClean="0"/>
              <a:t>-Ca2</a:t>
            </a:r>
            <a:r>
              <a:rPr lang="en-US" sz="2400" b="1" i="1" dirty="0"/>
              <a:t>+ </a:t>
            </a:r>
            <a:r>
              <a:rPr lang="cs-CZ" sz="2400" b="1" i="1" dirty="0" smtClean="0"/>
              <a:t>spouštěný</a:t>
            </a:r>
            <a:r>
              <a:rPr lang="en-US" sz="2400" b="1" i="1" dirty="0" smtClean="0"/>
              <a:t> </a:t>
            </a:r>
            <a:r>
              <a:rPr lang="cs-CZ" sz="2400" b="1" i="1" dirty="0" smtClean="0"/>
              <a:t>konstitutivní</a:t>
            </a:r>
            <a:endParaRPr lang="cs-CZ" sz="2400" b="1" i="1" dirty="0"/>
          </a:p>
          <a:p>
            <a:pPr lvl="1"/>
            <a:r>
              <a:rPr lang="cs-CZ" sz="2400" dirty="0" smtClean="0"/>
              <a:t>	- všechny buňky</a:t>
            </a:r>
          </a:p>
          <a:p>
            <a:pPr lvl="1"/>
            <a:r>
              <a:rPr lang="cs-CZ" sz="2400" dirty="0"/>
              <a:t>	</a:t>
            </a:r>
            <a:r>
              <a:rPr lang="cs-CZ" sz="2400" dirty="0" smtClean="0"/>
              <a:t>- uvolnění extracelulární matrix</a:t>
            </a:r>
          </a:p>
          <a:p>
            <a:pPr lvl="1"/>
            <a:r>
              <a:rPr lang="cs-CZ" sz="2400" dirty="0"/>
              <a:t>	</a:t>
            </a:r>
            <a:r>
              <a:rPr lang="cs-CZ" sz="2400" dirty="0" smtClean="0"/>
              <a:t>- dodávka membránových proteinů</a:t>
            </a:r>
            <a:endParaRPr lang="cs-CZ" sz="2400" dirty="0"/>
          </a:p>
        </p:txBody>
      </p:sp>
    </p:spTree>
    <p:extLst>
      <p:ext uri="{BB962C8B-B14F-4D97-AF65-F5344CB8AC3E}">
        <p14:creationId xmlns:p14="http://schemas.microsoft.com/office/powerpoint/2010/main" val="200932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3718662" y="178246"/>
            <a:ext cx="4412746" cy="646331"/>
          </a:xfrm>
          <a:prstGeom prst="rect">
            <a:avLst/>
          </a:prstGeom>
          <a:noFill/>
        </p:spPr>
        <p:txBody>
          <a:bodyPr wrap="none" rtlCol="0">
            <a:spAutoFit/>
          </a:bodyPr>
          <a:lstStyle/>
          <a:p>
            <a:pPr algn="ctr"/>
            <a:r>
              <a:rPr lang="cs-CZ" sz="3600" b="1" dirty="0" smtClean="0">
                <a:sym typeface="Symbol" panose="05050102010706020507" pitchFamily="18" charset="2"/>
              </a:rPr>
              <a:t>TRANSPORT – osmóza</a:t>
            </a:r>
          </a:p>
        </p:txBody>
      </p:sp>
      <p:sp>
        <p:nvSpPr>
          <p:cNvPr id="4" name="TextovéPole 3"/>
          <p:cNvSpPr txBox="1"/>
          <p:nvPr/>
        </p:nvSpPr>
        <p:spPr>
          <a:xfrm>
            <a:off x="3103676" y="1425913"/>
            <a:ext cx="8360902" cy="2308324"/>
          </a:xfrm>
          <a:prstGeom prst="rect">
            <a:avLst/>
          </a:prstGeom>
          <a:noFill/>
        </p:spPr>
        <p:txBody>
          <a:bodyPr wrap="square" rtlCol="0">
            <a:spAutoFit/>
          </a:bodyPr>
          <a:lstStyle/>
          <a:p>
            <a:r>
              <a:rPr lang="cs-CZ" sz="2400" u="sng" dirty="0" smtClean="0"/>
              <a:t>Hnací síla</a:t>
            </a:r>
            <a:r>
              <a:rPr lang="cs-CZ" sz="2400" dirty="0" smtClean="0"/>
              <a:t>:</a:t>
            </a:r>
          </a:p>
          <a:p>
            <a:pPr marL="285750" indent="-285750">
              <a:buFont typeface="Arial" panose="020B0604020202020204" pitchFamily="34" charset="0"/>
              <a:buChar char="•"/>
            </a:pPr>
            <a:r>
              <a:rPr lang="en-US" sz="2400" dirty="0" err="1"/>
              <a:t>rozdíl</a:t>
            </a:r>
            <a:r>
              <a:rPr lang="en-US" sz="2400" dirty="0"/>
              <a:t> v </a:t>
            </a:r>
            <a:r>
              <a:rPr lang="en-US" sz="2400" b="1" dirty="0" err="1"/>
              <a:t>koncentraci</a:t>
            </a:r>
            <a:r>
              <a:rPr lang="en-US" sz="2400" b="1" dirty="0"/>
              <a:t> </a:t>
            </a:r>
            <a:r>
              <a:rPr lang="en-US" sz="2400" b="1" dirty="0" err="1"/>
              <a:t>vody</a:t>
            </a:r>
            <a:r>
              <a:rPr lang="en-US" sz="2400" b="1" dirty="0"/>
              <a:t> </a:t>
            </a:r>
            <a:r>
              <a:rPr lang="en-US" sz="2400" dirty="0"/>
              <a:t>- </a:t>
            </a:r>
            <a:r>
              <a:rPr lang="en-US" sz="2400" dirty="0" err="1"/>
              <a:t>inverzní</a:t>
            </a:r>
            <a:r>
              <a:rPr lang="en-US" sz="2400" dirty="0"/>
              <a:t> </a:t>
            </a:r>
            <a:r>
              <a:rPr lang="en-US" sz="2400" dirty="0" err="1"/>
              <a:t>hodnota</a:t>
            </a:r>
            <a:r>
              <a:rPr lang="en-US" sz="2400" dirty="0"/>
              <a:t> je </a:t>
            </a:r>
            <a:r>
              <a:rPr lang="en-US" sz="2400" dirty="0" smtClean="0"/>
              <a:t>OSMOLALIT</a:t>
            </a:r>
            <a:r>
              <a:rPr lang="cs-CZ" sz="2400" dirty="0" smtClean="0"/>
              <a:t>A</a:t>
            </a:r>
            <a:r>
              <a:rPr lang="en-US" sz="2400" dirty="0" smtClean="0"/>
              <a:t> </a:t>
            </a:r>
            <a:r>
              <a:rPr lang="en-US" sz="2400" dirty="0"/>
              <a:t>(</a:t>
            </a:r>
            <a:r>
              <a:rPr lang="en-US" sz="2400" dirty="0" err="1"/>
              <a:t>koncentrace</a:t>
            </a:r>
            <a:r>
              <a:rPr lang="en-US" sz="2400" dirty="0"/>
              <a:t> </a:t>
            </a:r>
            <a:r>
              <a:rPr lang="en-US" sz="2400" dirty="0" err="1"/>
              <a:t>osmoticky</a:t>
            </a:r>
            <a:r>
              <a:rPr lang="en-US" sz="2400" dirty="0"/>
              <a:t> </a:t>
            </a:r>
            <a:r>
              <a:rPr lang="en-US" sz="2400" dirty="0" err="1"/>
              <a:t>aktivních</a:t>
            </a:r>
            <a:r>
              <a:rPr lang="en-US" sz="2400" dirty="0"/>
              <a:t> </a:t>
            </a:r>
            <a:r>
              <a:rPr lang="en-US" sz="2400" dirty="0" err="1"/>
              <a:t>solutů</a:t>
            </a:r>
            <a:r>
              <a:rPr lang="en-US" sz="2400" dirty="0"/>
              <a:t> </a:t>
            </a:r>
            <a:r>
              <a:rPr lang="en-US" sz="2400" dirty="0" smtClean="0"/>
              <a:t>[</a:t>
            </a:r>
            <a:r>
              <a:rPr lang="cs-CZ" sz="2400" dirty="0" smtClean="0"/>
              <a:t>m</a:t>
            </a:r>
            <a:r>
              <a:rPr lang="en-US" sz="2400" dirty="0" err="1" smtClean="0"/>
              <a:t>osm</a:t>
            </a:r>
            <a:r>
              <a:rPr lang="en-US" sz="2400" dirty="0" smtClean="0"/>
              <a:t> </a:t>
            </a:r>
            <a:r>
              <a:rPr lang="en-US" sz="2400" dirty="0"/>
              <a:t>/ kg</a:t>
            </a:r>
            <a:r>
              <a:rPr lang="en-US" sz="1600" dirty="0"/>
              <a:t>H</a:t>
            </a:r>
            <a:r>
              <a:rPr lang="en-US" sz="1600" baseline="-25000" dirty="0"/>
              <a:t>2</a:t>
            </a:r>
            <a:r>
              <a:rPr lang="en-US" sz="1600" dirty="0"/>
              <a:t>O</a:t>
            </a:r>
            <a:r>
              <a:rPr lang="en-US" sz="2400" dirty="0"/>
              <a:t>]) </a:t>
            </a:r>
            <a:r>
              <a:rPr lang="en-US" sz="2400" dirty="0" err="1"/>
              <a:t>nebo</a:t>
            </a:r>
            <a:r>
              <a:rPr lang="en-US" sz="2400" dirty="0"/>
              <a:t> </a:t>
            </a:r>
            <a:r>
              <a:rPr lang="en-US" sz="2400" dirty="0" smtClean="0"/>
              <a:t>OSMOLARIT</a:t>
            </a:r>
            <a:r>
              <a:rPr lang="cs-CZ" sz="2400" dirty="0" smtClean="0"/>
              <a:t>A</a:t>
            </a:r>
            <a:r>
              <a:rPr lang="en-US" sz="2400" dirty="0" smtClean="0"/>
              <a:t> [</a:t>
            </a:r>
            <a:r>
              <a:rPr lang="cs-CZ" sz="2400" dirty="0" smtClean="0"/>
              <a:t>m</a:t>
            </a:r>
            <a:r>
              <a:rPr lang="en-US" sz="2400" dirty="0" err="1" smtClean="0"/>
              <a:t>osm</a:t>
            </a:r>
            <a:r>
              <a:rPr lang="en-US" sz="2400" dirty="0" smtClean="0"/>
              <a:t> </a:t>
            </a:r>
            <a:r>
              <a:rPr lang="en-US" sz="2400" dirty="0"/>
              <a:t>/ </a:t>
            </a:r>
            <a:r>
              <a:rPr lang="en-US" sz="2400" dirty="0" smtClean="0"/>
              <a:t>l</a:t>
            </a:r>
            <a:r>
              <a:rPr lang="en-US" sz="1600" dirty="0"/>
              <a:t>H</a:t>
            </a:r>
            <a:r>
              <a:rPr lang="en-US" sz="1600" baseline="-25000" dirty="0"/>
              <a:t>2</a:t>
            </a:r>
            <a:r>
              <a:rPr lang="en-US" sz="1600" dirty="0"/>
              <a:t>O</a:t>
            </a:r>
            <a:r>
              <a:rPr lang="en-US" sz="2400" dirty="0" smtClean="0"/>
              <a:t>]</a:t>
            </a:r>
            <a:endParaRPr lang="en-US" sz="2400" dirty="0"/>
          </a:p>
          <a:p>
            <a:pPr marL="285750" indent="-285750">
              <a:buFont typeface="Arial" panose="020B0604020202020204" pitchFamily="34" charset="0"/>
              <a:buChar char="•"/>
            </a:pPr>
            <a:r>
              <a:rPr lang="en-US" sz="2400" dirty="0" err="1"/>
              <a:t>energetický</a:t>
            </a:r>
            <a:r>
              <a:rPr lang="en-US" sz="2400" dirty="0"/>
              <a:t> </a:t>
            </a:r>
            <a:r>
              <a:rPr lang="en-US" sz="2400" dirty="0" err="1"/>
              <a:t>rozdíl</a:t>
            </a:r>
            <a:r>
              <a:rPr lang="en-US" sz="2400" dirty="0"/>
              <a:t>, </a:t>
            </a:r>
            <a:r>
              <a:rPr lang="en-US" sz="2400" dirty="0" err="1"/>
              <a:t>který</a:t>
            </a:r>
            <a:r>
              <a:rPr lang="en-US" sz="2400" dirty="0"/>
              <a:t> je </a:t>
            </a:r>
            <a:r>
              <a:rPr lang="en-US" sz="2400" dirty="0" err="1"/>
              <a:t>výsledkem</a:t>
            </a:r>
            <a:r>
              <a:rPr lang="en-US" sz="2400" dirty="0"/>
              <a:t> </a:t>
            </a:r>
            <a:r>
              <a:rPr lang="en-US" sz="2400" dirty="0" err="1"/>
              <a:t>rozdílu</a:t>
            </a:r>
            <a:r>
              <a:rPr lang="en-US" sz="2400" dirty="0"/>
              <a:t> v </a:t>
            </a:r>
            <a:r>
              <a:rPr lang="en-US" sz="2400" dirty="0" err="1"/>
              <a:t>hydrostatickém</a:t>
            </a:r>
            <a:r>
              <a:rPr lang="en-US" sz="2400" dirty="0"/>
              <a:t> </a:t>
            </a:r>
            <a:r>
              <a:rPr lang="en-US" sz="2400" dirty="0" err="1"/>
              <a:t>tlaku</a:t>
            </a:r>
            <a:endParaRPr lang="cs-CZ" sz="2400" dirty="0"/>
          </a:p>
        </p:txBody>
      </p:sp>
      <p:grpSp>
        <p:nvGrpSpPr>
          <p:cNvPr id="6" name="Group 4"/>
          <p:cNvGrpSpPr>
            <a:grpSpLocks/>
          </p:cNvGrpSpPr>
          <p:nvPr/>
        </p:nvGrpSpPr>
        <p:grpSpPr bwMode="auto">
          <a:xfrm>
            <a:off x="539750" y="4365625"/>
            <a:ext cx="1447800" cy="2149475"/>
            <a:chOff x="240" y="5136"/>
            <a:chExt cx="726" cy="1008"/>
          </a:xfrm>
        </p:grpSpPr>
        <p:grpSp>
          <p:nvGrpSpPr>
            <p:cNvPr id="7" name="Group 5"/>
            <p:cNvGrpSpPr>
              <a:grpSpLocks/>
            </p:cNvGrpSpPr>
            <p:nvPr/>
          </p:nvGrpSpPr>
          <p:grpSpPr bwMode="auto">
            <a:xfrm>
              <a:off x="240" y="5136"/>
              <a:ext cx="726" cy="1008"/>
              <a:chOff x="288" y="5088"/>
              <a:chExt cx="726" cy="1008"/>
            </a:xfrm>
          </p:grpSpPr>
          <p:sp>
            <p:nvSpPr>
              <p:cNvPr id="22" name="Rectangle 6"/>
              <p:cNvSpPr>
                <a:spLocks noChangeArrowheads="1"/>
              </p:cNvSpPr>
              <p:nvPr/>
            </p:nvSpPr>
            <p:spPr bwMode="auto">
              <a:xfrm>
                <a:off x="288" y="5136"/>
                <a:ext cx="240" cy="96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 name="Rectangle 7"/>
              <p:cNvSpPr>
                <a:spLocks noChangeArrowheads="1"/>
              </p:cNvSpPr>
              <p:nvPr/>
            </p:nvSpPr>
            <p:spPr bwMode="auto">
              <a:xfrm rot="-5400000">
                <a:off x="504" y="5640"/>
                <a:ext cx="288" cy="624"/>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 name="Line 8"/>
              <p:cNvSpPr>
                <a:spLocks noChangeShapeType="1"/>
              </p:cNvSpPr>
              <p:nvPr/>
            </p:nvSpPr>
            <p:spPr bwMode="auto">
              <a:xfrm>
                <a:off x="288" y="5088"/>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5" name="Line 9"/>
              <p:cNvSpPr>
                <a:spLocks noChangeShapeType="1"/>
              </p:cNvSpPr>
              <p:nvPr/>
            </p:nvSpPr>
            <p:spPr bwMode="auto">
              <a:xfrm>
                <a:off x="528" y="5088"/>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 name="Line 10"/>
              <p:cNvSpPr>
                <a:spLocks noChangeShapeType="1"/>
              </p:cNvSpPr>
              <p:nvPr/>
            </p:nvSpPr>
            <p:spPr bwMode="auto">
              <a:xfrm>
                <a:off x="768" y="5088"/>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 name="Line 11"/>
              <p:cNvSpPr>
                <a:spLocks noChangeShapeType="1"/>
              </p:cNvSpPr>
              <p:nvPr/>
            </p:nvSpPr>
            <p:spPr bwMode="auto">
              <a:xfrm>
                <a:off x="288" y="6096"/>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 name="Line 12"/>
              <p:cNvSpPr>
                <a:spLocks noChangeShapeType="1"/>
              </p:cNvSpPr>
              <p:nvPr/>
            </p:nvSpPr>
            <p:spPr bwMode="auto">
              <a:xfrm flipV="1">
                <a:off x="528" y="580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 name="Line 13"/>
              <p:cNvSpPr>
                <a:spLocks noChangeShapeType="1"/>
              </p:cNvSpPr>
              <p:nvPr/>
            </p:nvSpPr>
            <p:spPr bwMode="auto">
              <a:xfrm>
                <a:off x="660" y="5808"/>
                <a:ext cx="0" cy="288"/>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0" name="Rectangle 14"/>
              <p:cNvSpPr>
                <a:spLocks noChangeArrowheads="1"/>
              </p:cNvSpPr>
              <p:nvPr/>
            </p:nvSpPr>
            <p:spPr bwMode="auto">
              <a:xfrm>
                <a:off x="774" y="5568"/>
                <a:ext cx="240" cy="528"/>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1" name="Line 15"/>
              <p:cNvSpPr>
                <a:spLocks noChangeShapeType="1"/>
              </p:cNvSpPr>
              <p:nvPr/>
            </p:nvSpPr>
            <p:spPr bwMode="auto">
              <a:xfrm>
                <a:off x="1008" y="5088"/>
                <a:ext cx="0" cy="10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8" name="Oval 16"/>
            <p:cNvSpPr>
              <a:spLocks noChangeArrowheads="1"/>
            </p:cNvSpPr>
            <p:nvPr/>
          </p:nvSpPr>
          <p:spPr bwMode="auto">
            <a:xfrm>
              <a:off x="384" y="5232"/>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 name="Oval 17"/>
            <p:cNvSpPr>
              <a:spLocks noChangeArrowheads="1"/>
            </p:cNvSpPr>
            <p:nvPr/>
          </p:nvSpPr>
          <p:spPr bwMode="auto">
            <a:xfrm>
              <a:off x="288" y="5328"/>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Oval 18"/>
            <p:cNvSpPr>
              <a:spLocks noChangeArrowheads="1"/>
            </p:cNvSpPr>
            <p:nvPr/>
          </p:nvSpPr>
          <p:spPr bwMode="auto">
            <a:xfrm>
              <a:off x="384" y="5376"/>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Oval 19"/>
            <p:cNvSpPr>
              <a:spLocks noChangeArrowheads="1"/>
            </p:cNvSpPr>
            <p:nvPr/>
          </p:nvSpPr>
          <p:spPr bwMode="auto">
            <a:xfrm>
              <a:off x="288" y="5472"/>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 name="Oval 20"/>
            <p:cNvSpPr>
              <a:spLocks noChangeArrowheads="1"/>
            </p:cNvSpPr>
            <p:nvPr/>
          </p:nvSpPr>
          <p:spPr bwMode="auto">
            <a:xfrm>
              <a:off x="384" y="5520"/>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 name="Oval 21"/>
            <p:cNvSpPr>
              <a:spLocks noChangeArrowheads="1"/>
            </p:cNvSpPr>
            <p:nvPr/>
          </p:nvSpPr>
          <p:spPr bwMode="auto">
            <a:xfrm>
              <a:off x="288" y="5616"/>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 name="Oval 22"/>
            <p:cNvSpPr>
              <a:spLocks noChangeArrowheads="1"/>
            </p:cNvSpPr>
            <p:nvPr/>
          </p:nvSpPr>
          <p:spPr bwMode="auto">
            <a:xfrm>
              <a:off x="384" y="5664"/>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5" name="Oval 23"/>
            <p:cNvSpPr>
              <a:spLocks noChangeArrowheads="1"/>
            </p:cNvSpPr>
            <p:nvPr/>
          </p:nvSpPr>
          <p:spPr bwMode="auto">
            <a:xfrm>
              <a:off x="288" y="5760"/>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6" name="Oval 24"/>
            <p:cNvSpPr>
              <a:spLocks noChangeArrowheads="1"/>
            </p:cNvSpPr>
            <p:nvPr/>
          </p:nvSpPr>
          <p:spPr bwMode="auto">
            <a:xfrm>
              <a:off x="384" y="5808"/>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 name="Oval 25"/>
            <p:cNvSpPr>
              <a:spLocks noChangeArrowheads="1"/>
            </p:cNvSpPr>
            <p:nvPr/>
          </p:nvSpPr>
          <p:spPr bwMode="auto">
            <a:xfrm>
              <a:off x="288" y="5904"/>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 name="Oval 26"/>
            <p:cNvSpPr>
              <a:spLocks noChangeArrowheads="1"/>
            </p:cNvSpPr>
            <p:nvPr/>
          </p:nvSpPr>
          <p:spPr bwMode="auto">
            <a:xfrm>
              <a:off x="384" y="5952"/>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 name="Oval 27"/>
            <p:cNvSpPr>
              <a:spLocks noChangeArrowheads="1"/>
            </p:cNvSpPr>
            <p:nvPr/>
          </p:nvSpPr>
          <p:spPr bwMode="auto">
            <a:xfrm>
              <a:off x="288" y="6048"/>
              <a:ext cx="48" cy="48"/>
            </a:xfrm>
            <a:prstGeom prst="ellipse">
              <a:avLst/>
            </a:prstGeom>
            <a:solidFill>
              <a:srgbClr val="1C1C1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 name="Oval 28"/>
            <p:cNvSpPr>
              <a:spLocks noChangeArrowheads="1"/>
            </p:cNvSpPr>
            <p:nvPr/>
          </p:nvSpPr>
          <p:spPr bwMode="auto">
            <a:xfrm>
              <a:off x="480" y="6048"/>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Oval 29"/>
            <p:cNvSpPr>
              <a:spLocks noChangeArrowheads="1"/>
            </p:cNvSpPr>
            <p:nvPr/>
          </p:nvSpPr>
          <p:spPr bwMode="auto">
            <a:xfrm>
              <a:off x="480" y="5904"/>
              <a:ext cx="48" cy="48"/>
            </a:xfrm>
            <a:prstGeom prst="ellipse">
              <a:avLst/>
            </a:prstGeom>
            <a:solidFill>
              <a:srgbClr val="1C1C1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32" name="Group 30"/>
          <p:cNvGrpSpPr>
            <a:grpSpLocks/>
          </p:cNvGrpSpPr>
          <p:nvPr/>
        </p:nvGrpSpPr>
        <p:grpSpPr bwMode="auto">
          <a:xfrm flipH="1">
            <a:off x="179388" y="1628775"/>
            <a:ext cx="2179637" cy="2155825"/>
            <a:chOff x="144" y="3984"/>
            <a:chExt cx="1124" cy="1104"/>
          </a:xfrm>
        </p:grpSpPr>
        <p:sp>
          <p:nvSpPr>
            <p:cNvPr id="33" name="Rectangle 31"/>
            <p:cNvSpPr>
              <a:spLocks noChangeArrowheads="1"/>
            </p:cNvSpPr>
            <p:nvPr/>
          </p:nvSpPr>
          <p:spPr bwMode="auto">
            <a:xfrm>
              <a:off x="192" y="4128"/>
              <a:ext cx="1056" cy="960"/>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4" name="Rectangle 32"/>
            <p:cNvSpPr>
              <a:spLocks noChangeArrowheads="1"/>
            </p:cNvSpPr>
            <p:nvPr/>
          </p:nvSpPr>
          <p:spPr bwMode="auto">
            <a:xfrm>
              <a:off x="672" y="4128"/>
              <a:ext cx="96" cy="96"/>
            </a:xfrm>
            <a:prstGeom prst="rect">
              <a:avLst/>
            </a:prstGeom>
            <a:solidFill>
              <a:srgbClr val="333333"/>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5" name="Rectangle 33"/>
            <p:cNvSpPr>
              <a:spLocks noChangeArrowheads="1"/>
            </p:cNvSpPr>
            <p:nvPr/>
          </p:nvSpPr>
          <p:spPr bwMode="auto">
            <a:xfrm>
              <a:off x="672" y="4272"/>
              <a:ext cx="96" cy="96"/>
            </a:xfrm>
            <a:prstGeom prst="rect">
              <a:avLst/>
            </a:prstGeom>
            <a:solidFill>
              <a:srgbClr val="333333"/>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6" name="Rectangle 34"/>
            <p:cNvSpPr>
              <a:spLocks noChangeArrowheads="1"/>
            </p:cNvSpPr>
            <p:nvPr/>
          </p:nvSpPr>
          <p:spPr bwMode="auto">
            <a:xfrm>
              <a:off x="672" y="4416"/>
              <a:ext cx="96" cy="96"/>
            </a:xfrm>
            <a:prstGeom prst="rect">
              <a:avLst/>
            </a:prstGeom>
            <a:solidFill>
              <a:srgbClr val="333333"/>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7" name="Rectangle 35"/>
            <p:cNvSpPr>
              <a:spLocks noChangeArrowheads="1"/>
            </p:cNvSpPr>
            <p:nvPr/>
          </p:nvSpPr>
          <p:spPr bwMode="auto">
            <a:xfrm>
              <a:off x="672" y="4560"/>
              <a:ext cx="96" cy="96"/>
            </a:xfrm>
            <a:prstGeom prst="rect">
              <a:avLst/>
            </a:prstGeom>
            <a:solidFill>
              <a:srgbClr val="333333"/>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8" name="Rectangle 36"/>
            <p:cNvSpPr>
              <a:spLocks noChangeArrowheads="1"/>
            </p:cNvSpPr>
            <p:nvPr/>
          </p:nvSpPr>
          <p:spPr bwMode="auto">
            <a:xfrm>
              <a:off x="672" y="4704"/>
              <a:ext cx="96" cy="96"/>
            </a:xfrm>
            <a:prstGeom prst="rect">
              <a:avLst/>
            </a:prstGeom>
            <a:solidFill>
              <a:srgbClr val="333333"/>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 name="Rectangle 37"/>
            <p:cNvSpPr>
              <a:spLocks noChangeArrowheads="1"/>
            </p:cNvSpPr>
            <p:nvPr/>
          </p:nvSpPr>
          <p:spPr bwMode="auto">
            <a:xfrm>
              <a:off x="672" y="4848"/>
              <a:ext cx="96" cy="96"/>
            </a:xfrm>
            <a:prstGeom prst="rect">
              <a:avLst/>
            </a:prstGeom>
            <a:solidFill>
              <a:srgbClr val="333333"/>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 name="Rectangle 38"/>
            <p:cNvSpPr>
              <a:spLocks noChangeArrowheads="1"/>
            </p:cNvSpPr>
            <p:nvPr/>
          </p:nvSpPr>
          <p:spPr bwMode="auto">
            <a:xfrm>
              <a:off x="672" y="4992"/>
              <a:ext cx="96" cy="96"/>
            </a:xfrm>
            <a:prstGeom prst="rect">
              <a:avLst/>
            </a:prstGeom>
            <a:solidFill>
              <a:srgbClr val="333333"/>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 name="Oval 39"/>
            <p:cNvSpPr>
              <a:spLocks noChangeArrowheads="1"/>
            </p:cNvSpPr>
            <p:nvPr/>
          </p:nvSpPr>
          <p:spPr bwMode="auto">
            <a:xfrm>
              <a:off x="864" y="4224"/>
              <a:ext cx="96" cy="96"/>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2" name="Oval 40"/>
            <p:cNvSpPr>
              <a:spLocks noChangeArrowheads="1"/>
            </p:cNvSpPr>
            <p:nvPr/>
          </p:nvSpPr>
          <p:spPr bwMode="auto">
            <a:xfrm>
              <a:off x="1056" y="4320"/>
              <a:ext cx="96" cy="96"/>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 name="Oval 41"/>
            <p:cNvSpPr>
              <a:spLocks noChangeArrowheads="1"/>
            </p:cNvSpPr>
            <p:nvPr/>
          </p:nvSpPr>
          <p:spPr bwMode="auto">
            <a:xfrm>
              <a:off x="960" y="4416"/>
              <a:ext cx="96" cy="96"/>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4" name="Oval 42"/>
            <p:cNvSpPr>
              <a:spLocks noChangeArrowheads="1"/>
            </p:cNvSpPr>
            <p:nvPr/>
          </p:nvSpPr>
          <p:spPr bwMode="auto">
            <a:xfrm>
              <a:off x="1104" y="4560"/>
              <a:ext cx="96" cy="96"/>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5" name="Oval 43"/>
            <p:cNvSpPr>
              <a:spLocks noChangeArrowheads="1"/>
            </p:cNvSpPr>
            <p:nvPr/>
          </p:nvSpPr>
          <p:spPr bwMode="auto">
            <a:xfrm>
              <a:off x="864" y="4608"/>
              <a:ext cx="96" cy="96"/>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6" name="Oval 44"/>
            <p:cNvSpPr>
              <a:spLocks noChangeArrowheads="1"/>
            </p:cNvSpPr>
            <p:nvPr/>
          </p:nvSpPr>
          <p:spPr bwMode="auto">
            <a:xfrm>
              <a:off x="1104" y="4800"/>
              <a:ext cx="96" cy="96"/>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7" name="Oval 45"/>
            <p:cNvSpPr>
              <a:spLocks noChangeArrowheads="1"/>
            </p:cNvSpPr>
            <p:nvPr/>
          </p:nvSpPr>
          <p:spPr bwMode="auto">
            <a:xfrm>
              <a:off x="960" y="4752"/>
              <a:ext cx="96" cy="96"/>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8" name="Oval 46"/>
            <p:cNvSpPr>
              <a:spLocks noChangeArrowheads="1"/>
            </p:cNvSpPr>
            <p:nvPr/>
          </p:nvSpPr>
          <p:spPr bwMode="auto">
            <a:xfrm>
              <a:off x="864" y="4896"/>
              <a:ext cx="96" cy="96"/>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9" name="Oval 47"/>
            <p:cNvSpPr>
              <a:spLocks noChangeArrowheads="1"/>
            </p:cNvSpPr>
            <p:nvPr/>
          </p:nvSpPr>
          <p:spPr bwMode="auto">
            <a:xfrm>
              <a:off x="1008" y="4176"/>
              <a:ext cx="96" cy="96"/>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0" name="Text Box 48"/>
            <p:cNvSpPr txBox="1">
              <a:spLocks noChangeArrowheads="1"/>
            </p:cNvSpPr>
            <p:nvPr/>
          </p:nvSpPr>
          <p:spPr bwMode="auto">
            <a:xfrm>
              <a:off x="574" y="418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51" name="Text Box 49"/>
            <p:cNvSpPr txBox="1">
              <a:spLocks noChangeArrowheads="1"/>
            </p:cNvSpPr>
            <p:nvPr/>
          </p:nvSpPr>
          <p:spPr bwMode="auto">
            <a:xfrm>
              <a:off x="672" y="4764"/>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52" name="Text Box 50"/>
            <p:cNvSpPr txBox="1">
              <a:spLocks noChangeArrowheads="1"/>
            </p:cNvSpPr>
            <p:nvPr/>
          </p:nvSpPr>
          <p:spPr bwMode="auto">
            <a:xfrm>
              <a:off x="624" y="4480"/>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53" name="Text Box 51"/>
            <p:cNvSpPr txBox="1">
              <a:spLocks noChangeArrowheads="1"/>
            </p:cNvSpPr>
            <p:nvPr/>
          </p:nvSpPr>
          <p:spPr bwMode="auto">
            <a:xfrm>
              <a:off x="708" y="418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54" name="Text Box 52"/>
            <p:cNvSpPr txBox="1">
              <a:spLocks noChangeArrowheads="1"/>
            </p:cNvSpPr>
            <p:nvPr/>
          </p:nvSpPr>
          <p:spPr bwMode="auto">
            <a:xfrm>
              <a:off x="634" y="404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55" name="Text Box 53"/>
            <p:cNvSpPr txBox="1">
              <a:spLocks noChangeArrowheads="1"/>
            </p:cNvSpPr>
            <p:nvPr/>
          </p:nvSpPr>
          <p:spPr bwMode="auto">
            <a:xfrm>
              <a:off x="748" y="4576"/>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56" name="Text Box 54"/>
            <p:cNvSpPr txBox="1">
              <a:spLocks noChangeArrowheads="1"/>
            </p:cNvSpPr>
            <p:nvPr/>
          </p:nvSpPr>
          <p:spPr bwMode="auto">
            <a:xfrm>
              <a:off x="796" y="4224"/>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57" name="Text Box 55"/>
            <p:cNvSpPr txBox="1">
              <a:spLocks noChangeArrowheads="1"/>
            </p:cNvSpPr>
            <p:nvPr/>
          </p:nvSpPr>
          <p:spPr bwMode="auto">
            <a:xfrm>
              <a:off x="1036" y="4512"/>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58" name="Text Box 56"/>
            <p:cNvSpPr txBox="1">
              <a:spLocks noChangeArrowheads="1"/>
            </p:cNvSpPr>
            <p:nvPr/>
          </p:nvSpPr>
          <p:spPr bwMode="auto">
            <a:xfrm>
              <a:off x="912" y="412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59" name="Text Box 57"/>
            <p:cNvSpPr txBox="1">
              <a:spLocks noChangeArrowheads="1"/>
            </p:cNvSpPr>
            <p:nvPr/>
          </p:nvSpPr>
          <p:spPr bwMode="auto">
            <a:xfrm>
              <a:off x="1104" y="4320"/>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60" name="Text Box 58"/>
            <p:cNvSpPr txBox="1">
              <a:spLocks noChangeArrowheads="1"/>
            </p:cNvSpPr>
            <p:nvPr/>
          </p:nvSpPr>
          <p:spPr bwMode="auto">
            <a:xfrm>
              <a:off x="1104" y="4032"/>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61" name="Text Box 59"/>
            <p:cNvSpPr txBox="1">
              <a:spLocks noChangeArrowheads="1"/>
            </p:cNvSpPr>
            <p:nvPr/>
          </p:nvSpPr>
          <p:spPr bwMode="auto">
            <a:xfrm>
              <a:off x="1036" y="4800"/>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62" name="Text Box 60"/>
            <p:cNvSpPr txBox="1">
              <a:spLocks noChangeArrowheads="1"/>
            </p:cNvSpPr>
            <p:nvPr/>
          </p:nvSpPr>
          <p:spPr bwMode="auto">
            <a:xfrm>
              <a:off x="892" y="436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63" name="Text Box 61"/>
            <p:cNvSpPr txBox="1">
              <a:spLocks noChangeArrowheads="1"/>
            </p:cNvSpPr>
            <p:nvPr/>
          </p:nvSpPr>
          <p:spPr bwMode="auto">
            <a:xfrm>
              <a:off x="384" y="4576"/>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64" name="Text Box 62"/>
            <p:cNvSpPr txBox="1">
              <a:spLocks noChangeArrowheads="1"/>
            </p:cNvSpPr>
            <p:nvPr/>
          </p:nvSpPr>
          <p:spPr bwMode="auto">
            <a:xfrm>
              <a:off x="480" y="4672"/>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65" name="Text Box 63"/>
            <p:cNvSpPr txBox="1">
              <a:spLocks noChangeArrowheads="1"/>
            </p:cNvSpPr>
            <p:nvPr/>
          </p:nvSpPr>
          <p:spPr bwMode="auto">
            <a:xfrm>
              <a:off x="528" y="476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66" name="Text Box 64"/>
            <p:cNvSpPr txBox="1">
              <a:spLocks noChangeArrowheads="1"/>
            </p:cNvSpPr>
            <p:nvPr/>
          </p:nvSpPr>
          <p:spPr bwMode="auto">
            <a:xfrm>
              <a:off x="192" y="4080"/>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67" name="Text Box 65"/>
            <p:cNvSpPr txBox="1">
              <a:spLocks noChangeArrowheads="1"/>
            </p:cNvSpPr>
            <p:nvPr/>
          </p:nvSpPr>
          <p:spPr bwMode="auto">
            <a:xfrm>
              <a:off x="288" y="4176"/>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68" name="Text Box 66"/>
            <p:cNvSpPr txBox="1">
              <a:spLocks noChangeArrowheads="1"/>
            </p:cNvSpPr>
            <p:nvPr/>
          </p:nvSpPr>
          <p:spPr bwMode="auto">
            <a:xfrm>
              <a:off x="384" y="4272"/>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69" name="Text Box 67"/>
            <p:cNvSpPr txBox="1">
              <a:spLocks noChangeArrowheads="1"/>
            </p:cNvSpPr>
            <p:nvPr/>
          </p:nvSpPr>
          <p:spPr bwMode="auto">
            <a:xfrm>
              <a:off x="172" y="4224"/>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70" name="Text Box 68"/>
            <p:cNvSpPr txBox="1">
              <a:spLocks noChangeArrowheads="1"/>
            </p:cNvSpPr>
            <p:nvPr/>
          </p:nvSpPr>
          <p:spPr bwMode="auto">
            <a:xfrm>
              <a:off x="268" y="4320"/>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71" name="Text Box 69"/>
            <p:cNvSpPr txBox="1">
              <a:spLocks noChangeArrowheads="1"/>
            </p:cNvSpPr>
            <p:nvPr/>
          </p:nvSpPr>
          <p:spPr bwMode="auto">
            <a:xfrm>
              <a:off x="364" y="4416"/>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72" name="Text Box 70"/>
            <p:cNvSpPr txBox="1">
              <a:spLocks noChangeArrowheads="1"/>
            </p:cNvSpPr>
            <p:nvPr/>
          </p:nvSpPr>
          <p:spPr bwMode="auto">
            <a:xfrm>
              <a:off x="192" y="436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73" name="Text Box 71"/>
            <p:cNvSpPr txBox="1">
              <a:spLocks noChangeArrowheads="1"/>
            </p:cNvSpPr>
            <p:nvPr/>
          </p:nvSpPr>
          <p:spPr bwMode="auto">
            <a:xfrm>
              <a:off x="288" y="4464"/>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74" name="Text Box 72"/>
            <p:cNvSpPr txBox="1">
              <a:spLocks noChangeArrowheads="1"/>
            </p:cNvSpPr>
            <p:nvPr/>
          </p:nvSpPr>
          <p:spPr bwMode="auto">
            <a:xfrm>
              <a:off x="192" y="4512"/>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75" name="Text Box 73"/>
            <p:cNvSpPr txBox="1">
              <a:spLocks noChangeArrowheads="1"/>
            </p:cNvSpPr>
            <p:nvPr/>
          </p:nvSpPr>
          <p:spPr bwMode="auto">
            <a:xfrm>
              <a:off x="480" y="4512"/>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76" name="Text Box 74"/>
            <p:cNvSpPr txBox="1">
              <a:spLocks noChangeArrowheads="1"/>
            </p:cNvSpPr>
            <p:nvPr/>
          </p:nvSpPr>
          <p:spPr bwMode="auto">
            <a:xfrm>
              <a:off x="288" y="460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77" name="Text Box 75"/>
            <p:cNvSpPr txBox="1">
              <a:spLocks noChangeArrowheads="1"/>
            </p:cNvSpPr>
            <p:nvPr/>
          </p:nvSpPr>
          <p:spPr bwMode="auto">
            <a:xfrm>
              <a:off x="384" y="4704"/>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78" name="Text Box 76"/>
            <p:cNvSpPr txBox="1">
              <a:spLocks noChangeArrowheads="1"/>
            </p:cNvSpPr>
            <p:nvPr/>
          </p:nvSpPr>
          <p:spPr bwMode="auto">
            <a:xfrm>
              <a:off x="172" y="460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79" name="Text Box 77"/>
            <p:cNvSpPr txBox="1">
              <a:spLocks noChangeArrowheads="1"/>
            </p:cNvSpPr>
            <p:nvPr/>
          </p:nvSpPr>
          <p:spPr bwMode="auto">
            <a:xfrm>
              <a:off x="268" y="4704"/>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80" name="Text Box 78"/>
            <p:cNvSpPr txBox="1">
              <a:spLocks noChangeArrowheads="1"/>
            </p:cNvSpPr>
            <p:nvPr/>
          </p:nvSpPr>
          <p:spPr bwMode="auto">
            <a:xfrm>
              <a:off x="364" y="4800"/>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81" name="Text Box 79"/>
            <p:cNvSpPr txBox="1">
              <a:spLocks noChangeArrowheads="1"/>
            </p:cNvSpPr>
            <p:nvPr/>
          </p:nvSpPr>
          <p:spPr bwMode="auto">
            <a:xfrm>
              <a:off x="460" y="4800"/>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82" name="Text Box 80"/>
            <p:cNvSpPr txBox="1">
              <a:spLocks noChangeArrowheads="1"/>
            </p:cNvSpPr>
            <p:nvPr/>
          </p:nvSpPr>
          <p:spPr bwMode="auto">
            <a:xfrm>
              <a:off x="192" y="4704"/>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83" name="Text Box 81"/>
            <p:cNvSpPr txBox="1">
              <a:spLocks noChangeArrowheads="1"/>
            </p:cNvSpPr>
            <p:nvPr/>
          </p:nvSpPr>
          <p:spPr bwMode="auto">
            <a:xfrm>
              <a:off x="288" y="484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84" name="Text Box 82"/>
            <p:cNvSpPr txBox="1">
              <a:spLocks noChangeArrowheads="1"/>
            </p:cNvSpPr>
            <p:nvPr/>
          </p:nvSpPr>
          <p:spPr bwMode="auto">
            <a:xfrm>
              <a:off x="192" y="4800"/>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85" name="Text Box 83"/>
            <p:cNvSpPr txBox="1">
              <a:spLocks noChangeArrowheads="1"/>
            </p:cNvSpPr>
            <p:nvPr/>
          </p:nvSpPr>
          <p:spPr bwMode="auto">
            <a:xfrm>
              <a:off x="460" y="436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86" name="Text Box 84"/>
            <p:cNvSpPr txBox="1">
              <a:spLocks noChangeArrowheads="1"/>
            </p:cNvSpPr>
            <p:nvPr/>
          </p:nvSpPr>
          <p:spPr bwMode="auto">
            <a:xfrm>
              <a:off x="144" y="3984"/>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87" name="Text Box 85"/>
            <p:cNvSpPr txBox="1">
              <a:spLocks noChangeArrowheads="1"/>
            </p:cNvSpPr>
            <p:nvPr/>
          </p:nvSpPr>
          <p:spPr bwMode="auto">
            <a:xfrm>
              <a:off x="268" y="3984"/>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88" name="Text Box 86"/>
            <p:cNvSpPr txBox="1">
              <a:spLocks noChangeArrowheads="1"/>
            </p:cNvSpPr>
            <p:nvPr/>
          </p:nvSpPr>
          <p:spPr bwMode="auto">
            <a:xfrm>
              <a:off x="364" y="4080"/>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89" name="Text Box 87"/>
            <p:cNvSpPr txBox="1">
              <a:spLocks noChangeArrowheads="1"/>
            </p:cNvSpPr>
            <p:nvPr/>
          </p:nvSpPr>
          <p:spPr bwMode="auto">
            <a:xfrm>
              <a:off x="460" y="4176"/>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90" name="Text Box 88"/>
            <p:cNvSpPr txBox="1">
              <a:spLocks noChangeArrowheads="1"/>
            </p:cNvSpPr>
            <p:nvPr/>
          </p:nvSpPr>
          <p:spPr bwMode="auto">
            <a:xfrm>
              <a:off x="556" y="4272"/>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91" name="Text Box 89"/>
            <p:cNvSpPr txBox="1">
              <a:spLocks noChangeArrowheads="1"/>
            </p:cNvSpPr>
            <p:nvPr/>
          </p:nvSpPr>
          <p:spPr bwMode="auto">
            <a:xfrm>
              <a:off x="384" y="3984"/>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92" name="Text Box 90"/>
            <p:cNvSpPr txBox="1">
              <a:spLocks noChangeArrowheads="1"/>
            </p:cNvSpPr>
            <p:nvPr/>
          </p:nvSpPr>
          <p:spPr bwMode="auto">
            <a:xfrm>
              <a:off x="480" y="4080"/>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93" name="Text Box 91"/>
            <p:cNvSpPr txBox="1">
              <a:spLocks noChangeArrowheads="1"/>
            </p:cNvSpPr>
            <p:nvPr/>
          </p:nvSpPr>
          <p:spPr bwMode="auto">
            <a:xfrm>
              <a:off x="528" y="3984"/>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94" name="Text Box 92"/>
            <p:cNvSpPr txBox="1">
              <a:spLocks noChangeArrowheads="1"/>
            </p:cNvSpPr>
            <p:nvPr/>
          </p:nvSpPr>
          <p:spPr bwMode="auto">
            <a:xfrm>
              <a:off x="364" y="4176"/>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95" name="Text Box 93"/>
            <p:cNvSpPr txBox="1">
              <a:spLocks noChangeArrowheads="1"/>
            </p:cNvSpPr>
            <p:nvPr/>
          </p:nvSpPr>
          <p:spPr bwMode="auto">
            <a:xfrm>
              <a:off x="384" y="4512"/>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96" name="Text Box 94"/>
            <p:cNvSpPr txBox="1">
              <a:spLocks noChangeArrowheads="1"/>
            </p:cNvSpPr>
            <p:nvPr/>
          </p:nvSpPr>
          <p:spPr bwMode="auto">
            <a:xfrm>
              <a:off x="528" y="4416"/>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97" name="Text Box 95"/>
            <p:cNvSpPr txBox="1">
              <a:spLocks noChangeArrowheads="1"/>
            </p:cNvSpPr>
            <p:nvPr/>
          </p:nvSpPr>
          <p:spPr bwMode="auto">
            <a:xfrm>
              <a:off x="268" y="4416"/>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98" name="Text Box 96"/>
            <p:cNvSpPr txBox="1">
              <a:spLocks noChangeArrowheads="1"/>
            </p:cNvSpPr>
            <p:nvPr/>
          </p:nvSpPr>
          <p:spPr bwMode="auto">
            <a:xfrm>
              <a:off x="192" y="4176"/>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99" name="Text Box 97"/>
            <p:cNvSpPr txBox="1">
              <a:spLocks noChangeArrowheads="1"/>
            </p:cNvSpPr>
            <p:nvPr/>
          </p:nvSpPr>
          <p:spPr bwMode="auto">
            <a:xfrm>
              <a:off x="508" y="460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100" name="Text Box 98"/>
            <p:cNvSpPr txBox="1">
              <a:spLocks noChangeArrowheads="1"/>
            </p:cNvSpPr>
            <p:nvPr/>
          </p:nvSpPr>
          <p:spPr bwMode="auto">
            <a:xfrm>
              <a:off x="288" y="4766"/>
              <a:ext cx="16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sp>
          <p:nvSpPr>
            <p:cNvPr id="101" name="Text Box 99"/>
            <p:cNvSpPr txBox="1">
              <a:spLocks noChangeArrowheads="1"/>
            </p:cNvSpPr>
            <p:nvPr/>
          </p:nvSpPr>
          <p:spPr bwMode="auto">
            <a:xfrm>
              <a:off x="508" y="4848"/>
              <a:ext cx="1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b="1">
                  <a:latin typeface="Times New Roman" panose="02020603050405020304" pitchFamily="18" charset="0"/>
                </a:rPr>
                <a:t>.</a:t>
              </a:r>
            </a:p>
          </p:txBody>
        </p:sp>
      </p:grpSp>
      <p:sp>
        <p:nvSpPr>
          <p:cNvPr id="102" name="Oval 100"/>
          <p:cNvSpPr>
            <a:spLocks noChangeArrowheads="1"/>
          </p:cNvSpPr>
          <p:nvPr/>
        </p:nvSpPr>
        <p:spPr bwMode="auto">
          <a:xfrm flipH="1">
            <a:off x="452240" y="1590574"/>
            <a:ext cx="152400" cy="1524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 name="Text Box 102"/>
          <p:cNvSpPr txBox="1">
            <a:spLocks noChangeArrowheads="1"/>
          </p:cNvSpPr>
          <p:nvPr/>
        </p:nvSpPr>
        <p:spPr bwMode="auto">
          <a:xfrm>
            <a:off x="703615" y="1514499"/>
            <a:ext cx="612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600" dirty="0" err="1">
                <a:latin typeface="Times New Roman" panose="02020603050405020304" pitchFamily="18" charset="0"/>
              </a:rPr>
              <a:t>NaCl</a:t>
            </a:r>
            <a:endParaRPr lang="cs-CZ" altLang="cs-CZ" sz="1600" dirty="0">
              <a:latin typeface="Times New Roman" panose="02020603050405020304" pitchFamily="18" charset="0"/>
            </a:endParaRPr>
          </a:p>
        </p:txBody>
      </p:sp>
      <p:sp>
        <p:nvSpPr>
          <p:cNvPr id="104" name="Text Box 103"/>
          <p:cNvSpPr txBox="1">
            <a:spLocks noChangeArrowheads="1"/>
          </p:cNvSpPr>
          <p:nvPr/>
        </p:nvSpPr>
        <p:spPr bwMode="auto">
          <a:xfrm>
            <a:off x="885131" y="3840678"/>
            <a:ext cx="9669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000" b="1" i="1" dirty="0" smtClean="0">
                <a:latin typeface="Times New Roman" panose="02020603050405020304" pitchFamily="18" charset="0"/>
              </a:rPr>
              <a:t>osmóza</a:t>
            </a:r>
            <a:endParaRPr lang="cs-CZ" altLang="cs-CZ" sz="2000" b="1" i="1" dirty="0">
              <a:latin typeface="Times New Roman" panose="02020603050405020304" pitchFamily="18" charset="0"/>
            </a:endParaRPr>
          </a:p>
        </p:txBody>
      </p:sp>
      <p:sp>
        <p:nvSpPr>
          <p:cNvPr id="105" name="Line 104"/>
          <p:cNvSpPr>
            <a:spLocks noChangeShapeType="1"/>
          </p:cNvSpPr>
          <p:nvPr/>
        </p:nvSpPr>
        <p:spPr bwMode="auto">
          <a:xfrm flipH="1" flipV="1">
            <a:off x="911225" y="3946525"/>
            <a:ext cx="914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6" name="TextovéPole 105"/>
          <p:cNvSpPr txBox="1"/>
          <p:nvPr/>
        </p:nvSpPr>
        <p:spPr>
          <a:xfrm>
            <a:off x="3104349" y="4014212"/>
            <a:ext cx="8360229" cy="1477328"/>
          </a:xfrm>
          <a:prstGeom prst="rect">
            <a:avLst/>
          </a:prstGeom>
          <a:noFill/>
        </p:spPr>
        <p:txBody>
          <a:bodyPr wrap="square" rtlCol="0">
            <a:spAutoFit/>
          </a:bodyPr>
          <a:lstStyle/>
          <a:p>
            <a:r>
              <a:rPr lang="cs-CZ" b="1" dirty="0" smtClean="0"/>
              <a:t>Izotonický roztok </a:t>
            </a:r>
            <a:r>
              <a:rPr lang="cs-CZ" dirty="0" smtClean="0"/>
              <a:t>– když dva roztoky jsou odděleny</a:t>
            </a:r>
            <a:r>
              <a:rPr lang="en-US" dirty="0" smtClean="0"/>
              <a:t> </a:t>
            </a:r>
            <a:r>
              <a:rPr lang="en-US" dirty="0" err="1" smtClean="0"/>
              <a:t>semipermeab</a:t>
            </a:r>
            <a:r>
              <a:rPr lang="cs-CZ" dirty="0" smtClean="0"/>
              <a:t>i</a:t>
            </a:r>
            <a:r>
              <a:rPr lang="en-US" dirty="0" smtClean="0"/>
              <a:t>l</a:t>
            </a:r>
            <a:r>
              <a:rPr lang="cs-CZ" dirty="0" smtClean="0"/>
              <a:t>ní</a:t>
            </a:r>
            <a:r>
              <a:rPr lang="en-US" dirty="0" smtClean="0"/>
              <a:t> </a:t>
            </a:r>
            <a:r>
              <a:rPr lang="en-US" dirty="0" err="1" smtClean="0"/>
              <a:t>membr</a:t>
            </a:r>
            <a:r>
              <a:rPr lang="cs-CZ" dirty="0" smtClean="0"/>
              <a:t>á</a:t>
            </a:r>
            <a:r>
              <a:rPr lang="en-US" dirty="0" smtClean="0"/>
              <a:t>n</a:t>
            </a:r>
            <a:r>
              <a:rPr lang="cs-CZ" dirty="0" smtClean="0"/>
              <a:t>ou a mají stejně efektivní osmotický tlak.</a:t>
            </a:r>
          </a:p>
          <a:p>
            <a:r>
              <a:rPr lang="cs-CZ" b="1" dirty="0" smtClean="0"/>
              <a:t>Hypotonický </a:t>
            </a:r>
            <a:r>
              <a:rPr lang="cs-CZ" dirty="0" smtClean="0"/>
              <a:t>vs. </a:t>
            </a:r>
            <a:r>
              <a:rPr lang="cs-CZ" b="1" dirty="0" smtClean="0"/>
              <a:t>Hypertonický</a:t>
            </a:r>
            <a:r>
              <a:rPr lang="cs-CZ" dirty="0" smtClean="0"/>
              <a:t> - </a:t>
            </a:r>
            <a:r>
              <a:rPr lang="cs-CZ" dirty="0"/>
              <a:t>když dva roztoky </a:t>
            </a:r>
            <a:r>
              <a:rPr lang="cs-CZ" dirty="0" smtClean="0"/>
              <a:t> mají rozdílné</a:t>
            </a:r>
            <a:r>
              <a:rPr lang="en-US" dirty="0" smtClean="0"/>
              <a:t> </a:t>
            </a:r>
            <a:r>
              <a:rPr lang="cs-CZ" dirty="0" smtClean="0"/>
              <a:t>efektivní osmotické tlaky</a:t>
            </a:r>
            <a:r>
              <a:rPr lang="en-US" dirty="0" smtClean="0"/>
              <a:t>, </a:t>
            </a:r>
            <a:r>
              <a:rPr lang="cs-CZ" dirty="0" smtClean="0"/>
              <a:t>pak roztok s nižším efektivním osmotickým tlakem je</a:t>
            </a:r>
            <a:r>
              <a:rPr lang="en-US" dirty="0"/>
              <a:t> </a:t>
            </a:r>
            <a:r>
              <a:rPr lang="en-US" b="1" dirty="0" smtClean="0"/>
              <a:t>hypotonic</a:t>
            </a:r>
            <a:r>
              <a:rPr lang="cs-CZ" b="1" dirty="0" err="1" smtClean="0"/>
              <a:t>ký</a:t>
            </a:r>
            <a:r>
              <a:rPr lang="en-US" dirty="0"/>
              <a:t> </a:t>
            </a:r>
            <a:r>
              <a:rPr lang="en-US" dirty="0" smtClean="0"/>
              <a:t>a </a:t>
            </a:r>
            <a:r>
              <a:rPr lang="cs-CZ" dirty="0" smtClean="0"/>
              <a:t>roztok s</a:t>
            </a:r>
            <a:r>
              <a:rPr lang="en-US" dirty="0" smtClean="0"/>
              <a:t> </a:t>
            </a:r>
            <a:r>
              <a:rPr lang="cs-CZ" dirty="0" smtClean="0"/>
              <a:t>vyšším efektivním osmotickým tlakem je</a:t>
            </a:r>
            <a:r>
              <a:rPr lang="en-US" dirty="0"/>
              <a:t> </a:t>
            </a:r>
            <a:r>
              <a:rPr lang="en-US" b="1" dirty="0" smtClean="0"/>
              <a:t>hypertonic</a:t>
            </a:r>
            <a:r>
              <a:rPr lang="cs-CZ" b="1" dirty="0" err="1" smtClean="0"/>
              <a:t>ký</a:t>
            </a:r>
            <a:r>
              <a:rPr lang="en-US" b="1" dirty="0" smtClean="0"/>
              <a:t>.</a:t>
            </a:r>
            <a:endParaRPr lang="cs-CZ" b="1" dirty="0"/>
          </a:p>
        </p:txBody>
      </p:sp>
      <p:sp>
        <p:nvSpPr>
          <p:cNvPr id="107" name="TextovéPole 106"/>
          <p:cNvSpPr txBox="1"/>
          <p:nvPr/>
        </p:nvSpPr>
        <p:spPr>
          <a:xfrm>
            <a:off x="3396343" y="5849786"/>
            <a:ext cx="7284464" cy="461665"/>
          </a:xfrm>
          <a:prstGeom prst="rect">
            <a:avLst/>
          </a:prstGeom>
          <a:noFill/>
        </p:spPr>
        <p:txBody>
          <a:bodyPr wrap="square" rtlCol="0">
            <a:spAutoFit/>
          </a:bodyPr>
          <a:lstStyle/>
          <a:p>
            <a:r>
              <a:rPr lang="cs-CZ" sz="2400" b="1" dirty="0" err="1" smtClean="0"/>
              <a:t>Onkotický</a:t>
            </a:r>
            <a:r>
              <a:rPr lang="cs-CZ" sz="2400" b="1" dirty="0" smtClean="0"/>
              <a:t> tlak </a:t>
            </a:r>
            <a:r>
              <a:rPr lang="cs-CZ" sz="2400" dirty="0" smtClean="0"/>
              <a:t>– osmotický tlak plazmatických bílkovin</a:t>
            </a:r>
            <a:endParaRPr lang="cs-CZ" sz="2400" dirty="0"/>
          </a:p>
        </p:txBody>
      </p:sp>
    </p:spTree>
    <p:extLst>
      <p:ext uri="{BB962C8B-B14F-4D97-AF65-F5344CB8AC3E}">
        <p14:creationId xmlns:p14="http://schemas.microsoft.com/office/powerpoint/2010/main" val="194089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Skin cell (keratinocyte) | This normal human skin cell was t… | Flickr"/>
          <p:cNvPicPr>
            <a:picLocks noChangeAspect="1" noChangeArrowheads="1"/>
          </p:cNvPicPr>
          <p:nvPr/>
        </p:nvPicPr>
        <p:blipFill rotWithShape="1">
          <a:blip r:embed="rId3">
            <a:extLst>
              <a:ext uri="{28A0092B-C50C-407E-A947-70E740481C1C}">
                <a14:useLocalDpi xmlns:a14="http://schemas.microsoft.com/office/drawing/2010/main" val="0"/>
              </a:ext>
            </a:extLst>
          </a:blip>
          <a:srcRect l="11939"/>
          <a:stretch/>
        </p:blipFill>
        <p:spPr bwMode="auto">
          <a:xfrm>
            <a:off x="0" y="0"/>
            <a:ext cx="9054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8875052" y="297243"/>
            <a:ext cx="1790876" cy="646331"/>
          </a:xfrm>
          <a:prstGeom prst="rect">
            <a:avLst/>
          </a:prstGeom>
          <a:noFill/>
        </p:spPr>
        <p:txBody>
          <a:bodyPr wrap="none" rtlCol="0">
            <a:spAutoFit/>
          </a:bodyPr>
          <a:lstStyle/>
          <a:p>
            <a:pPr algn="ctr"/>
            <a:r>
              <a:rPr lang="cs-CZ" sz="3600" b="1" dirty="0" smtClean="0">
                <a:solidFill>
                  <a:schemeClr val="bg1"/>
                </a:solidFill>
                <a:sym typeface="Symbol" panose="05050102010706020507" pitchFamily="18" charset="2"/>
              </a:rPr>
              <a:t>  </a:t>
            </a:r>
            <a:r>
              <a:rPr lang="cs-CZ" sz="3600" b="1" dirty="0" smtClean="0">
                <a:solidFill>
                  <a:schemeClr val="bg1"/>
                </a:solidFill>
                <a:effectLst>
                  <a:glow rad="63500">
                    <a:schemeClr val="accent1">
                      <a:satMod val="175000"/>
                      <a:alpha val="40000"/>
                    </a:schemeClr>
                  </a:glow>
                </a:effectLst>
                <a:sym typeface="Symbol" panose="05050102010706020507" pitchFamily="18" charset="2"/>
              </a:rPr>
              <a:t>BUŇKA</a:t>
            </a:r>
            <a:endParaRPr lang="cs-CZ" sz="3600" b="1" dirty="0">
              <a:solidFill>
                <a:schemeClr val="bg1"/>
              </a:solidFill>
              <a:effectLst>
                <a:glow rad="63500">
                  <a:schemeClr val="accent1">
                    <a:satMod val="175000"/>
                    <a:alpha val="40000"/>
                  </a:schemeClr>
                </a:glow>
              </a:effectLst>
            </a:endParaRPr>
          </a:p>
        </p:txBody>
      </p:sp>
      <p:sp>
        <p:nvSpPr>
          <p:cNvPr id="4" name="TextovéPole 3"/>
          <p:cNvSpPr txBox="1"/>
          <p:nvPr/>
        </p:nvSpPr>
        <p:spPr>
          <a:xfrm>
            <a:off x="6319458" y="6336877"/>
            <a:ext cx="1119217" cy="307777"/>
          </a:xfrm>
          <a:prstGeom prst="rect">
            <a:avLst/>
          </a:prstGeom>
          <a:noFill/>
        </p:spPr>
        <p:txBody>
          <a:bodyPr wrap="none" rtlCol="0">
            <a:spAutoFit/>
          </a:bodyPr>
          <a:lstStyle/>
          <a:p>
            <a:pPr algn="ctr"/>
            <a:r>
              <a:rPr lang="cs-CZ" sz="1400" i="1" dirty="0" smtClean="0">
                <a:solidFill>
                  <a:schemeClr val="bg1"/>
                </a:solidFill>
                <a:sym typeface="Symbol" panose="05050102010706020507" pitchFamily="18" charset="2"/>
              </a:rPr>
              <a:t>  </a:t>
            </a:r>
            <a:r>
              <a:rPr lang="cs-CZ" sz="1400" i="1" dirty="0" err="1" smtClean="0">
                <a:solidFill>
                  <a:schemeClr val="bg1"/>
                </a:solidFill>
                <a:effectLst>
                  <a:glow rad="63500">
                    <a:schemeClr val="accent1">
                      <a:satMod val="175000"/>
                      <a:alpha val="40000"/>
                    </a:schemeClr>
                  </a:glow>
                </a:effectLst>
                <a:sym typeface="Symbol" panose="05050102010706020507" pitchFamily="18" charset="2"/>
              </a:rPr>
              <a:t>Keratinocyt</a:t>
            </a:r>
            <a:endParaRPr lang="cs-CZ" sz="1400" i="1" dirty="0">
              <a:solidFill>
                <a:schemeClr val="bg1"/>
              </a:solidFill>
              <a:effectLst>
                <a:glow rad="63500">
                  <a:schemeClr val="accent1">
                    <a:satMod val="175000"/>
                    <a:alpha val="40000"/>
                  </a:schemeClr>
                </a:glow>
              </a:effectLst>
            </a:endParaRPr>
          </a:p>
        </p:txBody>
      </p:sp>
      <p:sp>
        <p:nvSpPr>
          <p:cNvPr id="5" name="TextovéPole 4"/>
          <p:cNvSpPr txBox="1"/>
          <p:nvPr/>
        </p:nvSpPr>
        <p:spPr>
          <a:xfrm>
            <a:off x="8691524" y="1338991"/>
            <a:ext cx="2337307" cy="646331"/>
          </a:xfrm>
          <a:prstGeom prst="rect">
            <a:avLst/>
          </a:prstGeom>
          <a:noFill/>
        </p:spPr>
        <p:txBody>
          <a:bodyPr wrap="none" rtlCol="0">
            <a:spAutoFit/>
          </a:bodyPr>
          <a:lstStyle/>
          <a:p>
            <a:pPr algn="ctr"/>
            <a:r>
              <a:rPr lang="cs-CZ" sz="3600" i="1" dirty="0" smtClean="0">
                <a:solidFill>
                  <a:schemeClr val="bg1"/>
                </a:solidFill>
                <a:effectLst>
                  <a:glow rad="63500">
                    <a:schemeClr val="accent1">
                      <a:satMod val="175000"/>
                      <a:alpha val="40000"/>
                    </a:schemeClr>
                  </a:glow>
                </a:effectLst>
                <a:sym typeface="Symbol" panose="05050102010706020507" pitchFamily="18" charset="2"/>
              </a:rPr>
              <a:t>cytoplazma</a:t>
            </a:r>
            <a:endParaRPr lang="cs-CZ" sz="3600" i="1" dirty="0">
              <a:solidFill>
                <a:schemeClr val="bg1"/>
              </a:solidFill>
              <a:effectLst>
                <a:glow rad="63500">
                  <a:schemeClr val="accent1">
                    <a:satMod val="175000"/>
                    <a:alpha val="40000"/>
                  </a:schemeClr>
                </a:glow>
              </a:effectLst>
            </a:endParaRPr>
          </a:p>
        </p:txBody>
      </p:sp>
      <p:sp>
        <p:nvSpPr>
          <p:cNvPr id="6" name="TextovéPole 5"/>
          <p:cNvSpPr txBox="1"/>
          <p:nvPr/>
        </p:nvSpPr>
        <p:spPr>
          <a:xfrm>
            <a:off x="7807371" y="2667335"/>
            <a:ext cx="4105612" cy="1754326"/>
          </a:xfrm>
          <a:prstGeom prst="rect">
            <a:avLst/>
          </a:prstGeom>
          <a:solidFill>
            <a:srgbClr val="5A5981"/>
          </a:solidFill>
        </p:spPr>
        <p:txBody>
          <a:bodyPr wrap="none" rtlCol="0">
            <a:spAutoFit/>
          </a:bodyPr>
          <a:lstStyle/>
          <a:p>
            <a:pPr marL="571500" indent="-571500">
              <a:buFont typeface="Arial" panose="020B0604020202020204" pitchFamily="34" charset="0"/>
              <a:buChar char="•"/>
            </a:pPr>
            <a:r>
              <a:rPr lang="cs-CZ" sz="3600" i="1" dirty="0" smtClean="0">
                <a:solidFill>
                  <a:schemeClr val="bg1"/>
                </a:solidFill>
                <a:effectLst>
                  <a:glow rad="63500">
                    <a:schemeClr val="accent1">
                      <a:satMod val="175000"/>
                      <a:alpha val="40000"/>
                    </a:schemeClr>
                  </a:glow>
                </a:effectLst>
                <a:sym typeface="Symbol" panose="05050102010706020507" pitchFamily="18" charset="2"/>
              </a:rPr>
              <a:t>Cytosol</a:t>
            </a:r>
          </a:p>
          <a:p>
            <a:pPr marL="571500" indent="-571500">
              <a:buFont typeface="Arial" panose="020B0604020202020204" pitchFamily="34" charset="0"/>
              <a:buChar char="•"/>
            </a:pPr>
            <a:r>
              <a:rPr lang="cs-CZ" sz="3600" i="1" dirty="0" smtClean="0">
                <a:solidFill>
                  <a:schemeClr val="bg1"/>
                </a:solidFill>
                <a:effectLst>
                  <a:glow rad="63500">
                    <a:schemeClr val="accent1">
                      <a:satMod val="175000"/>
                      <a:alpha val="40000"/>
                    </a:schemeClr>
                  </a:glow>
                </a:effectLst>
                <a:sym typeface="Symbol" panose="05050102010706020507" pitchFamily="18" charset="2"/>
              </a:rPr>
              <a:t>Buněčné organely</a:t>
            </a:r>
          </a:p>
          <a:p>
            <a:pPr marL="571500" indent="-571500">
              <a:buFont typeface="Arial" panose="020B0604020202020204" pitchFamily="34" charset="0"/>
              <a:buChar char="•"/>
            </a:pPr>
            <a:r>
              <a:rPr lang="cs-CZ" sz="3600" i="1" dirty="0" smtClean="0">
                <a:solidFill>
                  <a:schemeClr val="bg1"/>
                </a:solidFill>
                <a:effectLst>
                  <a:glow rad="63500">
                    <a:schemeClr val="accent1">
                      <a:satMod val="175000"/>
                      <a:alpha val="40000"/>
                    </a:schemeClr>
                  </a:glow>
                </a:effectLst>
                <a:sym typeface="Symbol" panose="05050102010706020507" pitchFamily="18" charset="2"/>
              </a:rPr>
              <a:t>Cytoskelet</a:t>
            </a:r>
          </a:p>
        </p:txBody>
      </p:sp>
    </p:spTree>
    <p:extLst>
      <p:ext uri="{BB962C8B-B14F-4D97-AF65-F5344CB8AC3E}">
        <p14:creationId xmlns:p14="http://schemas.microsoft.com/office/powerpoint/2010/main" val="4250916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5029562" y="397451"/>
            <a:ext cx="1790876" cy="646331"/>
          </a:xfrm>
          <a:prstGeom prst="rect">
            <a:avLst/>
          </a:prstGeom>
          <a:noFill/>
        </p:spPr>
        <p:txBody>
          <a:bodyPr wrap="none" rtlCol="0">
            <a:spAutoFit/>
          </a:bodyPr>
          <a:lstStyle/>
          <a:p>
            <a:pPr algn="ctr"/>
            <a:r>
              <a:rPr lang="cs-CZ" sz="3600" b="1" dirty="0" smtClean="0">
                <a:sym typeface="Symbol" panose="05050102010706020507" pitchFamily="18" charset="2"/>
              </a:rPr>
              <a:t>  </a:t>
            </a:r>
            <a:r>
              <a:rPr lang="cs-CZ" sz="3600" b="1" dirty="0" smtClean="0">
                <a:effectLst>
                  <a:glow rad="63500">
                    <a:schemeClr val="accent1">
                      <a:satMod val="175000"/>
                      <a:alpha val="40000"/>
                    </a:schemeClr>
                  </a:glow>
                </a:effectLst>
                <a:sym typeface="Symbol" panose="05050102010706020507" pitchFamily="18" charset="2"/>
              </a:rPr>
              <a:t>BUŇKA</a:t>
            </a:r>
            <a:endParaRPr lang="cs-CZ" sz="3600" b="1" dirty="0">
              <a:effectLst>
                <a:glow rad="63500">
                  <a:schemeClr val="accent1">
                    <a:satMod val="175000"/>
                    <a:alpha val="40000"/>
                  </a:schemeClr>
                </a:glow>
              </a:effectLst>
            </a:endParaRPr>
          </a:p>
        </p:txBody>
      </p:sp>
      <p:pic>
        <p:nvPicPr>
          <p:cNvPr id="1026" name="Picture 2" descr="VÃ½sledek obrÃ¡zku pro cell and organelles"/>
          <p:cNvPicPr>
            <a:picLocks noChangeAspect="1" noChangeArrowheads="1"/>
          </p:cNvPicPr>
          <p:nvPr/>
        </p:nvPicPr>
        <p:blipFill rotWithShape="1">
          <a:blip r:embed="rId3">
            <a:extLst>
              <a:ext uri="{28A0092B-C50C-407E-A947-70E740481C1C}">
                <a14:useLocalDpi xmlns:a14="http://schemas.microsoft.com/office/drawing/2010/main" val="0"/>
              </a:ext>
            </a:extLst>
          </a:blip>
          <a:srcRect t="25991"/>
          <a:stretch/>
        </p:blipFill>
        <p:spPr bwMode="auto">
          <a:xfrm>
            <a:off x="6096000" y="2112726"/>
            <a:ext cx="6040438" cy="415818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25057" y="1241798"/>
            <a:ext cx="6096000" cy="5696431"/>
          </a:xfrm>
          <a:prstGeom prst="rect">
            <a:avLst/>
          </a:prstGeom>
        </p:spPr>
        <p:txBody>
          <a:bodyPr>
            <a:spAutoFit/>
          </a:bodyPr>
          <a:lstStyle/>
          <a:p>
            <a:pPr marL="342900" indent="-342900">
              <a:lnSpc>
                <a:spcPts val="2300"/>
              </a:lnSpc>
              <a:buAutoNum type="arabicPeriod"/>
            </a:pPr>
            <a:r>
              <a:rPr lang="cs-CZ" sz="2300" b="1" dirty="0" smtClean="0"/>
              <a:t>Buněčné organely složené z jedné membrány </a:t>
            </a:r>
          </a:p>
          <a:p>
            <a:pPr marL="285750" indent="-285750">
              <a:lnSpc>
                <a:spcPts val="2300"/>
              </a:lnSpc>
              <a:buFont typeface="Arial" panose="020B0604020202020204" pitchFamily="34" charset="0"/>
              <a:buChar char="•"/>
            </a:pPr>
            <a:r>
              <a:rPr lang="cs-CZ" sz="2300" dirty="0" smtClean="0"/>
              <a:t>Endoplazmatické retikulum (Hrubé </a:t>
            </a:r>
            <a:r>
              <a:rPr lang="cs-CZ" sz="2300" dirty="0"/>
              <a:t>&amp; </a:t>
            </a:r>
            <a:r>
              <a:rPr lang="cs-CZ" sz="2300" dirty="0" smtClean="0"/>
              <a:t>hladké)</a:t>
            </a:r>
            <a:endParaRPr lang="cs-CZ" sz="2300" dirty="0"/>
          </a:p>
          <a:p>
            <a:pPr marL="285750" indent="-285750">
              <a:lnSpc>
                <a:spcPts val="2300"/>
              </a:lnSpc>
              <a:buFont typeface="Arial" panose="020B0604020202020204" pitchFamily="34" charset="0"/>
              <a:buChar char="•"/>
            </a:pPr>
            <a:r>
              <a:rPr lang="cs-CZ" sz="2300" dirty="0" err="1" smtClean="0"/>
              <a:t>Lysosomy</a:t>
            </a:r>
            <a:endParaRPr lang="cs-CZ" sz="2300" dirty="0"/>
          </a:p>
          <a:p>
            <a:pPr marL="285750" indent="-285750">
              <a:lnSpc>
                <a:spcPts val="2300"/>
              </a:lnSpc>
              <a:buFont typeface="Arial" panose="020B0604020202020204" pitchFamily="34" charset="0"/>
              <a:buChar char="•"/>
            </a:pPr>
            <a:r>
              <a:rPr lang="cs-CZ" sz="2300" dirty="0" err="1" smtClean="0"/>
              <a:t>Peroxisomy</a:t>
            </a:r>
            <a:endParaRPr lang="cs-CZ" sz="2300" dirty="0"/>
          </a:p>
          <a:p>
            <a:pPr marL="285750" indent="-285750">
              <a:lnSpc>
                <a:spcPts val="2300"/>
              </a:lnSpc>
              <a:buFont typeface="Arial" panose="020B0604020202020204" pitchFamily="34" charset="0"/>
              <a:buChar char="•"/>
            </a:pPr>
            <a:r>
              <a:rPr lang="cs-CZ" sz="2300" dirty="0" smtClean="0"/>
              <a:t>Golgiho aparát</a:t>
            </a:r>
            <a:endParaRPr lang="cs-CZ" sz="2300" dirty="0"/>
          </a:p>
          <a:p>
            <a:pPr marL="285750" indent="-285750">
              <a:lnSpc>
                <a:spcPts val="2300"/>
              </a:lnSpc>
              <a:buFont typeface="Arial" panose="020B0604020202020204" pitchFamily="34" charset="0"/>
              <a:buChar char="•"/>
            </a:pPr>
            <a:r>
              <a:rPr lang="cs-CZ" sz="2300" dirty="0" err="1" smtClean="0"/>
              <a:t>Vesikuly</a:t>
            </a:r>
            <a:endParaRPr lang="cs-CZ" sz="2300" dirty="0"/>
          </a:p>
          <a:p>
            <a:pPr>
              <a:lnSpc>
                <a:spcPts val="2300"/>
              </a:lnSpc>
            </a:pPr>
            <a:endParaRPr lang="cs-CZ" sz="2300" dirty="0" smtClean="0"/>
          </a:p>
          <a:p>
            <a:pPr>
              <a:lnSpc>
                <a:spcPts val="2300"/>
              </a:lnSpc>
            </a:pPr>
            <a:r>
              <a:rPr lang="cs-CZ" sz="2300" b="1" dirty="0" smtClean="0"/>
              <a:t>2</a:t>
            </a:r>
            <a:r>
              <a:rPr lang="cs-CZ" sz="2300" b="1" dirty="0"/>
              <a:t>. Buněčné organely složené </a:t>
            </a:r>
            <a:r>
              <a:rPr lang="cs-CZ" sz="2300" b="1" dirty="0" smtClean="0"/>
              <a:t>ze dvou membrán </a:t>
            </a:r>
            <a:endParaRPr lang="cs-CZ" sz="2300" b="1" dirty="0"/>
          </a:p>
          <a:p>
            <a:pPr marL="285750" indent="-285750">
              <a:lnSpc>
                <a:spcPts val="2300"/>
              </a:lnSpc>
              <a:buFont typeface="Arial" panose="020B0604020202020204" pitchFamily="34" charset="0"/>
              <a:buChar char="•"/>
            </a:pPr>
            <a:r>
              <a:rPr lang="cs-CZ" sz="2300" dirty="0" smtClean="0"/>
              <a:t>Mitochondrie</a:t>
            </a:r>
            <a:endParaRPr lang="cs-CZ" sz="2300" dirty="0"/>
          </a:p>
          <a:p>
            <a:pPr marL="285750" indent="-285750">
              <a:lnSpc>
                <a:spcPts val="2300"/>
              </a:lnSpc>
              <a:buFont typeface="Arial" panose="020B0604020202020204" pitchFamily="34" charset="0"/>
              <a:buChar char="•"/>
            </a:pPr>
            <a:r>
              <a:rPr lang="cs-CZ" sz="2300" dirty="0" smtClean="0"/>
              <a:t>(</a:t>
            </a:r>
            <a:r>
              <a:rPr lang="cs-CZ" sz="2300" i="1" dirty="0" smtClean="0"/>
              <a:t>Chloroplasty</a:t>
            </a:r>
            <a:r>
              <a:rPr lang="cs-CZ" sz="2300" dirty="0" smtClean="0"/>
              <a:t>)</a:t>
            </a:r>
            <a:endParaRPr lang="cs-CZ" sz="2300" dirty="0"/>
          </a:p>
          <a:p>
            <a:pPr marL="285750" indent="-285750">
              <a:lnSpc>
                <a:spcPts val="2300"/>
              </a:lnSpc>
              <a:buFont typeface="Arial" panose="020B0604020202020204" pitchFamily="34" charset="0"/>
              <a:buChar char="•"/>
            </a:pPr>
            <a:r>
              <a:rPr lang="cs-CZ" sz="2300" dirty="0" smtClean="0"/>
              <a:t>Jádro</a:t>
            </a:r>
            <a:endParaRPr lang="cs-CZ" sz="2300" dirty="0"/>
          </a:p>
          <a:p>
            <a:pPr>
              <a:lnSpc>
                <a:spcPts val="2300"/>
              </a:lnSpc>
            </a:pPr>
            <a:endParaRPr lang="cs-CZ" sz="2300" dirty="0" smtClean="0"/>
          </a:p>
          <a:p>
            <a:pPr>
              <a:lnSpc>
                <a:spcPts val="2300"/>
              </a:lnSpc>
            </a:pPr>
            <a:r>
              <a:rPr lang="cs-CZ" sz="2300" b="1" dirty="0" smtClean="0"/>
              <a:t>3</a:t>
            </a:r>
            <a:r>
              <a:rPr lang="cs-CZ" sz="2300" b="1" dirty="0"/>
              <a:t>. </a:t>
            </a:r>
            <a:r>
              <a:rPr lang="cs-CZ" sz="2300" b="1" dirty="0" smtClean="0"/>
              <a:t>S membránou nesvázané organely </a:t>
            </a:r>
          </a:p>
          <a:p>
            <a:pPr marL="285750" indent="-285750">
              <a:lnSpc>
                <a:spcPts val="2300"/>
              </a:lnSpc>
              <a:buFont typeface="Arial" panose="020B0604020202020204" pitchFamily="34" charset="0"/>
              <a:buChar char="•"/>
            </a:pPr>
            <a:r>
              <a:rPr lang="cs-CZ" sz="2300" dirty="0" err="1" smtClean="0"/>
              <a:t>Ribosomy</a:t>
            </a:r>
            <a:r>
              <a:rPr lang="cs-CZ" sz="2300" dirty="0" smtClean="0"/>
              <a:t> </a:t>
            </a:r>
            <a:r>
              <a:rPr lang="cs-CZ" sz="2300" dirty="0"/>
              <a:t>(70S &amp; 80S)</a:t>
            </a:r>
          </a:p>
          <a:p>
            <a:pPr marL="285750" indent="-285750">
              <a:lnSpc>
                <a:spcPts val="2300"/>
              </a:lnSpc>
              <a:buFont typeface="Arial" panose="020B0604020202020204" pitchFamily="34" charset="0"/>
              <a:buChar char="•"/>
            </a:pPr>
            <a:r>
              <a:rPr lang="cs-CZ" sz="2300" dirty="0" err="1" smtClean="0"/>
              <a:t>Centrosomy</a:t>
            </a:r>
            <a:endParaRPr lang="cs-CZ" sz="2300" dirty="0"/>
          </a:p>
          <a:p>
            <a:pPr marL="285750" indent="-285750">
              <a:lnSpc>
                <a:spcPts val="2300"/>
              </a:lnSpc>
              <a:buFont typeface="Arial" panose="020B0604020202020204" pitchFamily="34" charset="0"/>
              <a:buChar char="•"/>
            </a:pPr>
            <a:r>
              <a:rPr lang="cs-CZ" sz="2300" dirty="0" smtClean="0"/>
              <a:t>Řasinky a bičíky</a:t>
            </a:r>
            <a:endParaRPr lang="cs-CZ" sz="2300" dirty="0"/>
          </a:p>
          <a:p>
            <a:pPr marL="285750" indent="-285750">
              <a:lnSpc>
                <a:spcPts val="2300"/>
              </a:lnSpc>
              <a:buFont typeface="Arial" panose="020B0604020202020204" pitchFamily="34" charset="0"/>
              <a:buChar char="•"/>
            </a:pPr>
            <a:r>
              <a:rPr lang="cs-CZ" sz="2300" dirty="0" smtClean="0"/>
              <a:t>Mikrotubuly</a:t>
            </a:r>
            <a:endParaRPr lang="cs-CZ" sz="2300" dirty="0"/>
          </a:p>
          <a:p>
            <a:pPr marL="285750" indent="-285750">
              <a:lnSpc>
                <a:spcPts val="2300"/>
              </a:lnSpc>
              <a:buFont typeface="Arial" panose="020B0604020202020204" pitchFamily="34" charset="0"/>
              <a:buChar char="•"/>
            </a:pPr>
            <a:r>
              <a:rPr lang="cs-CZ" sz="2300" dirty="0" smtClean="0"/>
              <a:t>Bazální tělíska</a:t>
            </a:r>
            <a:endParaRPr lang="cs-CZ" sz="2300" dirty="0"/>
          </a:p>
          <a:p>
            <a:pPr marL="285750" indent="-285750">
              <a:lnSpc>
                <a:spcPts val="2300"/>
              </a:lnSpc>
              <a:buFont typeface="Arial" panose="020B0604020202020204" pitchFamily="34" charset="0"/>
              <a:buChar char="•"/>
            </a:pPr>
            <a:r>
              <a:rPr lang="cs-CZ" sz="2300" dirty="0" smtClean="0"/>
              <a:t>Mikrofilamenty</a:t>
            </a:r>
            <a:endParaRPr lang="cs-CZ" sz="2300" dirty="0"/>
          </a:p>
        </p:txBody>
      </p:sp>
    </p:spTree>
    <p:extLst>
      <p:ext uri="{BB962C8B-B14F-4D97-AF65-F5344CB8AC3E}">
        <p14:creationId xmlns:p14="http://schemas.microsoft.com/office/powerpoint/2010/main" val="20360136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Ã½sledek obrÃ¡zku pro proteas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02" y="1311855"/>
            <a:ext cx="5967498" cy="29688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Ã½sledek obrÃ¡zku pro ribosome"/>
          <p:cNvPicPr>
            <a:picLocks noChangeAspect="1" noChangeArrowheads="1"/>
          </p:cNvPicPr>
          <p:nvPr/>
        </p:nvPicPr>
        <p:blipFill rotWithShape="1">
          <a:blip r:embed="rId4">
            <a:extLst>
              <a:ext uri="{28A0092B-C50C-407E-A947-70E740481C1C}">
                <a14:useLocalDpi xmlns:a14="http://schemas.microsoft.com/office/drawing/2010/main" val="0"/>
              </a:ext>
            </a:extLst>
          </a:blip>
          <a:srcRect t="9538" b="25871"/>
          <a:stretch/>
        </p:blipFill>
        <p:spPr bwMode="auto">
          <a:xfrm>
            <a:off x="473885" y="1232451"/>
            <a:ext cx="5326213" cy="2576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2119746" y="2453"/>
            <a:ext cx="2369127" cy="461665"/>
          </a:xfrm>
          <a:prstGeom prst="rect">
            <a:avLst/>
          </a:prstGeom>
          <a:noFill/>
        </p:spPr>
        <p:txBody>
          <a:bodyPr wrap="square" rtlCol="0">
            <a:spAutoFit/>
          </a:bodyPr>
          <a:lstStyle/>
          <a:p>
            <a:r>
              <a:rPr lang="cs-CZ" sz="2400" b="1" dirty="0" smtClean="0"/>
              <a:t>Proteosyntéza</a:t>
            </a:r>
            <a:endParaRPr lang="cs-CZ" sz="2400" b="1" dirty="0"/>
          </a:p>
        </p:txBody>
      </p:sp>
      <p:sp>
        <p:nvSpPr>
          <p:cNvPr id="7" name="TextovéPole 6"/>
          <p:cNvSpPr txBox="1"/>
          <p:nvPr/>
        </p:nvSpPr>
        <p:spPr>
          <a:xfrm>
            <a:off x="7700357" y="2453"/>
            <a:ext cx="3111958" cy="461665"/>
          </a:xfrm>
          <a:prstGeom prst="rect">
            <a:avLst/>
          </a:prstGeom>
          <a:noFill/>
        </p:spPr>
        <p:txBody>
          <a:bodyPr wrap="square" rtlCol="0">
            <a:spAutoFit/>
          </a:bodyPr>
          <a:lstStyle/>
          <a:p>
            <a:r>
              <a:rPr lang="cs-CZ" sz="2400" b="1" dirty="0" smtClean="0"/>
              <a:t>Degradace proteinů</a:t>
            </a:r>
            <a:endParaRPr lang="cs-CZ" sz="2400" b="1" dirty="0"/>
          </a:p>
        </p:txBody>
      </p:sp>
      <p:sp>
        <p:nvSpPr>
          <p:cNvPr id="8" name="TextovéPole 7"/>
          <p:cNvSpPr txBox="1"/>
          <p:nvPr/>
        </p:nvSpPr>
        <p:spPr>
          <a:xfrm>
            <a:off x="2119745" y="770786"/>
            <a:ext cx="2369127" cy="461665"/>
          </a:xfrm>
          <a:prstGeom prst="rect">
            <a:avLst/>
          </a:prstGeom>
          <a:noFill/>
        </p:spPr>
        <p:txBody>
          <a:bodyPr wrap="square" rtlCol="0">
            <a:spAutoFit/>
          </a:bodyPr>
          <a:lstStyle/>
          <a:p>
            <a:r>
              <a:rPr lang="cs-CZ" sz="2400" b="1" dirty="0" smtClean="0"/>
              <a:t>RIBOSOMY</a:t>
            </a:r>
            <a:endParaRPr lang="cs-CZ" sz="2400" b="1" dirty="0"/>
          </a:p>
        </p:txBody>
      </p:sp>
      <p:sp>
        <p:nvSpPr>
          <p:cNvPr id="9" name="TextovéPole 8"/>
          <p:cNvSpPr txBox="1"/>
          <p:nvPr/>
        </p:nvSpPr>
        <p:spPr>
          <a:xfrm>
            <a:off x="7700357" y="770786"/>
            <a:ext cx="3111958" cy="461665"/>
          </a:xfrm>
          <a:prstGeom prst="rect">
            <a:avLst/>
          </a:prstGeom>
          <a:noFill/>
        </p:spPr>
        <p:txBody>
          <a:bodyPr wrap="square" rtlCol="0">
            <a:spAutoFit/>
          </a:bodyPr>
          <a:lstStyle/>
          <a:p>
            <a:r>
              <a:rPr lang="cs-CZ" sz="2400" b="1" dirty="0" smtClean="0"/>
              <a:t>PROTEASOME</a:t>
            </a:r>
            <a:endParaRPr lang="cs-CZ" sz="2400" b="1" dirty="0"/>
          </a:p>
        </p:txBody>
      </p:sp>
      <p:sp>
        <p:nvSpPr>
          <p:cNvPr id="10" name="Text Box 7"/>
          <p:cNvSpPr txBox="1">
            <a:spLocks noChangeArrowheads="1"/>
          </p:cNvSpPr>
          <p:nvPr/>
        </p:nvSpPr>
        <p:spPr bwMode="auto">
          <a:xfrm>
            <a:off x="473885" y="3718679"/>
            <a:ext cx="489585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2913" algn="l"/>
              </a:tabLst>
              <a:defRPr>
                <a:solidFill>
                  <a:schemeClr val="tx1"/>
                </a:solidFill>
                <a:latin typeface="Arial" panose="020B0604020202020204" pitchFamily="34" charset="0"/>
              </a:defRPr>
            </a:lvl1pPr>
            <a:lvl2pPr>
              <a:tabLst>
                <a:tab pos="442913" algn="l"/>
              </a:tabLst>
              <a:defRPr>
                <a:solidFill>
                  <a:schemeClr val="tx1"/>
                </a:solidFill>
                <a:latin typeface="Arial" panose="020B0604020202020204" pitchFamily="34" charset="0"/>
              </a:defRPr>
            </a:lvl2pPr>
            <a:lvl3pPr>
              <a:tabLst>
                <a:tab pos="442913" algn="l"/>
              </a:tabLst>
              <a:defRPr>
                <a:solidFill>
                  <a:schemeClr val="tx1"/>
                </a:solidFill>
                <a:latin typeface="Arial" panose="020B0604020202020204" pitchFamily="34" charset="0"/>
              </a:defRPr>
            </a:lvl3pPr>
            <a:lvl4pPr>
              <a:tabLst>
                <a:tab pos="442913" algn="l"/>
              </a:tabLst>
              <a:defRPr>
                <a:solidFill>
                  <a:schemeClr val="tx1"/>
                </a:solidFill>
                <a:latin typeface="Arial" panose="020B0604020202020204" pitchFamily="34" charset="0"/>
              </a:defRPr>
            </a:lvl4pPr>
            <a:lvl5pPr>
              <a:tabLst>
                <a:tab pos="442913" algn="l"/>
              </a:tabLst>
              <a:defRPr>
                <a:solidFill>
                  <a:schemeClr val="tx1"/>
                </a:solidFill>
                <a:latin typeface="Arial" panose="020B0604020202020204" pitchFamily="34" charset="0"/>
              </a:defRPr>
            </a:lvl5pPr>
            <a:lvl6pPr fontAlgn="base">
              <a:spcBef>
                <a:spcPct val="0"/>
              </a:spcBef>
              <a:spcAft>
                <a:spcPct val="0"/>
              </a:spcAft>
              <a:tabLst>
                <a:tab pos="442913" algn="l"/>
              </a:tabLst>
              <a:defRPr>
                <a:solidFill>
                  <a:schemeClr val="tx1"/>
                </a:solidFill>
                <a:latin typeface="Arial" panose="020B0604020202020204" pitchFamily="34" charset="0"/>
              </a:defRPr>
            </a:lvl6pPr>
            <a:lvl7pPr fontAlgn="base">
              <a:spcBef>
                <a:spcPct val="0"/>
              </a:spcBef>
              <a:spcAft>
                <a:spcPct val="0"/>
              </a:spcAft>
              <a:tabLst>
                <a:tab pos="442913" algn="l"/>
              </a:tabLst>
              <a:defRPr>
                <a:solidFill>
                  <a:schemeClr val="tx1"/>
                </a:solidFill>
                <a:latin typeface="Arial" panose="020B0604020202020204" pitchFamily="34" charset="0"/>
              </a:defRPr>
            </a:lvl7pPr>
            <a:lvl8pPr fontAlgn="base">
              <a:spcBef>
                <a:spcPct val="0"/>
              </a:spcBef>
              <a:spcAft>
                <a:spcPct val="0"/>
              </a:spcAft>
              <a:tabLst>
                <a:tab pos="442913" algn="l"/>
              </a:tabLst>
              <a:defRPr>
                <a:solidFill>
                  <a:schemeClr val="tx1"/>
                </a:solidFill>
                <a:latin typeface="Arial" panose="020B0604020202020204" pitchFamily="34" charset="0"/>
              </a:defRPr>
            </a:lvl8pPr>
            <a:lvl9pPr fontAlgn="base">
              <a:spcBef>
                <a:spcPct val="0"/>
              </a:spcBef>
              <a:spcAft>
                <a:spcPct val="0"/>
              </a:spcAft>
              <a:tabLst>
                <a:tab pos="442913" algn="l"/>
              </a:tabLst>
              <a:defRPr>
                <a:solidFill>
                  <a:schemeClr val="tx1"/>
                </a:solidFill>
                <a:latin typeface="Arial" panose="020B0604020202020204" pitchFamily="34" charset="0"/>
              </a:defRPr>
            </a:lvl9pPr>
          </a:lstStyle>
          <a:p>
            <a:pPr>
              <a:buFontTx/>
              <a:buChar char="-"/>
            </a:pPr>
            <a:r>
              <a:rPr lang="cs-CZ" altLang="cs-CZ" sz="2000" dirty="0">
                <a:latin typeface="+mn-lt"/>
              </a:rPr>
              <a:t> </a:t>
            </a:r>
            <a:r>
              <a:rPr lang="cs-CZ" altLang="cs-CZ" sz="2000" dirty="0" err="1">
                <a:latin typeface="+mn-lt"/>
              </a:rPr>
              <a:t>denzní</a:t>
            </a:r>
            <a:r>
              <a:rPr lang="cs-CZ" altLang="cs-CZ" sz="2000" dirty="0">
                <a:latin typeface="+mn-lt"/>
              </a:rPr>
              <a:t> granula skládající se z:</a:t>
            </a:r>
          </a:p>
          <a:p>
            <a:pPr lvl="3">
              <a:buFontTx/>
              <a:buChar char="•"/>
            </a:pPr>
            <a:r>
              <a:rPr lang="cs-CZ" altLang="cs-CZ" sz="2000" b="1" i="1" dirty="0">
                <a:solidFill>
                  <a:srgbClr val="FF0000"/>
                </a:solidFill>
                <a:effectLst>
                  <a:outerShdw blurRad="38100" dist="38100" dir="2700000" algn="tl">
                    <a:srgbClr val="C0C0C0"/>
                  </a:outerShdw>
                </a:effectLst>
                <a:latin typeface="+mn-lt"/>
              </a:rPr>
              <a:t> bílkovin</a:t>
            </a:r>
          </a:p>
          <a:p>
            <a:pPr lvl="3">
              <a:buFontTx/>
              <a:buChar char="•"/>
            </a:pPr>
            <a:r>
              <a:rPr lang="cs-CZ" altLang="cs-CZ" sz="2000" b="1" i="1" dirty="0">
                <a:solidFill>
                  <a:srgbClr val="FF0000"/>
                </a:solidFill>
                <a:effectLst>
                  <a:outerShdw blurRad="38100" dist="38100" dir="2700000" algn="tl">
                    <a:srgbClr val="C0C0C0"/>
                  </a:outerShdw>
                </a:effectLst>
                <a:latin typeface="+mn-lt"/>
              </a:rPr>
              <a:t> r RNA</a:t>
            </a:r>
          </a:p>
          <a:p>
            <a:pPr>
              <a:lnSpc>
                <a:spcPct val="85000"/>
              </a:lnSpc>
              <a:spcBef>
                <a:spcPct val="40000"/>
              </a:spcBef>
              <a:buFontTx/>
              <a:buChar char="-"/>
            </a:pPr>
            <a:r>
              <a:rPr lang="cs-CZ" altLang="cs-CZ" sz="2000" dirty="0">
                <a:latin typeface="+mn-lt"/>
              </a:rPr>
              <a:t> posunují se po </a:t>
            </a:r>
            <a:r>
              <a:rPr lang="cs-CZ" altLang="cs-CZ" sz="2000" dirty="0" err="1">
                <a:latin typeface="+mn-lt"/>
              </a:rPr>
              <a:t>mRNA</a:t>
            </a:r>
            <a:r>
              <a:rPr lang="cs-CZ" altLang="cs-CZ" sz="2000" dirty="0">
                <a:latin typeface="+mn-lt"/>
              </a:rPr>
              <a:t> a podle </a:t>
            </a:r>
            <a:r>
              <a:rPr lang="cs-CZ" altLang="cs-CZ" sz="2000" dirty="0" smtClean="0">
                <a:latin typeface="+mn-lt"/>
              </a:rPr>
              <a:t>zapsané </a:t>
            </a:r>
            <a:r>
              <a:rPr lang="cs-CZ" altLang="cs-CZ" sz="2000" dirty="0">
                <a:latin typeface="+mn-lt"/>
              </a:rPr>
              <a:t>informace </a:t>
            </a:r>
            <a:r>
              <a:rPr lang="cs-CZ" altLang="cs-CZ" sz="2000" b="1" i="1" dirty="0" smtClean="0">
                <a:solidFill>
                  <a:schemeClr val="accent2"/>
                </a:solidFill>
                <a:latin typeface="+mn-lt"/>
              </a:rPr>
              <a:t>syntetizují </a:t>
            </a:r>
            <a:r>
              <a:rPr lang="cs-CZ" altLang="cs-CZ" sz="2000" u="sng" dirty="0">
                <a:solidFill>
                  <a:schemeClr val="accent2"/>
                </a:solidFill>
                <a:latin typeface="+mn-lt"/>
              </a:rPr>
              <a:t>bílkovinný řetězec</a:t>
            </a:r>
          </a:p>
        </p:txBody>
      </p:sp>
      <p:sp>
        <p:nvSpPr>
          <p:cNvPr id="11" name="Text Box 8"/>
          <p:cNvSpPr txBox="1">
            <a:spLocks noChangeArrowheads="1"/>
          </p:cNvSpPr>
          <p:nvPr/>
        </p:nvSpPr>
        <p:spPr bwMode="auto">
          <a:xfrm>
            <a:off x="460899" y="5380672"/>
            <a:ext cx="568681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58775" algn="l"/>
              </a:tabLst>
              <a:defRPr>
                <a:solidFill>
                  <a:schemeClr val="tx1"/>
                </a:solidFill>
                <a:latin typeface="Arial" panose="020B0604020202020204" pitchFamily="34" charset="0"/>
              </a:defRPr>
            </a:lvl1pPr>
            <a:lvl2pPr>
              <a:tabLst>
                <a:tab pos="358775" algn="l"/>
              </a:tabLst>
              <a:defRPr>
                <a:solidFill>
                  <a:schemeClr val="tx1"/>
                </a:solidFill>
                <a:latin typeface="Arial" panose="020B0604020202020204" pitchFamily="34" charset="0"/>
              </a:defRPr>
            </a:lvl2pPr>
            <a:lvl3pPr>
              <a:tabLst>
                <a:tab pos="358775" algn="l"/>
              </a:tabLst>
              <a:defRPr>
                <a:solidFill>
                  <a:schemeClr val="tx1"/>
                </a:solidFill>
                <a:latin typeface="Arial" panose="020B0604020202020204" pitchFamily="34" charset="0"/>
              </a:defRPr>
            </a:lvl3pPr>
            <a:lvl4pPr>
              <a:tabLst>
                <a:tab pos="358775" algn="l"/>
              </a:tabLst>
              <a:defRPr>
                <a:solidFill>
                  <a:schemeClr val="tx1"/>
                </a:solidFill>
                <a:latin typeface="Arial" panose="020B0604020202020204" pitchFamily="34" charset="0"/>
              </a:defRPr>
            </a:lvl4pPr>
            <a:lvl5pPr>
              <a:tabLst>
                <a:tab pos="358775" algn="l"/>
              </a:tabLst>
              <a:defRPr>
                <a:solidFill>
                  <a:schemeClr val="tx1"/>
                </a:solidFill>
                <a:latin typeface="Arial" panose="020B0604020202020204" pitchFamily="34" charset="0"/>
              </a:defRPr>
            </a:lvl5pPr>
            <a:lvl6pPr fontAlgn="base">
              <a:spcBef>
                <a:spcPct val="0"/>
              </a:spcBef>
              <a:spcAft>
                <a:spcPct val="0"/>
              </a:spcAft>
              <a:tabLst>
                <a:tab pos="358775" algn="l"/>
              </a:tabLst>
              <a:defRPr>
                <a:solidFill>
                  <a:schemeClr val="tx1"/>
                </a:solidFill>
                <a:latin typeface="Arial" panose="020B0604020202020204" pitchFamily="34" charset="0"/>
              </a:defRPr>
            </a:lvl6pPr>
            <a:lvl7pPr fontAlgn="base">
              <a:spcBef>
                <a:spcPct val="0"/>
              </a:spcBef>
              <a:spcAft>
                <a:spcPct val="0"/>
              </a:spcAft>
              <a:tabLst>
                <a:tab pos="358775" algn="l"/>
              </a:tabLst>
              <a:defRPr>
                <a:solidFill>
                  <a:schemeClr val="tx1"/>
                </a:solidFill>
                <a:latin typeface="Arial" panose="020B0604020202020204" pitchFamily="34" charset="0"/>
              </a:defRPr>
            </a:lvl7pPr>
            <a:lvl8pPr fontAlgn="base">
              <a:spcBef>
                <a:spcPct val="0"/>
              </a:spcBef>
              <a:spcAft>
                <a:spcPct val="0"/>
              </a:spcAft>
              <a:tabLst>
                <a:tab pos="358775" algn="l"/>
              </a:tabLst>
              <a:defRPr>
                <a:solidFill>
                  <a:schemeClr val="tx1"/>
                </a:solidFill>
                <a:latin typeface="Arial" panose="020B0604020202020204" pitchFamily="34" charset="0"/>
              </a:defRPr>
            </a:lvl8pPr>
            <a:lvl9pPr fontAlgn="base">
              <a:spcBef>
                <a:spcPct val="0"/>
              </a:spcBef>
              <a:spcAft>
                <a:spcPct val="0"/>
              </a:spcAft>
              <a:tabLst>
                <a:tab pos="358775" algn="l"/>
              </a:tabLst>
              <a:defRPr>
                <a:solidFill>
                  <a:schemeClr val="tx1"/>
                </a:solidFill>
                <a:latin typeface="Arial" panose="020B0604020202020204" pitchFamily="34" charset="0"/>
              </a:defRPr>
            </a:lvl9pPr>
          </a:lstStyle>
          <a:p>
            <a:r>
              <a:rPr lang="cs-CZ" altLang="cs-CZ" sz="2000" b="1" dirty="0">
                <a:solidFill>
                  <a:srgbClr val="008000"/>
                </a:solidFill>
                <a:effectLst>
                  <a:outerShdw blurRad="38100" dist="38100" dir="2700000" algn="tl">
                    <a:srgbClr val="C0C0C0"/>
                  </a:outerShdw>
                </a:effectLst>
                <a:latin typeface="+mn-lt"/>
              </a:rPr>
              <a:t>Volné ribozomy</a:t>
            </a:r>
          </a:p>
          <a:p>
            <a:pPr>
              <a:lnSpc>
                <a:spcPct val="80000"/>
              </a:lnSpc>
              <a:buFontTx/>
              <a:buChar char="•"/>
            </a:pPr>
            <a:r>
              <a:rPr lang="cs-CZ" altLang="cs-CZ" sz="2000" dirty="0">
                <a:latin typeface="+mn-lt"/>
              </a:rPr>
              <a:t>	syntéza cytoplazmatických </a:t>
            </a:r>
            <a:r>
              <a:rPr lang="cs-CZ" altLang="cs-CZ" sz="2000" dirty="0" smtClean="0">
                <a:latin typeface="+mn-lt"/>
              </a:rPr>
              <a:t>bílkovin</a:t>
            </a:r>
            <a:endParaRPr lang="cs-CZ" altLang="cs-CZ" sz="2000" dirty="0">
              <a:latin typeface="+mn-lt"/>
            </a:endParaRPr>
          </a:p>
          <a:p>
            <a:pPr>
              <a:lnSpc>
                <a:spcPct val="80000"/>
              </a:lnSpc>
              <a:spcBef>
                <a:spcPct val="30000"/>
              </a:spcBef>
            </a:pPr>
            <a:r>
              <a:rPr lang="cs-CZ" altLang="cs-CZ" sz="2000" b="1" dirty="0">
                <a:solidFill>
                  <a:srgbClr val="008000"/>
                </a:solidFill>
                <a:effectLst>
                  <a:outerShdw blurRad="38100" dist="38100" dir="2700000" algn="tl">
                    <a:srgbClr val="C0C0C0"/>
                  </a:outerShdw>
                </a:effectLst>
                <a:latin typeface="+mn-lt"/>
              </a:rPr>
              <a:t>Ribozomy vázané na endoplazmatické </a:t>
            </a:r>
            <a:r>
              <a:rPr lang="cs-CZ" altLang="cs-CZ" sz="2000" b="1" dirty="0" err="1">
                <a:solidFill>
                  <a:srgbClr val="008000"/>
                </a:solidFill>
                <a:effectLst>
                  <a:outerShdw blurRad="38100" dist="38100" dir="2700000" algn="tl">
                    <a:srgbClr val="C0C0C0"/>
                  </a:outerShdw>
                </a:effectLst>
                <a:latin typeface="+mn-lt"/>
              </a:rPr>
              <a:t>retikulm</a:t>
            </a:r>
            <a:endParaRPr lang="cs-CZ" altLang="cs-CZ" sz="2000" b="1" dirty="0">
              <a:solidFill>
                <a:srgbClr val="008000"/>
              </a:solidFill>
              <a:effectLst>
                <a:outerShdw blurRad="38100" dist="38100" dir="2700000" algn="tl">
                  <a:srgbClr val="C0C0C0"/>
                </a:outerShdw>
              </a:effectLst>
              <a:latin typeface="+mn-lt"/>
            </a:endParaRPr>
          </a:p>
          <a:p>
            <a:pPr>
              <a:lnSpc>
                <a:spcPct val="80000"/>
              </a:lnSpc>
              <a:buFontTx/>
              <a:buChar char="•"/>
            </a:pPr>
            <a:r>
              <a:rPr lang="cs-CZ" altLang="cs-CZ" sz="2000" dirty="0">
                <a:latin typeface="+mn-lt"/>
              </a:rPr>
              <a:t>	syntéza bílkovin pro export</a:t>
            </a:r>
          </a:p>
          <a:p>
            <a:pPr>
              <a:lnSpc>
                <a:spcPct val="80000"/>
              </a:lnSpc>
              <a:buFontTx/>
              <a:buChar char="•"/>
            </a:pPr>
            <a:r>
              <a:rPr lang="cs-CZ" altLang="cs-CZ" sz="2000" dirty="0">
                <a:latin typeface="+mn-lt"/>
              </a:rPr>
              <a:t>	syntéza bílkovin vázaných v </a:t>
            </a:r>
            <a:r>
              <a:rPr lang="cs-CZ" altLang="cs-CZ" sz="2000" dirty="0" smtClean="0">
                <a:latin typeface="+mn-lt"/>
              </a:rPr>
              <a:t>membráně</a:t>
            </a:r>
            <a:endParaRPr lang="cs-CZ" altLang="cs-CZ" sz="2000" dirty="0">
              <a:latin typeface="+mn-lt"/>
            </a:endParaRPr>
          </a:p>
        </p:txBody>
      </p:sp>
      <p:sp>
        <p:nvSpPr>
          <p:cNvPr id="12" name="Text Box 7"/>
          <p:cNvSpPr txBox="1">
            <a:spLocks noChangeArrowheads="1"/>
          </p:cNvSpPr>
          <p:nvPr/>
        </p:nvSpPr>
        <p:spPr bwMode="auto">
          <a:xfrm>
            <a:off x="5918303" y="4147151"/>
            <a:ext cx="627369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42913" algn="l"/>
              </a:tabLst>
              <a:defRPr>
                <a:solidFill>
                  <a:schemeClr val="tx1"/>
                </a:solidFill>
                <a:latin typeface="Arial" panose="020B0604020202020204" pitchFamily="34" charset="0"/>
              </a:defRPr>
            </a:lvl1pPr>
            <a:lvl2pPr>
              <a:tabLst>
                <a:tab pos="442913" algn="l"/>
              </a:tabLst>
              <a:defRPr>
                <a:solidFill>
                  <a:schemeClr val="tx1"/>
                </a:solidFill>
                <a:latin typeface="Arial" panose="020B0604020202020204" pitchFamily="34" charset="0"/>
              </a:defRPr>
            </a:lvl2pPr>
            <a:lvl3pPr>
              <a:tabLst>
                <a:tab pos="442913" algn="l"/>
              </a:tabLst>
              <a:defRPr>
                <a:solidFill>
                  <a:schemeClr val="tx1"/>
                </a:solidFill>
                <a:latin typeface="Arial" panose="020B0604020202020204" pitchFamily="34" charset="0"/>
              </a:defRPr>
            </a:lvl3pPr>
            <a:lvl4pPr>
              <a:tabLst>
                <a:tab pos="442913" algn="l"/>
              </a:tabLst>
              <a:defRPr>
                <a:solidFill>
                  <a:schemeClr val="tx1"/>
                </a:solidFill>
                <a:latin typeface="Arial" panose="020B0604020202020204" pitchFamily="34" charset="0"/>
              </a:defRPr>
            </a:lvl4pPr>
            <a:lvl5pPr>
              <a:tabLst>
                <a:tab pos="442913" algn="l"/>
              </a:tabLst>
              <a:defRPr>
                <a:solidFill>
                  <a:schemeClr val="tx1"/>
                </a:solidFill>
                <a:latin typeface="Arial" panose="020B0604020202020204" pitchFamily="34" charset="0"/>
              </a:defRPr>
            </a:lvl5pPr>
            <a:lvl6pPr fontAlgn="base">
              <a:spcBef>
                <a:spcPct val="0"/>
              </a:spcBef>
              <a:spcAft>
                <a:spcPct val="0"/>
              </a:spcAft>
              <a:tabLst>
                <a:tab pos="442913" algn="l"/>
              </a:tabLst>
              <a:defRPr>
                <a:solidFill>
                  <a:schemeClr val="tx1"/>
                </a:solidFill>
                <a:latin typeface="Arial" panose="020B0604020202020204" pitchFamily="34" charset="0"/>
              </a:defRPr>
            </a:lvl6pPr>
            <a:lvl7pPr fontAlgn="base">
              <a:spcBef>
                <a:spcPct val="0"/>
              </a:spcBef>
              <a:spcAft>
                <a:spcPct val="0"/>
              </a:spcAft>
              <a:tabLst>
                <a:tab pos="442913" algn="l"/>
              </a:tabLst>
              <a:defRPr>
                <a:solidFill>
                  <a:schemeClr val="tx1"/>
                </a:solidFill>
                <a:latin typeface="Arial" panose="020B0604020202020204" pitchFamily="34" charset="0"/>
              </a:defRPr>
            </a:lvl7pPr>
            <a:lvl8pPr fontAlgn="base">
              <a:spcBef>
                <a:spcPct val="0"/>
              </a:spcBef>
              <a:spcAft>
                <a:spcPct val="0"/>
              </a:spcAft>
              <a:tabLst>
                <a:tab pos="442913" algn="l"/>
              </a:tabLst>
              <a:defRPr>
                <a:solidFill>
                  <a:schemeClr val="tx1"/>
                </a:solidFill>
                <a:latin typeface="Arial" panose="020B0604020202020204" pitchFamily="34" charset="0"/>
              </a:defRPr>
            </a:lvl8pPr>
            <a:lvl9pPr fontAlgn="base">
              <a:spcBef>
                <a:spcPct val="0"/>
              </a:spcBef>
              <a:spcAft>
                <a:spcPct val="0"/>
              </a:spcAft>
              <a:tabLst>
                <a:tab pos="442913" algn="l"/>
              </a:tabLst>
              <a:defRPr>
                <a:solidFill>
                  <a:schemeClr val="tx1"/>
                </a:solidFill>
                <a:latin typeface="Arial" panose="020B0604020202020204" pitchFamily="34" charset="0"/>
              </a:defRPr>
            </a:lvl9pPr>
          </a:lstStyle>
          <a:p>
            <a:pPr>
              <a:buFontTx/>
              <a:buChar char="-"/>
            </a:pPr>
            <a:r>
              <a:rPr lang="cs-CZ" altLang="cs-CZ" sz="2000" dirty="0">
                <a:latin typeface="+mn-lt"/>
              </a:rPr>
              <a:t> </a:t>
            </a:r>
            <a:r>
              <a:rPr lang="cs-CZ" altLang="cs-CZ" sz="2000" dirty="0">
                <a:latin typeface="+mn-lt"/>
              </a:rPr>
              <a:t>proteinový komplex</a:t>
            </a:r>
          </a:p>
          <a:p>
            <a:pPr>
              <a:buFontTx/>
              <a:buChar char="-"/>
            </a:pPr>
            <a:r>
              <a:rPr lang="cs-CZ" altLang="cs-CZ" sz="2000" dirty="0">
                <a:latin typeface="+mn-lt"/>
              </a:rPr>
              <a:t> degradace nepotřebných nebo poškozených </a:t>
            </a:r>
            <a:r>
              <a:rPr lang="cs-CZ" altLang="cs-CZ" sz="2000" dirty="0" smtClean="0">
                <a:latin typeface="+mn-lt"/>
              </a:rPr>
              <a:t>proteinů </a:t>
            </a:r>
            <a:r>
              <a:rPr lang="cs-CZ" altLang="cs-CZ" sz="2000" dirty="0">
                <a:latin typeface="+mn-lt"/>
                <a:sym typeface="Wingdings" panose="05000000000000000000" pitchFamily="2" charset="2"/>
              </a:rPr>
              <a:t> </a:t>
            </a:r>
            <a:r>
              <a:rPr lang="cs-CZ" altLang="cs-CZ" sz="2000" dirty="0" smtClean="0">
                <a:latin typeface="+mn-lt"/>
                <a:sym typeface="Wingdings" panose="05000000000000000000" pitchFamily="2" charset="2"/>
              </a:rPr>
              <a:t>regulace koncentrací </a:t>
            </a:r>
            <a:r>
              <a:rPr lang="cs-CZ" altLang="cs-CZ" sz="2000" dirty="0">
                <a:latin typeface="+mn-lt"/>
                <a:sym typeface="Wingdings" panose="05000000000000000000" pitchFamily="2" charset="2"/>
              </a:rPr>
              <a:t>konkrétních proteinů a </a:t>
            </a:r>
            <a:r>
              <a:rPr lang="cs-CZ" altLang="cs-CZ" sz="2000" dirty="0" smtClean="0">
                <a:latin typeface="+mn-lt"/>
                <a:sym typeface="Wingdings" panose="05000000000000000000" pitchFamily="2" charset="2"/>
              </a:rPr>
              <a:t>degradace proteinů, </a:t>
            </a:r>
            <a:r>
              <a:rPr lang="cs-CZ" altLang="cs-CZ" sz="2000" dirty="0">
                <a:latin typeface="+mn-lt"/>
                <a:sym typeface="Wingdings" panose="05000000000000000000" pitchFamily="2" charset="2"/>
              </a:rPr>
              <a:t>které jsou špatně složeny</a:t>
            </a:r>
            <a:endParaRPr lang="cs-CZ" altLang="cs-CZ" sz="2000" dirty="0">
              <a:latin typeface="+mn-lt"/>
            </a:endParaRPr>
          </a:p>
        </p:txBody>
      </p:sp>
      <p:sp>
        <p:nvSpPr>
          <p:cNvPr id="13" name="Text Box 8"/>
          <p:cNvSpPr txBox="1">
            <a:spLocks noChangeArrowheads="1"/>
          </p:cNvSpPr>
          <p:nvPr/>
        </p:nvSpPr>
        <p:spPr bwMode="auto">
          <a:xfrm>
            <a:off x="5918303" y="5514244"/>
            <a:ext cx="568681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58775" algn="l"/>
              </a:tabLst>
              <a:defRPr>
                <a:solidFill>
                  <a:schemeClr val="tx1"/>
                </a:solidFill>
                <a:latin typeface="Arial" panose="020B0604020202020204" pitchFamily="34" charset="0"/>
              </a:defRPr>
            </a:lvl1pPr>
            <a:lvl2pPr>
              <a:tabLst>
                <a:tab pos="358775" algn="l"/>
              </a:tabLst>
              <a:defRPr>
                <a:solidFill>
                  <a:schemeClr val="tx1"/>
                </a:solidFill>
                <a:latin typeface="Arial" panose="020B0604020202020204" pitchFamily="34" charset="0"/>
              </a:defRPr>
            </a:lvl2pPr>
            <a:lvl3pPr>
              <a:tabLst>
                <a:tab pos="358775" algn="l"/>
              </a:tabLst>
              <a:defRPr>
                <a:solidFill>
                  <a:schemeClr val="tx1"/>
                </a:solidFill>
                <a:latin typeface="Arial" panose="020B0604020202020204" pitchFamily="34" charset="0"/>
              </a:defRPr>
            </a:lvl3pPr>
            <a:lvl4pPr>
              <a:tabLst>
                <a:tab pos="358775" algn="l"/>
              </a:tabLst>
              <a:defRPr>
                <a:solidFill>
                  <a:schemeClr val="tx1"/>
                </a:solidFill>
                <a:latin typeface="Arial" panose="020B0604020202020204" pitchFamily="34" charset="0"/>
              </a:defRPr>
            </a:lvl4pPr>
            <a:lvl5pPr>
              <a:tabLst>
                <a:tab pos="358775" algn="l"/>
              </a:tabLst>
              <a:defRPr>
                <a:solidFill>
                  <a:schemeClr val="tx1"/>
                </a:solidFill>
                <a:latin typeface="Arial" panose="020B0604020202020204" pitchFamily="34" charset="0"/>
              </a:defRPr>
            </a:lvl5pPr>
            <a:lvl6pPr fontAlgn="base">
              <a:spcBef>
                <a:spcPct val="0"/>
              </a:spcBef>
              <a:spcAft>
                <a:spcPct val="0"/>
              </a:spcAft>
              <a:tabLst>
                <a:tab pos="358775" algn="l"/>
              </a:tabLst>
              <a:defRPr>
                <a:solidFill>
                  <a:schemeClr val="tx1"/>
                </a:solidFill>
                <a:latin typeface="Arial" panose="020B0604020202020204" pitchFamily="34" charset="0"/>
              </a:defRPr>
            </a:lvl6pPr>
            <a:lvl7pPr fontAlgn="base">
              <a:spcBef>
                <a:spcPct val="0"/>
              </a:spcBef>
              <a:spcAft>
                <a:spcPct val="0"/>
              </a:spcAft>
              <a:tabLst>
                <a:tab pos="358775" algn="l"/>
              </a:tabLst>
              <a:defRPr>
                <a:solidFill>
                  <a:schemeClr val="tx1"/>
                </a:solidFill>
                <a:latin typeface="Arial" panose="020B0604020202020204" pitchFamily="34" charset="0"/>
              </a:defRPr>
            </a:lvl7pPr>
            <a:lvl8pPr fontAlgn="base">
              <a:spcBef>
                <a:spcPct val="0"/>
              </a:spcBef>
              <a:spcAft>
                <a:spcPct val="0"/>
              </a:spcAft>
              <a:tabLst>
                <a:tab pos="358775" algn="l"/>
              </a:tabLst>
              <a:defRPr>
                <a:solidFill>
                  <a:schemeClr val="tx1"/>
                </a:solidFill>
                <a:latin typeface="Arial" panose="020B0604020202020204" pitchFamily="34" charset="0"/>
              </a:defRPr>
            </a:lvl8pPr>
            <a:lvl9pPr fontAlgn="base">
              <a:spcBef>
                <a:spcPct val="0"/>
              </a:spcBef>
              <a:spcAft>
                <a:spcPct val="0"/>
              </a:spcAft>
              <a:tabLst>
                <a:tab pos="358775" algn="l"/>
              </a:tabLst>
              <a:defRPr>
                <a:solidFill>
                  <a:schemeClr val="tx1"/>
                </a:solidFill>
                <a:latin typeface="Arial" panose="020B0604020202020204" pitchFamily="34" charset="0"/>
              </a:defRPr>
            </a:lvl9pPr>
          </a:lstStyle>
          <a:p>
            <a:r>
              <a:rPr lang="cs-CZ" altLang="cs-CZ" sz="2000" b="1" dirty="0" smtClean="0">
                <a:solidFill>
                  <a:srgbClr val="008000"/>
                </a:solidFill>
                <a:effectLst>
                  <a:outerShdw blurRad="38100" dist="38100" dir="2700000" algn="tl">
                    <a:srgbClr val="C0C0C0"/>
                  </a:outerShdw>
                </a:effectLst>
                <a:latin typeface="+mn-lt"/>
              </a:rPr>
              <a:t>Některé vnitrobuněčné proteiny</a:t>
            </a:r>
            <a:endParaRPr lang="cs-CZ" altLang="cs-CZ" sz="2000" b="1" dirty="0">
              <a:solidFill>
                <a:srgbClr val="008000"/>
              </a:solidFill>
              <a:effectLst>
                <a:outerShdw blurRad="38100" dist="38100" dir="2700000" algn="tl">
                  <a:srgbClr val="C0C0C0"/>
                </a:outerShdw>
              </a:effectLst>
              <a:latin typeface="+mn-lt"/>
            </a:endParaRPr>
          </a:p>
          <a:p>
            <a:pPr>
              <a:lnSpc>
                <a:spcPct val="80000"/>
              </a:lnSpc>
              <a:buFontTx/>
              <a:buChar char="•"/>
            </a:pPr>
            <a:r>
              <a:rPr lang="cs-CZ" altLang="cs-CZ" sz="2000" dirty="0">
                <a:latin typeface="+mn-lt"/>
              </a:rPr>
              <a:t>	</a:t>
            </a:r>
            <a:r>
              <a:rPr lang="cs-CZ" altLang="cs-CZ" sz="2000" dirty="0" smtClean="0">
                <a:latin typeface="+mn-lt"/>
              </a:rPr>
              <a:t>degradace PROTEASOMEM</a:t>
            </a:r>
            <a:endParaRPr lang="cs-CZ" altLang="cs-CZ" sz="2000" dirty="0">
              <a:latin typeface="+mn-lt"/>
            </a:endParaRPr>
          </a:p>
          <a:p>
            <a:pPr>
              <a:lnSpc>
                <a:spcPct val="80000"/>
              </a:lnSpc>
              <a:spcBef>
                <a:spcPct val="30000"/>
              </a:spcBef>
            </a:pPr>
            <a:r>
              <a:rPr lang="cs-CZ" altLang="cs-CZ" sz="2000" b="1" dirty="0" smtClean="0">
                <a:solidFill>
                  <a:srgbClr val="008000"/>
                </a:solidFill>
                <a:effectLst>
                  <a:outerShdw blurRad="38100" dist="38100" dir="2700000" algn="tl">
                    <a:srgbClr val="C0C0C0"/>
                  </a:outerShdw>
                </a:effectLst>
                <a:latin typeface="+mn-lt"/>
              </a:rPr>
              <a:t>Ostatní proteiny</a:t>
            </a:r>
            <a:endParaRPr lang="cs-CZ" altLang="cs-CZ" sz="2000" b="1" dirty="0">
              <a:solidFill>
                <a:srgbClr val="008000"/>
              </a:solidFill>
              <a:effectLst>
                <a:outerShdw blurRad="38100" dist="38100" dir="2700000" algn="tl">
                  <a:srgbClr val="C0C0C0"/>
                </a:outerShdw>
              </a:effectLst>
              <a:latin typeface="+mn-lt"/>
            </a:endParaRPr>
          </a:p>
          <a:p>
            <a:pPr>
              <a:lnSpc>
                <a:spcPct val="80000"/>
              </a:lnSpc>
              <a:buFontTx/>
              <a:buChar char="•"/>
            </a:pPr>
            <a:r>
              <a:rPr lang="cs-CZ" altLang="cs-CZ" sz="2000" dirty="0">
                <a:latin typeface="+mn-lt"/>
              </a:rPr>
              <a:t>	</a:t>
            </a:r>
            <a:r>
              <a:rPr lang="cs-CZ" altLang="cs-CZ" sz="2000" dirty="0" smtClean="0">
                <a:latin typeface="+mn-lt"/>
              </a:rPr>
              <a:t>degradace v LYSOZOMU</a:t>
            </a:r>
            <a:endParaRPr lang="cs-CZ" altLang="cs-CZ" sz="2000" dirty="0">
              <a:latin typeface="+mn-lt"/>
            </a:endParaRPr>
          </a:p>
        </p:txBody>
      </p:sp>
      <p:sp>
        <p:nvSpPr>
          <p:cNvPr id="6" name="TextovéPole 5"/>
          <p:cNvSpPr txBox="1"/>
          <p:nvPr/>
        </p:nvSpPr>
        <p:spPr>
          <a:xfrm>
            <a:off x="10812315" y="233285"/>
            <a:ext cx="1166648" cy="707886"/>
          </a:xfrm>
          <a:prstGeom prst="rect">
            <a:avLst/>
          </a:prstGeom>
          <a:noFill/>
        </p:spPr>
        <p:txBody>
          <a:bodyPr wrap="square" rtlCol="0">
            <a:spAutoFit/>
          </a:bodyPr>
          <a:lstStyle/>
          <a:p>
            <a:r>
              <a:rPr lang="cs-CZ" sz="1000" dirty="0">
                <a:hlinkClick r:id="rId5"/>
              </a:rPr>
              <a:t>https://</a:t>
            </a:r>
            <a:r>
              <a:rPr lang="cs-CZ" sz="1000" dirty="0" smtClean="0">
                <a:hlinkClick r:id="rId5"/>
              </a:rPr>
              <a:t>www.youtube.com/watch?v=jbc1QCu9hFg</a:t>
            </a:r>
            <a:endParaRPr lang="cs-CZ" sz="1000" dirty="0" smtClean="0"/>
          </a:p>
          <a:p>
            <a:endParaRPr lang="cs-CZ" sz="1000" dirty="0"/>
          </a:p>
        </p:txBody>
      </p:sp>
      <p:sp>
        <p:nvSpPr>
          <p:cNvPr id="14" name="TextovéPole 13"/>
          <p:cNvSpPr txBox="1"/>
          <p:nvPr/>
        </p:nvSpPr>
        <p:spPr>
          <a:xfrm>
            <a:off x="4793100" y="170621"/>
            <a:ext cx="1219200" cy="1200329"/>
          </a:xfrm>
          <a:prstGeom prst="rect">
            <a:avLst/>
          </a:prstGeom>
          <a:noFill/>
        </p:spPr>
        <p:txBody>
          <a:bodyPr wrap="square" rtlCol="0">
            <a:spAutoFit/>
          </a:bodyPr>
          <a:lstStyle/>
          <a:p>
            <a:r>
              <a:rPr lang="en-US" sz="1200" dirty="0">
                <a:hlinkClick r:id="rId6"/>
              </a:rPr>
              <a:t>Life Science - Protein synthesis (Translation) </a:t>
            </a:r>
            <a:r>
              <a:rPr lang="en-US" sz="1200" dirty="0" smtClean="0">
                <a:hlinkClick r:id="rId6"/>
              </a:rPr>
              <a:t>– YouTube</a:t>
            </a:r>
            <a:endParaRPr lang="cs-CZ" sz="1200" dirty="0" smtClean="0"/>
          </a:p>
          <a:p>
            <a:endParaRPr lang="cs-CZ" sz="1200" dirty="0"/>
          </a:p>
        </p:txBody>
      </p:sp>
    </p:spTree>
    <p:extLst>
      <p:ext uri="{BB962C8B-B14F-4D97-AF65-F5344CB8AC3E}">
        <p14:creationId xmlns:p14="http://schemas.microsoft.com/office/powerpoint/2010/main" val="3916631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492667" y="188914"/>
            <a:ext cx="36004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cs-CZ" altLang="cs-CZ" sz="4000" b="1">
                <a:solidFill>
                  <a:srgbClr val="3333FF"/>
                </a:solidFill>
                <a:effectLst>
                  <a:outerShdw blurRad="38100" dist="38100" dir="2700000" algn="tl">
                    <a:srgbClr val="C0C0C0"/>
                  </a:outerShdw>
                </a:effectLst>
              </a:rPr>
              <a:t>JÁDRO - </a:t>
            </a:r>
            <a:r>
              <a:rPr lang="cs-CZ" altLang="cs-CZ" sz="4000" b="1" i="1">
                <a:solidFill>
                  <a:srgbClr val="3333FF"/>
                </a:solidFill>
                <a:effectLst>
                  <a:outerShdw blurRad="38100" dist="38100" dir="2700000" algn="tl">
                    <a:srgbClr val="C0C0C0"/>
                  </a:outerShdw>
                </a:effectLst>
              </a:rPr>
              <a:t>nucleus</a:t>
            </a:r>
            <a:endParaRPr lang="cs-CZ" altLang="cs-CZ" sz="4000" b="1">
              <a:solidFill>
                <a:srgbClr val="3333FF"/>
              </a:solidFill>
              <a:effectLst>
                <a:outerShdw blurRad="38100" dist="38100" dir="2700000" algn="tl">
                  <a:srgbClr val="C0C0C0"/>
                </a:outerShdw>
              </a:effectLst>
            </a:endParaRPr>
          </a:p>
        </p:txBody>
      </p:sp>
      <p:pic>
        <p:nvPicPr>
          <p:cNvPr id="12291" name="Picture 3" descr="jádro Albe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341439"/>
            <a:ext cx="4678363" cy="4751387"/>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 Box 4"/>
          <p:cNvSpPr txBox="1">
            <a:spLocks noChangeArrowheads="1"/>
          </p:cNvSpPr>
          <p:nvPr/>
        </p:nvSpPr>
        <p:spPr bwMode="auto">
          <a:xfrm>
            <a:off x="6985000" y="1484313"/>
            <a:ext cx="37594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3600"/>
              <a:t>jaderná membrána</a:t>
            </a:r>
          </a:p>
        </p:txBody>
      </p:sp>
      <p:sp>
        <p:nvSpPr>
          <p:cNvPr id="12293" name="Text Box 5"/>
          <p:cNvSpPr txBox="1">
            <a:spLocks noChangeArrowheads="1"/>
          </p:cNvSpPr>
          <p:nvPr/>
        </p:nvSpPr>
        <p:spPr bwMode="auto">
          <a:xfrm>
            <a:off x="6959600" y="2708275"/>
            <a:ext cx="15861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3600"/>
              <a:t>jadérko</a:t>
            </a:r>
          </a:p>
        </p:txBody>
      </p:sp>
      <p:sp>
        <p:nvSpPr>
          <p:cNvPr id="12294" name="Text Box 6"/>
          <p:cNvSpPr txBox="1">
            <a:spLocks noChangeArrowheads="1"/>
          </p:cNvSpPr>
          <p:nvPr/>
        </p:nvSpPr>
        <p:spPr bwMode="auto">
          <a:xfrm>
            <a:off x="6959600" y="3933825"/>
            <a:ext cx="21061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3600"/>
              <a:t>chromatin</a:t>
            </a:r>
          </a:p>
        </p:txBody>
      </p:sp>
      <p:sp>
        <p:nvSpPr>
          <p:cNvPr id="12295" name="Line 7"/>
          <p:cNvSpPr>
            <a:spLocks noChangeShapeType="1"/>
          </p:cNvSpPr>
          <p:nvPr/>
        </p:nvSpPr>
        <p:spPr bwMode="auto">
          <a:xfrm flipH="1" flipV="1">
            <a:off x="5591176" y="1844675"/>
            <a:ext cx="1368425" cy="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296" name="Line 8"/>
          <p:cNvSpPr>
            <a:spLocks noChangeShapeType="1"/>
          </p:cNvSpPr>
          <p:nvPr/>
        </p:nvSpPr>
        <p:spPr bwMode="auto">
          <a:xfrm flipH="1" flipV="1">
            <a:off x="5016500" y="2420938"/>
            <a:ext cx="1943100" cy="647700"/>
          </a:xfrm>
          <a:prstGeom prst="line">
            <a:avLst/>
          </a:prstGeom>
          <a:noFill/>
          <a:ln w="57150">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297" name="Line 9"/>
          <p:cNvSpPr>
            <a:spLocks noChangeShapeType="1"/>
          </p:cNvSpPr>
          <p:nvPr/>
        </p:nvSpPr>
        <p:spPr bwMode="auto">
          <a:xfrm flipH="1">
            <a:off x="3719514" y="3068638"/>
            <a:ext cx="3240087" cy="431800"/>
          </a:xfrm>
          <a:prstGeom prst="line">
            <a:avLst/>
          </a:prstGeom>
          <a:noFill/>
          <a:ln w="57150">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298" name="Line 10"/>
          <p:cNvSpPr>
            <a:spLocks noChangeShapeType="1"/>
          </p:cNvSpPr>
          <p:nvPr/>
        </p:nvSpPr>
        <p:spPr bwMode="auto">
          <a:xfrm flipH="1">
            <a:off x="5087938" y="4292601"/>
            <a:ext cx="1871662" cy="73025"/>
          </a:xfrm>
          <a:prstGeom prst="line">
            <a:avLst/>
          </a:prstGeom>
          <a:noFill/>
          <a:ln w="571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299" name="Text Box 11"/>
          <p:cNvSpPr txBox="1">
            <a:spLocks noChangeArrowheads="1"/>
          </p:cNvSpPr>
          <p:nvPr/>
        </p:nvSpPr>
        <p:spPr bwMode="auto">
          <a:xfrm>
            <a:off x="7948614" y="4478338"/>
            <a:ext cx="1881187"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534988">
              <a:defRPr>
                <a:solidFill>
                  <a:schemeClr val="tx1"/>
                </a:solidFill>
                <a:latin typeface="Arial" panose="020B0604020202020204" pitchFamily="34" charset="0"/>
              </a:defRPr>
            </a:lvl1pPr>
            <a:lvl2pPr defTabSz="534988">
              <a:defRPr>
                <a:solidFill>
                  <a:schemeClr val="tx1"/>
                </a:solidFill>
                <a:latin typeface="Arial" panose="020B0604020202020204" pitchFamily="34" charset="0"/>
              </a:defRPr>
            </a:lvl2pPr>
            <a:lvl3pPr defTabSz="534988">
              <a:defRPr>
                <a:solidFill>
                  <a:schemeClr val="tx1"/>
                </a:solidFill>
                <a:latin typeface="Arial" panose="020B0604020202020204" pitchFamily="34" charset="0"/>
              </a:defRPr>
            </a:lvl3pPr>
            <a:lvl4pPr defTabSz="534988">
              <a:defRPr>
                <a:solidFill>
                  <a:schemeClr val="tx1"/>
                </a:solidFill>
                <a:latin typeface="Arial" panose="020B0604020202020204" pitchFamily="34" charset="0"/>
              </a:defRPr>
            </a:lvl4pPr>
            <a:lvl5pPr defTabSz="534988">
              <a:defRPr>
                <a:solidFill>
                  <a:schemeClr val="tx1"/>
                </a:solidFill>
                <a:latin typeface="Arial" panose="020B0604020202020204" pitchFamily="34" charset="0"/>
              </a:defRPr>
            </a:lvl5pPr>
            <a:lvl6pPr defTabSz="534988" fontAlgn="base">
              <a:spcBef>
                <a:spcPct val="0"/>
              </a:spcBef>
              <a:spcAft>
                <a:spcPct val="0"/>
              </a:spcAft>
              <a:defRPr>
                <a:solidFill>
                  <a:schemeClr val="tx1"/>
                </a:solidFill>
                <a:latin typeface="Arial" panose="020B0604020202020204" pitchFamily="34" charset="0"/>
              </a:defRPr>
            </a:lvl6pPr>
            <a:lvl7pPr defTabSz="534988" fontAlgn="base">
              <a:spcBef>
                <a:spcPct val="0"/>
              </a:spcBef>
              <a:spcAft>
                <a:spcPct val="0"/>
              </a:spcAft>
              <a:defRPr>
                <a:solidFill>
                  <a:schemeClr val="tx1"/>
                </a:solidFill>
                <a:latin typeface="Arial" panose="020B0604020202020204" pitchFamily="34" charset="0"/>
              </a:defRPr>
            </a:lvl7pPr>
            <a:lvl8pPr defTabSz="534988" fontAlgn="base">
              <a:spcBef>
                <a:spcPct val="0"/>
              </a:spcBef>
              <a:spcAft>
                <a:spcPct val="0"/>
              </a:spcAft>
              <a:defRPr>
                <a:solidFill>
                  <a:schemeClr val="tx1"/>
                </a:solidFill>
                <a:latin typeface="Arial" panose="020B0604020202020204" pitchFamily="34" charset="0"/>
              </a:defRPr>
            </a:lvl8pPr>
            <a:lvl9pPr defTabSz="534988" fontAlgn="base">
              <a:spcBef>
                <a:spcPct val="0"/>
              </a:spcBef>
              <a:spcAft>
                <a:spcPct val="0"/>
              </a:spcAft>
              <a:defRPr>
                <a:solidFill>
                  <a:schemeClr val="tx1"/>
                </a:solidFill>
                <a:latin typeface="Arial" panose="020B0604020202020204" pitchFamily="34" charset="0"/>
              </a:defRPr>
            </a:lvl9pPr>
          </a:lstStyle>
          <a:p>
            <a:r>
              <a:rPr lang="cs-CZ" altLang="cs-CZ" sz="2800" b="1">
                <a:solidFill>
                  <a:srgbClr val="FF0000"/>
                </a:solidFill>
                <a:latin typeface="+mn-lt"/>
              </a:rPr>
              <a:t>DNA</a:t>
            </a:r>
          </a:p>
          <a:p>
            <a:r>
              <a:rPr lang="cs-CZ" altLang="cs-CZ" sz="2800">
                <a:latin typeface="+mn-lt"/>
              </a:rPr>
              <a:t>RNA</a:t>
            </a:r>
          </a:p>
          <a:p>
            <a:pPr lvl="1">
              <a:buFontTx/>
              <a:buChar char="•"/>
            </a:pPr>
            <a:r>
              <a:rPr lang="cs-CZ" altLang="cs-CZ" sz="2800">
                <a:latin typeface="+mn-lt"/>
              </a:rPr>
              <a:t> mRNA</a:t>
            </a:r>
          </a:p>
          <a:p>
            <a:pPr lvl="1">
              <a:buFontTx/>
              <a:buChar char="•"/>
            </a:pPr>
            <a:r>
              <a:rPr lang="cs-CZ" altLang="cs-CZ" sz="2800">
                <a:latin typeface="+mn-lt"/>
              </a:rPr>
              <a:t> rRNA</a:t>
            </a:r>
          </a:p>
          <a:p>
            <a:pPr lvl="1">
              <a:buFontTx/>
              <a:buChar char="•"/>
            </a:pPr>
            <a:r>
              <a:rPr lang="cs-CZ" altLang="cs-CZ" sz="2800">
                <a:latin typeface="+mn-lt"/>
              </a:rPr>
              <a:t> tRNA</a:t>
            </a:r>
          </a:p>
        </p:txBody>
      </p:sp>
      <p:sp>
        <p:nvSpPr>
          <p:cNvPr id="12300" name="Freeform 12"/>
          <p:cNvSpPr>
            <a:spLocks/>
          </p:cNvSpPr>
          <p:nvPr/>
        </p:nvSpPr>
        <p:spPr bwMode="auto">
          <a:xfrm>
            <a:off x="8616950" y="3068639"/>
            <a:ext cx="1606550" cy="3024187"/>
          </a:xfrm>
          <a:custGeom>
            <a:avLst/>
            <a:gdLst>
              <a:gd name="T0" fmla="*/ 680 w 1012"/>
              <a:gd name="T1" fmla="*/ 1905 h 1905"/>
              <a:gd name="T2" fmla="*/ 997 w 1012"/>
              <a:gd name="T3" fmla="*/ 1089 h 1905"/>
              <a:gd name="T4" fmla="*/ 771 w 1012"/>
              <a:gd name="T5" fmla="*/ 272 h 1905"/>
              <a:gd name="T6" fmla="*/ 0 w 1012"/>
              <a:gd name="T7" fmla="*/ 0 h 1905"/>
            </a:gdLst>
            <a:ahLst/>
            <a:cxnLst>
              <a:cxn ang="0">
                <a:pos x="T0" y="T1"/>
              </a:cxn>
              <a:cxn ang="0">
                <a:pos x="T2" y="T3"/>
              </a:cxn>
              <a:cxn ang="0">
                <a:pos x="T4" y="T5"/>
              </a:cxn>
              <a:cxn ang="0">
                <a:pos x="T6" y="T7"/>
              </a:cxn>
            </a:cxnLst>
            <a:rect l="0" t="0" r="r" b="b"/>
            <a:pathLst>
              <a:path w="1012" h="1905">
                <a:moveTo>
                  <a:pt x="680" y="1905"/>
                </a:moveTo>
                <a:cubicBezTo>
                  <a:pt x="831" y="1633"/>
                  <a:pt x="982" y="1361"/>
                  <a:pt x="997" y="1089"/>
                </a:cubicBezTo>
                <a:cubicBezTo>
                  <a:pt x="1012" y="817"/>
                  <a:pt x="937" y="454"/>
                  <a:pt x="771" y="272"/>
                </a:cubicBezTo>
                <a:cubicBezTo>
                  <a:pt x="605" y="90"/>
                  <a:pt x="121" y="38"/>
                  <a:pt x="0" y="0"/>
                </a:cubicBezTo>
              </a:path>
            </a:pathLst>
          </a:custGeom>
          <a:noFill/>
          <a:ln w="50800">
            <a:solidFill>
              <a:srgbClr val="80808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1825122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6551" y="188914"/>
            <a:ext cx="89646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cs-CZ" sz="4000" b="1">
                <a:solidFill>
                  <a:srgbClr val="3333FF"/>
                </a:solidFill>
                <a:effectLst>
                  <a:outerShdw blurRad="38100" dist="38100" dir="2700000" algn="tl">
                    <a:srgbClr val="C0C0C0"/>
                  </a:outerShdw>
                </a:effectLst>
              </a:rPr>
              <a:t>ENDOPLAZMATICKÉ  RETIKULUM</a:t>
            </a:r>
          </a:p>
        </p:txBody>
      </p:sp>
      <p:pic>
        <p:nvPicPr>
          <p:cNvPr id="14339" name="Picture 3" descr="ENDOPLAZMATICKÉ RETIKULUM cAMPB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12876"/>
            <a:ext cx="3708400" cy="5445125"/>
          </a:xfrm>
          <a:prstGeom prst="rect">
            <a:avLst/>
          </a:prstGeom>
          <a:noFill/>
          <a:extLst>
            <a:ext uri="{909E8E84-426E-40DD-AFC4-6F175D3DCCD1}">
              <a14:hiddenFill xmlns:a14="http://schemas.microsoft.com/office/drawing/2010/main">
                <a:solidFill>
                  <a:srgbClr val="FFFFFF"/>
                </a:solidFill>
              </a14:hiddenFill>
            </a:ext>
          </a:extLst>
        </p:spPr>
      </p:pic>
      <p:sp>
        <p:nvSpPr>
          <p:cNvPr id="14340" name="Text Box 4"/>
          <p:cNvSpPr txBox="1">
            <a:spLocks noChangeArrowheads="1"/>
          </p:cNvSpPr>
          <p:nvPr/>
        </p:nvSpPr>
        <p:spPr bwMode="auto">
          <a:xfrm>
            <a:off x="4367214" y="3716338"/>
            <a:ext cx="1343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a:t>hrubé ER</a:t>
            </a:r>
          </a:p>
        </p:txBody>
      </p:sp>
      <p:sp>
        <p:nvSpPr>
          <p:cNvPr id="14341" name="Text Box 5"/>
          <p:cNvSpPr txBox="1">
            <a:spLocks noChangeArrowheads="1"/>
          </p:cNvSpPr>
          <p:nvPr/>
        </p:nvSpPr>
        <p:spPr bwMode="auto">
          <a:xfrm>
            <a:off x="1631950" y="4051300"/>
            <a:ext cx="13962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a:t>hladké ER</a:t>
            </a:r>
          </a:p>
        </p:txBody>
      </p:sp>
      <p:sp>
        <p:nvSpPr>
          <p:cNvPr id="14342" name="Line 6"/>
          <p:cNvSpPr>
            <a:spLocks noChangeShapeType="1"/>
          </p:cNvSpPr>
          <p:nvPr/>
        </p:nvSpPr>
        <p:spPr bwMode="auto">
          <a:xfrm flipH="1" flipV="1">
            <a:off x="4151314" y="2997201"/>
            <a:ext cx="288925"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43" name="Line 7"/>
          <p:cNvSpPr>
            <a:spLocks noChangeShapeType="1"/>
          </p:cNvSpPr>
          <p:nvPr/>
        </p:nvSpPr>
        <p:spPr bwMode="auto">
          <a:xfrm>
            <a:off x="4492625" y="4111626"/>
            <a:ext cx="0" cy="12239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44" name="Text Box 8"/>
          <p:cNvSpPr txBox="1">
            <a:spLocks noChangeArrowheads="1"/>
          </p:cNvSpPr>
          <p:nvPr/>
        </p:nvSpPr>
        <p:spPr bwMode="auto">
          <a:xfrm>
            <a:off x="3054351" y="1603375"/>
            <a:ext cx="8321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a:t>jádro</a:t>
            </a:r>
          </a:p>
        </p:txBody>
      </p:sp>
      <p:sp>
        <p:nvSpPr>
          <p:cNvPr id="14345" name="Text Box 9"/>
          <p:cNvSpPr txBox="1">
            <a:spLocks noChangeArrowheads="1"/>
          </p:cNvSpPr>
          <p:nvPr/>
        </p:nvSpPr>
        <p:spPr bwMode="auto">
          <a:xfrm>
            <a:off x="1590676" y="765175"/>
            <a:ext cx="922021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600" b="1" i="1"/>
              <a:t>membránová organela tvořena soustavou cisteren, lamel a váčků</a:t>
            </a:r>
          </a:p>
        </p:txBody>
      </p:sp>
      <p:sp>
        <p:nvSpPr>
          <p:cNvPr id="14346" name="Text Box 10"/>
          <p:cNvSpPr txBox="1">
            <a:spLocks noChangeArrowheads="1"/>
          </p:cNvSpPr>
          <p:nvPr/>
        </p:nvSpPr>
        <p:spPr bwMode="auto">
          <a:xfrm>
            <a:off x="5735638" y="1576388"/>
            <a:ext cx="4932362"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63525" algn="l"/>
              </a:tabLst>
              <a:defRPr>
                <a:solidFill>
                  <a:schemeClr val="tx1"/>
                </a:solidFill>
                <a:latin typeface="Arial" panose="020B0604020202020204" pitchFamily="34" charset="0"/>
              </a:defRPr>
            </a:lvl1pPr>
            <a:lvl2pPr>
              <a:tabLst>
                <a:tab pos="263525" algn="l"/>
              </a:tabLst>
              <a:defRPr>
                <a:solidFill>
                  <a:schemeClr val="tx1"/>
                </a:solidFill>
                <a:latin typeface="Arial" panose="020B0604020202020204" pitchFamily="34" charset="0"/>
              </a:defRPr>
            </a:lvl2pPr>
            <a:lvl3pPr>
              <a:tabLst>
                <a:tab pos="263525" algn="l"/>
              </a:tabLst>
              <a:defRPr>
                <a:solidFill>
                  <a:schemeClr val="tx1"/>
                </a:solidFill>
                <a:latin typeface="Arial" panose="020B0604020202020204" pitchFamily="34" charset="0"/>
              </a:defRPr>
            </a:lvl3pPr>
            <a:lvl4pPr>
              <a:tabLst>
                <a:tab pos="263525" algn="l"/>
              </a:tabLst>
              <a:defRPr>
                <a:solidFill>
                  <a:schemeClr val="tx1"/>
                </a:solidFill>
                <a:latin typeface="Arial" panose="020B0604020202020204" pitchFamily="34" charset="0"/>
              </a:defRPr>
            </a:lvl4pPr>
            <a:lvl5pPr>
              <a:tabLst>
                <a:tab pos="263525" algn="l"/>
              </a:tabLst>
              <a:defRPr>
                <a:solidFill>
                  <a:schemeClr val="tx1"/>
                </a:solidFill>
                <a:latin typeface="Arial" panose="020B0604020202020204" pitchFamily="34" charset="0"/>
              </a:defRPr>
            </a:lvl5pPr>
            <a:lvl6pPr fontAlgn="base">
              <a:spcBef>
                <a:spcPct val="0"/>
              </a:spcBef>
              <a:spcAft>
                <a:spcPct val="0"/>
              </a:spcAft>
              <a:tabLst>
                <a:tab pos="263525" algn="l"/>
              </a:tabLst>
              <a:defRPr>
                <a:solidFill>
                  <a:schemeClr val="tx1"/>
                </a:solidFill>
                <a:latin typeface="Arial" panose="020B0604020202020204" pitchFamily="34" charset="0"/>
              </a:defRPr>
            </a:lvl6pPr>
            <a:lvl7pPr fontAlgn="base">
              <a:spcBef>
                <a:spcPct val="0"/>
              </a:spcBef>
              <a:spcAft>
                <a:spcPct val="0"/>
              </a:spcAft>
              <a:tabLst>
                <a:tab pos="263525" algn="l"/>
              </a:tabLst>
              <a:defRPr>
                <a:solidFill>
                  <a:schemeClr val="tx1"/>
                </a:solidFill>
                <a:latin typeface="Arial" panose="020B0604020202020204" pitchFamily="34" charset="0"/>
              </a:defRPr>
            </a:lvl7pPr>
            <a:lvl8pPr fontAlgn="base">
              <a:spcBef>
                <a:spcPct val="0"/>
              </a:spcBef>
              <a:spcAft>
                <a:spcPct val="0"/>
              </a:spcAft>
              <a:tabLst>
                <a:tab pos="263525" algn="l"/>
              </a:tabLst>
              <a:defRPr>
                <a:solidFill>
                  <a:schemeClr val="tx1"/>
                </a:solidFill>
                <a:latin typeface="Arial" panose="020B0604020202020204" pitchFamily="34" charset="0"/>
              </a:defRPr>
            </a:lvl8pPr>
            <a:lvl9pPr fontAlgn="base">
              <a:spcBef>
                <a:spcPct val="0"/>
              </a:spcBef>
              <a:spcAft>
                <a:spcPct val="0"/>
              </a:spcAft>
              <a:tabLst>
                <a:tab pos="263525" algn="l"/>
              </a:tabLst>
              <a:defRPr>
                <a:solidFill>
                  <a:schemeClr val="tx1"/>
                </a:solidFill>
                <a:latin typeface="Arial" panose="020B0604020202020204" pitchFamily="34" charset="0"/>
              </a:defRPr>
            </a:lvl9pPr>
          </a:lstStyle>
          <a:p>
            <a:r>
              <a:rPr lang="cs-CZ" altLang="cs-CZ" sz="2800" b="1">
                <a:solidFill>
                  <a:srgbClr val="008000"/>
                </a:solidFill>
                <a:effectLst>
                  <a:outerShdw blurRad="38100" dist="38100" dir="2700000" algn="tl">
                    <a:srgbClr val="C0C0C0"/>
                  </a:outerShdw>
                </a:effectLst>
                <a:latin typeface="+mn-lt"/>
              </a:rPr>
              <a:t>Hrubé endoplazmatické retikulum</a:t>
            </a:r>
          </a:p>
          <a:p>
            <a:pPr>
              <a:buFontTx/>
              <a:buChar char="•"/>
            </a:pPr>
            <a:r>
              <a:rPr lang="cs-CZ" altLang="cs-CZ" sz="2600">
                <a:latin typeface="+mn-lt"/>
              </a:rPr>
              <a:t>	</a:t>
            </a:r>
            <a:r>
              <a:rPr lang="cs-CZ" altLang="cs-CZ" sz="2600" u="sng">
                <a:latin typeface="+mn-lt"/>
              </a:rPr>
              <a:t>syntéza bílkovin</a:t>
            </a:r>
            <a:r>
              <a:rPr lang="cs-CZ" altLang="cs-CZ" sz="2600">
                <a:latin typeface="+mn-lt"/>
              </a:rPr>
              <a:t> pro export nebo 	vázaných v membránách</a:t>
            </a:r>
          </a:p>
          <a:p>
            <a:endParaRPr lang="cs-CZ" altLang="cs-CZ" sz="2600">
              <a:latin typeface="+mn-lt"/>
            </a:endParaRPr>
          </a:p>
          <a:p>
            <a:r>
              <a:rPr lang="cs-CZ" altLang="cs-CZ" sz="2800" b="1">
                <a:solidFill>
                  <a:srgbClr val="008000"/>
                </a:solidFill>
                <a:effectLst>
                  <a:outerShdw blurRad="38100" dist="38100" dir="2700000" algn="tl">
                    <a:srgbClr val="C0C0C0"/>
                  </a:outerShdw>
                </a:effectLst>
                <a:latin typeface="+mn-lt"/>
              </a:rPr>
              <a:t>Hladké endoplazmatické retikulum</a:t>
            </a:r>
          </a:p>
          <a:p>
            <a:pPr>
              <a:buFontTx/>
              <a:buChar char="•"/>
            </a:pPr>
            <a:r>
              <a:rPr lang="cs-CZ" altLang="cs-CZ" sz="2600">
                <a:latin typeface="+mn-lt"/>
              </a:rPr>
              <a:t>	</a:t>
            </a:r>
            <a:r>
              <a:rPr lang="cs-CZ" altLang="cs-CZ" sz="2600" u="sng">
                <a:latin typeface="+mn-lt"/>
              </a:rPr>
              <a:t>syntéza lipidů</a:t>
            </a:r>
            <a:r>
              <a:rPr lang="cs-CZ" altLang="cs-CZ" sz="2600">
                <a:latin typeface="+mn-lt"/>
              </a:rPr>
              <a:t> </a:t>
            </a:r>
            <a:r>
              <a:rPr lang="cs-CZ" altLang="cs-CZ" sz="2600" i="1">
                <a:latin typeface="+mn-lt"/>
              </a:rPr>
              <a:t>(fosfolipidy a 				    cholesterol)</a:t>
            </a:r>
          </a:p>
          <a:p>
            <a:pPr>
              <a:buFontTx/>
              <a:buChar char="•"/>
            </a:pPr>
            <a:r>
              <a:rPr lang="cs-CZ" altLang="cs-CZ" sz="2600" i="1">
                <a:latin typeface="+mn-lt"/>
              </a:rPr>
              <a:t>	</a:t>
            </a:r>
            <a:r>
              <a:rPr lang="cs-CZ" altLang="cs-CZ" sz="2600">
                <a:latin typeface="+mn-lt"/>
              </a:rPr>
              <a:t>ve svalových buňkách 			</a:t>
            </a:r>
            <a:r>
              <a:rPr lang="cs-CZ" altLang="cs-CZ" sz="2600" u="sng">
                <a:latin typeface="+mn-lt"/>
              </a:rPr>
              <a:t>koncentruje</a:t>
            </a:r>
            <a:r>
              <a:rPr lang="cs-CZ" altLang="cs-CZ" sz="2600">
                <a:latin typeface="+mn-lt"/>
              </a:rPr>
              <a:t> </a:t>
            </a:r>
            <a:r>
              <a:rPr lang="cs-CZ" altLang="cs-CZ" sz="2600" b="1" i="1">
                <a:latin typeface="+mn-lt"/>
              </a:rPr>
              <a:t>VÁPNÍK</a:t>
            </a:r>
          </a:p>
        </p:txBody>
      </p:sp>
    </p:spTree>
    <p:extLst>
      <p:ext uri="{BB962C8B-B14F-4D97-AF65-F5344CB8AC3E}">
        <p14:creationId xmlns:p14="http://schemas.microsoft.com/office/powerpoint/2010/main" val="41743239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606551" y="188914"/>
            <a:ext cx="89646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cs-CZ" sz="4000" b="1">
                <a:solidFill>
                  <a:srgbClr val="3333FF"/>
                </a:solidFill>
                <a:effectLst>
                  <a:outerShdw blurRad="38100" dist="38100" dir="2700000" algn="tl">
                    <a:srgbClr val="C0C0C0"/>
                  </a:outerShdw>
                </a:effectLst>
              </a:rPr>
              <a:t>GOLGIHO  APARÁT</a:t>
            </a:r>
          </a:p>
        </p:txBody>
      </p:sp>
      <p:pic>
        <p:nvPicPr>
          <p:cNvPr id="15363" name="Picture 3" descr="Golgiho aparát schema Campbell"/>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375"/>
          <a:stretch>
            <a:fillRect/>
          </a:stretch>
        </p:blipFill>
        <p:spPr bwMode="auto">
          <a:xfrm>
            <a:off x="1666875" y="1619250"/>
            <a:ext cx="3492500" cy="237648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Golgiho aparát ElMikr Albe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6" y="4151314"/>
            <a:ext cx="3419475" cy="2706687"/>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p:cNvSpPr txBox="1">
            <a:spLocks noChangeArrowheads="1"/>
          </p:cNvSpPr>
          <p:nvPr/>
        </p:nvSpPr>
        <p:spPr bwMode="auto">
          <a:xfrm>
            <a:off x="3192463" y="739776"/>
            <a:ext cx="5783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800" b="1" i="1"/>
              <a:t>soubor membránou uzavřených váčků</a:t>
            </a:r>
          </a:p>
        </p:txBody>
      </p:sp>
      <p:sp>
        <p:nvSpPr>
          <p:cNvPr id="15366" name="Text Box 6"/>
          <p:cNvSpPr txBox="1">
            <a:spLocks noChangeArrowheads="1"/>
          </p:cNvSpPr>
          <p:nvPr/>
        </p:nvSpPr>
        <p:spPr bwMode="auto">
          <a:xfrm>
            <a:off x="5448300" y="2060576"/>
            <a:ext cx="4897438"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58775">
              <a:defRPr>
                <a:solidFill>
                  <a:schemeClr val="tx1"/>
                </a:solidFill>
                <a:latin typeface="Arial" panose="020B0604020202020204" pitchFamily="34" charset="0"/>
              </a:defRPr>
            </a:lvl1pPr>
            <a:lvl2pPr defTabSz="358775">
              <a:defRPr>
                <a:solidFill>
                  <a:schemeClr val="tx1"/>
                </a:solidFill>
                <a:latin typeface="Arial" panose="020B0604020202020204" pitchFamily="34" charset="0"/>
              </a:defRPr>
            </a:lvl2pPr>
            <a:lvl3pPr defTabSz="358775">
              <a:defRPr>
                <a:solidFill>
                  <a:schemeClr val="tx1"/>
                </a:solidFill>
                <a:latin typeface="Arial" panose="020B0604020202020204" pitchFamily="34" charset="0"/>
              </a:defRPr>
            </a:lvl3pPr>
            <a:lvl4pPr defTabSz="358775">
              <a:defRPr>
                <a:solidFill>
                  <a:schemeClr val="tx1"/>
                </a:solidFill>
                <a:latin typeface="Arial" panose="020B0604020202020204" pitchFamily="34" charset="0"/>
              </a:defRPr>
            </a:lvl4pPr>
            <a:lvl5pPr defTabSz="358775">
              <a:defRPr>
                <a:solidFill>
                  <a:schemeClr val="tx1"/>
                </a:solidFill>
                <a:latin typeface="Arial" panose="020B0604020202020204" pitchFamily="34" charset="0"/>
              </a:defRPr>
            </a:lvl5pPr>
            <a:lvl6pPr defTabSz="358775" fontAlgn="base">
              <a:spcBef>
                <a:spcPct val="0"/>
              </a:spcBef>
              <a:spcAft>
                <a:spcPct val="0"/>
              </a:spcAft>
              <a:defRPr>
                <a:solidFill>
                  <a:schemeClr val="tx1"/>
                </a:solidFill>
                <a:latin typeface="Arial" panose="020B0604020202020204" pitchFamily="34" charset="0"/>
              </a:defRPr>
            </a:lvl6pPr>
            <a:lvl7pPr defTabSz="358775" fontAlgn="base">
              <a:spcBef>
                <a:spcPct val="0"/>
              </a:spcBef>
              <a:spcAft>
                <a:spcPct val="0"/>
              </a:spcAft>
              <a:defRPr>
                <a:solidFill>
                  <a:schemeClr val="tx1"/>
                </a:solidFill>
                <a:latin typeface="Arial" panose="020B0604020202020204" pitchFamily="34" charset="0"/>
              </a:defRPr>
            </a:lvl7pPr>
            <a:lvl8pPr defTabSz="358775" fontAlgn="base">
              <a:spcBef>
                <a:spcPct val="0"/>
              </a:spcBef>
              <a:spcAft>
                <a:spcPct val="0"/>
              </a:spcAft>
              <a:defRPr>
                <a:solidFill>
                  <a:schemeClr val="tx1"/>
                </a:solidFill>
                <a:latin typeface="Arial" panose="020B0604020202020204" pitchFamily="34" charset="0"/>
              </a:defRPr>
            </a:lvl8pPr>
            <a:lvl9pPr defTabSz="358775" fontAlgn="base">
              <a:spcBef>
                <a:spcPct val="0"/>
              </a:spcBef>
              <a:spcAft>
                <a:spcPct val="0"/>
              </a:spcAft>
              <a:defRPr>
                <a:solidFill>
                  <a:schemeClr val="tx1"/>
                </a:solidFill>
                <a:latin typeface="Arial" panose="020B0604020202020204" pitchFamily="34" charset="0"/>
              </a:defRPr>
            </a:lvl9pPr>
          </a:lstStyle>
          <a:p>
            <a:pPr>
              <a:buFontTx/>
              <a:buChar char="•"/>
            </a:pPr>
            <a:r>
              <a:rPr lang="cs-CZ" altLang="cs-CZ" sz="4000">
                <a:latin typeface="+mn-lt"/>
              </a:rPr>
              <a:t> chemická úprava  	 	bílkovin</a:t>
            </a:r>
          </a:p>
          <a:p>
            <a:pPr>
              <a:buFontTx/>
              <a:buChar char="•"/>
            </a:pPr>
            <a:endParaRPr lang="cs-CZ" altLang="cs-CZ" sz="4000">
              <a:latin typeface="+mn-lt"/>
            </a:endParaRPr>
          </a:p>
          <a:p>
            <a:pPr>
              <a:buFontTx/>
              <a:buChar char="•"/>
            </a:pPr>
            <a:r>
              <a:rPr lang="cs-CZ" altLang="cs-CZ" sz="4000">
                <a:latin typeface="+mn-lt"/>
              </a:rPr>
              <a:t> třídění bílkovin</a:t>
            </a:r>
          </a:p>
        </p:txBody>
      </p:sp>
    </p:spTree>
    <p:extLst>
      <p:ext uri="{BB962C8B-B14F-4D97-AF65-F5344CB8AC3E}">
        <p14:creationId xmlns:p14="http://schemas.microsoft.com/office/powerpoint/2010/main" val="2869877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ohlcení bakterie Albe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484314"/>
            <a:ext cx="3857625" cy="5373687"/>
          </a:xfrm>
          <a:prstGeom prst="rect">
            <a:avLst/>
          </a:prstGeom>
          <a:noFill/>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1606551" y="188914"/>
            <a:ext cx="89646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cs-CZ" sz="4000" b="1">
                <a:solidFill>
                  <a:srgbClr val="3333FF"/>
                </a:solidFill>
                <a:effectLst>
                  <a:outerShdw blurRad="38100" dist="38100" dir="2700000" algn="tl">
                    <a:srgbClr val="C0C0C0"/>
                  </a:outerShdw>
                </a:effectLst>
              </a:rPr>
              <a:t>LYZOSOMY  A   PEROXISOMY</a:t>
            </a:r>
          </a:p>
        </p:txBody>
      </p:sp>
      <p:sp>
        <p:nvSpPr>
          <p:cNvPr id="17412" name="Text Box 4"/>
          <p:cNvSpPr txBox="1">
            <a:spLocks noChangeArrowheads="1"/>
          </p:cNvSpPr>
          <p:nvPr/>
        </p:nvSpPr>
        <p:spPr bwMode="auto">
          <a:xfrm>
            <a:off x="2090739" y="765175"/>
            <a:ext cx="846501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600" b="1" i="1"/>
              <a:t>sférické membránové organely obsahující nebezpečné látky </a:t>
            </a:r>
          </a:p>
        </p:txBody>
      </p:sp>
      <p:sp>
        <p:nvSpPr>
          <p:cNvPr id="17413" name="Text Box 5"/>
          <p:cNvSpPr txBox="1">
            <a:spLocks noChangeArrowheads="1"/>
          </p:cNvSpPr>
          <p:nvPr/>
        </p:nvSpPr>
        <p:spPr bwMode="auto">
          <a:xfrm>
            <a:off x="5664200" y="1720850"/>
            <a:ext cx="50038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63525" algn="l"/>
              </a:tabLst>
              <a:defRPr>
                <a:solidFill>
                  <a:schemeClr val="tx1"/>
                </a:solidFill>
                <a:latin typeface="Arial" panose="020B0604020202020204" pitchFamily="34" charset="0"/>
              </a:defRPr>
            </a:lvl1pPr>
            <a:lvl2pPr>
              <a:tabLst>
                <a:tab pos="263525" algn="l"/>
              </a:tabLst>
              <a:defRPr>
                <a:solidFill>
                  <a:schemeClr val="tx1"/>
                </a:solidFill>
                <a:latin typeface="Arial" panose="020B0604020202020204" pitchFamily="34" charset="0"/>
              </a:defRPr>
            </a:lvl2pPr>
            <a:lvl3pPr>
              <a:tabLst>
                <a:tab pos="263525" algn="l"/>
              </a:tabLst>
              <a:defRPr>
                <a:solidFill>
                  <a:schemeClr val="tx1"/>
                </a:solidFill>
                <a:latin typeface="Arial" panose="020B0604020202020204" pitchFamily="34" charset="0"/>
              </a:defRPr>
            </a:lvl3pPr>
            <a:lvl4pPr>
              <a:tabLst>
                <a:tab pos="263525" algn="l"/>
              </a:tabLst>
              <a:defRPr>
                <a:solidFill>
                  <a:schemeClr val="tx1"/>
                </a:solidFill>
                <a:latin typeface="Arial" panose="020B0604020202020204" pitchFamily="34" charset="0"/>
              </a:defRPr>
            </a:lvl4pPr>
            <a:lvl5pPr>
              <a:tabLst>
                <a:tab pos="263525" algn="l"/>
              </a:tabLst>
              <a:defRPr>
                <a:solidFill>
                  <a:schemeClr val="tx1"/>
                </a:solidFill>
                <a:latin typeface="Arial" panose="020B0604020202020204" pitchFamily="34" charset="0"/>
              </a:defRPr>
            </a:lvl5pPr>
            <a:lvl6pPr fontAlgn="base">
              <a:spcBef>
                <a:spcPct val="0"/>
              </a:spcBef>
              <a:spcAft>
                <a:spcPct val="0"/>
              </a:spcAft>
              <a:tabLst>
                <a:tab pos="263525" algn="l"/>
              </a:tabLst>
              <a:defRPr>
                <a:solidFill>
                  <a:schemeClr val="tx1"/>
                </a:solidFill>
                <a:latin typeface="Arial" panose="020B0604020202020204" pitchFamily="34" charset="0"/>
              </a:defRPr>
            </a:lvl6pPr>
            <a:lvl7pPr fontAlgn="base">
              <a:spcBef>
                <a:spcPct val="0"/>
              </a:spcBef>
              <a:spcAft>
                <a:spcPct val="0"/>
              </a:spcAft>
              <a:tabLst>
                <a:tab pos="263525" algn="l"/>
              </a:tabLst>
              <a:defRPr>
                <a:solidFill>
                  <a:schemeClr val="tx1"/>
                </a:solidFill>
                <a:latin typeface="Arial" panose="020B0604020202020204" pitchFamily="34" charset="0"/>
              </a:defRPr>
            </a:lvl7pPr>
            <a:lvl8pPr fontAlgn="base">
              <a:spcBef>
                <a:spcPct val="0"/>
              </a:spcBef>
              <a:spcAft>
                <a:spcPct val="0"/>
              </a:spcAft>
              <a:tabLst>
                <a:tab pos="263525" algn="l"/>
              </a:tabLst>
              <a:defRPr>
                <a:solidFill>
                  <a:schemeClr val="tx1"/>
                </a:solidFill>
                <a:latin typeface="Arial" panose="020B0604020202020204" pitchFamily="34" charset="0"/>
              </a:defRPr>
            </a:lvl8pPr>
            <a:lvl9pPr fontAlgn="base">
              <a:spcBef>
                <a:spcPct val="0"/>
              </a:spcBef>
              <a:spcAft>
                <a:spcPct val="0"/>
              </a:spcAft>
              <a:tabLst>
                <a:tab pos="263525" algn="l"/>
              </a:tabLst>
              <a:defRPr>
                <a:solidFill>
                  <a:schemeClr val="tx1"/>
                </a:solidFill>
                <a:latin typeface="Arial" panose="020B0604020202020204" pitchFamily="34" charset="0"/>
              </a:defRPr>
            </a:lvl9pPr>
          </a:lstStyle>
          <a:p>
            <a:r>
              <a:rPr lang="cs-CZ" altLang="cs-CZ" sz="2800" b="1">
                <a:solidFill>
                  <a:srgbClr val="008000"/>
                </a:solidFill>
                <a:effectLst>
                  <a:outerShdw blurRad="38100" dist="38100" dir="2700000" algn="tl">
                    <a:srgbClr val="C0C0C0"/>
                  </a:outerShdw>
                </a:effectLst>
                <a:latin typeface="+mn-lt"/>
              </a:rPr>
              <a:t>LYZOSOMY</a:t>
            </a:r>
          </a:p>
          <a:p>
            <a:pPr>
              <a:buFontTx/>
              <a:buChar char="•"/>
            </a:pPr>
            <a:r>
              <a:rPr lang="cs-CZ" altLang="cs-CZ" sz="2600">
                <a:latin typeface="+mn-lt"/>
              </a:rPr>
              <a:t> </a:t>
            </a:r>
            <a:r>
              <a:rPr lang="cs-CZ" altLang="cs-CZ" sz="2600" u="sng">
                <a:latin typeface="+mn-lt"/>
              </a:rPr>
              <a:t>trávicí aparát buňky</a:t>
            </a:r>
            <a:r>
              <a:rPr lang="cs-CZ" altLang="cs-CZ" sz="2600">
                <a:latin typeface="+mn-lt"/>
              </a:rPr>
              <a:t> –  	odbourávají bílkoviny, nukleové 	kyseliny, polysacharidy, lipidy…</a:t>
            </a:r>
          </a:p>
          <a:p>
            <a:pPr>
              <a:buFontTx/>
              <a:buChar char="•"/>
            </a:pPr>
            <a:r>
              <a:rPr lang="cs-CZ" altLang="cs-CZ" sz="2600">
                <a:latin typeface="+mn-lt"/>
              </a:rPr>
              <a:t> obsahují </a:t>
            </a:r>
            <a:r>
              <a:rPr lang="cs-CZ" altLang="cs-CZ" sz="2600" u="sng">
                <a:latin typeface="+mn-lt"/>
              </a:rPr>
              <a:t>baktericidní látky</a:t>
            </a:r>
          </a:p>
          <a:p>
            <a:endParaRPr lang="cs-CZ" altLang="cs-CZ" sz="2600">
              <a:latin typeface="+mn-lt"/>
            </a:endParaRPr>
          </a:p>
          <a:p>
            <a:r>
              <a:rPr lang="cs-CZ" altLang="cs-CZ" sz="2800" b="1">
                <a:solidFill>
                  <a:srgbClr val="008000"/>
                </a:solidFill>
                <a:effectLst>
                  <a:outerShdw blurRad="38100" dist="38100" dir="2700000" algn="tl">
                    <a:srgbClr val="C0C0C0"/>
                  </a:outerShdw>
                </a:effectLst>
                <a:latin typeface="+mn-lt"/>
              </a:rPr>
              <a:t>PEROXISOMY</a:t>
            </a:r>
          </a:p>
          <a:p>
            <a:pPr>
              <a:buFontTx/>
              <a:buChar char="•"/>
            </a:pPr>
            <a:r>
              <a:rPr lang="cs-CZ" altLang="cs-CZ" sz="2600">
                <a:latin typeface="+mn-lt"/>
              </a:rPr>
              <a:t> odbourávají lipidy a toxické látky</a:t>
            </a:r>
          </a:p>
          <a:p>
            <a:pPr>
              <a:buFontTx/>
              <a:buChar char="•"/>
            </a:pPr>
            <a:r>
              <a:rPr lang="cs-CZ" altLang="cs-CZ" sz="2600">
                <a:latin typeface="+mn-lt"/>
              </a:rPr>
              <a:t> probíhají zde reakce, kdy se 	odbourává </a:t>
            </a:r>
            <a:r>
              <a:rPr lang="cs-CZ" altLang="cs-CZ" sz="2600" i="1">
                <a:latin typeface="+mn-lt"/>
              </a:rPr>
              <a:t>PEROXID VODÍKU 	(H</a:t>
            </a:r>
            <a:r>
              <a:rPr lang="cs-CZ" altLang="cs-CZ" sz="2600" i="1" baseline="-25000">
                <a:latin typeface="+mn-lt"/>
              </a:rPr>
              <a:t>2</a:t>
            </a:r>
            <a:r>
              <a:rPr lang="cs-CZ" altLang="cs-CZ" sz="2600" i="1">
                <a:latin typeface="+mn-lt"/>
              </a:rPr>
              <a:t>O</a:t>
            </a:r>
            <a:r>
              <a:rPr lang="cs-CZ" altLang="cs-CZ" sz="2600" i="1" baseline="-25000">
                <a:latin typeface="+mn-lt"/>
              </a:rPr>
              <a:t>2</a:t>
            </a:r>
            <a:r>
              <a:rPr lang="cs-CZ" altLang="cs-CZ" sz="2600" i="1">
                <a:latin typeface="+mn-lt"/>
              </a:rPr>
              <a:t>)</a:t>
            </a:r>
          </a:p>
          <a:p>
            <a:endParaRPr lang="cs-CZ" altLang="cs-CZ" sz="2600" i="1">
              <a:latin typeface="+mn-lt"/>
            </a:endParaRPr>
          </a:p>
        </p:txBody>
      </p:sp>
      <p:sp>
        <p:nvSpPr>
          <p:cNvPr id="17414" name="Line 6"/>
          <p:cNvSpPr>
            <a:spLocks noChangeShapeType="1"/>
          </p:cNvSpPr>
          <p:nvPr/>
        </p:nvSpPr>
        <p:spPr bwMode="auto">
          <a:xfrm flipH="1" flipV="1">
            <a:off x="5087938" y="1773238"/>
            <a:ext cx="647700" cy="21590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15" name="Line 7"/>
          <p:cNvSpPr>
            <a:spLocks noChangeShapeType="1"/>
          </p:cNvSpPr>
          <p:nvPr/>
        </p:nvSpPr>
        <p:spPr bwMode="auto">
          <a:xfrm flipH="1">
            <a:off x="4079876" y="2060576"/>
            <a:ext cx="1584325" cy="73025"/>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16" name="Line 8"/>
          <p:cNvSpPr>
            <a:spLocks noChangeShapeType="1"/>
          </p:cNvSpPr>
          <p:nvPr/>
        </p:nvSpPr>
        <p:spPr bwMode="auto">
          <a:xfrm flipH="1">
            <a:off x="3143250" y="2133601"/>
            <a:ext cx="2592388" cy="358775"/>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8229201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ransport a funkce lysosymu-Campbell"/>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2208214" y="-9525"/>
            <a:ext cx="7991475" cy="6816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10945" y="998483"/>
            <a:ext cx="1797269" cy="830997"/>
          </a:xfrm>
          <a:prstGeom prst="rect">
            <a:avLst/>
          </a:prstGeom>
          <a:noFill/>
        </p:spPr>
        <p:txBody>
          <a:bodyPr wrap="square" rtlCol="0">
            <a:spAutoFit/>
          </a:bodyPr>
          <a:lstStyle/>
          <a:p>
            <a:r>
              <a:rPr lang="en-US" sz="1200" dirty="0">
                <a:hlinkClick r:id="rId3"/>
              </a:rPr>
              <a:t>Organelles Involved in Protein Synthesis </a:t>
            </a:r>
            <a:r>
              <a:rPr lang="en-US" sz="1200" dirty="0" smtClean="0">
                <a:hlinkClick r:id="rId3"/>
              </a:rPr>
              <a:t>– YouTube</a:t>
            </a:r>
            <a:endParaRPr lang="cs-CZ" sz="1200" dirty="0" smtClean="0"/>
          </a:p>
          <a:p>
            <a:endParaRPr lang="cs-CZ" sz="1200" dirty="0"/>
          </a:p>
        </p:txBody>
      </p:sp>
    </p:spTree>
    <p:extLst>
      <p:ext uri="{BB962C8B-B14F-4D97-AF65-F5344CB8AC3E}">
        <p14:creationId xmlns:p14="http://schemas.microsoft.com/office/powerpoint/2010/main" val="3003019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élník 9"/>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362" name="Text Box 2"/>
          <p:cNvSpPr txBox="1">
            <a:spLocks noChangeArrowheads="1"/>
          </p:cNvSpPr>
          <p:nvPr/>
        </p:nvSpPr>
        <p:spPr bwMode="auto">
          <a:xfrm>
            <a:off x="3397250" y="228600"/>
            <a:ext cx="4634923" cy="707886"/>
          </a:xfrm>
          <a:prstGeom prst="rect">
            <a:avLst/>
          </a:prstGeom>
          <a:noFill/>
          <a:extLst/>
        </p:spPr>
        <p:txBody>
          <a:bodyPr wrap="none" rtlCol="0">
            <a:spAutoFit/>
          </a:bodyPr>
          <a:lstStyle>
            <a:defPPr>
              <a:defRPr lang="cs-CZ"/>
            </a:defPPr>
            <a:lvl1pPr>
              <a:defRPr sz="4000" b="1"/>
            </a:lvl1pPr>
          </a:lstStyle>
          <a:p>
            <a:r>
              <a:rPr lang="cs-CZ" altLang="cs-CZ" dirty="0"/>
              <a:t>CHEMICKÉ    SLOŽENÍ</a:t>
            </a:r>
          </a:p>
        </p:txBody>
      </p:sp>
      <p:sp>
        <p:nvSpPr>
          <p:cNvPr id="15363" name="Text Box 3"/>
          <p:cNvSpPr txBox="1">
            <a:spLocks noChangeArrowheads="1"/>
          </p:cNvSpPr>
          <p:nvPr/>
        </p:nvSpPr>
        <p:spPr bwMode="auto">
          <a:xfrm>
            <a:off x="1701800" y="1200805"/>
            <a:ext cx="8661400"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76250">
              <a:defRPr>
                <a:solidFill>
                  <a:schemeClr val="tx1"/>
                </a:solidFill>
                <a:latin typeface="Arial" panose="020B0604020202020204" pitchFamily="34" charset="0"/>
              </a:defRPr>
            </a:lvl1pPr>
            <a:lvl2pPr defTabSz="476250">
              <a:defRPr>
                <a:solidFill>
                  <a:schemeClr val="tx1"/>
                </a:solidFill>
                <a:latin typeface="Arial" panose="020B0604020202020204" pitchFamily="34" charset="0"/>
              </a:defRPr>
            </a:lvl2pPr>
            <a:lvl3pPr defTabSz="476250">
              <a:defRPr>
                <a:solidFill>
                  <a:schemeClr val="tx1"/>
                </a:solidFill>
                <a:latin typeface="Arial" panose="020B0604020202020204" pitchFamily="34" charset="0"/>
              </a:defRPr>
            </a:lvl3pPr>
            <a:lvl4pPr defTabSz="476250">
              <a:defRPr>
                <a:solidFill>
                  <a:schemeClr val="tx1"/>
                </a:solidFill>
                <a:latin typeface="Arial" panose="020B0604020202020204" pitchFamily="34" charset="0"/>
              </a:defRPr>
            </a:lvl4pPr>
            <a:lvl5pPr defTabSz="476250">
              <a:defRPr>
                <a:solidFill>
                  <a:schemeClr val="tx1"/>
                </a:solidFill>
                <a:latin typeface="Arial" panose="020B0604020202020204" pitchFamily="34" charset="0"/>
              </a:defRPr>
            </a:lvl5pPr>
            <a:lvl6pPr defTabSz="476250" fontAlgn="base">
              <a:spcBef>
                <a:spcPct val="0"/>
              </a:spcBef>
              <a:spcAft>
                <a:spcPct val="0"/>
              </a:spcAft>
              <a:defRPr>
                <a:solidFill>
                  <a:schemeClr val="tx1"/>
                </a:solidFill>
                <a:latin typeface="Arial" panose="020B0604020202020204" pitchFamily="34" charset="0"/>
              </a:defRPr>
            </a:lvl6pPr>
            <a:lvl7pPr defTabSz="476250" fontAlgn="base">
              <a:spcBef>
                <a:spcPct val="0"/>
              </a:spcBef>
              <a:spcAft>
                <a:spcPct val="0"/>
              </a:spcAft>
              <a:defRPr>
                <a:solidFill>
                  <a:schemeClr val="tx1"/>
                </a:solidFill>
                <a:latin typeface="Arial" panose="020B0604020202020204" pitchFamily="34" charset="0"/>
              </a:defRPr>
            </a:lvl7pPr>
            <a:lvl8pPr defTabSz="476250" fontAlgn="base">
              <a:spcBef>
                <a:spcPct val="0"/>
              </a:spcBef>
              <a:spcAft>
                <a:spcPct val="0"/>
              </a:spcAft>
              <a:defRPr>
                <a:solidFill>
                  <a:schemeClr val="tx1"/>
                </a:solidFill>
                <a:latin typeface="Arial" panose="020B0604020202020204" pitchFamily="34" charset="0"/>
              </a:defRPr>
            </a:lvl8pPr>
            <a:lvl9pPr defTabSz="476250" fontAlgn="base">
              <a:spcBef>
                <a:spcPct val="0"/>
              </a:spcBef>
              <a:spcAft>
                <a:spcPct val="0"/>
              </a:spcAft>
              <a:defRPr>
                <a:solidFill>
                  <a:schemeClr val="tx1"/>
                </a:solidFill>
                <a:latin typeface="Arial" panose="020B0604020202020204" pitchFamily="34" charset="0"/>
              </a:defRPr>
            </a:lvl9pPr>
          </a:lstStyle>
          <a:p>
            <a:pPr>
              <a:defRPr/>
            </a:pPr>
            <a:r>
              <a:rPr lang="cs-CZ" altLang="cs-CZ" sz="3200" b="1" dirty="0">
                <a:solidFill>
                  <a:schemeClr val="accent2"/>
                </a:solidFill>
                <a:effectLst>
                  <a:outerShdw blurRad="38100" dist="38100" dir="2700000" algn="tl">
                    <a:srgbClr val="C0C0C0"/>
                  </a:outerShdw>
                </a:effectLst>
                <a:latin typeface="Times New Roman" panose="02020603050405020304" pitchFamily="18" charset="0"/>
              </a:rPr>
              <a:t>Biogenní prvky</a:t>
            </a:r>
            <a:endParaRPr lang="cs-CZ" altLang="cs-CZ" sz="2400" dirty="0">
              <a:latin typeface="Times New Roman" panose="02020603050405020304" pitchFamily="18" charset="0"/>
            </a:endParaRPr>
          </a:p>
          <a:p>
            <a:pPr>
              <a:spcBef>
                <a:spcPct val="40000"/>
              </a:spcBef>
              <a:defRPr/>
            </a:pPr>
            <a:r>
              <a:rPr lang="cs-CZ" altLang="cs-CZ" sz="2400" dirty="0">
                <a:latin typeface="Times New Roman" panose="02020603050405020304" pitchFamily="18" charset="0"/>
              </a:rPr>
              <a:t>	</a:t>
            </a:r>
            <a:r>
              <a:rPr lang="cs-CZ" altLang="cs-CZ" sz="2800" b="1" i="1" u="sng" dirty="0" err="1">
                <a:latin typeface="Times New Roman" panose="02020603050405020304" pitchFamily="18" charset="0"/>
              </a:rPr>
              <a:t>Makrobiogenní</a:t>
            </a:r>
            <a:r>
              <a:rPr lang="cs-CZ" altLang="cs-CZ" sz="2800" b="1" i="1" u="sng" dirty="0">
                <a:latin typeface="Times New Roman" panose="02020603050405020304" pitchFamily="18" charset="0"/>
              </a:rPr>
              <a:t> prvky</a:t>
            </a:r>
            <a:r>
              <a:rPr lang="cs-CZ" altLang="cs-CZ" sz="2800" dirty="0">
                <a:latin typeface="Times New Roman" panose="02020603050405020304" pitchFamily="18" charset="0"/>
              </a:rPr>
              <a:t> </a:t>
            </a:r>
          </a:p>
          <a:p>
            <a:pPr>
              <a:defRPr/>
            </a:pPr>
            <a:r>
              <a:rPr lang="cs-CZ" altLang="cs-CZ" sz="2800" dirty="0">
                <a:latin typeface="Times New Roman" panose="02020603050405020304" pitchFamily="18" charset="0"/>
              </a:rPr>
              <a:t>		- organická forma (C, H, O, N, S, P)</a:t>
            </a:r>
          </a:p>
          <a:p>
            <a:pPr>
              <a:defRPr/>
            </a:pPr>
            <a:r>
              <a:rPr lang="cs-CZ" altLang="cs-CZ" sz="2800" dirty="0">
                <a:latin typeface="Times New Roman" panose="02020603050405020304" pitchFamily="18" charset="0"/>
              </a:rPr>
              <a:t>		- anorganická forma (K, Na, Cl, Ca, Mg, </a:t>
            </a:r>
            <a:r>
              <a:rPr lang="cs-CZ" altLang="cs-CZ" sz="2800" dirty="0" err="1">
                <a:latin typeface="Times New Roman" panose="02020603050405020304" pitchFamily="18" charset="0"/>
              </a:rPr>
              <a:t>Fe</a:t>
            </a:r>
            <a:r>
              <a:rPr lang="cs-CZ" altLang="cs-CZ" sz="2800" dirty="0">
                <a:latin typeface="Times New Roman" panose="02020603050405020304" pitchFamily="18" charset="0"/>
              </a:rPr>
              <a:t>, P)</a:t>
            </a:r>
          </a:p>
          <a:p>
            <a:pPr>
              <a:spcBef>
                <a:spcPct val="30000"/>
              </a:spcBef>
              <a:defRPr/>
            </a:pPr>
            <a:r>
              <a:rPr lang="cs-CZ" altLang="cs-CZ" sz="2800" dirty="0">
                <a:latin typeface="Times New Roman" panose="02020603050405020304" pitchFamily="18" charset="0"/>
              </a:rPr>
              <a:t>	</a:t>
            </a:r>
            <a:r>
              <a:rPr lang="cs-CZ" altLang="cs-CZ" sz="2800" b="1" i="1" u="sng" dirty="0" err="1">
                <a:latin typeface="Times New Roman" panose="02020603050405020304" pitchFamily="18" charset="0"/>
              </a:rPr>
              <a:t>Oligobiogenní</a:t>
            </a:r>
            <a:r>
              <a:rPr lang="cs-CZ" altLang="cs-CZ" sz="2800" b="1" i="1" u="sng" dirty="0">
                <a:latin typeface="Times New Roman" panose="02020603050405020304" pitchFamily="18" charset="0"/>
              </a:rPr>
              <a:t> prvky</a:t>
            </a:r>
            <a:r>
              <a:rPr lang="cs-CZ" altLang="cs-CZ" sz="2800" dirty="0">
                <a:latin typeface="Times New Roman" panose="02020603050405020304" pitchFamily="18" charset="0"/>
              </a:rPr>
              <a:t> (</a:t>
            </a:r>
            <a:r>
              <a:rPr lang="cs-CZ" altLang="cs-CZ" sz="2800" dirty="0" err="1">
                <a:latin typeface="Times New Roman" panose="02020603050405020304" pitchFamily="18" charset="0"/>
              </a:rPr>
              <a:t>Cu</a:t>
            </a:r>
            <a:r>
              <a:rPr lang="cs-CZ" altLang="cs-CZ" sz="2800" dirty="0">
                <a:latin typeface="Times New Roman" panose="02020603050405020304" pitchFamily="18" charset="0"/>
              </a:rPr>
              <a:t>, </a:t>
            </a:r>
            <a:r>
              <a:rPr lang="cs-CZ" altLang="cs-CZ" sz="2800" dirty="0" err="1">
                <a:latin typeface="Times New Roman" panose="02020603050405020304" pitchFamily="18" charset="0"/>
              </a:rPr>
              <a:t>Zn</a:t>
            </a:r>
            <a:r>
              <a:rPr lang="cs-CZ" altLang="cs-CZ" sz="2800" dirty="0">
                <a:latin typeface="Times New Roman" panose="02020603050405020304" pitchFamily="18" charset="0"/>
              </a:rPr>
              <a:t>, Co, Se...)</a:t>
            </a:r>
          </a:p>
        </p:txBody>
      </p:sp>
      <p:sp>
        <p:nvSpPr>
          <p:cNvPr id="15364" name="Text Box 4"/>
          <p:cNvSpPr txBox="1">
            <a:spLocks noChangeArrowheads="1"/>
          </p:cNvSpPr>
          <p:nvPr/>
        </p:nvSpPr>
        <p:spPr bwMode="auto">
          <a:xfrm>
            <a:off x="1905001" y="4172604"/>
            <a:ext cx="6234113"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381000">
              <a:defRPr>
                <a:solidFill>
                  <a:schemeClr val="tx1"/>
                </a:solidFill>
                <a:latin typeface="Arial" panose="020B0604020202020204" pitchFamily="34" charset="0"/>
              </a:defRPr>
            </a:lvl1pPr>
            <a:lvl2pPr defTabSz="381000">
              <a:defRPr>
                <a:solidFill>
                  <a:schemeClr val="tx1"/>
                </a:solidFill>
                <a:latin typeface="Arial" panose="020B0604020202020204" pitchFamily="34" charset="0"/>
              </a:defRPr>
            </a:lvl2pPr>
            <a:lvl3pPr defTabSz="381000">
              <a:defRPr>
                <a:solidFill>
                  <a:schemeClr val="tx1"/>
                </a:solidFill>
                <a:latin typeface="Arial" panose="020B0604020202020204" pitchFamily="34" charset="0"/>
              </a:defRPr>
            </a:lvl3pPr>
            <a:lvl4pPr defTabSz="381000">
              <a:defRPr>
                <a:solidFill>
                  <a:schemeClr val="tx1"/>
                </a:solidFill>
                <a:latin typeface="Arial" panose="020B0604020202020204" pitchFamily="34" charset="0"/>
              </a:defRPr>
            </a:lvl4pPr>
            <a:lvl5pPr defTabSz="381000">
              <a:defRPr>
                <a:solidFill>
                  <a:schemeClr val="tx1"/>
                </a:solidFill>
                <a:latin typeface="Arial" panose="020B0604020202020204" pitchFamily="34" charset="0"/>
              </a:defRPr>
            </a:lvl5pPr>
            <a:lvl6pPr defTabSz="381000" fontAlgn="base">
              <a:spcBef>
                <a:spcPct val="0"/>
              </a:spcBef>
              <a:spcAft>
                <a:spcPct val="0"/>
              </a:spcAft>
              <a:defRPr>
                <a:solidFill>
                  <a:schemeClr val="tx1"/>
                </a:solidFill>
                <a:latin typeface="Arial" panose="020B0604020202020204" pitchFamily="34" charset="0"/>
              </a:defRPr>
            </a:lvl6pPr>
            <a:lvl7pPr defTabSz="381000" fontAlgn="base">
              <a:spcBef>
                <a:spcPct val="0"/>
              </a:spcBef>
              <a:spcAft>
                <a:spcPct val="0"/>
              </a:spcAft>
              <a:defRPr>
                <a:solidFill>
                  <a:schemeClr val="tx1"/>
                </a:solidFill>
                <a:latin typeface="Arial" panose="020B0604020202020204" pitchFamily="34" charset="0"/>
              </a:defRPr>
            </a:lvl7pPr>
            <a:lvl8pPr defTabSz="381000" fontAlgn="base">
              <a:spcBef>
                <a:spcPct val="0"/>
              </a:spcBef>
              <a:spcAft>
                <a:spcPct val="0"/>
              </a:spcAft>
              <a:defRPr>
                <a:solidFill>
                  <a:schemeClr val="tx1"/>
                </a:solidFill>
                <a:latin typeface="Arial" panose="020B0604020202020204" pitchFamily="34" charset="0"/>
              </a:defRPr>
            </a:lvl8pPr>
            <a:lvl9pPr defTabSz="381000" fontAlgn="base">
              <a:spcBef>
                <a:spcPct val="0"/>
              </a:spcBef>
              <a:spcAft>
                <a:spcPct val="0"/>
              </a:spcAft>
              <a:defRPr>
                <a:solidFill>
                  <a:schemeClr val="tx1"/>
                </a:solidFill>
                <a:latin typeface="Arial" panose="020B0604020202020204" pitchFamily="34" charset="0"/>
              </a:defRPr>
            </a:lvl9pPr>
          </a:lstStyle>
          <a:p>
            <a:pPr>
              <a:defRPr/>
            </a:pPr>
            <a:r>
              <a:rPr lang="cs-CZ" altLang="cs-CZ" sz="3200" b="1">
                <a:solidFill>
                  <a:schemeClr val="accent2"/>
                </a:solidFill>
                <a:effectLst>
                  <a:outerShdw blurRad="38100" dist="38100" dir="2700000" algn="tl">
                    <a:srgbClr val="C0C0C0"/>
                  </a:outerShdw>
                </a:effectLst>
                <a:latin typeface="Times New Roman" panose="02020603050405020304" pitchFamily="18" charset="0"/>
              </a:rPr>
              <a:t>Voda</a:t>
            </a:r>
            <a:endParaRPr lang="cs-CZ" altLang="cs-CZ" sz="2400">
              <a:latin typeface="Times New Roman" panose="02020603050405020304" pitchFamily="18" charset="0"/>
            </a:endParaRPr>
          </a:p>
          <a:p>
            <a:pPr>
              <a:buFontTx/>
              <a:buChar char="•"/>
              <a:defRPr/>
            </a:pPr>
            <a:r>
              <a:rPr lang="cs-CZ" altLang="cs-CZ" sz="2800">
                <a:latin typeface="Times New Roman" panose="02020603050405020304" pitchFamily="18" charset="0"/>
              </a:rPr>
              <a:t> 	tvoří většinu hmoty živých soustav</a:t>
            </a:r>
          </a:p>
          <a:p>
            <a:pPr>
              <a:buFontTx/>
              <a:buChar char="•"/>
              <a:defRPr/>
            </a:pPr>
            <a:r>
              <a:rPr lang="cs-CZ" altLang="cs-CZ" sz="2800">
                <a:latin typeface="Times New Roman" panose="02020603050405020304" pitchFamily="18" charset="0"/>
              </a:rPr>
              <a:t>	molekula se chová jako elektrický dipól</a:t>
            </a:r>
          </a:p>
          <a:p>
            <a:pPr>
              <a:buFontTx/>
              <a:buChar char="•"/>
              <a:defRPr/>
            </a:pPr>
            <a:r>
              <a:rPr lang="cs-CZ" altLang="cs-CZ" sz="2800">
                <a:latin typeface="Times New Roman" panose="02020603050405020304" pitchFamily="18" charset="0"/>
              </a:rPr>
              <a:t>	tvoří hydratační obal</a:t>
            </a:r>
          </a:p>
          <a:p>
            <a:pPr>
              <a:buFontTx/>
              <a:buChar char="•"/>
              <a:defRPr/>
            </a:pPr>
            <a:r>
              <a:rPr lang="cs-CZ" altLang="cs-CZ" sz="2800">
                <a:latin typeface="Times New Roman" panose="02020603050405020304" pitchFamily="18" charset="0"/>
              </a:rPr>
              <a:t>	schopnost tvořit vodíkové můstky</a:t>
            </a:r>
            <a:endParaRPr lang="cs-CZ" altLang="cs-CZ" sz="2400">
              <a:latin typeface="Times New Roman" panose="02020603050405020304" pitchFamily="18" charset="0"/>
            </a:endParaRPr>
          </a:p>
        </p:txBody>
      </p:sp>
      <p:pic>
        <p:nvPicPr>
          <p:cNvPr id="6149" name="Picture 5" descr="msoBD5B7"/>
          <p:cNvPicPr>
            <a:picLocks noChangeAspect="1" noChangeArrowheads="1"/>
          </p:cNvPicPr>
          <p:nvPr/>
        </p:nvPicPr>
        <p:blipFill>
          <a:blip r:embed="rId2">
            <a:clrChange>
              <a:clrFrom>
                <a:srgbClr val="F1FCF8"/>
              </a:clrFrom>
              <a:clrTo>
                <a:srgbClr val="F1FCF8">
                  <a:alpha val="0"/>
                </a:srgbClr>
              </a:clrTo>
            </a:clrChange>
            <a:extLst>
              <a:ext uri="{28A0092B-C50C-407E-A947-70E740481C1C}">
                <a14:useLocalDpi xmlns:a14="http://schemas.microsoft.com/office/drawing/2010/main" val="0"/>
              </a:ext>
            </a:extLst>
          </a:blip>
          <a:srcRect l="3125"/>
          <a:stretch>
            <a:fillRect/>
          </a:stretch>
        </p:blipFill>
        <p:spPr bwMode="auto">
          <a:xfrm>
            <a:off x="10186004" y="4271033"/>
            <a:ext cx="1685925"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mso4FEB9"/>
          <p:cNvPicPr>
            <a:picLocks noChangeAspect="1" noChangeArrowheads="1"/>
          </p:cNvPicPr>
          <p:nvPr/>
        </p:nvPicPr>
        <p:blipFill>
          <a:blip r:embed="rId3">
            <a:clrChange>
              <a:clrFrom>
                <a:srgbClr val="EFFCF5"/>
              </a:clrFrom>
              <a:clrTo>
                <a:srgbClr val="EFFCF5">
                  <a:alpha val="0"/>
                </a:srgbClr>
              </a:clrTo>
            </a:clrChange>
            <a:extLst>
              <a:ext uri="{28A0092B-C50C-407E-A947-70E740481C1C}">
                <a14:useLocalDpi xmlns:a14="http://schemas.microsoft.com/office/drawing/2010/main" val="0"/>
              </a:ext>
            </a:extLst>
          </a:blip>
          <a:srcRect b="15894"/>
          <a:stretch>
            <a:fillRect/>
          </a:stretch>
        </p:blipFill>
        <p:spPr bwMode="auto">
          <a:xfrm>
            <a:off x="8040689" y="3810601"/>
            <a:ext cx="15128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msoA2A23"/>
          <p:cNvPicPr>
            <a:picLocks noChangeAspect="1" noChangeArrowheads="1"/>
          </p:cNvPicPr>
          <p:nvPr/>
        </p:nvPicPr>
        <p:blipFill>
          <a:blip r:embed="rId4">
            <a:clrChange>
              <a:clrFrom>
                <a:srgbClr val="F2FDF9"/>
              </a:clrFrom>
              <a:clrTo>
                <a:srgbClr val="F2FDF9">
                  <a:alpha val="0"/>
                </a:srgbClr>
              </a:clrTo>
            </a:clrChange>
            <a:extLst>
              <a:ext uri="{28A0092B-C50C-407E-A947-70E740481C1C}">
                <a14:useLocalDpi xmlns:a14="http://schemas.microsoft.com/office/drawing/2010/main" val="0"/>
              </a:ext>
            </a:extLst>
          </a:blip>
          <a:srcRect l="17894" b="13559"/>
          <a:stretch>
            <a:fillRect/>
          </a:stretch>
        </p:blipFill>
        <p:spPr bwMode="auto">
          <a:xfrm>
            <a:off x="7907147" y="5681384"/>
            <a:ext cx="17287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8"/>
          <p:cNvSpPr>
            <a:spLocks noChangeArrowheads="1"/>
          </p:cNvSpPr>
          <p:nvPr/>
        </p:nvSpPr>
        <p:spPr bwMode="auto">
          <a:xfrm>
            <a:off x="8040689" y="3933826"/>
            <a:ext cx="142875"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6153" name="Rectangle 9"/>
          <p:cNvSpPr>
            <a:spLocks noChangeArrowheads="1"/>
          </p:cNvSpPr>
          <p:nvPr/>
        </p:nvSpPr>
        <p:spPr bwMode="auto">
          <a:xfrm>
            <a:off x="9193214" y="4365626"/>
            <a:ext cx="142875" cy="142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Tree>
    <p:extLst>
      <p:ext uri="{BB962C8B-B14F-4D97-AF65-F5344CB8AC3E}">
        <p14:creationId xmlns:p14="http://schemas.microsoft.com/office/powerpoint/2010/main" val="1694778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620046" y="188914"/>
            <a:ext cx="36333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cs-CZ" altLang="cs-CZ" sz="4000" b="1">
                <a:solidFill>
                  <a:srgbClr val="3333FF"/>
                </a:solidFill>
                <a:effectLst>
                  <a:outerShdw blurRad="38100" dist="38100" dir="2700000" algn="tl">
                    <a:srgbClr val="C0C0C0"/>
                  </a:outerShdw>
                </a:effectLst>
              </a:rPr>
              <a:t>MITOCHONDRIE</a:t>
            </a:r>
          </a:p>
        </p:txBody>
      </p:sp>
      <p:sp>
        <p:nvSpPr>
          <p:cNvPr id="19459" name="Text Box 3"/>
          <p:cNvSpPr txBox="1">
            <a:spLocks noChangeArrowheads="1"/>
          </p:cNvSpPr>
          <p:nvPr/>
        </p:nvSpPr>
        <p:spPr bwMode="auto">
          <a:xfrm>
            <a:off x="3575051" y="836614"/>
            <a:ext cx="4938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3200" b="1" i="1"/>
              <a:t>produkce energie pro buňku</a:t>
            </a:r>
          </a:p>
        </p:txBody>
      </p:sp>
      <p:pic>
        <p:nvPicPr>
          <p:cNvPr id="19460" name="Picture 4" descr="mitochondrie Campb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1557339"/>
            <a:ext cx="4895850" cy="4154487"/>
          </a:xfrm>
          <a:prstGeom prst="rect">
            <a:avLst/>
          </a:prstGeom>
          <a:noFill/>
          <a:extLst>
            <a:ext uri="{909E8E84-426E-40DD-AFC4-6F175D3DCCD1}">
              <a14:hiddenFill xmlns:a14="http://schemas.microsoft.com/office/drawing/2010/main">
                <a:solidFill>
                  <a:srgbClr val="FFFFFF"/>
                </a:solidFill>
              </a14:hiddenFill>
            </a:ext>
          </a:extLst>
        </p:spPr>
      </p:pic>
      <p:sp>
        <p:nvSpPr>
          <p:cNvPr id="19461" name="Text Box 5"/>
          <p:cNvSpPr txBox="1">
            <a:spLocks noChangeArrowheads="1"/>
          </p:cNvSpPr>
          <p:nvPr/>
        </p:nvSpPr>
        <p:spPr bwMode="auto">
          <a:xfrm>
            <a:off x="6600825" y="1916114"/>
            <a:ext cx="4032250"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2913" algn="l"/>
              </a:tabLst>
              <a:defRPr>
                <a:solidFill>
                  <a:schemeClr val="tx1"/>
                </a:solidFill>
                <a:latin typeface="Arial" panose="020B0604020202020204" pitchFamily="34" charset="0"/>
              </a:defRPr>
            </a:lvl1pPr>
            <a:lvl2pPr>
              <a:tabLst>
                <a:tab pos="442913" algn="l"/>
              </a:tabLst>
              <a:defRPr>
                <a:solidFill>
                  <a:schemeClr val="tx1"/>
                </a:solidFill>
                <a:latin typeface="Arial" panose="020B0604020202020204" pitchFamily="34" charset="0"/>
              </a:defRPr>
            </a:lvl2pPr>
            <a:lvl3pPr>
              <a:tabLst>
                <a:tab pos="442913" algn="l"/>
              </a:tabLst>
              <a:defRPr>
                <a:solidFill>
                  <a:schemeClr val="tx1"/>
                </a:solidFill>
                <a:latin typeface="Arial" panose="020B0604020202020204" pitchFamily="34" charset="0"/>
              </a:defRPr>
            </a:lvl3pPr>
            <a:lvl4pPr>
              <a:tabLst>
                <a:tab pos="442913" algn="l"/>
              </a:tabLst>
              <a:defRPr>
                <a:solidFill>
                  <a:schemeClr val="tx1"/>
                </a:solidFill>
                <a:latin typeface="Arial" panose="020B0604020202020204" pitchFamily="34" charset="0"/>
              </a:defRPr>
            </a:lvl4pPr>
            <a:lvl5pPr>
              <a:tabLst>
                <a:tab pos="442913" algn="l"/>
              </a:tabLst>
              <a:defRPr>
                <a:solidFill>
                  <a:schemeClr val="tx1"/>
                </a:solidFill>
                <a:latin typeface="Arial" panose="020B0604020202020204" pitchFamily="34" charset="0"/>
              </a:defRPr>
            </a:lvl5pPr>
            <a:lvl6pPr fontAlgn="base">
              <a:spcBef>
                <a:spcPct val="0"/>
              </a:spcBef>
              <a:spcAft>
                <a:spcPct val="0"/>
              </a:spcAft>
              <a:tabLst>
                <a:tab pos="442913" algn="l"/>
              </a:tabLst>
              <a:defRPr>
                <a:solidFill>
                  <a:schemeClr val="tx1"/>
                </a:solidFill>
                <a:latin typeface="Arial" panose="020B0604020202020204" pitchFamily="34" charset="0"/>
              </a:defRPr>
            </a:lvl6pPr>
            <a:lvl7pPr fontAlgn="base">
              <a:spcBef>
                <a:spcPct val="0"/>
              </a:spcBef>
              <a:spcAft>
                <a:spcPct val="0"/>
              </a:spcAft>
              <a:tabLst>
                <a:tab pos="442913" algn="l"/>
              </a:tabLst>
              <a:defRPr>
                <a:solidFill>
                  <a:schemeClr val="tx1"/>
                </a:solidFill>
                <a:latin typeface="Arial" panose="020B0604020202020204" pitchFamily="34" charset="0"/>
              </a:defRPr>
            </a:lvl7pPr>
            <a:lvl8pPr fontAlgn="base">
              <a:spcBef>
                <a:spcPct val="0"/>
              </a:spcBef>
              <a:spcAft>
                <a:spcPct val="0"/>
              </a:spcAft>
              <a:tabLst>
                <a:tab pos="442913" algn="l"/>
              </a:tabLst>
              <a:defRPr>
                <a:solidFill>
                  <a:schemeClr val="tx1"/>
                </a:solidFill>
                <a:latin typeface="Arial" panose="020B0604020202020204" pitchFamily="34" charset="0"/>
              </a:defRPr>
            </a:lvl8pPr>
            <a:lvl9pPr fontAlgn="base">
              <a:spcBef>
                <a:spcPct val="0"/>
              </a:spcBef>
              <a:spcAft>
                <a:spcPct val="0"/>
              </a:spcAft>
              <a:tabLst>
                <a:tab pos="442913" algn="l"/>
              </a:tabLst>
              <a:defRPr>
                <a:solidFill>
                  <a:schemeClr val="tx1"/>
                </a:solidFill>
                <a:latin typeface="Arial" panose="020B0604020202020204" pitchFamily="34" charset="0"/>
              </a:defRPr>
            </a:lvl9pPr>
          </a:lstStyle>
          <a:p>
            <a:pPr>
              <a:buFontTx/>
              <a:buChar char="-"/>
            </a:pPr>
            <a:r>
              <a:rPr lang="cs-CZ" altLang="cs-CZ" sz="2800" b="1">
                <a:latin typeface="+mn-lt"/>
              </a:rPr>
              <a:t> ohraničena </a:t>
            </a:r>
            <a:r>
              <a:rPr lang="cs-CZ" altLang="cs-CZ" sz="2800" b="1" i="1">
                <a:solidFill>
                  <a:schemeClr val="accent2"/>
                </a:solidFill>
                <a:latin typeface="+mn-lt"/>
              </a:rPr>
              <a:t>dvojitou</a:t>
            </a:r>
            <a:r>
              <a:rPr lang="cs-CZ" altLang="cs-CZ" sz="2800" b="1">
                <a:latin typeface="+mn-lt"/>
              </a:rPr>
              <a:t> 	membránou</a:t>
            </a:r>
          </a:p>
          <a:p>
            <a:pPr>
              <a:spcBef>
                <a:spcPct val="40000"/>
              </a:spcBef>
              <a:buFontTx/>
              <a:buChar char="-"/>
            </a:pPr>
            <a:r>
              <a:rPr lang="cs-CZ" altLang="cs-CZ" sz="2800" b="1">
                <a:latin typeface="+mn-lt"/>
              </a:rPr>
              <a:t> vnitřní membrána 	zvrásněná do </a:t>
            </a:r>
            <a:r>
              <a:rPr lang="cs-CZ" altLang="cs-CZ" sz="2800" b="1" i="1">
                <a:solidFill>
                  <a:schemeClr val="accent2"/>
                </a:solidFill>
                <a:latin typeface="+mn-lt"/>
              </a:rPr>
              <a:t>krist</a:t>
            </a:r>
          </a:p>
          <a:p>
            <a:pPr>
              <a:spcBef>
                <a:spcPct val="40000"/>
              </a:spcBef>
              <a:buFontTx/>
              <a:buChar char="-"/>
            </a:pPr>
            <a:r>
              <a:rPr lang="cs-CZ" altLang="cs-CZ" sz="2800" b="1">
                <a:latin typeface="+mn-lt"/>
              </a:rPr>
              <a:t> enzymy pro </a:t>
            </a:r>
            <a:r>
              <a:rPr lang="cs-CZ" altLang="cs-CZ" sz="2800" b="1" i="1">
                <a:solidFill>
                  <a:schemeClr val="accent2"/>
                </a:solidFill>
                <a:latin typeface="+mn-lt"/>
              </a:rPr>
              <a:t>aerobní 	fosforylaci</a:t>
            </a:r>
          </a:p>
          <a:p>
            <a:pPr>
              <a:spcBef>
                <a:spcPct val="40000"/>
              </a:spcBef>
              <a:buFontTx/>
              <a:buChar char="-"/>
            </a:pPr>
            <a:r>
              <a:rPr lang="cs-CZ" altLang="cs-CZ" sz="2800" b="1">
                <a:latin typeface="+mn-lt"/>
              </a:rPr>
              <a:t> obsahuje 	mitochondriální </a:t>
            </a:r>
            <a:r>
              <a:rPr lang="cs-CZ" altLang="cs-CZ" sz="2800" b="1" i="1">
                <a:solidFill>
                  <a:schemeClr val="accent2"/>
                </a:solidFill>
                <a:latin typeface="+mn-lt"/>
              </a:rPr>
              <a:t>DNA</a:t>
            </a:r>
          </a:p>
        </p:txBody>
      </p:sp>
    </p:spTree>
    <p:extLst>
      <p:ext uri="{BB962C8B-B14F-4D97-AF65-F5344CB8AC3E}">
        <p14:creationId xmlns:p14="http://schemas.microsoft.com/office/powerpoint/2010/main" val="31474584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758908" y="397451"/>
            <a:ext cx="8332217" cy="646331"/>
          </a:xfrm>
          <a:prstGeom prst="rect">
            <a:avLst/>
          </a:prstGeom>
          <a:noFill/>
        </p:spPr>
        <p:txBody>
          <a:bodyPr wrap="none" rtlCol="0">
            <a:spAutoFit/>
          </a:bodyPr>
          <a:lstStyle/>
          <a:p>
            <a:pPr algn="ctr"/>
            <a:r>
              <a:rPr lang="cs-CZ" sz="3600" b="1" dirty="0">
                <a:sym typeface="Symbol" panose="05050102010706020507" pitchFamily="18" charset="2"/>
              </a:rPr>
              <a:t>CYTOSKELETON  -  </a:t>
            </a:r>
            <a:r>
              <a:rPr lang="cs-CZ" sz="3600" b="1" dirty="0" smtClean="0">
                <a:sym typeface="Symbol" panose="05050102010706020507" pitchFamily="18" charset="2"/>
              </a:rPr>
              <a:t>Tenká a hrubá </a:t>
            </a:r>
            <a:r>
              <a:rPr lang="cs-CZ" sz="3600" b="1" dirty="0" err="1" smtClean="0">
                <a:sym typeface="Symbol" panose="05050102010706020507" pitchFamily="18" charset="2"/>
              </a:rPr>
              <a:t>filamenta</a:t>
            </a:r>
            <a:endParaRPr lang="cs-CZ" sz="3600" b="1" dirty="0">
              <a:effectLst>
                <a:glow rad="63500">
                  <a:schemeClr val="accent1">
                    <a:satMod val="175000"/>
                    <a:alpha val="40000"/>
                  </a:schemeClr>
                </a:glow>
              </a:effectLst>
            </a:endParaRPr>
          </a:p>
        </p:txBody>
      </p:sp>
      <p:pic>
        <p:nvPicPr>
          <p:cNvPr id="4" name="Picture 3" descr="mikrofilamenta FluMiCampb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8538"/>
            <a:ext cx="4321175" cy="2851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ikrofilamenta funkce Albert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0342" y="4709333"/>
            <a:ext cx="5308872" cy="1798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ikrofilamenta-typy pohybů Alberts"/>
          <p:cNvPicPr>
            <a:picLocks noChangeAspect="1" noChangeArrowheads="1"/>
          </p:cNvPicPr>
          <p:nvPr/>
        </p:nvPicPr>
        <p:blipFill>
          <a:blip r:embed="rId5">
            <a:clrChange>
              <a:clrFrom>
                <a:srgbClr val="FAFEFF"/>
              </a:clrFrom>
              <a:clrTo>
                <a:srgbClr val="FAFEFF">
                  <a:alpha val="0"/>
                </a:srgbClr>
              </a:clrTo>
            </a:clrChange>
            <a:extLst>
              <a:ext uri="{28A0092B-C50C-407E-A947-70E740481C1C}">
                <a14:useLocalDpi xmlns:a14="http://schemas.microsoft.com/office/drawing/2010/main" val="0"/>
              </a:ext>
            </a:extLst>
          </a:blip>
          <a:srcRect/>
          <a:stretch>
            <a:fillRect/>
          </a:stretch>
        </p:blipFill>
        <p:spPr bwMode="auto">
          <a:xfrm>
            <a:off x="4321175" y="1377447"/>
            <a:ext cx="4291013" cy="29448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pohyb buňky aktinem Alber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79214" y="4322260"/>
            <a:ext cx="2338106" cy="24262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68453"/>
          <a:stretch/>
        </p:blipFill>
        <p:spPr bwMode="auto">
          <a:xfrm>
            <a:off x="8472149" y="1578548"/>
            <a:ext cx="3645171" cy="258114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49477" y="4228597"/>
            <a:ext cx="4572000" cy="253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0363" algn="l"/>
              </a:tabLst>
              <a:defRPr>
                <a:solidFill>
                  <a:schemeClr val="tx1"/>
                </a:solidFill>
                <a:latin typeface="Arial" panose="020B0604020202020204" pitchFamily="34" charset="0"/>
              </a:defRPr>
            </a:lvl1pPr>
            <a:lvl2pPr>
              <a:tabLst>
                <a:tab pos="360363" algn="l"/>
              </a:tabLst>
              <a:defRPr>
                <a:solidFill>
                  <a:schemeClr val="tx1"/>
                </a:solidFill>
                <a:latin typeface="Arial" panose="020B0604020202020204" pitchFamily="34" charset="0"/>
              </a:defRPr>
            </a:lvl2pPr>
            <a:lvl3pPr>
              <a:tabLst>
                <a:tab pos="360363" algn="l"/>
              </a:tabLst>
              <a:defRPr>
                <a:solidFill>
                  <a:schemeClr val="tx1"/>
                </a:solidFill>
                <a:latin typeface="Arial" panose="020B0604020202020204" pitchFamily="34" charset="0"/>
              </a:defRPr>
            </a:lvl3pPr>
            <a:lvl4pPr>
              <a:tabLst>
                <a:tab pos="360363" algn="l"/>
              </a:tabLst>
              <a:defRPr>
                <a:solidFill>
                  <a:schemeClr val="tx1"/>
                </a:solidFill>
                <a:latin typeface="Arial" panose="020B0604020202020204" pitchFamily="34" charset="0"/>
              </a:defRPr>
            </a:lvl4pPr>
            <a:lvl5pPr>
              <a:tabLst>
                <a:tab pos="360363" algn="l"/>
              </a:tabLst>
              <a:defRPr>
                <a:solidFill>
                  <a:schemeClr val="tx1"/>
                </a:solidFill>
                <a:latin typeface="Arial" panose="020B0604020202020204" pitchFamily="34" charset="0"/>
              </a:defRPr>
            </a:lvl5pPr>
            <a:lvl6pPr fontAlgn="base">
              <a:spcBef>
                <a:spcPct val="0"/>
              </a:spcBef>
              <a:spcAft>
                <a:spcPct val="0"/>
              </a:spcAft>
              <a:tabLst>
                <a:tab pos="360363" algn="l"/>
              </a:tabLst>
              <a:defRPr>
                <a:solidFill>
                  <a:schemeClr val="tx1"/>
                </a:solidFill>
                <a:latin typeface="Arial" panose="020B0604020202020204" pitchFamily="34" charset="0"/>
              </a:defRPr>
            </a:lvl6pPr>
            <a:lvl7pPr fontAlgn="base">
              <a:spcBef>
                <a:spcPct val="0"/>
              </a:spcBef>
              <a:spcAft>
                <a:spcPct val="0"/>
              </a:spcAft>
              <a:tabLst>
                <a:tab pos="360363" algn="l"/>
              </a:tabLst>
              <a:defRPr>
                <a:solidFill>
                  <a:schemeClr val="tx1"/>
                </a:solidFill>
                <a:latin typeface="Arial" panose="020B0604020202020204" pitchFamily="34" charset="0"/>
              </a:defRPr>
            </a:lvl7pPr>
            <a:lvl8pPr fontAlgn="base">
              <a:spcBef>
                <a:spcPct val="0"/>
              </a:spcBef>
              <a:spcAft>
                <a:spcPct val="0"/>
              </a:spcAft>
              <a:tabLst>
                <a:tab pos="360363" algn="l"/>
              </a:tabLst>
              <a:defRPr>
                <a:solidFill>
                  <a:schemeClr val="tx1"/>
                </a:solidFill>
                <a:latin typeface="Arial" panose="020B0604020202020204" pitchFamily="34" charset="0"/>
              </a:defRPr>
            </a:lvl8pPr>
            <a:lvl9pPr fontAlgn="base">
              <a:spcBef>
                <a:spcPct val="0"/>
              </a:spcBef>
              <a:spcAft>
                <a:spcPct val="0"/>
              </a:spcAft>
              <a:tabLst>
                <a:tab pos="360363" algn="l"/>
              </a:tabLst>
              <a:defRPr>
                <a:solidFill>
                  <a:schemeClr val="tx1"/>
                </a:solidFill>
                <a:latin typeface="Arial" panose="020B0604020202020204" pitchFamily="34" charset="0"/>
              </a:defRPr>
            </a:lvl9pPr>
          </a:lstStyle>
          <a:p>
            <a:r>
              <a:rPr lang="cs-CZ" altLang="cs-CZ" sz="2200" b="1" dirty="0">
                <a:solidFill>
                  <a:srgbClr val="FF0000"/>
                </a:solidFill>
                <a:effectLst>
                  <a:outerShdw blurRad="38100" dist="38100" dir="2700000" algn="tl">
                    <a:srgbClr val="C0C0C0"/>
                  </a:outerShdw>
                </a:effectLst>
                <a:latin typeface="+mn-lt"/>
              </a:rPr>
              <a:t>funkce strukturální</a:t>
            </a:r>
          </a:p>
          <a:p>
            <a:pPr>
              <a:buFontTx/>
              <a:buChar char="•"/>
            </a:pPr>
            <a:r>
              <a:rPr lang="cs-CZ" altLang="cs-CZ" sz="2200" dirty="0">
                <a:latin typeface="+mn-lt"/>
              </a:rPr>
              <a:t>	stabilní základ výběžků buňky</a:t>
            </a:r>
          </a:p>
          <a:p>
            <a:pPr>
              <a:lnSpc>
                <a:spcPct val="80000"/>
              </a:lnSpc>
              <a:buFontTx/>
              <a:buChar char="•"/>
            </a:pPr>
            <a:r>
              <a:rPr lang="cs-CZ" altLang="cs-CZ" sz="2200" dirty="0">
                <a:latin typeface="+mn-lt"/>
              </a:rPr>
              <a:t>	základ nestabilních senzitivních 		výběžků buňky</a:t>
            </a:r>
          </a:p>
          <a:p>
            <a:r>
              <a:rPr lang="cs-CZ" altLang="cs-CZ" sz="2200" b="1" dirty="0">
                <a:solidFill>
                  <a:srgbClr val="FF0000"/>
                </a:solidFill>
                <a:effectLst>
                  <a:outerShdw blurRad="38100" dist="38100" dir="2700000" algn="tl">
                    <a:srgbClr val="C0C0C0"/>
                  </a:outerShdw>
                </a:effectLst>
                <a:latin typeface="+mn-lt"/>
              </a:rPr>
              <a:t>funkce kinetická</a:t>
            </a:r>
          </a:p>
          <a:p>
            <a:pPr>
              <a:buFontTx/>
              <a:buChar char="•"/>
            </a:pPr>
            <a:r>
              <a:rPr lang="cs-CZ" altLang="cs-CZ" sz="2200" dirty="0">
                <a:latin typeface="+mn-lt"/>
              </a:rPr>
              <a:t>	svaly buňky</a:t>
            </a:r>
          </a:p>
          <a:p>
            <a:pPr>
              <a:lnSpc>
                <a:spcPct val="80000"/>
              </a:lnSpc>
              <a:buFontTx/>
              <a:buChar char="•"/>
            </a:pPr>
            <a:r>
              <a:rPr lang="cs-CZ" altLang="cs-CZ" sz="2200" dirty="0">
                <a:latin typeface="+mn-lt"/>
              </a:rPr>
              <a:t>	dělení buňky (</a:t>
            </a:r>
            <a:r>
              <a:rPr lang="cs-CZ" altLang="cs-CZ" sz="2200" i="1" dirty="0">
                <a:latin typeface="+mn-lt"/>
              </a:rPr>
              <a:t>kontraktilní 				    prstenec</a:t>
            </a:r>
            <a:r>
              <a:rPr lang="cs-CZ" altLang="cs-CZ" sz="2200" dirty="0">
                <a:latin typeface="+mn-lt"/>
              </a:rPr>
              <a:t>)</a:t>
            </a:r>
          </a:p>
        </p:txBody>
      </p:sp>
    </p:spTree>
    <p:extLst>
      <p:ext uri="{BB962C8B-B14F-4D97-AF65-F5344CB8AC3E}">
        <p14:creationId xmlns:p14="http://schemas.microsoft.com/office/powerpoint/2010/main" val="3724084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810844" y="397451"/>
            <a:ext cx="8228343" cy="646331"/>
          </a:xfrm>
          <a:prstGeom prst="rect">
            <a:avLst/>
          </a:prstGeom>
          <a:noFill/>
        </p:spPr>
        <p:txBody>
          <a:bodyPr wrap="none" rtlCol="0">
            <a:spAutoFit/>
          </a:bodyPr>
          <a:lstStyle/>
          <a:p>
            <a:pPr algn="ctr"/>
            <a:r>
              <a:rPr lang="cs-CZ" sz="3600" b="1" dirty="0">
                <a:sym typeface="Symbol" panose="05050102010706020507" pitchFamily="18" charset="2"/>
              </a:rPr>
              <a:t>CYTOSKELETON  -  </a:t>
            </a:r>
            <a:r>
              <a:rPr lang="cs-CZ" sz="3600" b="1" dirty="0" smtClean="0">
                <a:sym typeface="Symbol" panose="05050102010706020507" pitchFamily="18" charset="2"/>
              </a:rPr>
              <a:t>intermediální </a:t>
            </a:r>
            <a:r>
              <a:rPr lang="cs-CZ" sz="3600" b="1" dirty="0" err="1" smtClean="0">
                <a:sym typeface="Symbol" panose="05050102010706020507" pitchFamily="18" charset="2"/>
              </a:rPr>
              <a:t>filamenta</a:t>
            </a:r>
            <a:endParaRPr lang="cs-CZ" sz="3600" b="1" dirty="0">
              <a:effectLst>
                <a:glow rad="63500">
                  <a:schemeClr val="accent1">
                    <a:satMod val="175000"/>
                    <a:alpha val="40000"/>
                  </a:schemeClr>
                </a:glow>
              </a:effectLst>
            </a:endParaRPr>
          </a:p>
        </p:txBody>
      </p:sp>
      <p:pic>
        <p:nvPicPr>
          <p:cNvPr id="4" name="Picture 4" descr="InterFil vlákno Alberts"/>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434350" y="2614739"/>
            <a:ext cx="7129462" cy="19827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InterFil 1 vlákno Alberts"/>
          <p:cNvPicPr>
            <a:picLocks noChangeAspect="1" noChangeArrowheads="1"/>
          </p:cNvPicPr>
          <p:nvPr/>
        </p:nvPicPr>
        <p:blipFill>
          <a:blip r:embed="rId4">
            <a:lum bright="-42000" contrast="60000"/>
            <a:extLst>
              <a:ext uri="{28A0092B-C50C-407E-A947-70E740481C1C}">
                <a14:useLocalDpi xmlns:a14="http://schemas.microsoft.com/office/drawing/2010/main" val="0"/>
              </a:ext>
            </a:extLst>
          </a:blip>
          <a:srcRect/>
          <a:stretch>
            <a:fillRect/>
          </a:stretch>
        </p:blipFill>
        <p:spPr bwMode="auto">
          <a:xfrm>
            <a:off x="8323725" y="1894014"/>
            <a:ext cx="3455987" cy="5667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nterFil Napínání BB s vlákny Alber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2921" y="4303838"/>
            <a:ext cx="3168650" cy="2444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InterFil Napínání BB bez vláken Alberts"/>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a:stretch>
            <a:fillRect/>
          </a:stretch>
        </p:blipFill>
        <p:spPr bwMode="auto">
          <a:xfrm>
            <a:off x="7305675" y="4597526"/>
            <a:ext cx="4886325" cy="21510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intermedfil FluoroMi Alber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919" y="1705988"/>
            <a:ext cx="3665763" cy="5084951"/>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4007195" y="1309217"/>
            <a:ext cx="453707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68288">
              <a:defRPr>
                <a:solidFill>
                  <a:schemeClr val="tx1"/>
                </a:solidFill>
                <a:latin typeface="Arial" panose="020B0604020202020204" pitchFamily="34" charset="0"/>
              </a:defRPr>
            </a:lvl1pPr>
            <a:lvl2pPr defTabSz="268288">
              <a:defRPr>
                <a:solidFill>
                  <a:schemeClr val="tx1"/>
                </a:solidFill>
                <a:latin typeface="Arial" panose="020B0604020202020204" pitchFamily="34" charset="0"/>
              </a:defRPr>
            </a:lvl2pPr>
            <a:lvl3pPr defTabSz="268288">
              <a:defRPr>
                <a:solidFill>
                  <a:schemeClr val="tx1"/>
                </a:solidFill>
                <a:latin typeface="Arial" panose="020B0604020202020204" pitchFamily="34" charset="0"/>
              </a:defRPr>
            </a:lvl3pPr>
            <a:lvl4pPr defTabSz="268288">
              <a:defRPr>
                <a:solidFill>
                  <a:schemeClr val="tx1"/>
                </a:solidFill>
                <a:latin typeface="Arial" panose="020B0604020202020204" pitchFamily="34" charset="0"/>
              </a:defRPr>
            </a:lvl4pPr>
            <a:lvl5pPr defTabSz="268288">
              <a:defRPr>
                <a:solidFill>
                  <a:schemeClr val="tx1"/>
                </a:solidFill>
                <a:latin typeface="Arial" panose="020B0604020202020204" pitchFamily="34" charset="0"/>
              </a:defRPr>
            </a:lvl5pPr>
            <a:lvl6pPr defTabSz="268288" fontAlgn="base">
              <a:spcBef>
                <a:spcPct val="0"/>
              </a:spcBef>
              <a:spcAft>
                <a:spcPct val="0"/>
              </a:spcAft>
              <a:defRPr>
                <a:solidFill>
                  <a:schemeClr val="tx1"/>
                </a:solidFill>
                <a:latin typeface="Arial" panose="020B0604020202020204" pitchFamily="34" charset="0"/>
              </a:defRPr>
            </a:lvl6pPr>
            <a:lvl7pPr defTabSz="268288" fontAlgn="base">
              <a:spcBef>
                <a:spcPct val="0"/>
              </a:spcBef>
              <a:spcAft>
                <a:spcPct val="0"/>
              </a:spcAft>
              <a:defRPr>
                <a:solidFill>
                  <a:schemeClr val="tx1"/>
                </a:solidFill>
                <a:latin typeface="Arial" panose="020B0604020202020204" pitchFamily="34" charset="0"/>
              </a:defRPr>
            </a:lvl7pPr>
            <a:lvl8pPr defTabSz="268288" fontAlgn="base">
              <a:spcBef>
                <a:spcPct val="0"/>
              </a:spcBef>
              <a:spcAft>
                <a:spcPct val="0"/>
              </a:spcAft>
              <a:defRPr>
                <a:solidFill>
                  <a:schemeClr val="tx1"/>
                </a:solidFill>
                <a:latin typeface="Arial" panose="020B0604020202020204" pitchFamily="34" charset="0"/>
              </a:defRPr>
            </a:lvl8pPr>
            <a:lvl9pPr defTabSz="268288" fontAlgn="base">
              <a:spcBef>
                <a:spcPct val="0"/>
              </a:spcBef>
              <a:spcAft>
                <a:spcPct val="0"/>
              </a:spcAft>
              <a:defRPr>
                <a:solidFill>
                  <a:schemeClr val="tx1"/>
                </a:solidFill>
                <a:latin typeface="Arial" panose="020B0604020202020204" pitchFamily="34" charset="0"/>
              </a:defRPr>
            </a:lvl9pPr>
          </a:lstStyle>
          <a:p>
            <a:pPr>
              <a:buFontTx/>
              <a:buChar char="-"/>
            </a:pPr>
            <a:r>
              <a:rPr lang="cs-CZ" altLang="cs-CZ" sz="2800" dirty="0">
                <a:latin typeface="Times New Roman" panose="02020603050405020304" pitchFamily="18" charset="0"/>
              </a:rPr>
              <a:t> velká pevnost v tahu</a:t>
            </a:r>
          </a:p>
          <a:p>
            <a:pPr>
              <a:lnSpc>
                <a:spcPct val="80000"/>
              </a:lnSpc>
              <a:spcBef>
                <a:spcPct val="35000"/>
              </a:spcBef>
              <a:buFontTx/>
              <a:buChar char="-"/>
            </a:pPr>
            <a:r>
              <a:rPr lang="cs-CZ" altLang="cs-CZ" sz="2800" dirty="0">
                <a:latin typeface="Times New Roman" panose="02020603050405020304" pitchFamily="18" charset="0"/>
              </a:rPr>
              <a:t> umožňují buňkám vydržet   	</a:t>
            </a:r>
            <a:r>
              <a:rPr lang="cs-CZ" altLang="cs-CZ" sz="2800" b="1" i="1" dirty="0">
                <a:latin typeface="Times New Roman" panose="02020603050405020304" pitchFamily="18" charset="0"/>
              </a:rPr>
              <a:t>mechanický stres</a:t>
            </a:r>
            <a:r>
              <a:rPr lang="cs-CZ" altLang="cs-CZ" sz="2800" dirty="0">
                <a:latin typeface="Times New Roman" panose="02020603050405020304" pitchFamily="18" charset="0"/>
              </a:rPr>
              <a:t> při 	natažení buněk</a:t>
            </a:r>
          </a:p>
        </p:txBody>
      </p:sp>
    </p:spTree>
    <p:extLst>
      <p:ext uri="{BB962C8B-B14F-4D97-AF65-F5344CB8AC3E}">
        <p14:creationId xmlns:p14="http://schemas.microsoft.com/office/powerpoint/2010/main" val="35774072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mikrotubuly FluoroMi Campb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7772"/>
            <a:ext cx="3889375" cy="2813050"/>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2880716" y="397451"/>
            <a:ext cx="6088591" cy="646331"/>
          </a:xfrm>
          <a:prstGeom prst="rect">
            <a:avLst/>
          </a:prstGeom>
          <a:noFill/>
        </p:spPr>
        <p:txBody>
          <a:bodyPr wrap="none" rtlCol="0">
            <a:spAutoFit/>
          </a:bodyPr>
          <a:lstStyle/>
          <a:p>
            <a:pPr algn="ctr"/>
            <a:r>
              <a:rPr lang="cs-CZ" sz="3600" b="1" dirty="0">
                <a:sym typeface="Symbol" panose="05050102010706020507" pitchFamily="18" charset="2"/>
              </a:rPr>
              <a:t>CYTOSKELETON  -  </a:t>
            </a:r>
            <a:r>
              <a:rPr lang="cs-CZ" sz="3600" b="1" dirty="0" smtClean="0">
                <a:sym typeface="Symbol" panose="05050102010706020507" pitchFamily="18" charset="2"/>
              </a:rPr>
              <a:t>Mikrotubuly</a:t>
            </a:r>
            <a:endParaRPr lang="cs-CZ" sz="3600" b="1" dirty="0">
              <a:effectLst>
                <a:glow rad="63500">
                  <a:schemeClr val="accent1">
                    <a:satMod val="175000"/>
                    <a:alpha val="40000"/>
                  </a:schemeClr>
                </a:glow>
              </a:effectLst>
            </a:endParaRPr>
          </a:p>
        </p:txBody>
      </p:sp>
      <p:pic>
        <p:nvPicPr>
          <p:cNvPr id="10" name="Picture 4" descr="MikrotubulySchema buňky Albert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675" y="4200057"/>
            <a:ext cx="3311525" cy="26876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5asinky schema Alberts"/>
          <p:cNvPicPr>
            <a:picLocks noChangeAspect="1" noChangeArrowheads="1"/>
          </p:cNvPicPr>
          <p:nvPr/>
        </p:nvPicPr>
        <p:blipFill>
          <a:blip r:embed="rId5">
            <a:clrChange>
              <a:clrFrom>
                <a:srgbClr val="FFFFFF"/>
              </a:clrFrom>
              <a:clrTo>
                <a:srgbClr val="FFFFFF">
                  <a:alpha val="0"/>
                </a:srgbClr>
              </a:clrTo>
            </a:clrChange>
            <a:lum bright="-6000" contrast="6000"/>
            <a:extLst>
              <a:ext uri="{28A0092B-C50C-407E-A947-70E740481C1C}">
                <a14:useLocalDpi xmlns:a14="http://schemas.microsoft.com/office/drawing/2010/main" val="0"/>
              </a:ext>
            </a:extLst>
          </a:blip>
          <a:srcRect l="5087" r="5144"/>
          <a:stretch>
            <a:fillRect/>
          </a:stretch>
        </p:blipFill>
        <p:spPr bwMode="auto">
          <a:xfrm>
            <a:off x="3454400" y="4158582"/>
            <a:ext cx="2447636" cy="26417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dělicí vřeténko schéma Albert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3949232"/>
            <a:ext cx="1665288" cy="30257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mikrotubulus Nečas"/>
          <p:cNvPicPr>
            <a:picLocks noChangeAspect="1" noChangeArrowheads="1"/>
          </p:cNvPicPr>
          <p:nvPr/>
        </p:nvPicPr>
        <p:blipFill>
          <a:blip r:embed="rId7">
            <a:clrChange>
              <a:clrFrom>
                <a:srgbClr val="FFFFFF"/>
              </a:clrFrom>
              <a:clrTo>
                <a:srgbClr val="FFFFFF">
                  <a:alpha val="0"/>
                </a:srgbClr>
              </a:clrTo>
            </a:clrChange>
            <a:lum bright="-6000" contrast="6000"/>
            <a:extLst>
              <a:ext uri="{28A0092B-C50C-407E-A947-70E740481C1C}">
                <a14:useLocalDpi xmlns:a14="http://schemas.microsoft.com/office/drawing/2010/main" val="0"/>
              </a:ext>
            </a:extLst>
          </a:blip>
          <a:srcRect/>
          <a:stretch>
            <a:fillRect/>
          </a:stretch>
        </p:blipFill>
        <p:spPr bwMode="auto">
          <a:xfrm rot="16200000">
            <a:off x="7367687" y="-749579"/>
            <a:ext cx="2764762" cy="66640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entrosom Alberts"/>
          <p:cNvPicPr>
            <a:picLocks noChangeAspect="1" noChangeArrowheads="1"/>
          </p:cNvPicPr>
          <p:nvPr/>
        </p:nvPicPr>
        <p:blipFill>
          <a:blip r:embed="rId8">
            <a:clrChange>
              <a:clrFrom>
                <a:srgbClr val="FFFFFF"/>
              </a:clrFrom>
              <a:clrTo>
                <a:srgbClr val="FFFFFF">
                  <a:alpha val="0"/>
                </a:srgbClr>
              </a:clrTo>
            </a:clrChange>
            <a:lum bright="-12000" contrast="24000"/>
            <a:extLst>
              <a:ext uri="{28A0092B-C50C-407E-A947-70E740481C1C}">
                <a14:useLocalDpi xmlns:a14="http://schemas.microsoft.com/office/drawing/2010/main" val="0"/>
              </a:ext>
            </a:extLst>
          </a:blip>
          <a:srcRect/>
          <a:stretch>
            <a:fillRect/>
          </a:stretch>
        </p:blipFill>
        <p:spPr bwMode="auto">
          <a:xfrm>
            <a:off x="8480137" y="3856340"/>
            <a:ext cx="3252788" cy="294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2770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pic>
        <p:nvPicPr>
          <p:cNvPr id="24578" name="Picture 2" descr="spermie1Albe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381000"/>
            <a:ext cx="3978275" cy="601980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spermie2Albe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381000"/>
            <a:ext cx="4652963" cy="60198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spermie3Albe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1" y="422275"/>
            <a:ext cx="4760913" cy="601980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spermie4Alber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7475" y="366713"/>
            <a:ext cx="4813300" cy="601980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spermie5Alber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713" y="304800"/>
            <a:ext cx="4989512" cy="6019800"/>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spermie6Alber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2526" y="214313"/>
            <a:ext cx="5186363" cy="6019800"/>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spermie7Albe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1764" y="187325"/>
            <a:ext cx="5132387" cy="6019800"/>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descr="spermie8Alberts"/>
          <p:cNvPicPr>
            <a:picLocks noChangeAspect="1" noChangeArrowheads="1"/>
          </p:cNvPicPr>
          <p:nvPr/>
        </p:nvPicPr>
        <p:blipFill>
          <a:blip r:embed="rId9">
            <a:extLst>
              <a:ext uri="{28A0092B-C50C-407E-A947-70E740481C1C}">
                <a14:useLocalDpi xmlns:a14="http://schemas.microsoft.com/office/drawing/2010/main" val="0"/>
              </a:ext>
            </a:extLst>
          </a:blip>
          <a:srcRect l="2356"/>
          <a:stretch>
            <a:fillRect/>
          </a:stretch>
        </p:blipFill>
        <p:spPr bwMode="auto">
          <a:xfrm>
            <a:off x="4230688" y="90488"/>
            <a:ext cx="4989512"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60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457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458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458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458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4583"/>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2458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24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3336036" y="397451"/>
            <a:ext cx="5177957" cy="646331"/>
          </a:xfrm>
          <a:prstGeom prst="rect">
            <a:avLst/>
          </a:prstGeom>
          <a:noFill/>
        </p:spPr>
        <p:txBody>
          <a:bodyPr wrap="none" rtlCol="0">
            <a:spAutoFit/>
          </a:bodyPr>
          <a:lstStyle/>
          <a:p>
            <a:pPr algn="ctr"/>
            <a:r>
              <a:rPr lang="cs-CZ" sz="3600" b="1" dirty="0" smtClean="0">
                <a:sym typeface="Symbol" panose="05050102010706020507" pitchFamily="18" charset="2"/>
              </a:rPr>
              <a:t>MOLEKULÁRNÍ    MOTORY</a:t>
            </a:r>
            <a:endParaRPr lang="cs-CZ" sz="3600" b="1" dirty="0">
              <a:effectLst>
                <a:glow rad="63500">
                  <a:schemeClr val="accent1">
                    <a:satMod val="175000"/>
                    <a:alpha val="40000"/>
                  </a:schemeClr>
                </a:glow>
              </a:effectLst>
            </a:endParaRPr>
          </a:p>
        </p:txBody>
      </p:sp>
      <p:graphicFrame>
        <p:nvGraphicFramePr>
          <p:cNvPr id="5" name="Tabulka 4"/>
          <p:cNvGraphicFramePr>
            <a:graphicFrameLocks noGrp="1"/>
          </p:cNvGraphicFramePr>
          <p:nvPr>
            <p:extLst/>
          </p:nvPr>
        </p:nvGraphicFramePr>
        <p:xfrm>
          <a:off x="202276" y="1323455"/>
          <a:ext cx="11787448" cy="5534545"/>
        </p:xfrm>
        <a:graphic>
          <a:graphicData uri="http://schemas.openxmlformats.org/drawingml/2006/table">
            <a:tbl>
              <a:tblPr firstRow="1" bandRow="1">
                <a:tableStyleId>{2D5ABB26-0587-4C30-8999-92F81FD0307C}</a:tableStyleId>
              </a:tblPr>
              <a:tblGrid>
                <a:gridCol w="1865288">
                  <a:extLst>
                    <a:ext uri="{9D8B030D-6E8A-4147-A177-3AD203B41FA5}">
                      <a16:colId xmlns:a16="http://schemas.microsoft.com/office/drawing/2014/main" val="3839940934"/>
                    </a:ext>
                  </a:extLst>
                </a:gridCol>
                <a:gridCol w="2135726">
                  <a:extLst>
                    <a:ext uri="{9D8B030D-6E8A-4147-A177-3AD203B41FA5}">
                      <a16:colId xmlns:a16="http://schemas.microsoft.com/office/drawing/2014/main" val="3440699018"/>
                    </a:ext>
                  </a:extLst>
                </a:gridCol>
                <a:gridCol w="2405418">
                  <a:extLst>
                    <a:ext uri="{9D8B030D-6E8A-4147-A177-3AD203B41FA5}">
                      <a16:colId xmlns:a16="http://schemas.microsoft.com/office/drawing/2014/main" val="909151194"/>
                    </a:ext>
                  </a:extLst>
                </a:gridCol>
                <a:gridCol w="1943416">
                  <a:extLst>
                    <a:ext uri="{9D8B030D-6E8A-4147-A177-3AD203B41FA5}">
                      <a16:colId xmlns:a16="http://schemas.microsoft.com/office/drawing/2014/main" val="473235147"/>
                    </a:ext>
                  </a:extLst>
                </a:gridCol>
                <a:gridCol w="3437600">
                  <a:extLst>
                    <a:ext uri="{9D8B030D-6E8A-4147-A177-3AD203B41FA5}">
                      <a16:colId xmlns:a16="http://schemas.microsoft.com/office/drawing/2014/main" val="1765480198"/>
                    </a:ext>
                  </a:extLst>
                </a:gridCol>
              </a:tblGrid>
              <a:tr h="570461">
                <a:tc>
                  <a:txBody>
                    <a:bodyPr/>
                    <a:lstStyle/>
                    <a:p>
                      <a:r>
                        <a:rPr lang="cs-CZ" sz="2200" b="1" dirty="0" smtClean="0">
                          <a:effectLst>
                            <a:outerShdw blurRad="38100" dist="38100" dir="2700000" algn="tl">
                              <a:srgbClr val="000000">
                                <a:alpha val="43137"/>
                              </a:srgbClr>
                            </a:outerShdw>
                          </a:effectLst>
                        </a:rPr>
                        <a:t>Rodina</a:t>
                      </a:r>
                      <a:endParaRPr lang="cs-CZ" sz="2200" b="1" dirty="0">
                        <a:effectLst>
                          <a:outerShdw blurRad="38100" dist="38100" dir="2700000" algn="tl">
                            <a:srgbClr val="000000">
                              <a:alpha val="43137"/>
                            </a:srgbClr>
                          </a:outerShdw>
                        </a:effectLst>
                        <a:latin typeface="Verdana" panose="020B0604030504040204" pitchFamily="34"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p>
                      <a:r>
                        <a:rPr lang="cs-CZ" sz="2200" b="1" dirty="0">
                          <a:effectLst>
                            <a:outerShdw blurRad="38100" dist="38100" dir="2700000" algn="tl">
                              <a:srgbClr val="000000">
                                <a:alpha val="43137"/>
                              </a:srgbClr>
                            </a:outerShdw>
                          </a:effectLst>
                        </a:rPr>
                        <a:t>Motor</a:t>
                      </a:r>
                      <a:endParaRPr lang="cs-CZ" sz="2200" b="1" dirty="0">
                        <a:effectLst>
                          <a:outerShdw blurRad="38100" dist="38100" dir="2700000" algn="tl">
                            <a:srgbClr val="000000">
                              <a:alpha val="43137"/>
                            </a:srgbClr>
                          </a:outerShdw>
                        </a:effectLst>
                        <a:latin typeface="Verdana" panose="020B0604030504040204" pitchFamily="34"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p>
                      <a:r>
                        <a:rPr lang="cs-CZ" sz="2200" b="1" dirty="0" smtClean="0">
                          <a:effectLst>
                            <a:outerShdw blurRad="38100" dist="38100" dir="2700000" algn="tl">
                              <a:srgbClr val="000000">
                                <a:alpha val="43137"/>
                              </a:srgbClr>
                            </a:outerShdw>
                          </a:effectLst>
                        </a:rPr>
                        <a:t>Trasa</a:t>
                      </a:r>
                      <a:endParaRPr lang="cs-CZ" sz="2200" b="1" dirty="0">
                        <a:effectLst>
                          <a:outerShdw blurRad="38100" dist="38100" dir="2700000" algn="tl">
                            <a:srgbClr val="000000">
                              <a:alpha val="43137"/>
                            </a:srgbClr>
                          </a:outerShdw>
                        </a:effectLst>
                        <a:latin typeface="Verdana" panose="020B0604030504040204" pitchFamily="34"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p>
                      <a:r>
                        <a:rPr lang="cs-CZ" sz="2200" b="1" dirty="0" smtClean="0">
                          <a:effectLst>
                            <a:outerShdw blurRad="38100" dist="38100" dir="2700000" algn="tl">
                              <a:srgbClr val="000000">
                                <a:alpha val="43137"/>
                              </a:srgbClr>
                            </a:outerShdw>
                          </a:effectLst>
                        </a:rPr>
                        <a:t>Pohyb</a:t>
                      </a:r>
                      <a:endParaRPr lang="cs-CZ" sz="2200" b="1" dirty="0">
                        <a:effectLst>
                          <a:outerShdw blurRad="38100" dist="38100" dir="2700000" algn="tl">
                            <a:srgbClr val="000000">
                              <a:alpha val="43137"/>
                            </a:srgbClr>
                          </a:outerShdw>
                        </a:effectLst>
                        <a:latin typeface="Verdana" panose="020B0604030504040204" pitchFamily="34" charset="0"/>
                      </a:endParaRPr>
                    </a:p>
                  </a:txBody>
                  <a:tcPr marL="0" marR="0" marT="0" marB="0" anchor="ctr">
                    <a:lnB w="28575" cap="flat" cmpd="sng" algn="ctr">
                      <a:solidFill>
                        <a:schemeClr val="tx1"/>
                      </a:solidFill>
                      <a:prstDash val="solid"/>
                      <a:round/>
                      <a:headEnd type="none" w="med" len="med"/>
                      <a:tailEnd type="none" w="med" len="med"/>
                    </a:lnB>
                  </a:tcPr>
                </a:tc>
                <a:tc>
                  <a:txBody>
                    <a:bodyPr/>
                    <a:lstStyle/>
                    <a:p>
                      <a:r>
                        <a:rPr lang="cs-CZ" sz="2200" b="1" dirty="0" smtClean="0">
                          <a:effectLst>
                            <a:outerShdw blurRad="38100" dist="38100" dir="2700000" algn="tl">
                              <a:srgbClr val="000000">
                                <a:alpha val="43137"/>
                              </a:srgbClr>
                            </a:outerShdw>
                          </a:effectLst>
                        </a:rPr>
                        <a:t>Fyziologická</a:t>
                      </a:r>
                      <a:r>
                        <a:rPr lang="cs-CZ" sz="2200" b="1" baseline="0" dirty="0" smtClean="0">
                          <a:effectLst>
                            <a:outerShdw blurRad="38100" dist="38100" dir="2700000" algn="tl">
                              <a:srgbClr val="000000">
                                <a:alpha val="43137"/>
                              </a:srgbClr>
                            </a:outerShdw>
                          </a:effectLst>
                        </a:rPr>
                        <a:t> funkce</a:t>
                      </a:r>
                      <a:endParaRPr lang="cs-CZ" sz="2200" b="1" dirty="0">
                        <a:effectLst>
                          <a:outerShdw blurRad="38100" dist="38100" dir="2700000" algn="tl">
                            <a:srgbClr val="000000">
                              <a:alpha val="43137"/>
                            </a:srgbClr>
                          </a:outerShdw>
                        </a:effectLst>
                        <a:latin typeface="Verdana" panose="020B0604030504040204" pitchFamily="34" charset="0"/>
                      </a:endParaRPr>
                    </a:p>
                  </a:txBody>
                  <a:tcPr marL="0" marR="0"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197930"/>
                  </a:ext>
                </a:extLst>
              </a:tr>
              <a:tr h="570461">
                <a:tc rowSpan="3">
                  <a:txBody>
                    <a:bodyPr/>
                    <a:lstStyle/>
                    <a:p>
                      <a:pPr algn="ctr"/>
                      <a:r>
                        <a:rPr lang="cs-CZ" sz="2200" dirty="0" smtClean="0">
                          <a:effectLst>
                            <a:outerShdw blurRad="38100" dist="38100" dir="2700000" algn="tl">
                              <a:srgbClr val="000000">
                                <a:alpha val="43137"/>
                              </a:srgbClr>
                            </a:outerShdw>
                          </a:effectLst>
                        </a:rPr>
                        <a:t>Cytoskeletální motory</a:t>
                      </a:r>
                      <a:endParaRPr lang="cs-CZ" sz="2200" dirty="0">
                        <a:effectLst>
                          <a:outerShdw blurRad="38100" dist="38100" dir="2700000" algn="tl">
                            <a:srgbClr val="000000">
                              <a:alpha val="43137"/>
                            </a:srgbClr>
                          </a:outerShdw>
                        </a:effectLst>
                        <a:latin typeface="Verdana" panose="020B0604030504040204" pitchFamily="34" charset="0"/>
                      </a:endParaRPr>
                    </a:p>
                    <a:p>
                      <a:pPr algn="ctr"/>
                      <a:r>
                        <a:rPr lang="cs-CZ" sz="2200" dirty="0">
                          <a:effectLst>
                            <a:outerShdw blurRad="38100" dist="38100" dir="2700000" algn="tl">
                              <a:srgbClr val="000000">
                                <a:alpha val="43137"/>
                              </a:srgbClr>
                            </a:outerShdw>
                          </a:effectLst>
                        </a:rPr>
                        <a:t> </a:t>
                      </a:r>
                    </a:p>
                    <a:p>
                      <a:pPr algn="ctr"/>
                      <a:r>
                        <a:rPr lang="cs-CZ" sz="2200" dirty="0">
                          <a:effectLst>
                            <a:outerShdw blurRad="38100" dist="38100" dir="2700000" algn="tl">
                              <a:srgbClr val="000000">
                                <a:alpha val="43137"/>
                              </a:srgbClr>
                            </a:outerShdw>
                          </a:effectLst>
                        </a:rPr>
                        <a:t> </a:t>
                      </a:r>
                    </a:p>
                  </a:txBody>
                  <a:tcPr marL="0" marR="0" marT="0" marB="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cs-CZ" sz="2200" dirty="0" err="1" smtClean="0">
                          <a:effectLst>
                            <a:outerShdw blurRad="38100" dist="38100" dir="2700000" algn="tl">
                              <a:srgbClr val="000000">
                                <a:alpha val="43137"/>
                              </a:srgbClr>
                            </a:outerShdw>
                          </a:effectLst>
                        </a:rPr>
                        <a:t>Myosin</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lnT w="28575"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cs-CZ" sz="2200" dirty="0" smtClean="0">
                          <a:effectLst>
                            <a:outerShdw blurRad="38100" dist="38100" dir="2700000" algn="tl">
                              <a:srgbClr val="000000">
                                <a:alpha val="43137"/>
                              </a:srgbClr>
                            </a:outerShdw>
                          </a:effectLst>
                        </a:rPr>
                        <a:t>Aktinová </a:t>
                      </a:r>
                      <a:r>
                        <a:rPr lang="cs-CZ" sz="2200" dirty="0" err="1" smtClean="0">
                          <a:effectLst>
                            <a:outerShdw blurRad="38100" dist="38100" dir="2700000" algn="tl">
                              <a:srgbClr val="000000">
                                <a:alpha val="43137"/>
                              </a:srgbClr>
                            </a:outerShdw>
                          </a:effectLst>
                        </a:rPr>
                        <a:t>filamenta</a:t>
                      </a:r>
                      <a:r>
                        <a:rPr lang="cs-CZ" sz="2200" dirty="0">
                          <a:effectLst>
                            <a:outerShdw blurRad="38100" dist="38100" dir="2700000" algn="tl">
                              <a:srgbClr val="000000">
                                <a:alpha val="43137"/>
                              </a:srgbClr>
                            </a:outerShdw>
                          </a:effectLst>
                        </a:rPr>
                        <a:t>  </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lnT w="28575"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cs-CZ" sz="2200" dirty="0" smtClean="0">
                          <a:effectLst>
                            <a:outerShdw blurRad="38100" dist="38100" dir="2700000" algn="tl">
                              <a:srgbClr val="000000">
                                <a:alpha val="43137"/>
                              </a:srgbClr>
                            </a:outerShdw>
                          </a:effectLst>
                        </a:rPr>
                        <a:t>Lineární</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lnT w="28575"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cs-CZ" sz="2200" dirty="0" smtClean="0">
                          <a:effectLst>
                            <a:outerShdw blurRad="38100" dist="38100" dir="2700000" algn="tl">
                              <a:srgbClr val="000000">
                                <a:alpha val="43137"/>
                              </a:srgbClr>
                            </a:outerShdw>
                          </a:effectLst>
                        </a:rPr>
                        <a:t>Svalová kontrakce, buněčný</a:t>
                      </a:r>
                      <a:r>
                        <a:rPr lang="cs-CZ" sz="2200" baseline="0" dirty="0" smtClean="0">
                          <a:effectLst>
                            <a:outerShdw blurRad="38100" dist="38100" dir="2700000" algn="tl">
                              <a:srgbClr val="000000">
                                <a:alpha val="43137"/>
                              </a:srgbClr>
                            </a:outerShdw>
                          </a:effectLst>
                        </a:rPr>
                        <a:t> pohyb</a:t>
                      </a:r>
                      <a:r>
                        <a:rPr lang="cs-CZ" sz="2200" dirty="0" smtClean="0">
                          <a:effectLst>
                            <a:outerShdw blurRad="38100" dist="38100" dir="2700000" algn="tl">
                              <a:srgbClr val="000000">
                                <a:alpha val="43137"/>
                              </a:srgbClr>
                            </a:outerShdw>
                          </a:effectLst>
                        </a:rPr>
                        <a:t>, funkce řasinek</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lnT w="28575"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008404163"/>
                  </a:ext>
                </a:extLst>
              </a:tr>
              <a:tr h="570461">
                <a:tc vMerge="1">
                  <a:txBody>
                    <a:bodyPr/>
                    <a:lstStyle/>
                    <a:p>
                      <a:endParaRPr lang="cs-CZ" sz="2200" dirty="0">
                        <a:effectLst/>
                      </a:endParaRPr>
                    </a:p>
                  </a:txBody>
                  <a:tcPr marL="0" marR="0" marT="0" marB="0"/>
                </a:tc>
                <a:tc>
                  <a:txBody>
                    <a:bodyPr/>
                    <a:lstStyle/>
                    <a:p>
                      <a:r>
                        <a:rPr lang="cs-CZ" sz="2200" dirty="0" err="1" smtClean="0">
                          <a:effectLst>
                            <a:outerShdw blurRad="38100" dist="38100" dir="2700000" algn="tl">
                              <a:srgbClr val="000000">
                                <a:alpha val="43137"/>
                              </a:srgbClr>
                            </a:outerShdw>
                          </a:effectLst>
                        </a:rPr>
                        <a:t>Dynein</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200" dirty="0" smtClean="0">
                          <a:effectLst>
                            <a:outerShdw blurRad="38100" dist="38100" dir="2700000" algn="tl">
                              <a:srgbClr val="000000">
                                <a:alpha val="43137"/>
                              </a:srgbClr>
                            </a:outerShdw>
                          </a:effectLst>
                        </a:rPr>
                        <a:t>Mikrotubuly </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6">
                        <a:lumMod val="40000"/>
                        <a:lumOff val="60000"/>
                      </a:schemeClr>
                    </a:solidFill>
                  </a:tcPr>
                </a:tc>
                <a:tc>
                  <a:txBody>
                    <a:bodyPr/>
                    <a:lstStyle/>
                    <a:p>
                      <a:r>
                        <a:rPr lang="cs-CZ" sz="2200" dirty="0" smtClean="0">
                          <a:effectLst>
                            <a:outerShdw blurRad="38100" dist="38100" dir="2700000" algn="tl">
                              <a:srgbClr val="000000">
                                <a:alpha val="43137"/>
                              </a:srgbClr>
                            </a:outerShdw>
                          </a:effectLst>
                        </a:rPr>
                        <a:t>Retrográdní </a:t>
                      </a:r>
                      <a:r>
                        <a:rPr lang="cs-CZ" sz="2200" dirty="0">
                          <a:effectLst>
                            <a:outerShdw blurRad="38100" dist="38100" dir="2700000" algn="tl">
                              <a:srgbClr val="000000">
                                <a:alpha val="43137"/>
                              </a:srgbClr>
                            </a:outerShdw>
                          </a:effectLst>
                        </a:rPr>
                        <a:t>transport</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6">
                        <a:lumMod val="40000"/>
                        <a:lumOff val="60000"/>
                      </a:schemeClr>
                    </a:solidFill>
                  </a:tcPr>
                </a:tc>
                <a:tc>
                  <a:txBody>
                    <a:bodyPr/>
                    <a:lstStyle/>
                    <a:p>
                      <a:r>
                        <a:rPr lang="cs-CZ" sz="2200" dirty="0" smtClean="0">
                          <a:effectLst>
                            <a:outerShdw blurRad="38100" dist="38100" dir="2700000" algn="tl">
                              <a:srgbClr val="000000">
                                <a:alpha val="43137"/>
                              </a:srgbClr>
                            </a:outerShdw>
                          </a:effectLst>
                        </a:rPr>
                        <a:t>Pohyb řasinek a bičíků</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214203298"/>
                  </a:ext>
                </a:extLst>
              </a:tr>
              <a:tr h="570461">
                <a:tc vMerge="1">
                  <a:txBody>
                    <a:bodyPr/>
                    <a:lstStyle/>
                    <a:p>
                      <a:endParaRPr lang="cs-CZ" sz="2200" dirty="0">
                        <a:effectLst/>
                      </a:endParaRPr>
                    </a:p>
                  </a:txBody>
                  <a:tcPr marL="0" marR="0" marT="0" marB="0"/>
                </a:tc>
                <a:tc>
                  <a:txBody>
                    <a:bodyPr/>
                    <a:lstStyle/>
                    <a:p>
                      <a:r>
                        <a:rPr lang="cs-CZ" sz="2200" dirty="0" err="1" smtClean="0">
                          <a:effectLst>
                            <a:outerShdw blurRad="38100" dist="38100" dir="2700000" algn="tl">
                              <a:srgbClr val="000000">
                                <a:alpha val="43137"/>
                              </a:srgbClr>
                            </a:outerShdw>
                          </a:effectLst>
                        </a:rPr>
                        <a:t>Kinesin</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cs-CZ" sz="2200" dirty="0" smtClean="0">
                          <a:effectLst>
                            <a:outerShdw blurRad="38100" dist="38100" dir="2700000" algn="tl">
                              <a:srgbClr val="000000">
                                <a:alpha val="43137"/>
                              </a:srgbClr>
                            </a:outerShdw>
                          </a:effectLst>
                        </a:rPr>
                        <a:t>Mikrotubuly</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cs-CZ" sz="2200" dirty="0" smtClean="0">
                          <a:effectLst>
                            <a:outerShdw blurRad="38100" dist="38100" dir="2700000" algn="tl">
                              <a:srgbClr val="000000">
                                <a:alpha val="43137"/>
                              </a:srgbClr>
                            </a:outerShdw>
                          </a:effectLst>
                        </a:rPr>
                        <a:t>Anterográdní </a:t>
                      </a:r>
                      <a:r>
                        <a:rPr lang="cs-CZ" sz="2200" dirty="0">
                          <a:effectLst>
                            <a:outerShdw blurRad="38100" dist="38100" dir="2700000" algn="tl">
                              <a:srgbClr val="000000">
                                <a:alpha val="43137"/>
                              </a:srgbClr>
                            </a:outerShdw>
                          </a:effectLst>
                        </a:rPr>
                        <a:t>transport</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cs-CZ" sz="2200" dirty="0" smtClean="0">
                          <a:effectLst>
                            <a:outerShdw blurRad="38100" dist="38100" dir="2700000" algn="tl">
                              <a:srgbClr val="000000">
                                <a:alpha val="43137"/>
                              </a:srgbClr>
                            </a:outerShdw>
                          </a:effectLst>
                        </a:rPr>
                        <a:t>Intracelulární</a:t>
                      </a:r>
                      <a:r>
                        <a:rPr lang="cs-CZ" sz="2200" baseline="0" dirty="0" smtClean="0">
                          <a:effectLst>
                            <a:outerShdw blurRad="38100" dist="38100" dir="2700000" algn="tl">
                              <a:srgbClr val="000000">
                                <a:alpha val="43137"/>
                              </a:srgbClr>
                            </a:outerShdw>
                          </a:effectLst>
                        </a:rPr>
                        <a:t> transport </a:t>
                      </a:r>
                      <a:r>
                        <a:rPr lang="en-US" sz="2200" dirty="0" err="1" smtClean="0">
                          <a:effectLst>
                            <a:outerShdw blurRad="38100" dist="38100" dir="2700000" algn="tl">
                              <a:srgbClr val="000000">
                                <a:alpha val="43137"/>
                              </a:srgbClr>
                            </a:outerShdw>
                          </a:effectLst>
                        </a:rPr>
                        <a:t>membr</a:t>
                      </a:r>
                      <a:r>
                        <a:rPr lang="cs-CZ" sz="2200" dirty="0" err="1" smtClean="0">
                          <a:effectLst>
                            <a:outerShdw blurRad="38100" dist="38100" dir="2700000" algn="tl">
                              <a:srgbClr val="000000">
                                <a:alpha val="43137"/>
                              </a:srgbClr>
                            </a:outerShdw>
                          </a:effectLst>
                        </a:rPr>
                        <a:t>ánových</a:t>
                      </a:r>
                      <a:r>
                        <a:rPr lang="cs-CZ" sz="2200" dirty="0" smtClean="0">
                          <a:effectLst>
                            <a:outerShdw blurRad="38100" dist="38100" dir="2700000" algn="tl">
                              <a:srgbClr val="000000">
                                <a:alpha val="43137"/>
                              </a:srgbClr>
                            </a:outerShdw>
                          </a:effectLst>
                        </a:rPr>
                        <a:t> </a:t>
                      </a:r>
                      <a:r>
                        <a:rPr lang="en-US" sz="2200" dirty="0" err="1" smtClean="0">
                          <a:effectLst>
                            <a:outerShdw blurRad="38100" dist="38100" dir="2700000" algn="tl">
                              <a:srgbClr val="000000">
                                <a:alpha val="43137"/>
                              </a:srgbClr>
                            </a:outerShdw>
                          </a:effectLst>
                        </a:rPr>
                        <a:t>organel</a:t>
                      </a:r>
                      <a:r>
                        <a:rPr lang="en-US" sz="2200" dirty="0" smtClean="0">
                          <a:effectLst>
                            <a:outerShdw blurRad="38100" dist="38100" dir="2700000" algn="tl">
                              <a:srgbClr val="000000">
                                <a:alpha val="43137"/>
                              </a:srgbClr>
                            </a:outerShdw>
                          </a:effectLst>
                        </a:rPr>
                        <a:t>, </a:t>
                      </a:r>
                      <a:r>
                        <a:rPr lang="cs-CZ" sz="2200" dirty="0" smtClean="0">
                          <a:effectLst>
                            <a:outerShdw blurRad="38100" dist="38100" dir="2700000" algn="tl">
                              <a:srgbClr val="000000">
                                <a:alpha val="43137"/>
                              </a:srgbClr>
                            </a:outerShdw>
                          </a:effectLst>
                        </a:rPr>
                        <a:t>tvorba mitotického / meiotického vřeténka</a:t>
                      </a:r>
                      <a:endParaRPr lang="en-US"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lnB w="2857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82061211"/>
                  </a:ext>
                </a:extLst>
              </a:tr>
              <a:tr h="570461">
                <a:tc rowSpan="4">
                  <a:txBody>
                    <a:bodyPr/>
                    <a:lstStyle/>
                    <a:p>
                      <a:pPr algn="ctr"/>
                      <a:r>
                        <a:rPr lang="cs-CZ" sz="2200" dirty="0" smtClean="0">
                          <a:effectLst>
                            <a:outerShdw blurRad="38100" dist="38100" dir="2700000" algn="tl">
                              <a:srgbClr val="000000">
                                <a:alpha val="43137"/>
                              </a:srgbClr>
                            </a:outerShdw>
                          </a:effectLst>
                        </a:rPr>
                        <a:t>Motory nukleových kyselin</a:t>
                      </a:r>
                      <a:endParaRPr lang="cs-CZ" sz="2200" dirty="0">
                        <a:effectLst>
                          <a:outerShdw blurRad="38100" dist="38100" dir="2700000" algn="tl">
                            <a:srgbClr val="000000">
                              <a:alpha val="43137"/>
                            </a:srgbClr>
                          </a:outerShdw>
                        </a:effectLst>
                        <a:latin typeface="Verdana" panose="020B0604030504040204" pitchFamily="34" charset="0"/>
                      </a:endParaRPr>
                    </a:p>
                    <a:p>
                      <a:pPr algn="ctr"/>
                      <a:r>
                        <a:rPr lang="cs-CZ" sz="2200" dirty="0">
                          <a:effectLst>
                            <a:outerShdw blurRad="38100" dist="38100" dir="2700000" algn="tl">
                              <a:srgbClr val="000000">
                                <a:alpha val="43137"/>
                              </a:srgbClr>
                            </a:outerShdw>
                          </a:effectLst>
                        </a:rPr>
                        <a:t> </a:t>
                      </a:r>
                    </a:p>
                    <a:p>
                      <a:pPr algn="ctr"/>
                      <a:r>
                        <a:rPr lang="cs-CZ" sz="2200" dirty="0">
                          <a:effectLst>
                            <a:outerShdw blurRad="38100" dist="38100" dir="2700000" algn="tl">
                              <a:srgbClr val="000000">
                                <a:alpha val="43137"/>
                              </a:srgbClr>
                            </a:outerShdw>
                          </a:effectLst>
                        </a:rPr>
                        <a:t> </a:t>
                      </a:r>
                    </a:p>
                  </a:txBody>
                  <a:tcPr marL="0" marR="0" marT="0" marB="0">
                    <a:lnT w="28575"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r>
                        <a:rPr lang="cs-CZ" sz="2200" dirty="0">
                          <a:effectLst>
                            <a:outerShdw blurRad="38100" dist="38100" dir="2700000" algn="tl">
                              <a:srgbClr val="000000">
                                <a:alpha val="43137"/>
                              </a:srgbClr>
                            </a:outerShdw>
                          </a:effectLst>
                        </a:rPr>
                        <a:t>DNA </a:t>
                      </a:r>
                      <a:r>
                        <a:rPr lang="cs-CZ" sz="2200" dirty="0" smtClean="0">
                          <a:effectLst>
                            <a:outerShdw blurRad="38100" dist="38100" dir="2700000" algn="tl">
                              <a:srgbClr val="000000">
                                <a:alpha val="43137"/>
                              </a:srgbClr>
                            </a:outerShdw>
                          </a:effectLst>
                        </a:rPr>
                        <a:t>polymeráza</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lnT w="28575"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r>
                        <a:rPr lang="cs-CZ" sz="2200">
                          <a:effectLst>
                            <a:outerShdw blurRad="38100" dist="38100" dir="2700000" algn="tl">
                              <a:srgbClr val="000000">
                                <a:alpha val="43137"/>
                              </a:srgbClr>
                            </a:outerShdw>
                          </a:effectLst>
                        </a:rPr>
                        <a:t>DNA</a:t>
                      </a:r>
                      <a:endParaRPr lang="cs-CZ" sz="2200">
                        <a:effectLst>
                          <a:outerShdw blurRad="38100" dist="38100" dir="2700000" algn="tl">
                            <a:srgbClr val="000000">
                              <a:alpha val="43137"/>
                            </a:srgbClr>
                          </a:outerShdw>
                        </a:effectLst>
                        <a:latin typeface="Verdana" panose="020B0604030504040204" pitchFamily="34" charset="0"/>
                      </a:endParaRPr>
                    </a:p>
                  </a:txBody>
                  <a:tcPr marL="0" marR="0" marT="0" marB="0" anchor="ctr">
                    <a:lnT w="28575"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r>
                        <a:rPr lang="cs-CZ" sz="2200" dirty="0" smtClean="0">
                          <a:effectLst>
                            <a:outerShdw blurRad="38100" dist="38100" dir="2700000" algn="tl">
                              <a:srgbClr val="000000">
                                <a:alpha val="43137"/>
                              </a:srgbClr>
                            </a:outerShdw>
                          </a:effectLst>
                        </a:rPr>
                        <a:t>Lineární</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lnT w="28575"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r>
                        <a:rPr lang="cs-CZ" sz="2200" dirty="0">
                          <a:effectLst>
                            <a:outerShdw blurRad="38100" dist="38100" dir="2700000" algn="tl">
                              <a:srgbClr val="000000">
                                <a:alpha val="43137"/>
                              </a:srgbClr>
                            </a:outerShdw>
                          </a:effectLst>
                        </a:rPr>
                        <a:t>DNA </a:t>
                      </a:r>
                      <a:r>
                        <a:rPr lang="cs-CZ" sz="2200" dirty="0" smtClean="0">
                          <a:effectLst>
                            <a:outerShdw blurRad="38100" dist="38100" dir="2700000" algn="tl">
                              <a:srgbClr val="000000">
                                <a:alpha val="43137"/>
                              </a:srgbClr>
                            </a:outerShdw>
                          </a:effectLst>
                        </a:rPr>
                        <a:t>replikace</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lnT w="28575"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734208692"/>
                  </a:ext>
                </a:extLst>
              </a:tr>
              <a:tr h="570461">
                <a:tc vMerge="1">
                  <a:txBody>
                    <a:bodyPr/>
                    <a:lstStyle/>
                    <a:p>
                      <a:endParaRPr lang="cs-CZ"/>
                    </a:p>
                  </a:txBody>
                  <a:tcPr/>
                </a:tc>
                <a:tc>
                  <a:txBody>
                    <a:bodyPr/>
                    <a:lstStyle/>
                    <a:p>
                      <a:r>
                        <a:rPr lang="en-US" sz="2200" dirty="0">
                          <a:effectLst>
                            <a:outerShdw blurRad="38100" dist="38100" dir="2700000" algn="tl">
                              <a:srgbClr val="000000">
                                <a:alpha val="43137"/>
                              </a:srgbClr>
                            </a:outerShdw>
                          </a:effectLst>
                        </a:rPr>
                        <a:t>RNA </a:t>
                      </a:r>
                      <a:r>
                        <a:rPr lang="en-US" sz="2200" dirty="0" smtClean="0">
                          <a:effectLst>
                            <a:outerShdw blurRad="38100" dist="38100" dir="2700000" algn="tl">
                              <a:srgbClr val="000000">
                                <a:alpha val="43137"/>
                              </a:srgbClr>
                            </a:outerShdw>
                          </a:effectLst>
                        </a:rPr>
                        <a:t>polymer</a:t>
                      </a:r>
                      <a:r>
                        <a:rPr lang="cs-CZ" sz="2200" dirty="0" err="1" smtClean="0">
                          <a:effectLst>
                            <a:outerShdw blurRad="38100" dist="38100" dir="2700000" algn="tl">
                              <a:srgbClr val="000000">
                                <a:alpha val="43137"/>
                              </a:srgbClr>
                            </a:outerShdw>
                          </a:effectLst>
                        </a:rPr>
                        <a:t>áza</a:t>
                      </a:r>
                      <a:endParaRPr lang="en-US"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1">
                        <a:lumMod val="40000"/>
                        <a:lumOff val="60000"/>
                      </a:schemeClr>
                    </a:solidFill>
                  </a:tcPr>
                </a:tc>
                <a:tc>
                  <a:txBody>
                    <a:bodyPr/>
                    <a:lstStyle/>
                    <a:p>
                      <a:r>
                        <a:rPr lang="cs-CZ" sz="2200" dirty="0">
                          <a:effectLst>
                            <a:outerShdw blurRad="38100" dist="38100" dir="2700000" algn="tl">
                              <a:srgbClr val="000000">
                                <a:alpha val="43137"/>
                              </a:srgbClr>
                            </a:outerShdw>
                          </a:effectLst>
                        </a:rPr>
                        <a:t>DNA</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1">
                        <a:lumMod val="40000"/>
                        <a:lumOff val="60000"/>
                      </a:schemeClr>
                    </a:solidFill>
                  </a:tcPr>
                </a:tc>
                <a:tc>
                  <a:txBody>
                    <a:bodyPr/>
                    <a:lstStyle/>
                    <a:p>
                      <a:r>
                        <a:rPr lang="cs-CZ" sz="2200" dirty="0" smtClean="0">
                          <a:effectLst>
                            <a:outerShdw blurRad="38100" dist="38100" dir="2700000" algn="tl">
                              <a:srgbClr val="000000">
                                <a:alpha val="43137"/>
                              </a:srgbClr>
                            </a:outerShdw>
                          </a:effectLst>
                        </a:rPr>
                        <a:t>Lineární</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1">
                        <a:lumMod val="40000"/>
                        <a:lumOff val="60000"/>
                      </a:schemeClr>
                    </a:solidFill>
                  </a:tcPr>
                </a:tc>
                <a:tc>
                  <a:txBody>
                    <a:bodyPr/>
                    <a:lstStyle/>
                    <a:p>
                      <a:r>
                        <a:rPr lang="cs-CZ" sz="2200" dirty="0" smtClean="0">
                          <a:effectLst>
                            <a:outerShdw blurRad="38100" dist="38100" dir="2700000" algn="tl">
                              <a:srgbClr val="000000">
                                <a:alpha val="43137"/>
                              </a:srgbClr>
                            </a:outerShdw>
                          </a:effectLst>
                        </a:rPr>
                        <a:t>DNA transkripce</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3862012128"/>
                  </a:ext>
                </a:extLst>
              </a:tr>
              <a:tr h="570461">
                <a:tc vMerge="1">
                  <a:txBody>
                    <a:bodyPr/>
                    <a:lstStyle/>
                    <a:p>
                      <a:endParaRPr lang="cs-CZ" sz="2200" dirty="0">
                        <a:effectLst/>
                      </a:endParaRPr>
                    </a:p>
                  </a:txBody>
                  <a:tcPr marL="0" marR="0" marT="0" marB="0"/>
                </a:tc>
                <a:tc>
                  <a:txBody>
                    <a:bodyPr/>
                    <a:lstStyle/>
                    <a:p>
                      <a:r>
                        <a:rPr lang="cs-CZ" sz="2200" dirty="0" err="1" smtClean="0">
                          <a:effectLst>
                            <a:outerShdw blurRad="38100" dist="38100" dir="2700000" algn="tl">
                              <a:srgbClr val="000000">
                                <a:alpha val="43137"/>
                              </a:srgbClr>
                            </a:outerShdw>
                          </a:effectLst>
                        </a:rPr>
                        <a:t>Helikáza</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1">
                        <a:lumMod val="60000"/>
                        <a:lumOff val="40000"/>
                      </a:schemeClr>
                    </a:solidFill>
                  </a:tcPr>
                </a:tc>
                <a:tc>
                  <a:txBody>
                    <a:bodyPr/>
                    <a:lstStyle/>
                    <a:p>
                      <a:r>
                        <a:rPr lang="cs-CZ" sz="2200" dirty="0">
                          <a:effectLst>
                            <a:outerShdw blurRad="38100" dist="38100" dir="2700000" algn="tl">
                              <a:srgbClr val="000000">
                                <a:alpha val="43137"/>
                              </a:srgbClr>
                            </a:outerShdw>
                          </a:effectLst>
                        </a:rPr>
                        <a:t>DNA</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1">
                        <a:lumMod val="60000"/>
                        <a:lumOff val="40000"/>
                      </a:schemeClr>
                    </a:solidFill>
                  </a:tcPr>
                </a:tc>
                <a:tc>
                  <a:txBody>
                    <a:bodyPr/>
                    <a:lstStyle/>
                    <a:p>
                      <a:r>
                        <a:rPr lang="cs-CZ" sz="2200" dirty="0" smtClean="0">
                          <a:effectLst>
                            <a:outerShdw blurRad="38100" dist="38100" dir="2700000" algn="tl">
                              <a:srgbClr val="000000">
                                <a:alpha val="43137"/>
                              </a:srgbClr>
                            </a:outerShdw>
                          </a:effectLst>
                        </a:rPr>
                        <a:t>Lineární</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1">
                        <a:lumMod val="60000"/>
                        <a:lumOff val="40000"/>
                      </a:schemeClr>
                    </a:solidFill>
                  </a:tcPr>
                </a:tc>
                <a:tc>
                  <a:txBody>
                    <a:bodyPr/>
                    <a:lstStyle/>
                    <a:p>
                      <a:r>
                        <a:rPr lang="cs-CZ" sz="2200" dirty="0">
                          <a:effectLst>
                            <a:outerShdw blurRad="38100" dist="38100" dir="2700000" algn="tl">
                              <a:srgbClr val="000000">
                                <a:alpha val="43137"/>
                              </a:srgbClr>
                            </a:outerShdw>
                          </a:effectLst>
                        </a:rPr>
                        <a:t>DNA </a:t>
                      </a:r>
                      <a:r>
                        <a:rPr lang="cs-CZ" sz="2200" dirty="0" smtClean="0">
                          <a:effectLst>
                            <a:outerShdw blurRad="38100" dist="38100" dir="2700000" algn="tl">
                              <a:srgbClr val="000000">
                                <a:alpha val="43137"/>
                              </a:srgbClr>
                            </a:outerShdw>
                          </a:effectLst>
                        </a:rPr>
                        <a:t>replikace</a:t>
                      </a:r>
                      <a:endParaRPr lang="cs-CZ" sz="2200" dirty="0">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2368535940"/>
                  </a:ext>
                </a:extLst>
              </a:tr>
              <a:tr h="570461">
                <a:tc vMerge="1">
                  <a:txBody>
                    <a:bodyPr/>
                    <a:lstStyle/>
                    <a:p>
                      <a:endParaRPr lang="cs-CZ" sz="2200" dirty="0">
                        <a:effectLst/>
                      </a:endParaRPr>
                    </a:p>
                  </a:txBody>
                  <a:tcPr marL="0" marR="0" marT="0" marB="0"/>
                </a:tc>
                <a:tc>
                  <a:txBody>
                    <a:bodyPr/>
                    <a:lstStyle/>
                    <a:p>
                      <a:r>
                        <a:rPr lang="cs-CZ" sz="2200" dirty="0" err="1" smtClean="0">
                          <a:solidFill>
                            <a:schemeClr val="bg1"/>
                          </a:solidFill>
                          <a:effectLst>
                            <a:outerShdw blurRad="38100" dist="38100" dir="2700000" algn="tl">
                              <a:srgbClr val="000000">
                                <a:alpha val="43137"/>
                              </a:srgbClr>
                            </a:outerShdw>
                          </a:effectLst>
                        </a:rPr>
                        <a:t>Topoisomeráza</a:t>
                      </a:r>
                      <a:endParaRPr lang="cs-CZ" sz="2200" dirty="0">
                        <a:solidFill>
                          <a:schemeClr val="bg1"/>
                        </a:solidFill>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1">
                        <a:lumMod val="75000"/>
                      </a:schemeClr>
                    </a:solidFill>
                  </a:tcPr>
                </a:tc>
                <a:tc>
                  <a:txBody>
                    <a:bodyPr/>
                    <a:lstStyle/>
                    <a:p>
                      <a:r>
                        <a:rPr lang="cs-CZ" sz="2200" dirty="0">
                          <a:solidFill>
                            <a:schemeClr val="bg1"/>
                          </a:solidFill>
                          <a:effectLst>
                            <a:outerShdw blurRad="38100" dist="38100" dir="2700000" algn="tl">
                              <a:srgbClr val="000000">
                                <a:alpha val="43137"/>
                              </a:srgbClr>
                            </a:outerShdw>
                          </a:effectLst>
                        </a:rPr>
                        <a:t>DNA</a:t>
                      </a:r>
                      <a:endParaRPr lang="cs-CZ" sz="2200" dirty="0">
                        <a:solidFill>
                          <a:schemeClr val="bg1"/>
                        </a:solidFill>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1">
                        <a:lumMod val="75000"/>
                      </a:schemeClr>
                    </a:solidFill>
                  </a:tcPr>
                </a:tc>
                <a:tc>
                  <a:txBody>
                    <a:bodyPr/>
                    <a:lstStyle/>
                    <a:p>
                      <a:r>
                        <a:rPr lang="cs-CZ" sz="2200" dirty="0" smtClean="0">
                          <a:solidFill>
                            <a:schemeClr val="bg1"/>
                          </a:solidFill>
                          <a:effectLst>
                            <a:outerShdw blurRad="38100" dist="38100" dir="2700000" algn="tl">
                              <a:srgbClr val="000000">
                                <a:alpha val="43137"/>
                              </a:srgbClr>
                            </a:outerShdw>
                          </a:effectLst>
                        </a:rPr>
                        <a:t>Lineární</a:t>
                      </a:r>
                      <a:endParaRPr lang="cs-CZ" sz="2200" dirty="0">
                        <a:solidFill>
                          <a:schemeClr val="bg1"/>
                        </a:solidFill>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1">
                        <a:lumMod val="75000"/>
                      </a:schemeClr>
                    </a:solidFill>
                  </a:tcPr>
                </a:tc>
                <a:tc>
                  <a:txBody>
                    <a:bodyPr/>
                    <a:lstStyle/>
                    <a:p>
                      <a:r>
                        <a:rPr lang="cs-CZ" sz="2200" dirty="0">
                          <a:solidFill>
                            <a:schemeClr val="bg1"/>
                          </a:solidFill>
                          <a:effectLst>
                            <a:outerShdw blurRad="38100" dist="38100" dir="2700000" algn="tl">
                              <a:srgbClr val="000000">
                                <a:alpha val="43137"/>
                              </a:srgbClr>
                            </a:outerShdw>
                          </a:effectLst>
                        </a:rPr>
                        <a:t>DNA </a:t>
                      </a:r>
                      <a:r>
                        <a:rPr lang="cs-CZ" sz="2200" dirty="0" smtClean="0">
                          <a:solidFill>
                            <a:schemeClr val="bg1"/>
                          </a:solidFill>
                          <a:effectLst>
                            <a:outerShdw blurRad="38100" dist="38100" dir="2700000" algn="tl">
                              <a:srgbClr val="000000">
                                <a:alpha val="43137"/>
                              </a:srgbClr>
                            </a:outerShdw>
                          </a:effectLst>
                        </a:rPr>
                        <a:t>transkripce</a:t>
                      </a:r>
                      <a:endParaRPr lang="cs-CZ" sz="2200" dirty="0">
                        <a:solidFill>
                          <a:schemeClr val="bg1"/>
                        </a:solidFill>
                        <a:effectLst>
                          <a:outerShdw blurRad="38100" dist="38100" dir="2700000" algn="tl">
                            <a:srgbClr val="000000">
                              <a:alpha val="43137"/>
                            </a:srgbClr>
                          </a:outerShdw>
                        </a:effectLst>
                        <a:latin typeface="Verdana" panose="020B060403050404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489104320"/>
                  </a:ext>
                </a:extLst>
              </a:tr>
            </a:tbl>
          </a:graphicData>
        </a:graphic>
      </p:graphicFrame>
    </p:spTree>
    <p:extLst>
      <p:ext uri="{BB962C8B-B14F-4D97-AF65-F5344CB8AC3E}">
        <p14:creationId xmlns:p14="http://schemas.microsoft.com/office/powerpoint/2010/main" val="3537544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1509457" y="397451"/>
            <a:ext cx="5073761" cy="646331"/>
          </a:xfrm>
          <a:prstGeom prst="rect">
            <a:avLst/>
          </a:prstGeom>
          <a:noFill/>
        </p:spPr>
        <p:txBody>
          <a:bodyPr wrap="none" rtlCol="0">
            <a:spAutoFit/>
          </a:bodyPr>
          <a:lstStyle/>
          <a:p>
            <a:pPr algn="ctr"/>
            <a:r>
              <a:rPr lang="cs-CZ" sz="3600" b="1" dirty="0" smtClean="0">
                <a:sym typeface="Symbol" panose="05050102010706020507" pitchFamily="18" charset="2"/>
              </a:rPr>
              <a:t>MOLEKULÁRNÍ   MOTORY</a:t>
            </a:r>
            <a:endParaRPr lang="cs-CZ" sz="3600" b="1" dirty="0">
              <a:effectLst>
                <a:glow rad="63500">
                  <a:schemeClr val="accent1">
                    <a:satMod val="175000"/>
                    <a:alpha val="40000"/>
                  </a:schemeClr>
                </a:glow>
              </a:effectLst>
            </a:endParaRPr>
          </a:p>
        </p:txBody>
      </p:sp>
      <p:pic>
        <p:nvPicPr>
          <p:cNvPr id="5122"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b="64860"/>
          <a:stretch/>
        </p:blipFill>
        <p:spPr bwMode="auto">
          <a:xfrm>
            <a:off x="83545" y="1308538"/>
            <a:ext cx="7169706" cy="2719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3821" t="35010" b="15250"/>
          <a:stretch/>
        </p:blipFill>
        <p:spPr bwMode="auto">
          <a:xfrm>
            <a:off x="5157141" y="4027548"/>
            <a:ext cx="3597217" cy="2917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NEURONÁLNÍ TRANSPORT "/>
          <p:cNvPicPr>
            <a:picLocks noChangeAspect="1" noChangeArrowheads="1"/>
          </p:cNvPicPr>
          <p:nvPr/>
        </p:nvPicPr>
        <p:blipFill>
          <a:blip r:embed="rId4">
            <a:clrChange>
              <a:clrFrom>
                <a:srgbClr val="F3FFFB"/>
              </a:clrFrom>
              <a:clrTo>
                <a:srgbClr val="F3FFFB">
                  <a:alpha val="0"/>
                </a:srgbClr>
              </a:clrTo>
            </a:clrChange>
            <a:lum bright="-18000" contrast="30000"/>
            <a:extLst>
              <a:ext uri="{28A0092B-C50C-407E-A947-70E740481C1C}">
                <a14:useLocalDpi xmlns:a14="http://schemas.microsoft.com/office/drawing/2010/main" val="0"/>
              </a:ext>
            </a:extLst>
          </a:blip>
          <a:srcRect/>
          <a:stretch>
            <a:fillRect/>
          </a:stretch>
        </p:blipFill>
        <p:spPr bwMode="auto">
          <a:xfrm rot="16200000" flipH="1">
            <a:off x="1732146" y="3324805"/>
            <a:ext cx="1889883" cy="54070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EURONÁLNÍ TRANSPORT"/>
          <p:cNvPicPr>
            <a:picLocks noChangeAspect="1" noChangeArrowheads="1"/>
          </p:cNvPicPr>
          <p:nvPr/>
        </p:nvPicPr>
        <p:blipFill>
          <a:blip r:embed="rId5">
            <a:clrChange>
              <a:clrFrom>
                <a:srgbClr val="F3FFFB"/>
              </a:clrFrom>
              <a:clrTo>
                <a:srgbClr val="F3FFFB">
                  <a:alpha val="0"/>
                </a:srgbClr>
              </a:clrTo>
            </a:clrChange>
            <a:extLst>
              <a:ext uri="{28A0092B-C50C-407E-A947-70E740481C1C}">
                <a14:useLocalDpi xmlns:a14="http://schemas.microsoft.com/office/drawing/2010/main" val="0"/>
              </a:ext>
            </a:extLst>
          </a:blip>
          <a:srcRect/>
          <a:stretch>
            <a:fillRect/>
          </a:stretch>
        </p:blipFill>
        <p:spPr bwMode="auto">
          <a:xfrm rot="16200000" flipH="1">
            <a:off x="1996400" y="2497522"/>
            <a:ext cx="2109787" cy="439261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Skupina 3"/>
          <p:cNvGrpSpPr/>
          <p:nvPr/>
        </p:nvGrpSpPr>
        <p:grpSpPr>
          <a:xfrm rot="5400000">
            <a:off x="7552696" y="-164903"/>
            <a:ext cx="4321175" cy="4752975"/>
            <a:chOff x="7870825" y="1648842"/>
            <a:chExt cx="4321175" cy="4752975"/>
          </a:xfrm>
        </p:grpSpPr>
        <p:pic>
          <p:nvPicPr>
            <p:cNvPr id="18" name="Picture 5" descr="CESTOVÁNÍ PO TUBULU FOTO aLBER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0825" y="1648842"/>
              <a:ext cx="4321175" cy="4752975"/>
            </a:xfrm>
            <a:prstGeom prst="rect">
              <a:avLst/>
            </a:prstGeom>
            <a:noFill/>
            <a:extLst>
              <a:ext uri="{909E8E84-426E-40DD-AFC4-6F175D3DCCD1}">
                <a14:hiddenFill xmlns:a14="http://schemas.microsoft.com/office/drawing/2010/main">
                  <a:solidFill>
                    <a:srgbClr val="FFFFFF"/>
                  </a:solidFill>
                </a14:hiddenFill>
              </a:ext>
            </a:extLst>
          </p:spPr>
        </p:pic>
        <p:sp>
          <p:nvSpPr>
            <p:cNvPr id="19" name="Oval 6"/>
            <p:cNvSpPr>
              <a:spLocks noChangeArrowheads="1"/>
            </p:cNvSpPr>
            <p:nvPr/>
          </p:nvSpPr>
          <p:spPr bwMode="auto">
            <a:xfrm rot="10800000">
              <a:off x="8374063" y="5176267"/>
              <a:ext cx="144462" cy="358775"/>
            </a:xfrm>
            <a:prstGeom prst="ellipse">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wrap="none" anchor="ctr"/>
            <a:lstStyle/>
            <a:p>
              <a:endParaRPr lang="cs-CZ"/>
            </a:p>
          </p:txBody>
        </p:sp>
        <p:sp>
          <p:nvSpPr>
            <p:cNvPr id="20" name="Oval 7"/>
            <p:cNvSpPr>
              <a:spLocks noChangeArrowheads="1"/>
            </p:cNvSpPr>
            <p:nvPr/>
          </p:nvSpPr>
          <p:spPr bwMode="auto">
            <a:xfrm rot="11531364">
              <a:off x="10029825" y="4168204"/>
              <a:ext cx="144463" cy="358775"/>
            </a:xfrm>
            <a:prstGeom prst="ellipse">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wrap="none" anchor="ctr"/>
            <a:lstStyle/>
            <a:p>
              <a:endParaRPr lang="cs-CZ"/>
            </a:p>
          </p:txBody>
        </p:sp>
        <p:sp>
          <p:nvSpPr>
            <p:cNvPr id="21" name="Oval 8"/>
            <p:cNvSpPr>
              <a:spLocks noChangeArrowheads="1"/>
            </p:cNvSpPr>
            <p:nvPr/>
          </p:nvSpPr>
          <p:spPr bwMode="auto">
            <a:xfrm rot="9987055">
              <a:off x="11201400" y="2441004"/>
              <a:ext cx="144463" cy="358775"/>
            </a:xfrm>
            <a:prstGeom prst="ellipse">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wrap="none" anchor="ctr"/>
            <a:lstStyle/>
            <a:p>
              <a:endParaRPr lang="cs-CZ"/>
            </a:p>
          </p:txBody>
        </p:sp>
        <p:sp>
          <p:nvSpPr>
            <p:cNvPr id="22" name="Oval 9"/>
            <p:cNvSpPr>
              <a:spLocks noChangeArrowheads="1"/>
            </p:cNvSpPr>
            <p:nvPr/>
          </p:nvSpPr>
          <p:spPr bwMode="auto">
            <a:xfrm rot="9924331">
              <a:off x="8231188" y="1933004"/>
              <a:ext cx="142875" cy="792163"/>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 name="Oval 10"/>
            <p:cNvSpPr>
              <a:spLocks noChangeArrowheads="1"/>
            </p:cNvSpPr>
            <p:nvPr/>
          </p:nvSpPr>
          <p:spPr bwMode="auto">
            <a:xfrm rot="9924331">
              <a:off x="9744075" y="1790129"/>
              <a:ext cx="142875" cy="792163"/>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 name="Oval 11"/>
            <p:cNvSpPr>
              <a:spLocks noChangeArrowheads="1"/>
            </p:cNvSpPr>
            <p:nvPr/>
          </p:nvSpPr>
          <p:spPr bwMode="auto">
            <a:xfrm rot="9924331">
              <a:off x="11401425" y="2798192"/>
              <a:ext cx="142875" cy="792162"/>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25" name="Obdélník 24"/>
          <p:cNvSpPr/>
          <p:nvPr/>
        </p:nvSpPr>
        <p:spPr>
          <a:xfrm>
            <a:off x="9767455" y="4879571"/>
            <a:ext cx="2043375" cy="1438102"/>
          </a:xfrm>
          <a:prstGeom prst="rect">
            <a:avLst/>
          </a:prstGeom>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cs-CZ">
                <a:hlinkClick r:id="rId7"/>
              </a:rPr>
              <a:t>https://www.youtube.com/watch?v=tMKlPDBRJ1E</a:t>
            </a:r>
            <a:endParaRPr lang="cs-CZ"/>
          </a:p>
        </p:txBody>
      </p:sp>
    </p:spTree>
    <p:extLst>
      <p:ext uri="{BB962C8B-B14F-4D97-AF65-F5344CB8AC3E}">
        <p14:creationId xmlns:p14="http://schemas.microsoft.com/office/powerpoint/2010/main" val="30575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386" name="Text Box 2"/>
          <p:cNvSpPr txBox="1">
            <a:spLocks noChangeArrowheads="1"/>
          </p:cNvSpPr>
          <p:nvPr/>
        </p:nvSpPr>
        <p:spPr bwMode="auto">
          <a:xfrm>
            <a:off x="3397250" y="228600"/>
            <a:ext cx="4634923" cy="707886"/>
          </a:xfrm>
          <a:prstGeom prst="rect">
            <a:avLst/>
          </a:prstGeom>
          <a:noFill/>
          <a:extLst/>
        </p:spPr>
        <p:txBody>
          <a:bodyPr wrap="none" rtlCol="0">
            <a:spAutoFit/>
          </a:bodyPr>
          <a:lstStyle>
            <a:defPPr>
              <a:defRPr lang="cs-CZ"/>
            </a:defPPr>
            <a:lvl1pPr>
              <a:defRPr sz="4000" b="1"/>
            </a:lvl1pPr>
          </a:lstStyle>
          <a:p>
            <a:r>
              <a:rPr lang="cs-CZ" altLang="cs-CZ" dirty="0"/>
              <a:t>CHEMICKÉ    SLOŽENÍ</a:t>
            </a:r>
          </a:p>
        </p:txBody>
      </p:sp>
      <p:sp>
        <p:nvSpPr>
          <p:cNvPr id="16387" name="Text Box 3"/>
          <p:cNvSpPr txBox="1">
            <a:spLocks noChangeArrowheads="1"/>
          </p:cNvSpPr>
          <p:nvPr/>
        </p:nvSpPr>
        <p:spPr bwMode="auto">
          <a:xfrm>
            <a:off x="1701800" y="1453052"/>
            <a:ext cx="86614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76250">
              <a:defRPr>
                <a:solidFill>
                  <a:schemeClr val="tx1"/>
                </a:solidFill>
                <a:latin typeface="Arial" panose="020B0604020202020204" pitchFamily="34" charset="0"/>
              </a:defRPr>
            </a:lvl1pPr>
            <a:lvl2pPr defTabSz="476250">
              <a:defRPr>
                <a:solidFill>
                  <a:schemeClr val="tx1"/>
                </a:solidFill>
                <a:latin typeface="Arial" panose="020B0604020202020204" pitchFamily="34" charset="0"/>
              </a:defRPr>
            </a:lvl2pPr>
            <a:lvl3pPr defTabSz="476250">
              <a:defRPr>
                <a:solidFill>
                  <a:schemeClr val="tx1"/>
                </a:solidFill>
                <a:latin typeface="Arial" panose="020B0604020202020204" pitchFamily="34" charset="0"/>
              </a:defRPr>
            </a:lvl3pPr>
            <a:lvl4pPr defTabSz="476250">
              <a:defRPr>
                <a:solidFill>
                  <a:schemeClr val="tx1"/>
                </a:solidFill>
                <a:latin typeface="Arial" panose="020B0604020202020204" pitchFamily="34" charset="0"/>
              </a:defRPr>
            </a:lvl4pPr>
            <a:lvl5pPr defTabSz="476250">
              <a:defRPr>
                <a:solidFill>
                  <a:schemeClr val="tx1"/>
                </a:solidFill>
                <a:latin typeface="Arial" panose="020B0604020202020204" pitchFamily="34" charset="0"/>
              </a:defRPr>
            </a:lvl5pPr>
            <a:lvl6pPr defTabSz="476250" fontAlgn="base">
              <a:spcBef>
                <a:spcPct val="0"/>
              </a:spcBef>
              <a:spcAft>
                <a:spcPct val="0"/>
              </a:spcAft>
              <a:defRPr>
                <a:solidFill>
                  <a:schemeClr val="tx1"/>
                </a:solidFill>
                <a:latin typeface="Arial" panose="020B0604020202020204" pitchFamily="34" charset="0"/>
              </a:defRPr>
            </a:lvl6pPr>
            <a:lvl7pPr defTabSz="476250" fontAlgn="base">
              <a:spcBef>
                <a:spcPct val="0"/>
              </a:spcBef>
              <a:spcAft>
                <a:spcPct val="0"/>
              </a:spcAft>
              <a:defRPr>
                <a:solidFill>
                  <a:schemeClr val="tx1"/>
                </a:solidFill>
                <a:latin typeface="Arial" panose="020B0604020202020204" pitchFamily="34" charset="0"/>
              </a:defRPr>
            </a:lvl7pPr>
            <a:lvl8pPr defTabSz="476250" fontAlgn="base">
              <a:spcBef>
                <a:spcPct val="0"/>
              </a:spcBef>
              <a:spcAft>
                <a:spcPct val="0"/>
              </a:spcAft>
              <a:defRPr>
                <a:solidFill>
                  <a:schemeClr val="tx1"/>
                </a:solidFill>
                <a:latin typeface="Arial" panose="020B0604020202020204" pitchFamily="34" charset="0"/>
              </a:defRPr>
            </a:lvl8pPr>
            <a:lvl9pPr defTabSz="476250" fontAlgn="base">
              <a:spcBef>
                <a:spcPct val="0"/>
              </a:spcBef>
              <a:spcAft>
                <a:spcPct val="0"/>
              </a:spcAft>
              <a:defRPr>
                <a:solidFill>
                  <a:schemeClr val="tx1"/>
                </a:solidFill>
                <a:latin typeface="Arial" panose="020B0604020202020204" pitchFamily="34" charset="0"/>
              </a:defRPr>
            </a:lvl9pPr>
          </a:lstStyle>
          <a:p>
            <a:pPr>
              <a:defRPr/>
            </a:pPr>
            <a:r>
              <a:rPr lang="cs-CZ" altLang="cs-CZ" sz="3200" b="1" dirty="0">
                <a:solidFill>
                  <a:schemeClr val="accent2"/>
                </a:solidFill>
                <a:effectLst>
                  <a:outerShdw blurRad="38100" dist="38100" dir="2700000" algn="tl">
                    <a:srgbClr val="C0C0C0"/>
                  </a:outerShdw>
                </a:effectLst>
                <a:latin typeface="Times New Roman" panose="02020603050405020304" pitchFamily="18" charset="0"/>
              </a:rPr>
              <a:t>Nízkomolekulární organické látky</a:t>
            </a:r>
            <a:endParaRPr lang="cs-CZ" altLang="cs-CZ" sz="2400" dirty="0">
              <a:latin typeface="Times New Roman" panose="02020603050405020304" pitchFamily="18" charset="0"/>
            </a:endParaRPr>
          </a:p>
          <a:p>
            <a:pPr>
              <a:spcBef>
                <a:spcPct val="40000"/>
              </a:spcBef>
              <a:defRPr/>
            </a:pPr>
            <a:r>
              <a:rPr lang="cs-CZ" altLang="cs-CZ" sz="2400" dirty="0">
                <a:latin typeface="Times New Roman" panose="02020603050405020304" pitchFamily="18" charset="0"/>
              </a:rPr>
              <a:t>	</a:t>
            </a:r>
            <a:r>
              <a:rPr lang="cs-CZ" altLang="cs-CZ" sz="2800" b="1" i="1" u="sng" dirty="0">
                <a:latin typeface="Times New Roman" panose="02020603050405020304" pitchFamily="18" charset="0"/>
              </a:rPr>
              <a:t>Polární látky</a:t>
            </a:r>
            <a:r>
              <a:rPr lang="cs-CZ" altLang="cs-CZ" sz="2800" dirty="0">
                <a:latin typeface="Times New Roman" panose="02020603050405020304" pitchFamily="18" charset="0"/>
              </a:rPr>
              <a:t> </a:t>
            </a:r>
          </a:p>
          <a:p>
            <a:pPr>
              <a:defRPr/>
            </a:pPr>
            <a:r>
              <a:rPr lang="cs-CZ" altLang="cs-CZ" sz="2800" dirty="0">
                <a:latin typeface="Times New Roman" panose="02020603050405020304" pitchFamily="18" charset="0"/>
              </a:rPr>
              <a:t>		- sacharidy</a:t>
            </a:r>
          </a:p>
          <a:p>
            <a:pPr>
              <a:defRPr/>
            </a:pPr>
            <a:r>
              <a:rPr lang="cs-CZ" altLang="cs-CZ" sz="2800" dirty="0">
                <a:latin typeface="Times New Roman" panose="02020603050405020304" pitchFamily="18" charset="0"/>
              </a:rPr>
              <a:t>		- organické kyseliny</a:t>
            </a:r>
          </a:p>
          <a:p>
            <a:pPr>
              <a:defRPr/>
            </a:pPr>
            <a:r>
              <a:rPr lang="cs-CZ" altLang="cs-CZ" sz="2800" dirty="0">
                <a:latin typeface="Times New Roman" panose="02020603050405020304" pitchFamily="18" charset="0"/>
              </a:rPr>
              <a:t>		- aminokyseliny</a:t>
            </a:r>
          </a:p>
          <a:p>
            <a:pPr>
              <a:defRPr/>
            </a:pPr>
            <a:r>
              <a:rPr lang="cs-CZ" altLang="cs-CZ" sz="2800" dirty="0">
                <a:latin typeface="Times New Roman" panose="02020603050405020304" pitchFamily="18" charset="0"/>
              </a:rPr>
              <a:t>		- nukleotidy</a:t>
            </a:r>
          </a:p>
          <a:p>
            <a:pPr>
              <a:spcBef>
                <a:spcPct val="30000"/>
              </a:spcBef>
              <a:defRPr/>
            </a:pPr>
            <a:r>
              <a:rPr lang="cs-CZ" altLang="cs-CZ" sz="2800" dirty="0">
                <a:latin typeface="Times New Roman" panose="02020603050405020304" pitchFamily="18" charset="0"/>
              </a:rPr>
              <a:t>	</a:t>
            </a:r>
            <a:r>
              <a:rPr lang="cs-CZ" altLang="cs-CZ" sz="2800" b="1" i="1" u="sng" dirty="0">
                <a:latin typeface="Times New Roman" panose="02020603050405020304" pitchFamily="18" charset="0"/>
              </a:rPr>
              <a:t>Nepolární látky</a:t>
            </a:r>
            <a:endParaRPr lang="cs-CZ" altLang="cs-CZ" sz="2800" dirty="0">
              <a:latin typeface="Times New Roman" panose="02020603050405020304" pitchFamily="18" charset="0"/>
            </a:endParaRPr>
          </a:p>
          <a:p>
            <a:pPr>
              <a:spcBef>
                <a:spcPct val="30000"/>
              </a:spcBef>
              <a:defRPr/>
            </a:pPr>
            <a:r>
              <a:rPr lang="cs-CZ" altLang="cs-CZ" sz="2800" dirty="0">
                <a:latin typeface="Times New Roman" panose="02020603050405020304" pitchFamily="18" charset="0"/>
              </a:rPr>
              <a:t>		- uhlovodíky (karoten, steroidy)</a:t>
            </a:r>
          </a:p>
          <a:p>
            <a:pPr>
              <a:spcBef>
                <a:spcPct val="30000"/>
              </a:spcBef>
              <a:defRPr/>
            </a:pPr>
            <a:r>
              <a:rPr lang="cs-CZ" altLang="cs-CZ" sz="2800" dirty="0">
                <a:latin typeface="Times New Roman" panose="02020603050405020304" pitchFamily="18" charset="0"/>
              </a:rPr>
              <a:t>		- vyšší mastné kyseliny</a:t>
            </a:r>
          </a:p>
          <a:p>
            <a:pPr>
              <a:spcBef>
                <a:spcPct val="30000"/>
              </a:spcBef>
              <a:defRPr/>
            </a:pPr>
            <a:r>
              <a:rPr lang="cs-CZ" altLang="cs-CZ" sz="2800" dirty="0">
                <a:latin typeface="Times New Roman" panose="02020603050405020304" pitchFamily="18" charset="0"/>
              </a:rPr>
              <a:t>		- fosfolipidy</a:t>
            </a:r>
          </a:p>
        </p:txBody>
      </p:sp>
    </p:spTree>
    <p:extLst>
      <p:ext uri="{BB962C8B-B14F-4D97-AF65-F5344CB8AC3E}">
        <p14:creationId xmlns:p14="http://schemas.microsoft.com/office/powerpoint/2010/main" val="312300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délník 12"/>
          <p:cNvSpPr/>
          <p:nvPr/>
        </p:nvSpPr>
        <p:spPr>
          <a:xfrm>
            <a:off x="0" y="0"/>
            <a:ext cx="12192000" cy="1308538"/>
          </a:xfrm>
          <a:prstGeom prst="rect">
            <a:avLst/>
          </a:prstGeom>
          <a:solidFill>
            <a:srgbClr val="A3CBEA"/>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410" name="Text Box 2"/>
          <p:cNvSpPr txBox="1">
            <a:spLocks noChangeArrowheads="1"/>
          </p:cNvSpPr>
          <p:nvPr/>
        </p:nvSpPr>
        <p:spPr bwMode="auto">
          <a:xfrm>
            <a:off x="3711863" y="228600"/>
            <a:ext cx="46349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cs-CZ" altLang="cs-CZ" sz="4000" b="1" dirty="0"/>
              <a:t>CHEMICKÉ</a:t>
            </a:r>
            <a:r>
              <a:rPr lang="cs-CZ" altLang="cs-CZ" sz="3600" b="1" dirty="0">
                <a:solidFill>
                  <a:srgbClr val="FF0000"/>
                </a:solidFill>
                <a:effectLst>
                  <a:outerShdw blurRad="38100" dist="38100" dir="2700000" algn="tl">
                    <a:srgbClr val="C0C0C0"/>
                  </a:outerShdw>
                </a:effectLst>
                <a:latin typeface="Times New Roman" panose="02020603050405020304" pitchFamily="18" charset="0"/>
              </a:rPr>
              <a:t>    </a:t>
            </a:r>
            <a:r>
              <a:rPr lang="cs-CZ" altLang="cs-CZ" sz="4000" b="1" dirty="0"/>
              <a:t>SLOŽENÍ</a:t>
            </a:r>
          </a:p>
        </p:txBody>
      </p:sp>
      <p:sp>
        <p:nvSpPr>
          <p:cNvPr id="17411" name="Text Box 3"/>
          <p:cNvSpPr txBox="1">
            <a:spLocks noChangeArrowheads="1"/>
          </p:cNvSpPr>
          <p:nvPr/>
        </p:nvSpPr>
        <p:spPr bwMode="auto">
          <a:xfrm>
            <a:off x="1701800" y="1211312"/>
            <a:ext cx="8661400"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76250">
              <a:defRPr>
                <a:solidFill>
                  <a:schemeClr val="tx1"/>
                </a:solidFill>
                <a:latin typeface="Arial" panose="020B0604020202020204" pitchFamily="34" charset="0"/>
              </a:defRPr>
            </a:lvl1pPr>
            <a:lvl2pPr defTabSz="476250">
              <a:defRPr>
                <a:solidFill>
                  <a:schemeClr val="tx1"/>
                </a:solidFill>
                <a:latin typeface="Arial" panose="020B0604020202020204" pitchFamily="34" charset="0"/>
              </a:defRPr>
            </a:lvl2pPr>
            <a:lvl3pPr defTabSz="476250">
              <a:defRPr>
                <a:solidFill>
                  <a:schemeClr val="tx1"/>
                </a:solidFill>
                <a:latin typeface="Arial" panose="020B0604020202020204" pitchFamily="34" charset="0"/>
              </a:defRPr>
            </a:lvl3pPr>
            <a:lvl4pPr defTabSz="476250">
              <a:defRPr>
                <a:solidFill>
                  <a:schemeClr val="tx1"/>
                </a:solidFill>
                <a:latin typeface="Arial" panose="020B0604020202020204" pitchFamily="34" charset="0"/>
              </a:defRPr>
            </a:lvl4pPr>
            <a:lvl5pPr defTabSz="476250">
              <a:defRPr>
                <a:solidFill>
                  <a:schemeClr val="tx1"/>
                </a:solidFill>
                <a:latin typeface="Arial" panose="020B0604020202020204" pitchFamily="34" charset="0"/>
              </a:defRPr>
            </a:lvl5pPr>
            <a:lvl6pPr defTabSz="476250" fontAlgn="base">
              <a:spcBef>
                <a:spcPct val="0"/>
              </a:spcBef>
              <a:spcAft>
                <a:spcPct val="0"/>
              </a:spcAft>
              <a:defRPr>
                <a:solidFill>
                  <a:schemeClr val="tx1"/>
                </a:solidFill>
                <a:latin typeface="Arial" panose="020B0604020202020204" pitchFamily="34" charset="0"/>
              </a:defRPr>
            </a:lvl6pPr>
            <a:lvl7pPr defTabSz="476250" fontAlgn="base">
              <a:spcBef>
                <a:spcPct val="0"/>
              </a:spcBef>
              <a:spcAft>
                <a:spcPct val="0"/>
              </a:spcAft>
              <a:defRPr>
                <a:solidFill>
                  <a:schemeClr val="tx1"/>
                </a:solidFill>
                <a:latin typeface="Arial" panose="020B0604020202020204" pitchFamily="34" charset="0"/>
              </a:defRPr>
            </a:lvl7pPr>
            <a:lvl8pPr defTabSz="476250" fontAlgn="base">
              <a:spcBef>
                <a:spcPct val="0"/>
              </a:spcBef>
              <a:spcAft>
                <a:spcPct val="0"/>
              </a:spcAft>
              <a:defRPr>
                <a:solidFill>
                  <a:schemeClr val="tx1"/>
                </a:solidFill>
                <a:latin typeface="Arial" panose="020B0604020202020204" pitchFamily="34" charset="0"/>
              </a:defRPr>
            </a:lvl8pPr>
            <a:lvl9pPr defTabSz="476250" fontAlgn="base">
              <a:spcBef>
                <a:spcPct val="0"/>
              </a:spcBef>
              <a:spcAft>
                <a:spcPct val="0"/>
              </a:spcAft>
              <a:defRPr>
                <a:solidFill>
                  <a:schemeClr val="tx1"/>
                </a:solidFill>
                <a:latin typeface="Arial" panose="020B0604020202020204" pitchFamily="34" charset="0"/>
              </a:defRPr>
            </a:lvl9pPr>
          </a:lstStyle>
          <a:p>
            <a:pPr>
              <a:defRPr/>
            </a:pPr>
            <a:r>
              <a:rPr lang="cs-CZ" altLang="cs-CZ" sz="3200" b="1" dirty="0">
                <a:solidFill>
                  <a:schemeClr val="accent2"/>
                </a:solidFill>
                <a:effectLst>
                  <a:outerShdw blurRad="38100" dist="38100" dir="2700000" algn="tl">
                    <a:srgbClr val="C0C0C0"/>
                  </a:outerShdw>
                </a:effectLst>
                <a:latin typeface="Times New Roman" panose="02020603050405020304" pitchFamily="18" charset="0"/>
              </a:rPr>
              <a:t>Vysokomolekulární organické látky</a:t>
            </a:r>
          </a:p>
          <a:p>
            <a:pPr>
              <a:defRPr/>
            </a:pPr>
            <a:r>
              <a:rPr lang="cs-CZ" altLang="cs-CZ" sz="2800" b="1" dirty="0">
                <a:solidFill>
                  <a:schemeClr val="accent2"/>
                </a:solidFill>
                <a:effectLst>
                  <a:outerShdw blurRad="38100" dist="38100" dir="2700000" algn="tl">
                    <a:srgbClr val="C0C0C0"/>
                  </a:outerShdw>
                </a:effectLst>
                <a:latin typeface="Times New Roman" panose="02020603050405020304" pitchFamily="18" charset="0"/>
              </a:rPr>
              <a:t>(</a:t>
            </a:r>
            <a:r>
              <a:rPr lang="cs-CZ" altLang="cs-CZ" sz="2800" b="1" i="1" dirty="0">
                <a:solidFill>
                  <a:schemeClr val="accent2"/>
                </a:solidFill>
                <a:effectLst>
                  <a:outerShdw blurRad="38100" dist="38100" dir="2700000" algn="tl">
                    <a:srgbClr val="C0C0C0"/>
                  </a:outerShdw>
                </a:effectLst>
                <a:latin typeface="Times New Roman" panose="02020603050405020304" pitchFamily="18" charset="0"/>
              </a:rPr>
              <a:t>biologické makromolekuly</a:t>
            </a:r>
            <a:r>
              <a:rPr lang="cs-CZ" altLang="cs-CZ" sz="2800" b="1" dirty="0">
                <a:solidFill>
                  <a:schemeClr val="accent2"/>
                </a:solidFill>
                <a:effectLst>
                  <a:outerShdw blurRad="38100" dist="38100" dir="2700000" algn="tl">
                    <a:srgbClr val="C0C0C0"/>
                  </a:outerShdw>
                </a:effectLst>
                <a:latin typeface="Times New Roman" panose="02020603050405020304" pitchFamily="18" charset="0"/>
              </a:rPr>
              <a:t>)</a:t>
            </a:r>
            <a:endParaRPr lang="cs-CZ" altLang="cs-CZ" sz="2400" dirty="0">
              <a:latin typeface="Times New Roman" panose="02020603050405020304" pitchFamily="18" charset="0"/>
            </a:endParaRPr>
          </a:p>
          <a:p>
            <a:pPr>
              <a:spcBef>
                <a:spcPct val="40000"/>
              </a:spcBef>
              <a:defRPr/>
            </a:pPr>
            <a:r>
              <a:rPr lang="cs-CZ" altLang="cs-CZ" sz="2800" dirty="0">
                <a:latin typeface="Times New Roman" panose="02020603050405020304" pitchFamily="18" charset="0"/>
              </a:rPr>
              <a:t>vznikají kondenzací z látek nízkomolekulárních</a:t>
            </a:r>
            <a:endParaRPr lang="cs-CZ" altLang="cs-CZ" sz="2400" dirty="0">
              <a:latin typeface="Times New Roman" panose="02020603050405020304" pitchFamily="18" charset="0"/>
            </a:endParaRPr>
          </a:p>
          <a:p>
            <a:pPr algn="ctr">
              <a:spcBef>
                <a:spcPct val="70000"/>
              </a:spcBef>
              <a:defRPr/>
            </a:pPr>
            <a:r>
              <a:rPr lang="cs-CZ" altLang="cs-CZ" sz="4000" b="1" dirty="0">
                <a:effectLst>
                  <a:outerShdw blurRad="38100" dist="38100" dir="2700000" algn="tl">
                    <a:srgbClr val="C0C0C0"/>
                  </a:outerShdw>
                </a:effectLst>
                <a:latin typeface="Times New Roman" panose="02020603050405020304" pitchFamily="18" charset="0"/>
              </a:rPr>
              <a:t>POLYSACHARIDY</a:t>
            </a:r>
          </a:p>
          <a:p>
            <a:pPr algn="ctr">
              <a:spcBef>
                <a:spcPct val="40000"/>
              </a:spcBef>
              <a:defRPr/>
            </a:pPr>
            <a:r>
              <a:rPr lang="cs-CZ" altLang="cs-CZ" sz="4000" b="1" dirty="0">
                <a:effectLst>
                  <a:outerShdw blurRad="38100" dist="38100" dir="2700000" algn="tl">
                    <a:srgbClr val="C0C0C0"/>
                  </a:outerShdw>
                </a:effectLst>
                <a:latin typeface="Times New Roman" panose="02020603050405020304" pitchFamily="18" charset="0"/>
              </a:rPr>
              <a:t>NUKLEOVÉ  KYSELINY</a:t>
            </a:r>
          </a:p>
          <a:p>
            <a:pPr algn="ctr">
              <a:spcBef>
                <a:spcPct val="40000"/>
              </a:spcBef>
              <a:defRPr/>
            </a:pPr>
            <a:r>
              <a:rPr lang="cs-CZ" altLang="cs-CZ" sz="4000" b="1" dirty="0">
                <a:effectLst>
                  <a:outerShdw blurRad="38100" dist="38100" dir="2700000" algn="tl">
                    <a:srgbClr val="C0C0C0"/>
                  </a:outerShdw>
                </a:effectLst>
                <a:latin typeface="Times New Roman" panose="02020603050405020304" pitchFamily="18" charset="0"/>
              </a:rPr>
              <a:t>BÍLKOVINY</a:t>
            </a:r>
          </a:p>
        </p:txBody>
      </p:sp>
      <p:sp>
        <p:nvSpPr>
          <p:cNvPr id="8196" name="Text Box 4"/>
          <p:cNvSpPr txBox="1">
            <a:spLocks noChangeArrowheads="1"/>
          </p:cNvSpPr>
          <p:nvPr/>
        </p:nvSpPr>
        <p:spPr bwMode="auto">
          <a:xfrm>
            <a:off x="3714751" y="5996806"/>
            <a:ext cx="4778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200" b="1" i="1">
                <a:solidFill>
                  <a:srgbClr val="FF0000"/>
                </a:solidFill>
                <a:latin typeface="Times New Roman" panose="02020603050405020304" pitchFamily="18" charset="0"/>
              </a:rPr>
              <a:t>informační makromolekuly</a:t>
            </a:r>
          </a:p>
        </p:txBody>
      </p:sp>
      <p:sp>
        <p:nvSpPr>
          <p:cNvPr id="8197" name="Line 5"/>
          <p:cNvSpPr>
            <a:spLocks noChangeShapeType="1"/>
          </p:cNvSpPr>
          <p:nvPr/>
        </p:nvSpPr>
        <p:spPr bwMode="auto">
          <a:xfrm flipH="1">
            <a:off x="2133600" y="4377556"/>
            <a:ext cx="99060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198" name="Line 6"/>
          <p:cNvSpPr>
            <a:spLocks noChangeShapeType="1"/>
          </p:cNvSpPr>
          <p:nvPr/>
        </p:nvSpPr>
        <p:spPr bwMode="auto">
          <a:xfrm flipH="1">
            <a:off x="9067800" y="4377556"/>
            <a:ext cx="91440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199" name="Line 7"/>
          <p:cNvSpPr>
            <a:spLocks noChangeShapeType="1"/>
          </p:cNvSpPr>
          <p:nvPr/>
        </p:nvSpPr>
        <p:spPr bwMode="auto">
          <a:xfrm>
            <a:off x="2133600" y="4377556"/>
            <a:ext cx="0" cy="190500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00" name="Line 8"/>
          <p:cNvSpPr>
            <a:spLocks noChangeShapeType="1"/>
          </p:cNvSpPr>
          <p:nvPr/>
        </p:nvSpPr>
        <p:spPr bwMode="auto">
          <a:xfrm>
            <a:off x="9982200" y="4377556"/>
            <a:ext cx="0" cy="190500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01" name="Line 9"/>
          <p:cNvSpPr>
            <a:spLocks noChangeShapeType="1"/>
          </p:cNvSpPr>
          <p:nvPr/>
        </p:nvSpPr>
        <p:spPr bwMode="auto">
          <a:xfrm flipH="1">
            <a:off x="2133600" y="5291956"/>
            <a:ext cx="220980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02" name="Line 10"/>
          <p:cNvSpPr>
            <a:spLocks noChangeShapeType="1"/>
          </p:cNvSpPr>
          <p:nvPr/>
        </p:nvSpPr>
        <p:spPr bwMode="auto">
          <a:xfrm flipH="1">
            <a:off x="7620000" y="5291956"/>
            <a:ext cx="236220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03" name="Line 11"/>
          <p:cNvSpPr>
            <a:spLocks noChangeShapeType="1"/>
          </p:cNvSpPr>
          <p:nvPr/>
        </p:nvSpPr>
        <p:spPr bwMode="auto">
          <a:xfrm>
            <a:off x="2133600" y="6282556"/>
            <a:ext cx="16002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04" name="Line 12"/>
          <p:cNvSpPr>
            <a:spLocks noChangeShapeType="1"/>
          </p:cNvSpPr>
          <p:nvPr/>
        </p:nvSpPr>
        <p:spPr bwMode="auto">
          <a:xfrm flipH="1">
            <a:off x="8458200" y="6282556"/>
            <a:ext cx="15240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2191269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751082" y="120650"/>
            <a:ext cx="47057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4000" b="1" dirty="0">
                <a:latin typeface="+mn-lt"/>
              </a:rPr>
              <a:t>NUKLEOVÉ</a:t>
            </a:r>
            <a:r>
              <a:rPr lang="cs-CZ" altLang="cs-CZ" sz="3600" b="1" dirty="0">
                <a:latin typeface="Times New Roman" panose="02020603050405020304" pitchFamily="18" charset="0"/>
              </a:rPr>
              <a:t>  </a:t>
            </a:r>
            <a:r>
              <a:rPr lang="cs-CZ" altLang="cs-CZ" sz="4000" b="1" dirty="0">
                <a:latin typeface="+mn-lt"/>
              </a:rPr>
              <a:t>KYSELINY</a:t>
            </a:r>
          </a:p>
        </p:txBody>
      </p:sp>
      <p:sp>
        <p:nvSpPr>
          <p:cNvPr id="19459" name="Text Box 3"/>
          <p:cNvSpPr txBox="1">
            <a:spLocks noChangeArrowheads="1"/>
          </p:cNvSpPr>
          <p:nvPr/>
        </p:nvSpPr>
        <p:spPr bwMode="auto">
          <a:xfrm>
            <a:off x="1587500" y="1350963"/>
            <a:ext cx="309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altLang="cs-CZ" sz="2800" b="1" i="1" u="sng">
                <a:solidFill>
                  <a:schemeClr val="accent2"/>
                </a:solidFill>
                <a:effectLst>
                  <a:outerShdw blurRad="38100" dist="38100" dir="2700000" algn="tl">
                    <a:srgbClr val="C0C0C0"/>
                  </a:outerShdw>
                </a:effectLst>
              </a:rPr>
              <a:t>Primární struktura</a:t>
            </a:r>
            <a:r>
              <a:rPr lang="cs-CZ" altLang="cs-CZ" sz="2800" b="1" i="1">
                <a:solidFill>
                  <a:schemeClr val="accent2"/>
                </a:solidFill>
                <a:effectLst>
                  <a:outerShdw blurRad="38100" dist="38100" dir="2700000" algn="tl">
                    <a:srgbClr val="C0C0C0"/>
                  </a:outerShdw>
                </a:effectLst>
              </a:rPr>
              <a:t>:</a:t>
            </a:r>
          </a:p>
        </p:txBody>
      </p:sp>
      <p:sp>
        <p:nvSpPr>
          <p:cNvPr id="19460" name="Text Box 4"/>
          <p:cNvSpPr txBox="1">
            <a:spLocks noChangeArrowheads="1"/>
          </p:cNvSpPr>
          <p:nvPr/>
        </p:nvSpPr>
        <p:spPr bwMode="auto">
          <a:xfrm>
            <a:off x="1631951" y="3213101"/>
            <a:ext cx="3476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altLang="cs-CZ" sz="2800" b="1" i="1" u="sng">
                <a:solidFill>
                  <a:schemeClr val="accent2"/>
                </a:solidFill>
                <a:effectLst>
                  <a:outerShdw blurRad="38100" dist="38100" dir="2700000" algn="tl">
                    <a:srgbClr val="C0C0C0"/>
                  </a:outerShdw>
                </a:effectLst>
              </a:rPr>
              <a:t>Sekundární struktura</a:t>
            </a:r>
            <a:r>
              <a:rPr lang="cs-CZ" altLang="cs-CZ" sz="2800" b="1" i="1">
                <a:solidFill>
                  <a:schemeClr val="accent2"/>
                </a:solidFill>
                <a:effectLst>
                  <a:outerShdw blurRad="38100" dist="38100" dir="2700000" algn="tl">
                    <a:srgbClr val="C0C0C0"/>
                  </a:outerShdw>
                </a:effectLst>
              </a:rPr>
              <a:t>:</a:t>
            </a:r>
          </a:p>
        </p:txBody>
      </p:sp>
      <p:sp>
        <p:nvSpPr>
          <p:cNvPr id="19461" name="Text Box 5"/>
          <p:cNvSpPr txBox="1">
            <a:spLocks noChangeArrowheads="1"/>
          </p:cNvSpPr>
          <p:nvPr/>
        </p:nvSpPr>
        <p:spPr bwMode="auto">
          <a:xfrm>
            <a:off x="1703388" y="5876926"/>
            <a:ext cx="30972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altLang="cs-CZ" sz="2800" b="1" i="1" u="sng">
                <a:solidFill>
                  <a:schemeClr val="accent2"/>
                </a:solidFill>
                <a:effectLst>
                  <a:outerShdw blurRad="38100" dist="38100" dir="2700000" algn="tl">
                    <a:srgbClr val="C0C0C0"/>
                  </a:outerShdw>
                </a:effectLst>
              </a:rPr>
              <a:t>Terciální struktura</a:t>
            </a:r>
            <a:r>
              <a:rPr lang="cs-CZ" altLang="cs-CZ" sz="2800" b="1" i="1">
                <a:solidFill>
                  <a:schemeClr val="accent2"/>
                </a:solidFill>
                <a:effectLst>
                  <a:outerShdw blurRad="38100" dist="38100" dir="2700000" algn="tl">
                    <a:srgbClr val="C0C0C0"/>
                  </a:outerShdw>
                </a:effectLst>
              </a:rPr>
              <a:t>:</a:t>
            </a:r>
          </a:p>
        </p:txBody>
      </p:sp>
      <p:sp>
        <p:nvSpPr>
          <p:cNvPr id="10246" name="Text Box 6"/>
          <p:cNvSpPr txBox="1">
            <a:spLocks noChangeArrowheads="1"/>
          </p:cNvSpPr>
          <p:nvPr/>
        </p:nvSpPr>
        <p:spPr bwMode="auto">
          <a:xfrm>
            <a:off x="1774825" y="1885951"/>
            <a:ext cx="3024188"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sz="2600">
                <a:latin typeface="+mn-lt"/>
              </a:rPr>
              <a:t>zastoupení a pořadí nukleotidů</a:t>
            </a:r>
          </a:p>
        </p:txBody>
      </p:sp>
      <p:sp>
        <p:nvSpPr>
          <p:cNvPr id="10247" name="Text Box 7"/>
          <p:cNvSpPr txBox="1">
            <a:spLocks noChangeArrowheads="1"/>
          </p:cNvSpPr>
          <p:nvPr/>
        </p:nvSpPr>
        <p:spPr bwMode="auto">
          <a:xfrm>
            <a:off x="1774826" y="4019550"/>
            <a:ext cx="3313113"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sz="2600">
                <a:latin typeface="+mn-lt"/>
              </a:rPr>
              <a:t>pravotočivá, antiparalelní dvojšroubovice</a:t>
            </a:r>
          </a:p>
        </p:txBody>
      </p:sp>
      <p:sp>
        <p:nvSpPr>
          <p:cNvPr id="10248" name="Text Box 8"/>
          <p:cNvSpPr txBox="1">
            <a:spLocks noChangeArrowheads="1"/>
          </p:cNvSpPr>
          <p:nvPr/>
        </p:nvSpPr>
        <p:spPr bwMode="auto">
          <a:xfrm>
            <a:off x="4905573" y="5899150"/>
            <a:ext cx="374769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2600">
                <a:latin typeface="+mn-lt"/>
              </a:rPr>
              <a:t>nadšroubovice -superhelix</a:t>
            </a:r>
          </a:p>
        </p:txBody>
      </p:sp>
      <p:pic>
        <p:nvPicPr>
          <p:cNvPr id="10249" name="Picture 9" descr="mso8922C"/>
          <p:cNvPicPr>
            <a:picLocks noChangeAspect="1" noChangeArrowheads="1"/>
          </p:cNvPicPr>
          <p:nvPr/>
        </p:nvPicPr>
        <p:blipFill>
          <a:blip r:embed="rId2">
            <a:extLst>
              <a:ext uri="{28A0092B-C50C-407E-A947-70E740481C1C}">
                <a14:useLocalDpi xmlns:a14="http://schemas.microsoft.com/office/drawing/2010/main" val="0"/>
              </a:ext>
            </a:extLst>
          </a:blip>
          <a:srcRect l="703"/>
          <a:stretch>
            <a:fillRect/>
          </a:stretch>
        </p:blipFill>
        <p:spPr bwMode="auto">
          <a:xfrm>
            <a:off x="5016500" y="1279525"/>
            <a:ext cx="56515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132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983727" y="120650"/>
            <a:ext cx="22404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600" b="1">
                <a:latin typeface="+mn-lt"/>
              </a:rPr>
              <a:t>BÍLKOVINY</a:t>
            </a:r>
            <a:endParaRPr lang="en-US" altLang="cs-CZ" sz="3600" b="1">
              <a:latin typeface="+mn-lt"/>
            </a:endParaRPr>
          </a:p>
        </p:txBody>
      </p:sp>
      <p:sp>
        <p:nvSpPr>
          <p:cNvPr id="11267" name="Text Box 3"/>
          <p:cNvSpPr txBox="1">
            <a:spLocks noChangeArrowheads="1"/>
          </p:cNvSpPr>
          <p:nvPr/>
        </p:nvSpPr>
        <p:spPr bwMode="auto">
          <a:xfrm>
            <a:off x="1703388" y="1236664"/>
            <a:ext cx="8964612"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cs-CZ" altLang="cs-CZ" sz="2800">
                <a:latin typeface="+mn-lt"/>
              </a:rPr>
              <a:t> zastoupení jednotlivých druhů aminokyselin a jejich pořadí</a:t>
            </a:r>
          </a:p>
          <a:p>
            <a:pPr>
              <a:buFontTx/>
              <a:buChar char="-"/>
            </a:pPr>
            <a:r>
              <a:rPr lang="cs-CZ" altLang="cs-CZ" sz="2800">
                <a:latin typeface="+mn-lt"/>
              </a:rPr>
              <a:t> aminokyseliny jsou pospojovány peptidickou vazbou</a:t>
            </a:r>
          </a:p>
          <a:p>
            <a:pPr>
              <a:buFontTx/>
              <a:buChar char="-"/>
            </a:pPr>
            <a:endParaRPr lang="cs-CZ" altLang="cs-CZ" sz="2800">
              <a:latin typeface="+mn-lt"/>
            </a:endParaRPr>
          </a:p>
          <a:p>
            <a:pPr>
              <a:buFontTx/>
              <a:buChar char="-"/>
            </a:pPr>
            <a:endParaRPr lang="cs-CZ" altLang="cs-CZ" sz="2800">
              <a:latin typeface="+mn-lt"/>
            </a:endParaRPr>
          </a:p>
          <a:p>
            <a:pPr>
              <a:buFontTx/>
              <a:buChar char="-"/>
            </a:pPr>
            <a:endParaRPr lang="cs-CZ" altLang="cs-CZ" sz="2800">
              <a:latin typeface="+mn-lt"/>
            </a:endParaRPr>
          </a:p>
          <a:p>
            <a:pPr>
              <a:buFontTx/>
              <a:buChar char="-"/>
            </a:pPr>
            <a:endParaRPr lang="cs-CZ" altLang="cs-CZ" sz="2800">
              <a:latin typeface="+mn-lt"/>
            </a:endParaRPr>
          </a:p>
          <a:p>
            <a:pPr>
              <a:buFontTx/>
              <a:buChar char="-"/>
            </a:pPr>
            <a:endParaRPr lang="cs-CZ" altLang="cs-CZ" sz="2800">
              <a:latin typeface="+mn-lt"/>
            </a:endParaRPr>
          </a:p>
          <a:p>
            <a:pPr>
              <a:buFontTx/>
              <a:buChar char="-"/>
            </a:pPr>
            <a:r>
              <a:rPr lang="cs-CZ" altLang="cs-CZ" sz="2800">
                <a:latin typeface="+mn-lt"/>
              </a:rPr>
              <a:t> každý peptidový řetězec je na jedné straně zakončen  -NH</a:t>
            </a:r>
            <a:r>
              <a:rPr lang="cs-CZ" altLang="cs-CZ" sz="2800" baseline="-25000">
                <a:latin typeface="+mn-lt"/>
              </a:rPr>
              <a:t>2</a:t>
            </a:r>
            <a:r>
              <a:rPr lang="cs-CZ" altLang="cs-CZ" sz="2800">
                <a:latin typeface="+mn-lt"/>
              </a:rPr>
              <a:t> skupinou (N konec) a na druhém konci –COOH skupinou (C konec)</a:t>
            </a:r>
          </a:p>
          <a:p>
            <a:pPr>
              <a:buFontTx/>
              <a:buChar char="-"/>
            </a:pPr>
            <a:r>
              <a:rPr lang="cs-CZ" altLang="cs-CZ" sz="2800">
                <a:latin typeface="+mn-lt"/>
              </a:rPr>
              <a:t> zastoupení a pořadí aminokyselin je pro každý druh bílkoviny charakteristický</a:t>
            </a:r>
          </a:p>
        </p:txBody>
      </p:sp>
      <p:pic>
        <p:nvPicPr>
          <p:cNvPr id="11268" name="Picture 4" descr="msoEC232"/>
          <p:cNvPicPr>
            <a:picLocks noChangeAspect="1" noChangeArrowheads="1"/>
          </p:cNvPicPr>
          <p:nvPr/>
        </p:nvPicPr>
        <p:blipFill>
          <a:blip r:embed="rId2">
            <a:extLst>
              <a:ext uri="{28A0092B-C50C-407E-A947-70E740481C1C}">
                <a14:useLocalDpi xmlns:a14="http://schemas.microsoft.com/office/drawing/2010/main" val="0"/>
              </a:ext>
            </a:extLst>
          </a:blip>
          <a:srcRect b="8505"/>
          <a:stretch>
            <a:fillRect/>
          </a:stretch>
        </p:blipFill>
        <p:spPr bwMode="auto">
          <a:xfrm>
            <a:off x="1524000" y="2254251"/>
            <a:ext cx="90360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1587500" y="765176"/>
            <a:ext cx="309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altLang="cs-CZ" sz="2800" b="1" i="1" u="sng">
                <a:solidFill>
                  <a:schemeClr val="accent2"/>
                </a:solidFill>
                <a:effectLst>
                  <a:outerShdw blurRad="38100" dist="38100" dir="2700000" algn="tl">
                    <a:srgbClr val="C0C0C0"/>
                  </a:outerShdw>
                </a:effectLst>
              </a:rPr>
              <a:t>Primární struktura</a:t>
            </a:r>
            <a:r>
              <a:rPr lang="cs-CZ" altLang="cs-CZ" sz="2800" b="1" i="1">
                <a:solidFill>
                  <a:schemeClr val="accent2"/>
                </a:solidFill>
                <a:effectLst>
                  <a:outerShdw blurRad="38100" dist="38100" dir="2700000" algn="tl">
                    <a:srgbClr val="C0C0C0"/>
                  </a:outerShdw>
                </a:effectLst>
              </a:rPr>
              <a:t>:</a:t>
            </a:r>
          </a:p>
        </p:txBody>
      </p:sp>
    </p:spTree>
    <p:extLst>
      <p:ext uri="{BB962C8B-B14F-4D97-AF65-F5344CB8AC3E}">
        <p14:creationId xmlns:p14="http://schemas.microsoft.com/office/powerpoint/2010/main" val="3087776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5986</Words>
  <Application>Microsoft Office PowerPoint</Application>
  <PresentationFormat>Širokoúhlá obrazovka</PresentationFormat>
  <Paragraphs>829</Paragraphs>
  <Slides>56</Slides>
  <Notes>38</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56</vt:i4>
      </vt:variant>
    </vt:vector>
  </HeadingPairs>
  <TitlesOfParts>
    <vt:vector size="65" baseType="lpstr">
      <vt:lpstr>Arial</vt:lpstr>
      <vt:lpstr>Calibri</vt:lpstr>
      <vt:lpstr>Calibri Light</vt:lpstr>
      <vt:lpstr>Cambria Math</vt:lpstr>
      <vt:lpstr>Symbol</vt:lpstr>
      <vt:lpstr>Times New Roman</vt:lpstr>
      <vt:lpstr>Verdana</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Eva Závodná</dc:creator>
  <cp:lastModifiedBy>Eva Závodná</cp:lastModifiedBy>
  <cp:revision>70</cp:revision>
  <dcterms:created xsi:type="dcterms:W3CDTF">2019-08-10T15:27:59Z</dcterms:created>
  <dcterms:modified xsi:type="dcterms:W3CDTF">2021-09-23T21:48:56Z</dcterms:modified>
</cp:coreProperties>
</file>