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 Kveton" initials="PK" lastIdx="3" clrIdx="0">
    <p:extLst>
      <p:ext uri="{19B8F6BF-5375-455C-9EA6-DF929625EA0E}">
        <p15:presenceInfo xmlns:p15="http://schemas.microsoft.com/office/powerpoint/2012/main" userId="557c087319aee99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4BC8E1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1" autoAdjust="0"/>
    <p:restoredTop sz="63946" autoAdjust="0"/>
  </p:normalViewPr>
  <p:slideViewPr>
    <p:cSldViewPr snapToGrid="0">
      <p:cViewPr varScale="1">
        <p:scale>
          <a:sx n="80" d="100"/>
          <a:sy n="80" d="100"/>
        </p:scale>
        <p:origin x="348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-221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319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778003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9251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35154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766822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15692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80465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07502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87381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7049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7802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5142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3283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272284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595075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01928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615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47304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1557010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1557010" cy="106560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58771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58771" cy="1065600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4175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26416" y="2014200"/>
            <a:ext cx="4139168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96C6951-E4C2-9240-87BC-947665C7B0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7E5609-4816-414F-8C39-34D2019DA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Metodologické aspekty </a:t>
            </a:r>
            <a:r>
              <a:rPr lang="sk-SK" dirty="0" err="1"/>
              <a:t>vytváření</a:t>
            </a:r>
            <a:r>
              <a:rPr lang="sk-SK" dirty="0"/>
              <a:t> a </a:t>
            </a:r>
            <a:r>
              <a:rPr lang="sk-SK" dirty="0" err="1"/>
              <a:t>adaptace</a:t>
            </a:r>
            <a:r>
              <a:rPr lang="sk-SK" dirty="0"/>
              <a:t> </a:t>
            </a:r>
            <a:r>
              <a:rPr lang="sk-SK" dirty="0" err="1"/>
              <a:t>psychodiagnostických</a:t>
            </a:r>
            <a:r>
              <a:rPr lang="sk-SK" dirty="0"/>
              <a:t> </a:t>
            </a:r>
            <a:r>
              <a:rPr lang="sk-SK" dirty="0" err="1"/>
              <a:t>metod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635D4B4B-3993-4E43-971B-B585C7CA0B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Martin </a:t>
            </a:r>
            <a:r>
              <a:rPr lang="en-US" dirty="0" err="1"/>
              <a:t>Jel</a:t>
            </a:r>
            <a:r>
              <a:rPr lang="cs-CZ" dirty="0" err="1"/>
              <a:t>ínek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91263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51E561-8FBA-41DF-87D9-8DFE80B4D6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02785" y="621281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35F6CF-1F2C-4C33-9AFB-3CB33B8A2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1226467" cy="451576"/>
          </a:xfrm>
        </p:spPr>
        <p:txBody>
          <a:bodyPr/>
          <a:lstStyle/>
          <a:p>
            <a:r>
              <a:rPr lang="cs-CZ" dirty="0"/>
              <a:t>Evaluace faktorové struktury: Příklad z praxe</a:t>
            </a:r>
          </a:p>
        </p:txBody>
      </p:sp>
      <p:sp>
        <p:nvSpPr>
          <p:cNvPr id="24" name="Zástupný obsah 4">
            <a:extLst>
              <a:ext uri="{FF2B5EF4-FFF2-40B4-BE49-F238E27FC236}">
                <a16:creationId xmlns:a16="http://schemas.microsoft.com/office/drawing/2014/main" id="{CFCF653A-26CA-49DA-A03E-B4FC2AB6A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dirty="0" err="1"/>
              <a:t>Sebeposuzovací</a:t>
            </a:r>
            <a:r>
              <a:rPr lang="cs-CZ" dirty="0"/>
              <a:t> škála </a:t>
            </a:r>
            <a:r>
              <a:rPr lang="cs-CZ" dirty="0" err="1"/>
              <a:t>depresivity</a:t>
            </a:r>
            <a:r>
              <a:rPr lang="cs-CZ" dirty="0"/>
              <a:t> pro děti (CDI)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často využívaný nástroj ve výzkumu i v praxi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autor metodu navrhl na základě klinických zkušeností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5 dimenzí (špatná nálada, interpersonální potíže, nevýkonnost, </a:t>
            </a:r>
            <a:r>
              <a:rPr lang="cs-CZ" dirty="0" err="1"/>
              <a:t>anhedonie</a:t>
            </a:r>
            <a:r>
              <a:rPr lang="cs-CZ" dirty="0"/>
              <a:t>, snížené sebehodnocení), celkem 27 položek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položkový formát: 3 verbálně zakotvené úrovně vlastnosti (skórováno 0 až 2)</a:t>
            </a:r>
          </a:p>
          <a:p>
            <a:pPr marL="1200150" lvl="2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i="1" dirty="0"/>
              <a:t>Nikdo mě nemá doopravdy rád.</a:t>
            </a:r>
          </a:p>
          <a:p>
            <a:pPr marL="1200150" lvl="2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i="1" dirty="0"/>
              <a:t>Nevím, jestli mě má někdo doopravdy rád.</a:t>
            </a:r>
          </a:p>
          <a:p>
            <a:pPr marL="1200150" lvl="2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i="1" dirty="0"/>
              <a:t>Někdo mě má opravdu rád.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adaptace do 23 jazykových variant</a:t>
            </a:r>
          </a:p>
          <a:p>
            <a:pPr marL="1200150" lvl="2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empiricky odvozená struktura se značně lišila</a:t>
            </a:r>
          </a:p>
          <a:p>
            <a:pPr>
              <a:lnSpc>
                <a:spcPct val="13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642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51E561-8FBA-41DF-87D9-8DFE80B4D6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02785" y="621281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35F6CF-1F2C-4C33-9AFB-3CB33B8A2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1226467" cy="451576"/>
          </a:xfrm>
        </p:spPr>
        <p:txBody>
          <a:bodyPr/>
          <a:lstStyle/>
          <a:p>
            <a:r>
              <a:rPr lang="cs-CZ" dirty="0"/>
              <a:t>Evaluace faktorové struktury: Příklad z praxe</a:t>
            </a:r>
          </a:p>
        </p:txBody>
      </p:sp>
      <p:sp>
        <p:nvSpPr>
          <p:cNvPr id="24" name="Zástupný obsah 4">
            <a:extLst>
              <a:ext uri="{FF2B5EF4-FFF2-40B4-BE49-F238E27FC236}">
                <a16:creationId xmlns:a16="http://schemas.microsoft.com/office/drawing/2014/main" id="{CFCF653A-26CA-49DA-A03E-B4FC2AB6A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 N = 1515 adolescentů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 Soubor náhodně rozdělen do dvou podsouborů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N1 = 515 (pro potřeby EFA)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N2 = 1000 (pro potřeby CFA)</a:t>
            </a:r>
          </a:p>
        </p:txBody>
      </p:sp>
    </p:spTree>
    <p:extLst>
      <p:ext uri="{BB962C8B-B14F-4D97-AF65-F5344CB8AC3E}">
        <p14:creationId xmlns:p14="http://schemas.microsoft.com/office/powerpoint/2010/main" val="3935415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51E561-8FBA-41DF-87D9-8DFE80B4D6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02785" y="621281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35F6CF-1F2C-4C33-9AFB-3CB33B8A2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1226467" cy="451576"/>
          </a:xfrm>
        </p:spPr>
        <p:txBody>
          <a:bodyPr/>
          <a:lstStyle/>
          <a:p>
            <a:r>
              <a:rPr lang="cs-CZ" dirty="0"/>
              <a:t>Evaluace faktorové struktury: Příklad z praxe</a:t>
            </a:r>
          </a:p>
        </p:txBody>
      </p:sp>
      <p:sp>
        <p:nvSpPr>
          <p:cNvPr id="24" name="Zástupný obsah 4">
            <a:extLst>
              <a:ext uri="{FF2B5EF4-FFF2-40B4-BE49-F238E27FC236}">
                <a16:creationId xmlns:a16="http://schemas.microsoft.com/office/drawing/2014/main" id="{CFCF653A-26CA-49DA-A03E-B4FC2AB6A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</p:spPr>
        <p:txBody>
          <a:bodyPr/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dirty="0"/>
              <a:t> EFA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dirty="0"/>
              <a:t>počet faktorů? </a:t>
            </a:r>
            <a:r>
              <a:rPr lang="en-US" sz="1600" dirty="0"/>
              <a:t>Courtney (2013)</a:t>
            </a:r>
            <a:endParaRPr lang="cs-CZ" sz="1600" dirty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dirty="0"/>
              <a:t>korelované či nekorelované faktory?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dirty="0"/>
              <a:t>výsledek na českých datech; pravděpodobně 4 faktory:</a:t>
            </a:r>
          </a:p>
          <a:p>
            <a:pPr marL="1200150" lvl="2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dirty="0"/>
              <a:t>Jádrové depresivní symptomy (</a:t>
            </a:r>
            <a:r>
              <a:rPr lang="cs-CZ" i="1" dirty="0"/>
              <a:t>Pořád jsem smutný.</a:t>
            </a:r>
            <a:r>
              <a:rPr lang="cs-CZ" dirty="0"/>
              <a:t>)</a:t>
            </a:r>
          </a:p>
          <a:p>
            <a:pPr marL="1200150" lvl="2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dirty="0" err="1"/>
              <a:t>Self-esteem</a:t>
            </a:r>
            <a:r>
              <a:rPr lang="cs-CZ" dirty="0"/>
              <a:t> (</a:t>
            </a:r>
            <a:r>
              <a:rPr lang="cs-CZ" i="1" dirty="0"/>
              <a:t>Vypadám hrozně.</a:t>
            </a:r>
            <a:r>
              <a:rPr lang="cs-CZ" dirty="0"/>
              <a:t>)</a:t>
            </a:r>
          </a:p>
          <a:p>
            <a:pPr marL="1200150" lvl="2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dirty="0"/>
              <a:t>Nevýkonnost (</a:t>
            </a:r>
            <a:r>
              <a:rPr lang="cs-CZ" i="1" dirty="0"/>
              <a:t>Ve škole mi to nejde.</a:t>
            </a:r>
            <a:r>
              <a:rPr lang="cs-CZ" dirty="0"/>
              <a:t>)</a:t>
            </a:r>
          </a:p>
          <a:p>
            <a:pPr marL="1200150" lvl="2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dirty="0"/>
              <a:t>Sociální </a:t>
            </a:r>
            <a:r>
              <a:rPr lang="cs-CZ" dirty="0" err="1"/>
              <a:t>anhedonie</a:t>
            </a:r>
            <a:r>
              <a:rPr lang="cs-CZ" dirty="0"/>
              <a:t> (</a:t>
            </a:r>
            <a:r>
              <a:rPr lang="cs-CZ" i="1" dirty="0"/>
              <a:t>Vůbec nechci být mezi lidmi.</a:t>
            </a:r>
            <a:r>
              <a:rPr lang="cs-CZ" dirty="0"/>
              <a:t>)</a:t>
            </a:r>
          </a:p>
          <a:p>
            <a:pPr marL="1200150" lvl="2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dirty="0"/>
              <a:t> CFA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dirty="0"/>
              <a:t>volba indexů shody s daty (nejčastěji používán CFI, RMSEA)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dirty="0"/>
              <a:t>struktura potvrzena</a:t>
            </a:r>
          </a:p>
        </p:txBody>
      </p:sp>
    </p:spTree>
    <p:extLst>
      <p:ext uri="{BB962C8B-B14F-4D97-AF65-F5344CB8AC3E}">
        <p14:creationId xmlns:p14="http://schemas.microsoft.com/office/powerpoint/2010/main" val="1516446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D9D82CC-1480-4022-B3D5-33AD249E8A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C601B11-F58D-4A1A-85F1-D5FED3462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Invariance měření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4D24DFC-FF3F-4983-A334-678166256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 Soubor statistických postupů sloužících k ověření psychometrické    ekvivalence konstruktu napříč skupinami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dirty="0" err="1"/>
              <a:t>Víceskupinová</a:t>
            </a:r>
            <a:r>
              <a:rPr lang="cs-CZ" dirty="0"/>
              <a:t> </a:t>
            </a:r>
            <a:r>
              <a:rPr lang="cs-CZ" dirty="0" err="1"/>
              <a:t>konfirmatorní</a:t>
            </a:r>
            <a:r>
              <a:rPr lang="cs-CZ" dirty="0"/>
              <a:t> faktorová analýza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 Série kroků: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 err="1"/>
              <a:t>konfigurální</a:t>
            </a:r>
            <a:r>
              <a:rPr lang="cs-CZ" dirty="0"/>
              <a:t> invariance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metrická invariance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skalární invariance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9953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A23E82-7632-4E66-9D65-450C4F8B46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7043227-C167-4912-A159-2603C656F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Konfigurální</a:t>
            </a:r>
            <a:r>
              <a:rPr lang="cs-CZ" dirty="0"/>
              <a:t> (non)invariance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3E25F132-8CB7-4256-B52D-1EA31FACA5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196" y="1613556"/>
            <a:ext cx="9527607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876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A23E82-7632-4E66-9D65-450C4F8B46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7043227-C167-4912-A159-2603C656F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Metrická (non)invariance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70B3DF4-C64D-4C7F-A8C9-8656F1302F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195" y="1602749"/>
            <a:ext cx="9527609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087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A23E82-7632-4E66-9D65-450C4F8B46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7043227-C167-4912-A159-2603C656F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Skalární (non)invariance</a:t>
            </a:r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76E8EE2C-9A5B-4B31-8144-D891789C8485}"/>
              </a:ext>
            </a:extLst>
          </p:cNvPr>
          <p:cNvSpPr/>
          <p:nvPr/>
        </p:nvSpPr>
        <p:spPr bwMode="auto">
          <a:xfrm>
            <a:off x="159000" y="2588775"/>
            <a:ext cx="381000" cy="296333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C69AA413-FB8C-4566-8158-BDDC844F739B}"/>
              </a:ext>
            </a:extLst>
          </p:cNvPr>
          <p:cNvSpPr/>
          <p:nvPr/>
        </p:nvSpPr>
        <p:spPr bwMode="auto">
          <a:xfrm flipH="1">
            <a:off x="10949881" y="2588775"/>
            <a:ext cx="381000" cy="296333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E17C248-E74C-4F76-88C2-39E099BCA1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119" y="1658497"/>
            <a:ext cx="9867653" cy="4074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848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F6D2D8-9353-4FCE-9655-FAF14ADD1B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1159608-6974-41F7-AE28-3D274A5B4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Odlišné fungování položek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F54BEA-C91B-43D0-A664-C101308E7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6882278" cy="4139998"/>
          </a:xfrm>
        </p:spPr>
        <p:txBody>
          <a:bodyPr/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 DIF (</a:t>
            </a:r>
            <a:r>
              <a:rPr lang="cs-CZ" dirty="0" err="1"/>
              <a:t>differential</a:t>
            </a:r>
            <a:r>
              <a:rPr lang="cs-CZ" dirty="0"/>
              <a:t> </a:t>
            </a:r>
            <a:r>
              <a:rPr lang="cs-CZ" dirty="0" err="1"/>
              <a:t>item</a:t>
            </a:r>
            <a:r>
              <a:rPr lang="cs-CZ" dirty="0"/>
              <a:t> </a:t>
            </a:r>
            <a:r>
              <a:rPr lang="cs-CZ" dirty="0" err="1"/>
              <a:t>functioning</a:t>
            </a:r>
            <a:r>
              <a:rPr lang="cs-CZ" dirty="0"/>
              <a:t>)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zejména v oblasti výkonových testů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k odlišnému fungování položek dochází tehdy, pokud odlišné skupiny osob (definované na základě např. pohlaví či etnicity) mají různou pravděpodobnost správné či diagnostické odpovědi při kontrole úrovně měřeného rysu</a:t>
            </a:r>
          </a:p>
          <a:p>
            <a:pPr lvl="1">
              <a:lnSpc>
                <a:spcPct val="130000"/>
              </a:lnSpc>
            </a:pP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2F61238-C365-481E-BE6E-0A707800F2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866" y="1511517"/>
            <a:ext cx="3308794" cy="3341882"/>
          </a:xfrm>
          <a:prstGeom prst="rect">
            <a:avLst/>
          </a:prstGeom>
        </p:spPr>
      </p:pic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DD0AFBC8-58A1-4B20-8F7F-470C2D815BE8}"/>
              </a:ext>
            </a:extLst>
          </p:cNvPr>
          <p:cNvCxnSpPr/>
          <p:nvPr/>
        </p:nvCxnSpPr>
        <p:spPr bwMode="auto">
          <a:xfrm flipV="1">
            <a:off x="9928940" y="1877631"/>
            <a:ext cx="0" cy="2805466"/>
          </a:xfrm>
          <a:prstGeom prst="line">
            <a:avLst/>
          </a:prstGeom>
          <a:ln w="127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C012B576-6947-4D1F-9E38-C3E27E57743E}"/>
              </a:ext>
            </a:extLst>
          </p:cNvPr>
          <p:cNvCxnSpPr/>
          <p:nvPr/>
        </p:nvCxnSpPr>
        <p:spPr bwMode="auto">
          <a:xfrm flipH="1">
            <a:off x="8411732" y="3528630"/>
            <a:ext cx="1517208" cy="0"/>
          </a:xfrm>
          <a:prstGeom prst="line">
            <a:avLst/>
          </a:prstGeom>
          <a:ln w="127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50D6373A-7F4F-44B3-96AF-4615BAC8A187}"/>
              </a:ext>
            </a:extLst>
          </p:cNvPr>
          <p:cNvCxnSpPr/>
          <p:nvPr/>
        </p:nvCxnSpPr>
        <p:spPr bwMode="auto">
          <a:xfrm flipH="1">
            <a:off x="8411732" y="2766631"/>
            <a:ext cx="1517208" cy="0"/>
          </a:xfrm>
          <a:prstGeom prst="line">
            <a:avLst/>
          </a:prstGeom>
          <a:ln w="127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818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BAAFFB-39FD-4069-A328-415D0D8056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427BCA-C53C-4B57-BF1D-F6A656E7A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Nový nástroj nebo adaptovat existující?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123D279-EE39-4BAF-ADFD-D5DCF7202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338095"/>
          </a:xfrm>
        </p:spPr>
        <p:txBody>
          <a:bodyPr/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 Více než 58.000 záznamů v </a:t>
            </a:r>
            <a:r>
              <a:rPr lang="cs-CZ" dirty="0" err="1"/>
              <a:t>PsychTESTS</a:t>
            </a:r>
            <a:r>
              <a:rPr lang="cs-CZ" dirty="0"/>
              <a:t> (APA)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existuje nástroj pro každý psychologický konstrukt?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např. </a:t>
            </a:r>
            <a:r>
              <a:rPr lang="cs-CZ" dirty="0" err="1"/>
              <a:t>Statistics</a:t>
            </a:r>
            <a:r>
              <a:rPr lang="cs-CZ" dirty="0"/>
              <a:t> </a:t>
            </a:r>
            <a:r>
              <a:rPr lang="cs-CZ" dirty="0" err="1"/>
              <a:t>Anxiety</a:t>
            </a:r>
            <a:r>
              <a:rPr lang="cs-CZ" dirty="0"/>
              <a:t> Rating </a:t>
            </a:r>
            <a:r>
              <a:rPr lang="cs-CZ" dirty="0" err="1"/>
              <a:t>Scale</a:t>
            </a:r>
            <a:r>
              <a:rPr lang="cs-CZ" dirty="0"/>
              <a:t> </a:t>
            </a:r>
            <a:br>
              <a:rPr lang="cs-CZ" dirty="0"/>
            </a:br>
            <a:r>
              <a:rPr lang="cs-CZ" sz="1400" dirty="0" err="1"/>
              <a:t>Baloglu</a:t>
            </a:r>
            <a:r>
              <a:rPr lang="cs-CZ" sz="1400" dirty="0"/>
              <a:t>, M. (2002). </a:t>
            </a:r>
            <a:r>
              <a:rPr lang="en-US" sz="1400" dirty="0"/>
              <a:t>Psychometric Properties of the Statistics Anxiety Rating Scale</a:t>
            </a:r>
            <a:r>
              <a:rPr lang="cs-CZ" sz="1400" dirty="0"/>
              <a:t>. </a:t>
            </a:r>
            <a:r>
              <a:rPr lang="cs-CZ" sz="1400" i="1" dirty="0" err="1"/>
              <a:t>Psychological</a:t>
            </a:r>
            <a:r>
              <a:rPr lang="cs-CZ" sz="1400" i="1" dirty="0"/>
              <a:t> </a:t>
            </a:r>
            <a:r>
              <a:rPr lang="cs-CZ" sz="1400" i="1" dirty="0" err="1"/>
              <a:t>Reports</a:t>
            </a:r>
            <a:r>
              <a:rPr lang="cs-CZ" sz="1400" dirty="0"/>
              <a:t>, 90(1), 315-325.</a:t>
            </a:r>
          </a:p>
          <a:p>
            <a:pPr lvl="1">
              <a:lnSpc>
                <a:spcPct val="130000"/>
              </a:lnSpc>
            </a:pPr>
            <a:endParaRPr lang="cs-CZ" sz="1400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2200" dirty="0"/>
              <a:t> Adaptace nebo nový nástroj?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efektivita a náročnost tvorby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porovnatelnost výsledků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uplatnitelnost výstupů</a:t>
            </a:r>
          </a:p>
          <a:p>
            <a:pPr lvl="1">
              <a:lnSpc>
                <a:spcPct val="130000"/>
              </a:lnSpc>
            </a:pPr>
            <a:endParaRPr lang="cs-CZ" sz="1400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2200" dirty="0"/>
              <a:t> Důraz na adaptaci než na vytváření autorských nástrojů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2638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51F2F0-DE5D-4272-AFD7-8B708AF9A0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0C78772-03D4-4D72-8950-B20335464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Průvodce procesem adaptace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39C14F4-99C5-41B5-8D81-16549D8B4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 Zvyšující se důraz na kvalitu nástrojů (tedy i adaptací)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 International Test </a:t>
            </a:r>
            <a:r>
              <a:rPr lang="cs-CZ" dirty="0" err="1"/>
              <a:t>Commission</a:t>
            </a:r>
            <a:endParaRPr lang="cs-CZ" dirty="0"/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Dave </a:t>
            </a:r>
            <a:r>
              <a:rPr lang="cs-CZ" dirty="0" err="1"/>
              <a:t>Bartram</a:t>
            </a:r>
            <a:r>
              <a:rPr lang="cs-CZ" dirty="0"/>
              <a:t>, Nicola </a:t>
            </a:r>
            <a:r>
              <a:rPr lang="cs-CZ" dirty="0" err="1"/>
              <a:t>Hayes</a:t>
            </a:r>
            <a:r>
              <a:rPr lang="cs-CZ" dirty="0"/>
              <a:t> a další světové osobnosti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 err="1"/>
              <a:t>gold</a:t>
            </a:r>
            <a:r>
              <a:rPr lang="cs-CZ" dirty="0"/>
              <a:t> standard pro adaptace psychologických testů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soubor pravidel pro korektní provedení adaptace</a:t>
            </a:r>
          </a:p>
          <a:p>
            <a:pPr>
              <a:lnSpc>
                <a:spcPct val="130000"/>
              </a:lnSpc>
            </a:pPr>
            <a:endParaRPr lang="cs-CZ" dirty="0"/>
          </a:p>
          <a:p>
            <a:pPr marL="72000" indent="0">
              <a:lnSpc>
                <a:spcPct val="13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7824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AD7EB3-65E2-4A5C-BF2E-0216F9F9A9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E4A101D-D23E-441A-AE08-D262E346E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Překlad ≠ adaptace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4D7CF89-F504-47EA-B920-D8AAF8B7C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lnSpc>
                <a:spcPct val="130000"/>
              </a:lnSpc>
              <a:buFont typeface="+mj-lt"/>
              <a:buAutoNum type="alphaLcParenR"/>
            </a:pPr>
            <a:r>
              <a:rPr lang="cs-CZ" dirty="0"/>
              <a:t>Přípravná fáze</a:t>
            </a:r>
          </a:p>
          <a:p>
            <a:pPr marL="586350" indent="-514350">
              <a:lnSpc>
                <a:spcPct val="130000"/>
              </a:lnSpc>
              <a:buFont typeface="+mj-lt"/>
              <a:buAutoNum type="alphaLcParenR"/>
            </a:pPr>
            <a:r>
              <a:rPr lang="cs-CZ" dirty="0"/>
              <a:t>Vývoj testu (překlad)</a:t>
            </a:r>
          </a:p>
          <a:p>
            <a:pPr marL="586350" indent="-514350">
              <a:lnSpc>
                <a:spcPct val="130000"/>
              </a:lnSpc>
              <a:buFont typeface="+mj-lt"/>
              <a:buAutoNum type="alphaLcParenR"/>
            </a:pPr>
            <a:r>
              <a:rPr lang="cs-CZ" dirty="0" err="1"/>
              <a:t>Ověřov</a:t>
            </a:r>
            <a:r>
              <a:rPr lang="en-US" dirty="0"/>
              <a:t>ac</a:t>
            </a:r>
            <a:r>
              <a:rPr lang="cs-CZ" dirty="0"/>
              <a:t>í fáze</a:t>
            </a:r>
          </a:p>
          <a:p>
            <a:pPr marL="586350" indent="-514350">
              <a:lnSpc>
                <a:spcPct val="130000"/>
              </a:lnSpc>
              <a:buFont typeface="+mj-lt"/>
              <a:buAutoNum type="alphaLcParenR"/>
            </a:pPr>
            <a:r>
              <a:rPr lang="cs-CZ" dirty="0"/>
              <a:t>Dokumentační fáze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6224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055C38-8D77-466C-9E8D-26370B2E9F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C8C80F-F654-46C1-9F04-776A59C5B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a) Přípravná fáze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E47AC3B-21D3-470A-B47C-8B17798DB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346333"/>
          </a:xfrm>
        </p:spPr>
        <p:txBody>
          <a:bodyPr/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 Vyhodnocení vhodnosti adaptace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posouzení překryvu definice a obsahu konstruktu v originální a cílové populaci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posouzení přenositelnosti formálních (neobsahových) charakteristik administrace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 Svolení autora (resp. držitele práv) nástroje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záleží na kontextu situace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komerční vs. nekomerční testy</a:t>
            </a:r>
          </a:p>
          <a:p>
            <a:pPr marL="1200150" lvl="2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i="1" dirty="0"/>
              <a:t>„</a:t>
            </a:r>
            <a:r>
              <a:rPr lang="en-US" i="1" dirty="0"/>
              <a:t>That's </a:t>
            </a:r>
            <a:r>
              <a:rPr lang="en-US" i="1"/>
              <a:t>totally fine. </a:t>
            </a:r>
            <a:r>
              <a:rPr lang="en-US" i="1" dirty="0"/>
              <a:t>Thanks for asking and good luck with your research!</a:t>
            </a:r>
            <a:r>
              <a:rPr lang="cs-CZ" i="1" dirty="0"/>
              <a:t> </a:t>
            </a:r>
            <a:r>
              <a:rPr lang="en-US" i="1" dirty="0"/>
              <a:t>John</a:t>
            </a:r>
            <a:r>
              <a:rPr lang="cs-CZ" i="1" dirty="0"/>
              <a:t>“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některé časopisy explicitně vyžadují formální souhlas autora</a:t>
            </a:r>
          </a:p>
          <a:p>
            <a:pPr marL="1200150" lvl="2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 err="1"/>
              <a:t>Request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Permission</a:t>
            </a:r>
            <a:r>
              <a:rPr lang="cs-CZ" dirty="0"/>
              <a:t> to </a:t>
            </a:r>
            <a:r>
              <a:rPr lang="cs-CZ" dirty="0" err="1"/>
              <a:t>Publish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under</a:t>
            </a:r>
            <a:r>
              <a:rPr lang="cs-CZ" dirty="0"/>
              <a:t> </a:t>
            </a:r>
            <a:r>
              <a:rPr lang="cs-CZ" dirty="0" err="1"/>
              <a:t>Creative</a:t>
            </a:r>
            <a:r>
              <a:rPr lang="cs-CZ" dirty="0"/>
              <a:t> </a:t>
            </a:r>
            <a:r>
              <a:rPr lang="cs-CZ" dirty="0" err="1"/>
              <a:t>Commons</a:t>
            </a:r>
            <a:r>
              <a:rPr lang="cs-CZ" dirty="0"/>
              <a:t> </a:t>
            </a:r>
            <a:r>
              <a:rPr lang="cs-CZ" dirty="0" err="1"/>
              <a:t>Attribution</a:t>
            </a:r>
            <a:r>
              <a:rPr lang="cs-CZ" dirty="0"/>
              <a:t> Licence</a:t>
            </a:r>
          </a:p>
          <a:p>
            <a:pPr lvl="2"/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344593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E28252-54E9-44A5-9B5C-D876593955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A44DB5-99FA-443C-AF2A-A82A65206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b) Vývoj testu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0DD0214-4632-4CC7-BD27-DDC1B4F8B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 Design procesu překladu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metoda zpětného překladu (</a:t>
            </a:r>
            <a:r>
              <a:rPr lang="cs-CZ" dirty="0" err="1"/>
              <a:t>back-translation</a:t>
            </a:r>
            <a:r>
              <a:rPr lang="cs-CZ" dirty="0"/>
              <a:t>)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metoda dvojitého překladu s expertním vyhodnocením (double </a:t>
            </a:r>
            <a:r>
              <a:rPr lang="cs-CZ" dirty="0" err="1"/>
              <a:t>translation</a:t>
            </a:r>
            <a:r>
              <a:rPr lang="cs-CZ" dirty="0"/>
              <a:t> and </a:t>
            </a:r>
            <a:r>
              <a:rPr lang="cs-CZ" dirty="0" err="1"/>
              <a:t>reconciliation</a:t>
            </a:r>
            <a:r>
              <a:rPr lang="cs-CZ" dirty="0"/>
              <a:t> by </a:t>
            </a:r>
            <a:r>
              <a:rPr lang="cs-CZ" dirty="0" err="1"/>
              <a:t>experts</a:t>
            </a:r>
            <a:r>
              <a:rPr lang="cs-CZ" dirty="0"/>
              <a:t>)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 Ověření překladu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porozumění překladu na cílové populaci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 Pilotní studie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ověření základních psychometrických charakteristik</a:t>
            </a:r>
          </a:p>
        </p:txBody>
      </p:sp>
    </p:spTree>
    <p:extLst>
      <p:ext uri="{BB962C8B-B14F-4D97-AF65-F5344CB8AC3E}">
        <p14:creationId xmlns:p14="http://schemas.microsoft.com/office/powerpoint/2010/main" val="23054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282FEE-4CA0-4EEE-8F4E-A0EFC23218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D59829-7937-4119-9BD2-2023353FA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c) Ověřovací fáze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66DA7CA-9A30-4BAB-8BE6-C90A5280D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</p:spPr>
        <p:txBody>
          <a:bodyPr/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 Výběr vhodného vzorku z cílové populace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velikost (</a:t>
            </a:r>
            <a:r>
              <a:rPr lang="cs-CZ" i="1" dirty="0"/>
              <a:t>„</a:t>
            </a:r>
            <a:r>
              <a:rPr lang="cs-CZ" i="1" dirty="0" err="1"/>
              <a:t>Collect</a:t>
            </a:r>
            <a:r>
              <a:rPr lang="cs-CZ" i="1" dirty="0"/>
              <a:t> as </a:t>
            </a:r>
            <a:r>
              <a:rPr lang="cs-CZ" i="1" dirty="0" err="1"/>
              <a:t>large</a:t>
            </a:r>
            <a:r>
              <a:rPr lang="cs-CZ" i="1" dirty="0"/>
              <a:t> a sample as </a:t>
            </a:r>
            <a:r>
              <a:rPr lang="cs-CZ" i="1" dirty="0" err="1"/>
              <a:t>reasonable</a:t>
            </a:r>
            <a:r>
              <a:rPr lang="cs-CZ" i="1" dirty="0"/>
              <a:t>.“)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složení (</a:t>
            </a:r>
            <a:r>
              <a:rPr lang="cs-CZ" i="1" dirty="0"/>
              <a:t>„</a:t>
            </a:r>
            <a:r>
              <a:rPr lang="cs-CZ" i="1" dirty="0" err="1"/>
              <a:t>Choose</a:t>
            </a:r>
            <a:r>
              <a:rPr lang="cs-CZ" i="1" dirty="0"/>
              <a:t> </a:t>
            </a:r>
            <a:r>
              <a:rPr lang="cs-CZ" i="1" dirty="0" err="1"/>
              <a:t>representative</a:t>
            </a:r>
            <a:r>
              <a:rPr lang="cs-CZ" i="1" dirty="0"/>
              <a:t> </a:t>
            </a:r>
            <a:r>
              <a:rPr lang="cs-CZ" i="1" dirty="0" err="1"/>
              <a:t>samples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respondents</a:t>
            </a:r>
            <a:r>
              <a:rPr lang="cs-CZ" i="1" dirty="0"/>
              <a:t> </a:t>
            </a:r>
            <a:r>
              <a:rPr lang="cs-CZ" i="1" dirty="0" err="1"/>
              <a:t>whenever</a:t>
            </a:r>
            <a:r>
              <a:rPr lang="cs-CZ" i="1" dirty="0"/>
              <a:t> </a:t>
            </a:r>
            <a:r>
              <a:rPr lang="cs-CZ" i="1" dirty="0" err="1"/>
              <a:t>possible</a:t>
            </a:r>
            <a:r>
              <a:rPr lang="cs-CZ" i="1" dirty="0"/>
              <a:t>.“)</a:t>
            </a:r>
          </a:p>
          <a:p>
            <a:pPr lvl="1">
              <a:lnSpc>
                <a:spcPct val="13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dirty="0"/>
              <a:t>relevance vzhledem k empirickým analýzám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 Ekvivalence 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 err="1"/>
              <a:t>konstruktová</a:t>
            </a:r>
            <a:r>
              <a:rPr lang="cs-CZ" dirty="0"/>
              <a:t> (faktorově analytický přístup)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položková (odlišné fungování položek)</a:t>
            </a:r>
          </a:p>
          <a:p>
            <a:pPr lvl="1">
              <a:lnSpc>
                <a:spcPct val="13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dirty="0"/>
              <a:t>invariance měření (pro definované skupiny)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 Reliabilita, validita, normy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909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0A8AC7-76F3-490F-9667-6494EEE00F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00B06AC-F6AA-41C0-8366-258235A28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Metodologicko-statistické postupy </a:t>
            </a:r>
            <a:br>
              <a:rPr lang="cs-CZ" dirty="0"/>
            </a:br>
            <a:r>
              <a:rPr lang="cs-CZ" dirty="0"/>
              <a:t>v ověřovací fázi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0FFCA97-502F-4660-9A3E-CC0230FC0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 Evaluace faktorové struktury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povaha dat (ordinální vs. kardinální)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explorační vs. konfirmační přístup</a:t>
            </a:r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610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51E561-8FBA-41DF-87D9-8DFE80B4D6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02785" y="621281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35F6CF-1F2C-4C33-9AFB-3CB33B8A2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1226467" cy="451576"/>
          </a:xfrm>
        </p:spPr>
        <p:txBody>
          <a:bodyPr/>
          <a:lstStyle/>
          <a:p>
            <a:r>
              <a:rPr lang="cs-CZ" dirty="0"/>
              <a:t>Evaluace faktorové struktury</a:t>
            </a:r>
          </a:p>
        </p:txBody>
      </p:sp>
      <p:sp>
        <p:nvSpPr>
          <p:cNvPr id="6" name="Zaoblený obdélník 4">
            <a:extLst>
              <a:ext uri="{FF2B5EF4-FFF2-40B4-BE49-F238E27FC236}">
                <a16:creationId xmlns:a16="http://schemas.microsoft.com/office/drawing/2014/main" id="{63BDA7B9-FCE4-4DC0-A009-4DA4F3E9E975}"/>
              </a:ext>
            </a:extLst>
          </p:cNvPr>
          <p:cNvSpPr/>
          <p:nvPr/>
        </p:nvSpPr>
        <p:spPr>
          <a:xfrm>
            <a:off x="5984785" y="1396313"/>
            <a:ext cx="1782360" cy="88273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/>
              <a:t>STRU</a:t>
            </a:r>
            <a:r>
              <a:rPr lang="cs-CZ" sz="1800" dirty="0"/>
              <a:t>K</a:t>
            </a:r>
            <a:r>
              <a:rPr lang="en-US" sz="1800" dirty="0"/>
              <a:t>TUR</a:t>
            </a:r>
            <a:r>
              <a:rPr lang="cs-CZ" sz="1800" dirty="0"/>
              <a:t>A</a:t>
            </a:r>
          </a:p>
          <a:p>
            <a:pPr algn="ctr"/>
            <a:r>
              <a:rPr lang="cs-CZ" sz="1800" dirty="0"/>
              <a:t>NÁSTROJE</a:t>
            </a:r>
          </a:p>
        </p:txBody>
      </p:sp>
      <p:sp>
        <p:nvSpPr>
          <p:cNvPr id="7" name="Zaoblený obdélník 5">
            <a:extLst>
              <a:ext uri="{FF2B5EF4-FFF2-40B4-BE49-F238E27FC236}">
                <a16:creationId xmlns:a16="http://schemas.microsoft.com/office/drawing/2014/main" id="{C043E8A6-B3A9-4A6A-A826-B5DD579365F3}"/>
              </a:ext>
            </a:extLst>
          </p:cNvPr>
          <p:cNvSpPr/>
          <p:nvPr/>
        </p:nvSpPr>
        <p:spPr>
          <a:xfrm>
            <a:off x="3467725" y="2422486"/>
            <a:ext cx="1683620" cy="6304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800" dirty="0"/>
              <a:t>PODLOŽENÁ A OVĚŘENÁ</a:t>
            </a:r>
          </a:p>
        </p:txBody>
      </p:sp>
      <p:sp>
        <p:nvSpPr>
          <p:cNvPr id="8" name="Zaoblený obdélník 6">
            <a:extLst>
              <a:ext uri="{FF2B5EF4-FFF2-40B4-BE49-F238E27FC236}">
                <a16:creationId xmlns:a16="http://schemas.microsoft.com/office/drawing/2014/main" id="{15F2A889-9A5C-4074-BDF8-F8EF0DB24CD4}"/>
              </a:ext>
            </a:extLst>
          </p:cNvPr>
          <p:cNvSpPr/>
          <p:nvPr/>
        </p:nvSpPr>
        <p:spPr>
          <a:xfrm>
            <a:off x="8405563" y="2431773"/>
            <a:ext cx="2224473" cy="6304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800" dirty="0"/>
              <a:t>SPORNÁ</a:t>
            </a:r>
          </a:p>
        </p:txBody>
      </p:sp>
      <p:sp>
        <p:nvSpPr>
          <p:cNvPr id="9" name="Zaoblený obdélník 7">
            <a:extLst>
              <a:ext uri="{FF2B5EF4-FFF2-40B4-BE49-F238E27FC236}">
                <a16:creationId xmlns:a16="http://schemas.microsoft.com/office/drawing/2014/main" id="{0193D244-3A26-4A3D-AB38-7909AE38E6D2}"/>
              </a:ext>
            </a:extLst>
          </p:cNvPr>
          <p:cNvSpPr/>
          <p:nvPr/>
        </p:nvSpPr>
        <p:spPr>
          <a:xfrm>
            <a:off x="3467725" y="3402864"/>
            <a:ext cx="1683620" cy="6304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/>
              <a:t>CFA</a:t>
            </a:r>
            <a:endParaRPr lang="cs-CZ" sz="1800" dirty="0"/>
          </a:p>
        </p:txBody>
      </p:sp>
      <p:sp>
        <p:nvSpPr>
          <p:cNvPr id="10" name="Zaoblený obdélník 9">
            <a:extLst>
              <a:ext uri="{FF2B5EF4-FFF2-40B4-BE49-F238E27FC236}">
                <a16:creationId xmlns:a16="http://schemas.microsoft.com/office/drawing/2014/main" id="{2755F7AB-D61D-4695-8462-97DC3C0163B0}"/>
              </a:ext>
            </a:extLst>
          </p:cNvPr>
          <p:cNvSpPr/>
          <p:nvPr/>
        </p:nvSpPr>
        <p:spPr>
          <a:xfrm>
            <a:off x="8711899" y="4431742"/>
            <a:ext cx="1683620" cy="6304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/>
              <a:t>EFA (+CFA)</a:t>
            </a:r>
          </a:p>
        </p:txBody>
      </p:sp>
      <p:sp>
        <p:nvSpPr>
          <p:cNvPr id="11" name="Zaoblený obdélník 10">
            <a:extLst>
              <a:ext uri="{FF2B5EF4-FFF2-40B4-BE49-F238E27FC236}">
                <a16:creationId xmlns:a16="http://schemas.microsoft.com/office/drawing/2014/main" id="{4D6F3325-4883-47A9-8082-A311824E4F17}"/>
              </a:ext>
            </a:extLst>
          </p:cNvPr>
          <p:cNvSpPr/>
          <p:nvPr/>
        </p:nvSpPr>
        <p:spPr>
          <a:xfrm>
            <a:off x="5002382" y="4431742"/>
            <a:ext cx="1683620" cy="6304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800" dirty="0"/>
              <a:t>neúspěšná</a:t>
            </a:r>
          </a:p>
        </p:txBody>
      </p:sp>
      <p:sp>
        <p:nvSpPr>
          <p:cNvPr id="12" name="Zaoblený obdélník 11">
            <a:extLst>
              <a:ext uri="{FF2B5EF4-FFF2-40B4-BE49-F238E27FC236}">
                <a16:creationId xmlns:a16="http://schemas.microsoft.com/office/drawing/2014/main" id="{065BAB23-318D-4771-B3EC-AA6CFBCB7AA8}"/>
              </a:ext>
            </a:extLst>
          </p:cNvPr>
          <p:cNvSpPr/>
          <p:nvPr/>
        </p:nvSpPr>
        <p:spPr>
          <a:xfrm>
            <a:off x="2625915" y="4431742"/>
            <a:ext cx="1683620" cy="6304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800" dirty="0"/>
              <a:t>úspěšná</a:t>
            </a:r>
          </a:p>
        </p:txBody>
      </p:sp>
      <p:sp>
        <p:nvSpPr>
          <p:cNvPr id="13" name="Zaoblený obdélník 12">
            <a:extLst>
              <a:ext uri="{FF2B5EF4-FFF2-40B4-BE49-F238E27FC236}">
                <a16:creationId xmlns:a16="http://schemas.microsoft.com/office/drawing/2014/main" id="{C5E506B6-AAE5-4F6C-B12C-03FFDFAA31EE}"/>
              </a:ext>
            </a:extLst>
          </p:cNvPr>
          <p:cNvSpPr/>
          <p:nvPr/>
        </p:nvSpPr>
        <p:spPr>
          <a:xfrm>
            <a:off x="2625915" y="5530208"/>
            <a:ext cx="1683620" cy="6304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800" dirty="0"/>
              <a:t>STRUKTURA POTVRZENA</a:t>
            </a:r>
          </a:p>
        </p:txBody>
      </p: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BAA1C3E7-75EF-4DB9-A228-889D3A69FFD0}"/>
              </a:ext>
            </a:extLst>
          </p:cNvPr>
          <p:cNvCxnSpPr/>
          <p:nvPr/>
        </p:nvCxnSpPr>
        <p:spPr>
          <a:xfrm flipH="1">
            <a:off x="5151345" y="2072599"/>
            <a:ext cx="789485" cy="3726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2DFDAC67-E0E1-4525-AB49-34481A47F6B6}"/>
              </a:ext>
            </a:extLst>
          </p:cNvPr>
          <p:cNvCxnSpPr>
            <a:stCxn id="7" idx="2"/>
            <a:endCxn id="9" idx="0"/>
          </p:cNvCxnSpPr>
          <p:nvPr/>
        </p:nvCxnSpPr>
        <p:spPr>
          <a:xfrm>
            <a:off x="4309535" y="3052977"/>
            <a:ext cx="0" cy="3498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54A21463-763D-44DE-B39D-26C260D7E6A5}"/>
              </a:ext>
            </a:extLst>
          </p:cNvPr>
          <p:cNvCxnSpPr>
            <a:stCxn id="9" idx="2"/>
            <a:endCxn id="12" idx="0"/>
          </p:cNvCxnSpPr>
          <p:nvPr/>
        </p:nvCxnSpPr>
        <p:spPr>
          <a:xfrm flipH="1">
            <a:off x="3467725" y="4033355"/>
            <a:ext cx="841810" cy="3983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60B0BD12-CE6E-4A26-B692-53DF89DF3DA7}"/>
              </a:ext>
            </a:extLst>
          </p:cNvPr>
          <p:cNvCxnSpPr>
            <a:stCxn id="9" idx="2"/>
            <a:endCxn id="11" idx="0"/>
          </p:cNvCxnSpPr>
          <p:nvPr/>
        </p:nvCxnSpPr>
        <p:spPr>
          <a:xfrm>
            <a:off x="4309535" y="4033355"/>
            <a:ext cx="1534657" cy="3983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43C86EB3-1D85-43EF-AEAF-704FAF86731C}"/>
              </a:ext>
            </a:extLst>
          </p:cNvPr>
          <p:cNvCxnSpPr>
            <a:stCxn id="12" idx="2"/>
            <a:endCxn id="13" idx="0"/>
          </p:cNvCxnSpPr>
          <p:nvPr/>
        </p:nvCxnSpPr>
        <p:spPr>
          <a:xfrm>
            <a:off x="3467725" y="5062233"/>
            <a:ext cx="0" cy="4679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B6E68EE1-B81C-4562-A2F1-AE5398A8FAD5}"/>
              </a:ext>
            </a:extLst>
          </p:cNvPr>
          <p:cNvCxnSpPr>
            <a:stCxn id="11" idx="3"/>
            <a:endCxn id="10" idx="1"/>
          </p:cNvCxnSpPr>
          <p:nvPr/>
        </p:nvCxnSpPr>
        <p:spPr>
          <a:xfrm>
            <a:off x="6686002" y="4746988"/>
            <a:ext cx="202589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DAAE4361-98EB-486E-8ACA-D9A5AD388506}"/>
              </a:ext>
            </a:extLst>
          </p:cNvPr>
          <p:cNvCxnSpPr>
            <a:cxnSpLocks/>
            <a:endCxn id="10" idx="0"/>
          </p:cNvCxnSpPr>
          <p:nvPr/>
        </p:nvCxnSpPr>
        <p:spPr>
          <a:xfrm flipH="1">
            <a:off x="9553709" y="3062264"/>
            <a:ext cx="12376" cy="13694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41A468B3-4524-4A19-A56F-BA92B2187A48}"/>
              </a:ext>
            </a:extLst>
          </p:cNvPr>
          <p:cNvCxnSpPr/>
          <p:nvPr/>
        </p:nvCxnSpPr>
        <p:spPr>
          <a:xfrm>
            <a:off x="7767145" y="2131719"/>
            <a:ext cx="638418" cy="3134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aoblený obdélník 33">
            <a:extLst>
              <a:ext uri="{FF2B5EF4-FFF2-40B4-BE49-F238E27FC236}">
                <a16:creationId xmlns:a16="http://schemas.microsoft.com/office/drawing/2014/main" id="{DC717884-34EF-4961-B23D-3427817532C6}"/>
              </a:ext>
            </a:extLst>
          </p:cNvPr>
          <p:cNvSpPr/>
          <p:nvPr/>
        </p:nvSpPr>
        <p:spPr>
          <a:xfrm>
            <a:off x="8558731" y="5530208"/>
            <a:ext cx="1989956" cy="11888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NÁVRH ALTERNATIVNÍ STRUKTURY</a:t>
            </a:r>
            <a:endParaRPr lang="en-US" sz="1800" dirty="0"/>
          </a:p>
        </p:txBody>
      </p:sp>
      <p:cxnSp>
        <p:nvCxnSpPr>
          <p:cNvPr id="23" name="Přímá spojnice se šipkou 22">
            <a:extLst>
              <a:ext uri="{FF2B5EF4-FFF2-40B4-BE49-F238E27FC236}">
                <a16:creationId xmlns:a16="http://schemas.microsoft.com/office/drawing/2014/main" id="{C7C83518-BB7B-4004-A7BC-38336A9D85DB}"/>
              </a:ext>
            </a:extLst>
          </p:cNvPr>
          <p:cNvCxnSpPr>
            <a:stCxn id="10" idx="2"/>
            <a:endCxn id="22" idx="0"/>
          </p:cNvCxnSpPr>
          <p:nvPr/>
        </p:nvCxnSpPr>
        <p:spPr bwMode="auto">
          <a:xfrm>
            <a:off x="9553709" y="5062233"/>
            <a:ext cx="0" cy="4679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TextovéPole 67">
            <a:extLst>
              <a:ext uri="{FF2B5EF4-FFF2-40B4-BE49-F238E27FC236}">
                <a16:creationId xmlns:a16="http://schemas.microsoft.com/office/drawing/2014/main" id="{B1DE7EFA-A594-47DE-B835-2E196DE70E7B}"/>
              </a:ext>
            </a:extLst>
          </p:cNvPr>
          <p:cNvSpPr txBox="1"/>
          <p:nvPr/>
        </p:nvSpPr>
        <p:spPr>
          <a:xfrm>
            <a:off x="719999" y="1521463"/>
            <a:ext cx="40675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algn="l">
              <a:buFont typeface="Wingdings" panose="05000000000000000000" pitchFamily="2" charset="2"/>
              <a:buChar char="§"/>
            </a:pPr>
            <a:r>
              <a:rPr lang="cs-CZ" sz="2800" dirty="0">
                <a:latin typeface="+mn-lt"/>
              </a:rPr>
              <a:t>EFA nebo CFA?</a:t>
            </a:r>
            <a:br>
              <a:rPr lang="cs-CZ" sz="2800" dirty="0">
                <a:latin typeface="+mn-lt"/>
              </a:rPr>
            </a:br>
            <a:endParaRPr lang="cs-CZ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3287662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4397A367-7152-4083-82A1-F6B78A4C190F}" vid="{923409CC-8BE3-4428-A336-08A8819629F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muni-arts-prezentace-16x9-cs</Template>
  <TotalTime>769</TotalTime>
  <Words>716</Words>
  <Application>Microsoft Office PowerPoint</Application>
  <PresentationFormat>Širokoúhlá obrazovka</PresentationFormat>
  <Paragraphs>153</Paragraphs>
  <Slides>17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Tahoma</vt:lpstr>
      <vt:lpstr>Wingdings</vt:lpstr>
      <vt:lpstr>Prezentace_MU_CZ</vt:lpstr>
      <vt:lpstr>Metodologické aspekty vytváření a adaptace psychodiagnostických metod</vt:lpstr>
      <vt:lpstr>Nový nástroj nebo adaptovat existující?</vt:lpstr>
      <vt:lpstr>Průvodce procesem adaptace </vt:lpstr>
      <vt:lpstr>Překlad ≠ adaptace</vt:lpstr>
      <vt:lpstr>a) Přípravná fáze </vt:lpstr>
      <vt:lpstr>b) Vývoj testu</vt:lpstr>
      <vt:lpstr>c) Ověřovací fáze</vt:lpstr>
      <vt:lpstr>Metodologicko-statistické postupy  v ověřovací fázi</vt:lpstr>
      <vt:lpstr>Evaluace faktorové struktury</vt:lpstr>
      <vt:lpstr>Evaluace faktorové struktury: Příklad z praxe</vt:lpstr>
      <vt:lpstr>Evaluace faktorové struktury: Příklad z praxe</vt:lpstr>
      <vt:lpstr>Evaluace faktorové struktury: Příklad z praxe</vt:lpstr>
      <vt:lpstr>Invariance měření</vt:lpstr>
      <vt:lpstr>Konfigurální (non)invariance</vt:lpstr>
      <vt:lpstr>Metrická (non)invariance</vt:lpstr>
      <vt:lpstr>Skalární (non)invariance</vt:lpstr>
      <vt:lpstr>Odlišné fungování položek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Kveton</dc:creator>
  <cp:lastModifiedBy>Petr Kveton</cp:lastModifiedBy>
  <cp:revision>68</cp:revision>
  <cp:lastPrinted>1601-01-01T00:00:00Z</cp:lastPrinted>
  <dcterms:created xsi:type="dcterms:W3CDTF">2020-10-12T11:54:25Z</dcterms:created>
  <dcterms:modified xsi:type="dcterms:W3CDTF">2021-11-08T13:47:58Z</dcterms:modified>
</cp:coreProperties>
</file>