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6" r:id="rId4"/>
    <p:sldId id="258" r:id="rId5"/>
    <p:sldId id="262" r:id="rId6"/>
    <p:sldId id="261" r:id="rId7"/>
    <p:sldId id="263" r:id="rId8"/>
    <p:sldId id="264" r:id="rId9"/>
    <p:sldId id="265" r:id="rId10"/>
    <p:sldId id="259" r:id="rId11"/>
    <p:sldId id="268" r:id="rId12"/>
    <p:sldId id="269" r:id="rId13"/>
    <p:sldId id="270" r:id="rId14"/>
    <p:sldId id="266" r:id="rId15"/>
    <p:sldId id="267" r:id="rId16"/>
    <p:sldId id="271" r:id="rId17"/>
    <p:sldId id="274" r:id="rId18"/>
    <p:sldId id="273" r:id="rId19"/>
    <p:sldId id="275" r:id="rId20"/>
  </p:sldIdLst>
  <p:sldSz cx="12192000" cy="6858000"/>
  <p:notesSz cx="6805613" cy="99441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32" autoAdjust="0"/>
    <p:restoredTop sz="60990" autoAdjust="0"/>
  </p:normalViewPr>
  <p:slideViewPr>
    <p:cSldViewPr snapToGrid="0">
      <p:cViewPr varScale="1">
        <p:scale>
          <a:sx n="77" d="100"/>
          <a:sy n="77" d="100"/>
        </p:scale>
        <p:origin x="264" y="78"/>
      </p:cViewPr>
      <p:guideLst/>
    </p:cSldViewPr>
  </p:slideViewPr>
  <p:outlineViewPr>
    <p:cViewPr>
      <p:scale>
        <a:sx n="33" d="100"/>
        <a:sy n="33" d="100"/>
      </p:scale>
      <p:origin x="0" y="-42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E52A7B-2D77-47F3-AB43-4A8B85CF9843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95B6C-09C2-46A8-9C72-C78915F248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84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788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159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467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9200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68065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2246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346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572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37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443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57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277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02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945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319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704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010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41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395B6C-09C2-46A8-9C72-C78915F248A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32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8C3B27-2AF2-4CDD-B4C9-EDF29823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B8E7792-337B-4D9D-B02E-3B41B0C1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8BE959-0B55-46C6-B2FC-FC685C9DE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27C969-8921-4B03-8C5C-B5257CE9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A1056F-D64E-4CE5-BFC7-D87DF76B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44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7005C-417C-47BF-86C1-B86C9DB1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7EA4B77-7D74-477E-B2CE-A572377006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E6BB6A-91C8-4E9C-9B26-1D2C251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E65B22-8BE0-4CEA-9A4E-FFB012421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F8D336-58A0-4AD3-8BFB-604F9480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515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A222350-7885-4D99-ADE6-D5D73650C1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72429E-3347-46C1-8515-4938C120B2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231F6D-C43E-41B8-8739-F2C38CEC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10611F-1C36-4372-BF7A-E78A9CD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779D15-9C66-4647-BB00-59045FBF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286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D8304-D249-4498-89EF-B2086BEA9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397279-BADE-4A63-8DA8-14769A52F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354BF6-8321-4B7D-8827-9A1F98B3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D50EDC-DF61-4464-9545-FD993F951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C76949-0654-433C-B1B6-92DC8C38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2922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F78165-C972-43EC-AE7C-A2C6FAAC7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EE16FB-7928-4669-90F2-A82C9D843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810C76-BF63-4301-8D74-43FAE493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D78BB02-69C6-49DC-B3CE-ADD29A7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904DC9-1981-45D0-AAEF-F83C7F86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66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1A8D19-3641-4110-9A4A-ADC63D805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ED3ABC-BE9B-438D-9DDE-1E568B517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4C4A9C-C4C5-4FC6-98B0-DE1162AE9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DFD3B9F-7165-4A8B-A447-6ED3B4467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29EB33-7C6C-4C02-B8C4-95C7C9306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8007F7A-D60A-4412-B938-ABC3648F3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63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AD7011-C6B6-4FC3-A5DE-CAA43962A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585ABC6-55B1-4370-982D-A5B3939A5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181683-9C29-4695-80CA-8B542D755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CD2AAE-11F5-4CFC-A704-EA8725049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95E39C8-AC96-4D0D-9C60-3611C53DE7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1E468A7-83EC-49E0-AAE5-01E1153D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8F5E96B-8AAB-4B58-9227-590DE361F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C9E6F0-04F2-4D2D-AD1C-3A328F9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831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5EDA9-4BAB-4A5D-94E3-03068270A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DA7AD5-AEA4-44EB-8A14-EBA71424C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D6A4981-C3B7-4AF2-A758-BEE75CAA1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8A62992-A1D0-4E9D-A18F-27F932499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6733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53EF961-9C92-4722-8EF9-07C4C44B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9B07B65-59E9-4536-938D-931ADC85A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EB47B2-8110-40D5-A0A2-9D201A60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37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BC7D1-ABD3-4104-BC35-F3F58E7F8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6D63E5-52A1-4AE2-BAAB-AE243917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1C7F869-E22F-4DE9-84D4-02345FF4D6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73C631-C027-4C50-923D-985DAB8A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CBBB88-63C2-43D5-932D-9E184350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B4F4AC4-87D8-43DC-B58B-331C291BF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502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96F4E-214D-422B-AEA9-BE5C562A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ECF15D4-2BBD-4346-9511-21A618461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69A450-33E5-4485-91D0-E7C1EB27C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FF7862-547F-4536-AC69-770818392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0A72228-71E5-4578-8B8F-40A477977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C833EB-0FCC-4122-BD90-5FBF9880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547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1B4C49A-04AA-4ADC-B8A8-0A31C385C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F1C63E5-1F8D-44C5-9F13-AE05B57D0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6C8492-6400-4378-8FEE-2806311E2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EEC28-3576-4940-A162-702A0F8779E0}" type="datetimeFigureOut">
              <a:rPr lang="cs-CZ" smtClean="0"/>
              <a:t>08.11.2021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16661F4-4F0F-4870-98D8-E840D5DAC6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891292-2CC0-4A00-9C8E-F35FB7868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5EFE7-4207-41B7-BD82-6B8E6ED078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810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speakers/daphne_bavelie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2224/sbp.1992.20.1.3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B8C07B-F703-44EF-B2C8-70AEB51E8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Psychosoci</a:t>
            </a:r>
            <a:r>
              <a:rPr lang="cs-CZ" dirty="0" err="1"/>
              <a:t>ální</a:t>
            </a:r>
            <a:r>
              <a:rPr lang="cs-CZ" dirty="0"/>
              <a:t> souvislosti hraní videoher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D06171-8BA7-4608-9F45-631FD31A16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Kontroverze a metodologické otázky</a:t>
            </a:r>
          </a:p>
          <a:p>
            <a:endParaRPr lang="cs-CZ" dirty="0"/>
          </a:p>
          <a:p>
            <a:r>
              <a:rPr lang="cs-CZ" dirty="0"/>
              <a:t>Petr </a:t>
            </a:r>
            <a:r>
              <a:rPr lang="cs-CZ" dirty="0" err="1"/>
              <a:t>Květon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266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6AEDB9-F3C1-44FF-8FF6-26BDD001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General </a:t>
            </a:r>
            <a:r>
              <a:rPr lang="cs-CZ" dirty="0" err="1"/>
              <a:t>aggression</a:t>
            </a:r>
            <a:r>
              <a:rPr lang="cs-CZ" dirty="0"/>
              <a:t> model (Anderson et al.)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8679EB-E1B6-4638-93E6-6F16410B9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F3E9F7-0073-4634-916A-06174997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7536324" cy="44862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5605C93-C816-41A3-BFB4-7B3CE520A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271" y="1825625"/>
            <a:ext cx="4772869" cy="4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49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CE8D3-6755-4526-9635-0314961E4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Ferguson</a:t>
            </a:r>
            <a:r>
              <a:rPr lang="cs-CZ" dirty="0"/>
              <a:t> - jiná perspektiva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A113B3-964B-420F-90C6-A4ABC8DA0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0" dirty="0">
                <a:effectLst/>
              </a:rPr>
              <a:t>Ferguson, C. J. </a:t>
            </a:r>
            <a:r>
              <a:rPr lang="en-US" sz="2800" dirty="0"/>
              <a:t>(2007). </a:t>
            </a:r>
            <a:r>
              <a:rPr lang="en-US" sz="2800" i="0" dirty="0">
                <a:effectLst/>
              </a:rPr>
              <a:t>The good, the bad and the ugly: A meta-analytic review of positive and negative effects of violent video games.</a:t>
            </a:r>
          </a:p>
          <a:p>
            <a:endParaRPr lang="cs-CZ" dirty="0"/>
          </a:p>
          <a:p>
            <a:pPr lvl="1"/>
            <a:r>
              <a:rPr lang="cs-CZ" dirty="0"/>
              <a:t>Zařadil pouze aktuální (tehdejší) studie</a:t>
            </a:r>
          </a:p>
          <a:p>
            <a:pPr lvl="1"/>
            <a:r>
              <a:rPr lang="cs-CZ" dirty="0"/>
              <a:t>Zaměřil se pouze na projevy chování</a:t>
            </a:r>
          </a:p>
          <a:p>
            <a:pPr lvl="1"/>
            <a:r>
              <a:rPr lang="cs-CZ" dirty="0"/>
              <a:t>Zjistil významný vliv publikačního zkreslení</a:t>
            </a:r>
          </a:p>
          <a:p>
            <a:pPr lvl="1"/>
            <a:r>
              <a:rPr lang="en-US" dirty="0"/>
              <a:t>r</a:t>
            </a:r>
            <a:r>
              <a:rPr lang="en-US" baseline="-25000" dirty="0"/>
              <a:t>+</a:t>
            </a:r>
            <a:r>
              <a:rPr lang="cs-CZ" dirty="0"/>
              <a:t> = 0,14</a:t>
            </a:r>
            <a:r>
              <a:rPr lang="en-US" dirty="0"/>
              <a:t>;</a:t>
            </a:r>
            <a:r>
              <a:rPr lang="cs-CZ" dirty="0"/>
              <a:t> po zohlednění publikačního zkreslení 0.04 (CI pokrývá hodnotu 0)</a:t>
            </a:r>
          </a:p>
        </p:txBody>
      </p:sp>
    </p:spTree>
    <p:extLst>
      <p:ext uri="{BB962C8B-B14F-4D97-AF65-F5344CB8AC3E}">
        <p14:creationId xmlns:p14="http://schemas.microsoft.com/office/powerpoint/2010/main" val="327723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4CDB0-22BC-4CD9-97F0-FAC6A612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Publikační zkreslení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F74648-025E-4FA0-929E-F5672D77C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Nestatistické postupy (dohledávání v šedé zóně)</a:t>
            </a:r>
          </a:p>
          <a:p>
            <a:r>
              <a:rPr lang="cs-CZ" dirty="0"/>
              <a:t>Statistické postupy</a:t>
            </a:r>
          </a:p>
          <a:p>
            <a:pPr lvl="1"/>
            <a:r>
              <a:rPr lang="cs-CZ" dirty="0"/>
              <a:t>Odhadování míry publikačního zkreslení</a:t>
            </a:r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D6A92E-9E83-442A-BBD9-2E417C11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450" y="3429000"/>
            <a:ext cx="4194798" cy="29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6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4B580A-6CEE-4FD6-A5EE-8DD03D0B3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Katalytický model pro násilné antisociální chování (</a:t>
            </a:r>
            <a:r>
              <a:rPr lang="cs-CZ" dirty="0" err="1"/>
              <a:t>Ferguson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F58BE0-DC66-413E-8B22-3628AF2F9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5" descr="Katalyst model">
            <a:extLst>
              <a:ext uri="{FF2B5EF4-FFF2-40B4-BE49-F238E27FC236}">
                <a16:creationId xmlns:a16="http://schemas.microsoft.com/office/drawing/2014/main" id="{B7550397-22CB-433D-8D23-CEFEA9AB5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62" y="1825625"/>
            <a:ext cx="10302955" cy="4271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570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3C904F-FD48-4D16-8195-091613F1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</a:t>
            </a:r>
            <a:r>
              <a:rPr lang="cs-CZ" dirty="0" err="1"/>
              <a:t>řlivá</a:t>
            </a:r>
            <a:r>
              <a:rPr lang="cs-CZ" dirty="0"/>
              <a:t> meta-analytická diskuse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C9D69-1859-4755-BD5D-1A6807CE0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0066"/>
            <a:ext cx="10515600" cy="5517206"/>
          </a:xfrm>
        </p:spPr>
        <p:txBody>
          <a:bodyPr>
            <a:normAutofit/>
          </a:bodyPr>
          <a:lstStyle/>
          <a:p>
            <a:endParaRPr lang="cs-CZ" sz="1400" i="0" dirty="0">
              <a:solidFill>
                <a:srgbClr val="555555"/>
              </a:solidFill>
              <a:effectLst/>
            </a:endParaRPr>
          </a:p>
          <a:p>
            <a:r>
              <a:rPr lang="en-US" sz="1400" i="0" dirty="0">
                <a:effectLst/>
              </a:rPr>
              <a:t>Anderson et al. (2010). Violent video game effects on aggression, empathy, and prosocial behavior in Eastern and Western countries: A meta-analytic review.</a:t>
            </a:r>
          </a:p>
          <a:p>
            <a:r>
              <a:rPr lang="en-US" sz="1400" i="0" dirty="0" err="1">
                <a:effectLst/>
              </a:rPr>
              <a:t>Huesmann</a:t>
            </a:r>
            <a:r>
              <a:rPr lang="en-US" sz="1400" i="0" dirty="0">
                <a:effectLst/>
              </a:rPr>
              <a:t>, L. R. (2010). Nailing the coffin shut on doubts that violent video games stimulate aggression: Comment on Anderson et al. (2010).</a:t>
            </a:r>
          </a:p>
          <a:p>
            <a:r>
              <a:rPr lang="cs-CZ" sz="1400" i="0" dirty="0" err="1">
                <a:effectLst/>
              </a:rPr>
              <a:t>Ferguson</a:t>
            </a:r>
            <a:r>
              <a:rPr lang="cs-CZ" sz="1400" i="0" dirty="0">
                <a:effectLst/>
              </a:rPr>
              <a:t>, C. J., </a:t>
            </a:r>
            <a:r>
              <a:rPr lang="cs-CZ" sz="1400" i="0" dirty="0" err="1">
                <a:effectLst/>
              </a:rPr>
              <a:t>Kilburn</a:t>
            </a:r>
            <a:r>
              <a:rPr lang="cs-CZ" sz="1400" i="0" dirty="0">
                <a:effectLst/>
              </a:rPr>
              <a:t>, J. (2010). </a:t>
            </a:r>
            <a:r>
              <a:rPr lang="en-US" sz="1400" i="0" dirty="0">
                <a:effectLst/>
              </a:rPr>
              <a:t>Much ado about nothing: The misestimation and overinterpretation of violent video game effects in Eastern and Western nations: Comment on Anderson et al. (2010).</a:t>
            </a:r>
            <a:endParaRPr lang="cs-CZ" sz="1400" i="0" dirty="0">
              <a:effectLst/>
            </a:endParaRPr>
          </a:p>
          <a:p>
            <a:r>
              <a:rPr lang="cs-CZ" sz="1400" b="0" i="0" u="none" strike="noStrike" dirty="0">
                <a:effectLst/>
              </a:rPr>
              <a:t>Bushman, B. J., </a:t>
            </a:r>
            <a:r>
              <a:rPr lang="cs-CZ" sz="1400" b="0" i="0" u="none" strike="noStrike" dirty="0" err="1">
                <a:effectLst/>
              </a:rPr>
              <a:t>Rothstein</a:t>
            </a:r>
            <a:r>
              <a:rPr lang="cs-CZ" sz="1400" b="0" i="0" u="none" strike="noStrike" dirty="0">
                <a:effectLst/>
              </a:rPr>
              <a:t>, H. R., </a:t>
            </a:r>
            <a:r>
              <a:rPr lang="en-US" sz="1400" b="0" i="0" u="none" strike="noStrike" dirty="0">
                <a:effectLst/>
              </a:rPr>
              <a:t>&amp; Anderson, C. A. (2010). Much ado about something: Violent video game effects and a school of red herring: Reply to Ferguson and Kilburn (2010).</a:t>
            </a:r>
          </a:p>
          <a:p>
            <a:r>
              <a:rPr lang="en-US" sz="1400" b="0" i="0" dirty="0">
                <a:effectLst/>
              </a:rPr>
              <a:t>Greitemeyer, T. </a:t>
            </a:r>
            <a:r>
              <a:rPr lang="en-US" sz="1400" dirty="0"/>
              <a:t>&amp; </a:t>
            </a:r>
            <a:r>
              <a:rPr lang="en-US" sz="1400" dirty="0" err="1"/>
              <a:t>Mugge</a:t>
            </a:r>
            <a:r>
              <a:rPr lang="en-US" sz="1400" dirty="0"/>
              <a:t>, D. O. (2014). </a:t>
            </a:r>
            <a:r>
              <a:rPr lang="en-US" sz="1400" b="0" i="0" dirty="0">
                <a:effectLst/>
              </a:rPr>
              <a:t>Video Games Do Affect Social Outcomes: A Meta-Analytic Review of the Effects of Violent and Prosocial Video Game Play.</a:t>
            </a:r>
          </a:p>
          <a:p>
            <a:r>
              <a:rPr lang="cs-CZ" sz="1400" i="0" dirty="0" err="1">
                <a:effectLst/>
              </a:rPr>
              <a:t>Ferguson</a:t>
            </a:r>
            <a:r>
              <a:rPr lang="cs-CZ" sz="1400" i="0" dirty="0">
                <a:effectLst/>
              </a:rPr>
              <a:t>, C.</a:t>
            </a:r>
            <a:r>
              <a:rPr lang="en-US" sz="1400" i="0" dirty="0">
                <a:effectLst/>
              </a:rPr>
              <a:t> </a:t>
            </a:r>
            <a:r>
              <a:rPr lang="cs-CZ" sz="1400" i="0" dirty="0">
                <a:effectLst/>
              </a:rPr>
              <a:t>J. (2015)</a:t>
            </a:r>
            <a:r>
              <a:rPr lang="en-US" sz="1400" i="0" dirty="0">
                <a:effectLst/>
              </a:rPr>
              <a:t>.</a:t>
            </a:r>
            <a:r>
              <a:rPr lang="cs-CZ" sz="1400" i="0" dirty="0">
                <a:effectLst/>
              </a:rPr>
              <a:t> </a:t>
            </a:r>
            <a:r>
              <a:rPr lang="en-US" sz="1400" i="0" dirty="0">
                <a:effectLst/>
              </a:rPr>
              <a:t>Do Angry Birds Make for Angry Children? A Meta-Analysis of Video Game Influences on Children’s and Adolescents’ Aggression, Mental Health, Prosocial Behavior, and Academic Performance</a:t>
            </a:r>
            <a:r>
              <a:rPr lang="cs-CZ" sz="1400" i="0" dirty="0">
                <a:effectLst/>
              </a:rPr>
              <a:t>.</a:t>
            </a:r>
          </a:p>
          <a:p>
            <a:r>
              <a:rPr lang="en-US" sz="1400" dirty="0"/>
              <a:t>Rothstein, H. R., &amp; Bushman, B. J. (2015). Methodological and Reporting Errors in Meta-Analytic Reviews Make Other Meta-Analysts Angry: A Commentary on Ferguson (2015).</a:t>
            </a:r>
          </a:p>
          <a:p>
            <a:r>
              <a:rPr lang="en-US" sz="1400" dirty="0"/>
              <a:t>Boxer, P. et al. (2015). Video games do indeed influence children and adolescents' aggression, prosocial behavior, and academic performance: A clearer reading of Ferguson (2015).</a:t>
            </a:r>
            <a:endParaRPr lang="cs-CZ" sz="1400" dirty="0"/>
          </a:p>
          <a:p>
            <a:r>
              <a:rPr lang="en-US" sz="1400" dirty="0"/>
              <a:t>Markey (2015). Finding the middle ground in violent video game research: Lessons from Ferguson (2015).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80369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6D8173-FCF1-4400-8E7E-D68E3B5E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Poslední slovo…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A4BA92-4103-4457-AA5F-6E85D34E8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b="1" i="0" dirty="0" err="1">
                <a:solidFill>
                  <a:srgbClr val="000000"/>
                </a:solidFill>
                <a:effectLst/>
              </a:rPr>
              <a:t>Metaanalysis</a:t>
            </a:r>
            <a:r>
              <a:rPr lang="en-US" b="1" i="0" dirty="0">
                <a:solidFill>
                  <a:srgbClr val="000000"/>
                </a:solidFill>
                <a:effectLst/>
              </a:rPr>
              <a:t> of the relationship between violent video game play and physical aggression over time</a:t>
            </a:r>
          </a:p>
          <a:p>
            <a:pPr algn="l"/>
            <a:r>
              <a:rPr lang="en-US" b="0" i="0" dirty="0">
                <a:solidFill>
                  <a:srgbClr val="333333"/>
                </a:solidFill>
                <a:effectLst/>
              </a:rPr>
              <a:t>Anna T. Prescott, James D. Sargent, and Jay G. Hull</a:t>
            </a:r>
          </a:p>
          <a:p>
            <a:pPr lvl="1"/>
            <a:r>
              <a:rPr lang="cs-CZ" dirty="0"/>
              <a:t>Pouze longitudinální studie</a:t>
            </a:r>
          </a:p>
          <a:p>
            <a:pPr lvl="1"/>
            <a:r>
              <a:rPr lang="cs-CZ" dirty="0"/>
              <a:t>Přes 17000 participantů (24 studií)</a:t>
            </a:r>
          </a:p>
          <a:p>
            <a:pPr lvl="1"/>
            <a:r>
              <a:rPr lang="cs-CZ" dirty="0"/>
              <a:t>Populace dětí a adolescentů</a:t>
            </a:r>
          </a:p>
          <a:p>
            <a:pPr lvl="1"/>
            <a:r>
              <a:rPr lang="cs-CZ" dirty="0"/>
              <a:t>Odmítnuty jiné indikátory než skutečně fyzická agresivita</a:t>
            </a:r>
          </a:p>
          <a:p>
            <a:pPr lvl="1"/>
            <a:r>
              <a:rPr lang="cs-CZ" dirty="0"/>
              <a:t>Vztah jednoznačně potvrzen (slabý)</a:t>
            </a:r>
          </a:p>
          <a:p>
            <a:pPr lvl="2"/>
            <a:r>
              <a:rPr lang="cs-CZ" dirty="0"/>
              <a:t>Publikační </a:t>
            </a:r>
            <a:r>
              <a:rPr lang="cs-CZ" dirty="0" err="1"/>
              <a:t>bias</a:t>
            </a:r>
            <a:r>
              <a:rPr lang="cs-CZ" dirty="0"/>
              <a:t> nenalezen</a:t>
            </a:r>
          </a:p>
          <a:p>
            <a:pPr lvl="2"/>
            <a:r>
              <a:rPr lang="cs-CZ" dirty="0"/>
              <a:t>Kontrolovány veškeré dostupné intervenující proměnné</a:t>
            </a:r>
          </a:p>
        </p:txBody>
      </p:sp>
    </p:spTree>
    <p:extLst>
      <p:ext uri="{BB962C8B-B14F-4D97-AF65-F5344CB8AC3E}">
        <p14:creationId xmlns:p14="http://schemas.microsoft.com/office/powerpoint/2010/main" val="72525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F2651-CF43-4AB5-A666-12852EAD1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Závislost na hraní videoher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2B6137-99E7-4EA8-8F1D-496754235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811" y="1928086"/>
            <a:ext cx="5902234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300" dirty="0"/>
              <a:t>DSM-V</a:t>
            </a:r>
          </a:p>
          <a:p>
            <a:pPr marL="0" indent="0">
              <a:buNone/>
            </a:pPr>
            <a:r>
              <a:rPr lang="cs-CZ" dirty="0"/>
              <a:t>návrh nové kategorie (vyžadující další výzkum)</a:t>
            </a:r>
          </a:p>
          <a:p>
            <a:r>
              <a:rPr lang="cs-CZ" dirty="0"/>
              <a:t>Kritéria (závislost ≠ frekvence) – více než 5 symptomů po dobu 1 roku</a:t>
            </a:r>
          </a:p>
          <a:p>
            <a:pPr lvl="1"/>
            <a:r>
              <a:rPr lang="cs-CZ" dirty="0"/>
              <a:t>Zaujetí činností</a:t>
            </a:r>
          </a:p>
          <a:p>
            <a:pPr lvl="1"/>
            <a:r>
              <a:rPr lang="cs-CZ" dirty="0"/>
              <a:t>Abstinenční příznaky (psychologické)</a:t>
            </a:r>
          </a:p>
          <a:p>
            <a:pPr lvl="1"/>
            <a:r>
              <a:rPr lang="cs-CZ" dirty="0"/>
              <a:t>Zvýšená tolerance</a:t>
            </a:r>
          </a:p>
          <a:p>
            <a:pPr lvl="1"/>
            <a:r>
              <a:rPr lang="cs-CZ" dirty="0"/>
              <a:t>Ztráta kontroly</a:t>
            </a:r>
          </a:p>
          <a:p>
            <a:pPr lvl="1"/>
            <a:r>
              <a:rPr lang="cs-CZ" dirty="0"/>
              <a:t>Excesivní hraní</a:t>
            </a:r>
          </a:p>
          <a:p>
            <a:pPr lvl="1"/>
            <a:r>
              <a:rPr lang="cs-CZ" dirty="0"/>
              <a:t>Klamání</a:t>
            </a:r>
          </a:p>
          <a:p>
            <a:pPr lvl="1"/>
            <a:r>
              <a:rPr lang="cs-CZ" dirty="0"/>
              <a:t>Únik</a:t>
            </a:r>
          </a:p>
          <a:p>
            <a:pPr lvl="1"/>
            <a:r>
              <a:rPr lang="cs-CZ" dirty="0"/>
              <a:t>Omezení ostatních aktivit</a:t>
            </a:r>
          </a:p>
          <a:p>
            <a:pPr lvl="1"/>
            <a:r>
              <a:rPr lang="cs-CZ" dirty="0"/>
              <a:t>Ohrožení jiných činností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4B7D0BBA-3B62-4E06-BFF9-782FE6BFCD5E}"/>
              </a:ext>
            </a:extLst>
          </p:cNvPr>
          <p:cNvSpPr txBox="1">
            <a:spLocks/>
          </p:cNvSpPr>
          <p:nvPr/>
        </p:nvSpPr>
        <p:spPr>
          <a:xfrm>
            <a:off x="6244045" y="1928086"/>
            <a:ext cx="57977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cs-CZ" sz="2800" dirty="0"/>
              <a:t>MKN-11</a:t>
            </a:r>
          </a:p>
          <a:p>
            <a:pPr lvl="1"/>
            <a:r>
              <a:rPr lang="cs-CZ" dirty="0"/>
              <a:t>Zařazeno jako Gaming </a:t>
            </a:r>
            <a:r>
              <a:rPr lang="cs-CZ" dirty="0" err="1"/>
              <a:t>disorder</a:t>
            </a:r>
            <a:r>
              <a:rPr lang="cs-CZ" dirty="0"/>
              <a:t> 6C51</a:t>
            </a:r>
          </a:p>
          <a:p>
            <a:pPr lvl="1"/>
            <a:r>
              <a:rPr lang="cs-CZ" dirty="0"/>
              <a:t>(kategorie Látkové a nelátkové závislosti)</a:t>
            </a:r>
          </a:p>
          <a:p>
            <a:pPr lvl="1"/>
            <a:r>
              <a:rPr lang="cs-CZ" dirty="0"/>
              <a:t>Stále kontroverze o této diagnóze</a:t>
            </a:r>
          </a:p>
          <a:p>
            <a:pPr lvl="1"/>
            <a:r>
              <a:rPr lang="cs-CZ" dirty="0"/>
              <a:t>Symptomy</a:t>
            </a:r>
          </a:p>
          <a:p>
            <a:pPr lvl="2"/>
            <a:r>
              <a:rPr lang="cs-CZ" dirty="0"/>
              <a:t>Narušená kontrola</a:t>
            </a:r>
          </a:p>
          <a:p>
            <a:pPr lvl="2"/>
            <a:r>
              <a:rPr lang="cs-CZ" dirty="0"/>
              <a:t>Dominance činnosti</a:t>
            </a:r>
          </a:p>
          <a:p>
            <a:pPr lvl="2"/>
            <a:r>
              <a:rPr lang="cs-CZ" dirty="0"/>
              <a:t>Eskalace činnosti navzdory negativním důsledkům</a:t>
            </a:r>
          </a:p>
          <a:p>
            <a:pPr lvl="2"/>
            <a:r>
              <a:rPr lang="cs-CZ" dirty="0"/>
              <a:t>Po dobu 12 měsíců</a:t>
            </a:r>
          </a:p>
          <a:p>
            <a:pPr lvl="2"/>
            <a:r>
              <a:rPr lang="cs-CZ" dirty="0"/>
              <a:t>Vynechány kontroverzní symptomy z DSM-V (např. abstinence, tolerance, apod.)</a:t>
            </a:r>
          </a:p>
        </p:txBody>
      </p:sp>
    </p:spTree>
    <p:extLst>
      <p:ext uri="{BB962C8B-B14F-4D97-AF65-F5344CB8AC3E}">
        <p14:creationId xmlns:p14="http://schemas.microsoft.com/office/powerpoint/2010/main" val="29009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43C8A1-5ABE-476F-AD61-2A87D273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A7EFB-CAC6-4D99-BA66-B75C88EC8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9723F1-99E6-476D-8402-17D8BDA34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733" y="0"/>
            <a:ext cx="8944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4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D916B5-4721-4A85-A200-E1E8F5D73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Pozitivní aspekty videoherní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8E5063-3646-4835-BFF5-2B9C26EB9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5756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Kognitivní benefity</a:t>
            </a:r>
          </a:p>
          <a:p>
            <a:pPr lvl="1"/>
            <a:r>
              <a:rPr lang="cs-CZ" dirty="0" err="1"/>
              <a:t>Roser</a:t>
            </a:r>
            <a:r>
              <a:rPr lang="cs-CZ" dirty="0"/>
              <a:t> et. al (2007)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impact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videogames</a:t>
            </a:r>
            <a:r>
              <a:rPr lang="cs-CZ" dirty="0"/>
              <a:t> on </a:t>
            </a:r>
            <a:r>
              <a:rPr lang="cs-CZ" dirty="0" err="1"/>
              <a:t>training</a:t>
            </a:r>
            <a:r>
              <a:rPr lang="cs-CZ" dirty="0"/>
              <a:t> </a:t>
            </a:r>
            <a:r>
              <a:rPr lang="cs-CZ" dirty="0" err="1"/>
              <a:t>surgeons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21st </a:t>
            </a:r>
            <a:r>
              <a:rPr lang="cs-CZ" dirty="0" err="1"/>
              <a:t>century</a:t>
            </a:r>
            <a:endParaRPr lang="cs-CZ" dirty="0"/>
          </a:p>
          <a:p>
            <a:pPr lvl="1"/>
            <a:r>
              <a:rPr lang="cs-CZ" dirty="0"/>
              <a:t>Výzkumy na </a:t>
            </a:r>
            <a:r>
              <a:rPr lang="cs-CZ" dirty="0" err="1"/>
              <a:t>nehráčích</a:t>
            </a:r>
            <a:endParaRPr lang="cs-CZ" dirty="0"/>
          </a:p>
          <a:p>
            <a:pPr lvl="1"/>
            <a:r>
              <a:rPr lang="cs-CZ" dirty="0"/>
              <a:t>Rychlejší a více přesné zaměření pozornosti</a:t>
            </a:r>
          </a:p>
          <a:p>
            <a:pPr lvl="1"/>
            <a:r>
              <a:rPr lang="cs-CZ" dirty="0"/>
              <a:t>Lepší prostorová orientace a zvýšená schopnost mentální rotace</a:t>
            </a:r>
          </a:p>
          <a:p>
            <a:pPr lvl="1"/>
            <a:r>
              <a:rPr lang="cs-CZ" dirty="0"/>
              <a:t>Téměř výhradně hry typu </a:t>
            </a:r>
            <a:r>
              <a:rPr lang="cs-CZ" dirty="0" err="1"/>
              <a:t>First</a:t>
            </a:r>
            <a:r>
              <a:rPr lang="cs-CZ" dirty="0"/>
              <a:t> person </a:t>
            </a:r>
            <a:r>
              <a:rPr lang="cs-CZ" dirty="0" err="1"/>
              <a:t>shooter</a:t>
            </a:r>
            <a:endParaRPr lang="cs-CZ" dirty="0"/>
          </a:p>
          <a:p>
            <a:pPr lvl="1"/>
            <a:r>
              <a:rPr lang="cs-CZ" dirty="0"/>
              <a:t>Brain and Learning </a:t>
            </a:r>
            <a:r>
              <a:rPr lang="cs-CZ" dirty="0" err="1"/>
              <a:t>lab</a:t>
            </a:r>
            <a:r>
              <a:rPr lang="cs-CZ" dirty="0"/>
              <a:t> (</a:t>
            </a:r>
            <a:r>
              <a:rPr lang="cs-CZ" dirty="0" err="1"/>
              <a:t>Daphne</a:t>
            </a:r>
            <a:r>
              <a:rPr lang="cs-CZ" dirty="0"/>
              <a:t> </a:t>
            </a:r>
            <a:r>
              <a:rPr lang="cs-CZ" dirty="0" err="1"/>
              <a:t>Bavelier</a:t>
            </a:r>
            <a:r>
              <a:rPr lang="cs-CZ" dirty="0"/>
              <a:t>) </a:t>
            </a:r>
          </a:p>
          <a:p>
            <a:pPr lvl="2"/>
            <a:r>
              <a:rPr lang="cs-CZ" dirty="0" err="1"/>
              <a:t>Your</a:t>
            </a:r>
            <a:r>
              <a:rPr lang="cs-CZ" dirty="0"/>
              <a:t> brain on </a:t>
            </a:r>
            <a:r>
              <a:rPr lang="cs-CZ" dirty="0" err="1"/>
              <a:t>videogames</a:t>
            </a:r>
            <a:r>
              <a:rPr lang="cs-CZ" dirty="0"/>
              <a:t> (</a:t>
            </a:r>
            <a:r>
              <a:rPr lang="cs-CZ" dirty="0">
                <a:hlinkClick r:id="rId3"/>
              </a:rPr>
              <a:t>https://www.ted.com/</a:t>
            </a:r>
            <a:r>
              <a:rPr lang="cs-CZ" dirty="0" err="1">
                <a:hlinkClick r:id="rId3"/>
              </a:rPr>
              <a:t>speakers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daphne_bavelier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Fyziologické koreláty</a:t>
            </a:r>
          </a:p>
          <a:p>
            <a:pPr lvl="1"/>
            <a:r>
              <a:rPr lang="cs-CZ" dirty="0"/>
              <a:t>Kontroverze</a:t>
            </a:r>
          </a:p>
          <a:p>
            <a:pPr lvl="2"/>
            <a:r>
              <a:rPr lang="cs-CZ" dirty="0"/>
              <a:t>Výsledky </a:t>
            </a:r>
            <a:r>
              <a:rPr lang="cs-CZ" dirty="0" err="1"/>
              <a:t>Bavelierové</a:t>
            </a:r>
            <a:r>
              <a:rPr lang="cs-CZ" dirty="0"/>
              <a:t> nebyly plně replikovány</a:t>
            </a:r>
          </a:p>
          <a:p>
            <a:pPr lvl="2"/>
            <a:r>
              <a:rPr lang="cs-CZ" dirty="0"/>
              <a:t>Výsledky její laboratoře jsou typické vyššími velikostmi nalezený</a:t>
            </a:r>
            <a:r>
              <a:rPr lang="en-US" dirty="0"/>
              <a:t>c</a:t>
            </a:r>
            <a:r>
              <a:rPr lang="cs-CZ" dirty="0"/>
              <a:t>h efektů</a:t>
            </a:r>
          </a:p>
          <a:p>
            <a:pPr lvl="2"/>
            <a:r>
              <a:rPr lang="cs-CZ" dirty="0"/>
              <a:t>Meta-analytické výsledky spíše nepotvrzuji roli videoher jako svatého grálu kognitivního rozvoje</a:t>
            </a:r>
          </a:p>
        </p:txBody>
      </p:sp>
    </p:spTree>
    <p:extLst>
      <p:ext uri="{BB962C8B-B14F-4D97-AF65-F5344CB8AC3E}">
        <p14:creationId xmlns:p14="http://schemas.microsoft.com/office/powerpoint/2010/main" val="144269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3D797B-D1E8-4DB3-BC5B-0BC449442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79104D-4620-4BC1-957A-B3160CD6B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3538" indent="-363538"/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Video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Don’t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Make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Violent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Despite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grave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concerns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violent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lead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aggression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research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suggests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otherwise</a:t>
            </a:r>
            <a:r>
              <a:rPr lang="cs-CZ" sz="18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TIME, 2011</a:t>
            </a:r>
          </a:p>
          <a:p>
            <a:pPr marL="363538" indent="-363538"/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Violent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Change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Kids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Think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More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Aggressively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Little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By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Little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Violent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Video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Games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Make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More </a:t>
            </a:r>
            <a:r>
              <a:rPr lang="cs-CZ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Aggressive</a:t>
            </a:r>
            <a:r>
              <a:rPr lang="cs-CZ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TIME, 2014</a:t>
            </a:r>
          </a:p>
          <a:p>
            <a:pPr marL="363538" indent="-363538" algn="just">
              <a:lnSpc>
                <a:spcPct val="150000"/>
              </a:lnSpc>
            </a:pPr>
            <a:r>
              <a:rPr lang="cs-CZ" sz="1800" i="1" dirty="0">
                <a:latin typeface="Times New Roman" panose="02020603050405020304" pitchFamily="18" charset="0"/>
              </a:rPr>
              <a:t>Video </a:t>
            </a:r>
            <a:r>
              <a:rPr lang="cs-CZ" sz="1800" i="1" dirty="0" err="1">
                <a:latin typeface="Times New Roman" panose="02020603050405020304" pitchFamily="18" charset="0"/>
              </a:rPr>
              <a:t>Games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Improve</a:t>
            </a:r>
            <a:r>
              <a:rPr lang="cs-CZ" sz="1800" i="1" dirty="0">
                <a:latin typeface="Times New Roman" panose="02020603050405020304" pitchFamily="18" charset="0"/>
              </a:rPr>
              <a:t> Vision, Study </a:t>
            </a:r>
            <a:r>
              <a:rPr lang="cs-CZ" sz="1800" i="1" dirty="0" err="1">
                <a:latin typeface="Times New Roman" panose="02020603050405020304" pitchFamily="18" charset="0"/>
              </a:rPr>
              <a:t>Says</a:t>
            </a:r>
            <a:r>
              <a:rPr lang="cs-CZ" sz="1800" i="1" dirty="0">
                <a:latin typeface="Times New Roman" panose="02020603050405020304" pitchFamily="18" charset="0"/>
              </a:rPr>
              <a:t>: Video game </a:t>
            </a:r>
            <a:r>
              <a:rPr lang="cs-CZ" sz="1800" i="1" dirty="0" err="1">
                <a:latin typeface="Times New Roman" panose="02020603050405020304" pitchFamily="18" charset="0"/>
              </a:rPr>
              <a:t>players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may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get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an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unexpected</a:t>
            </a:r>
            <a:r>
              <a:rPr lang="cs-CZ" sz="1800" i="1" dirty="0">
                <a:latin typeface="Times New Roman" panose="02020603050405020304" pitchFamily="18" charset="0"/>
              </a:rPr>
              <a:t> benefit </a:t>
            </a:r>
            <a:r>
              <a:rPr lang="cs-CZ" sz="1800" i="1" dirty="0" err="1">
                <a:latin typeface="Times New Roman" panose="02020603050405020304" pitchFamily="18" charset="0"/>
              </a:rPr>
              <a:t>from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blowing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away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bad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guys</a:t>
            </a:r>
            <a:r>
              <a:rPr lang="cs-CZ" sz="1800" i="1" dirty="0">
                <a:latin typeface="Times New Roman" panose="02020603050405020304" pitchFamily="18" charset="0"/>
              </a:rPr>
              <a:t> – </a:t>
            </a:r>
            <a:r>
              <a:rPr lang="cs-CZ" sz="1800" i="1" dirty="0" err="1">
                <a:latin typeface="Times New Roman" panose="02020603050405020304" pitchFamily="18" charset="0"/>
              </a:rPr>
              <a:t>better</a:t>
            </a:r>
            <a:r>
              <a:rPr lang="cs-CZ" sz="1800" i="1" dirty="0">
                <a:latin typeface="Times New Roman" panose="02020603050405020304" pitchFamily="18" charset="0"/>
              </a:rPr>
              <a:t> vision. </a:t>
            </a:r>
            <a:r>
              <a:rPr lang="cs-CZ" sz="1800" i="1" dirty="0" err="1">
                <a:latin typeface="Times New Roman" panose="02020603050405020304" pitchFamily="18" charset="0"/>
              </a:rPr>
              <a:t>National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Geographic</a:t>
            </a:r>
            <a:r>
              <a:rPr lang="cs-CZ" sz="1800" i="1" dirty="0">
                <a:latin typeface="Times New Roman" panose="02020603050405020304" pitchFamily="18" charset="0"/>
              </a:rPr>
              <a:t>, 2009</a:t>
            </a:r>
          </a:p>
          <a:p>
            <a:pPr marL="363538" indent="-363538" algn="just">
              <a:lnSpc>
                <a:spcPct val="150000"/>
              </a:lnSpc>
            </a:pPr>
            <a:r>
              <a:rPr lang="cs-CZ" sz="1800" i="1" dirty="0">
                <a:latin typeface="Times New Roman" panose="02020603050405020304" pitchFamily="18" charset="0"/>
              </a:rPr>
              <a:t>9 </a:t>
            </a:r>
            <a:r>
              <a:rPr lang="cs-CZ" sz="1800" i="1" dirty="0" err="1">
                <a:latin typeface="Times New Roman" panose="02020603050405020304" pitchFamily="18" charset="0"/>
              </a:rPr>
              <a:t>ways</a:t>
            </a:r>
            <a:r>
              <a:rPr lang="cs-CZ" sz="1800" i="1" dirty="0">
                <a:latin typeface="Times New Roman" panose="02020603050405020304" pitchFamily="18" charset="0"/>
              </a:rPr>
              <a:t> to </a:t>
            </a:r>
            <a:r>
              <a:rPr lang="cs-CZ" sz="1800" i="1" dirty="0" err="1">
                <a:latin typeface="Times New Roman" panose="02020603050405020304" pitchFamily="18" charset="0"/>
              </a:rPr>
              <a:t>boost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your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intelligence</a:t>
            </a:r>
            <a:r>
              <a:rPr lang="cs-CZ" sz="1800" i="1" dirty="0">
                <a:latin typeface="Times New Roman" panose="02020603050405020304" pitchFamily="18" charset="0"/>
              </a:rPr>
              <a:t> by </a:t>
            </a:r>
            <a:r>
              <a:rPr lang="cs-CZ" sz="1800" i="1" dirty="0" err="1">
                <a:latin typeface="Times New Roman" panose="02020603050405020304" pitchFamily="18" charset="0"/>
              </a:rPr>
              <a:t>playing</a:t>
            </a:r>
            <a:r>
              <a:rPr lang="cs-CZ" sz="1800" i="1" dirty="0">
                <a:latin typeface="Times New Roman" panose="02020603050405020304" pitchFamily="18" charset="0"/>
              </a:rPr>
              <a:t> video game. </a:t>
            </a:r>
            <a:r>
              <a:rPr lang="cs-CZ" sz="1800" i="1" dirty="0" err="1">
                <a:latin typeface="Times New Roman" panose="02020603050405020304" pitchFamily="18" charset="0"/>
              </a:rPr>
              <a:t>Bussiness</a:t>
            </a:r>
            <a:r>
              <a:rPr lang="cs-CZ" sz="1800" i="1" dirty="0">
                <a:latin typeface="Times New Roman" panose="02020603050405020304" pitchFamily="18" charset="0"/>
              </a:rPr>
              <a:t> Insider, 2015</a:t>
            </a:r>
          </a:p>
          <a:p>
            <a:pPr marL="363538" indent="-363538" algn="just">
              <a:lnSpc>
                <a:spcPct val="150000"/>
              </a:lnSpc>
            </a:pPr>
            <a:r>
              <a:rPr lang="cs-CZ" sz="1800" i="1" dirty="0">
                <a:latin typeface="Times New Roman" panose="02020603050405020304" pitchFamily="18" charset="0"/>
              </a:rPr>
              <a:t>Video-game </a:t>
            </a:r>
            <a:r>
              <a:rPr lang="cs-CZ" sz="1800" i="1" dirty="0" err="1">
                <a:latin typeface="Times New Roman" panose="02020603050405020304" pitchFamily="18" charset="0"/>
              </a:rPr>
              <a:t>studies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have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serious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flaws</a:t>
            </a:r>
            <a:r>
              <a:rPr lang="cs-CZ" sz="1800" i="1" dirty="0">
                <a:latin typeface="Times New Roman" panose="02020603050405020304" pitchFamily="18" charset="0"/>
              </a:rPr>
              <a:t>: </a:t>
            </a:r>
            <a:r>
              <a:rPr lang="cs-CZ" sz="1800" i="1" dirty="0" err="1">
                <a:latin typeface="Times New Roman" panose="02020603050405020304" pitchFamily="18" charset="0"/>
              </a:rPr>
              <a:t>Poor</a:t>
            </a:r>
            <a:r>
              <a:rPr lang="cs-CZ" sz="1800" i="1" dirty="0">
                <a:latin typeface="Times New Roman" panose="02020603050405020304" pitchFamily="18" charset="0"/>
              </a:rPr>
              <a:t> design </a:t>
            </a:r>
            <a:r>
              <a:rPr lang="cs-CZ" sz="1800" i="1" dirty="0" err="1">
                <a:latin typeface="Times New Roman" panose="02020603050405020304" pitchFamily="18" charset="0"/>
              </a:rPr>
              <a:t>of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experiments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undermines</a:t>
            </a:r>
            <a:r>
              <a:rPr lang="cs-CZ" sz="1800" i="1" dirty="0">
                <a:latin typeface="Times New Roman" panose="02020603050405020304" pitchFamily="18" charset="0"/>
              </a:rPr>
              <a:t> idea </a:t>
            </a:r>
            <a:r>
              <a:rPr lang="cs-CZ" sz="1800" i="1" dirty="0" err="1">
                <a:latin typeface="Times New Roman" panose="02020603050405020304" pitchFamily="18" charset="0"/>
              </a:rPr>
              <a:t>that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action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games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bring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cognitive</a:t>
            </a:r>
            <a:r>
              <a:rPr lang="cs-CZ" sz="1800" i="1" dirty="0">
                <a:latin typeface="Times New Roman" panose="02020603050405020304" pitchFamily="18" charset="0"/>
              </a:rPr>
              <a:t> benefit. </a:t>
            </a:r>
            <a:r>
              <a:rPr lang="cs-CZ" sz="1800" i="1" dirty="0" err="1">
                <a:latin typeface="Times New Roman" panose="02020603050405020304" pitchFamily="18" charset="0"/>
              </a:rPr>
              <a:t>Nature</a:t>
            </a:r>
            <a:r>
              <a:rPr lang="cs-CZ" sz="1800" i="1" dirty="0">
                <a:latin typeface="Times New Roman" panose="02020603050405020304" pitchFamily="18" charset="0"/>
              </a:rPr>
              <a:t>, 2011</a:t>
            </a:r>
          </a:p>
          <a:p>
            <a:pPr marL="363538" indent="-363538"/>
            <a:r>
              <a:rPr lang="cs-CZ" sz="1800" i="1" dirty="0">
                <a:latin typeface="Times New Roman" panose="02020603050405020304" pitchFamily="18" charset="0"/>
              </a:rPr>
              <a:t>Video game play </a:t>
            </a:r>
            <a:r>
              <a:rPr lang="cs-CZ" sz="1800" i="1" dirty="0" err="1">
                <a:latin typeface="Times New Roman" panose="02020603050405020304" pitchFamily="18" charset="0"/>
              </a:rPr>
              <a:t>mauy</a:t>
            </a:r>
            <a:r>
              <a:rPr lang="cs-CZ" sz="1800" i="1" dirty="0">
                <a:latin typeface="Times New Roman" panose="02020603050405020304" pitchFamily="18" charset="0"/>
              </a:rPr>
              <a:t> not </a:t>
            </a:r>
            <a:r>
              <a:rPr lang="cs-CZ" sz="1800" i="1" dirty="0" err="1">
                <a:latin typeface="Times New Roman" panose="02020603050405020304" pitchFamily="18" charset="0"/>
              </a:rPr>
              <a:t>boost</a:t>
            </a:r>
            <a:r>
              <a:rPr lang="cs-CZ" sz="1800" i="1" dirty="0">
                <a:latin typeface="Times New Roman" panose="02020603050405020304" pitchFamily="18" charset="0"/>
              </a:rPr>
              <a:t> brain </a:t>
            </a:r>
            <a:r>
              <a:rPr lang="cs-CZ" sz="1800" i="1" dirty="0" err="1">
                <a:latin typeface="Times New Roman" panose="02020603050405020304" pitchFamily="18" charset="0"/>
              </a:rPr>
              <a:t>power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after</a:t>
            </a:r>
            <a:r>
              <a:rPr lang="cs-CZ" sz="1800" i="1" dirty="0">
                <a:latin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</a:rPr>
              <a:t>all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Pacific</a:t>
            </a: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Standard, 2017</a:t>
            </a:r>
          </a:p>
          <a:p>
            <a:pPr lvl="1"/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Takže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sorry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děti, domácím úkolům se nevyhnete tvrzením, že Grand </a:t>
            </a:r>
            <a:r>
              <a:rPr lang="cs-CZ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Theft</a:t>
            </a:r>
            <a:r>
              <a:rPr lang="cs-CZ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Auto 5 vás dělá chytřejšími.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9984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89E75-CAB5-44C7-B745-056EE069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Primární oblasti ve výzkumu videoher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E23792-8AF9-4466-84BD-C291A11DE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Motivace ke hraní</a:t>
            </a:r>
          </a:p>
          <a:p>
            <a:r>
              <a:rPr lang="cs-CZ" dirty="0"/>
              <a:t>Závislost </a:t>
            </a:r>
          </a:p>
          <a:p>
            <a:r>
              <a:rPr lang="cs-CZ" dirty="0"/>
              <a:t>Pozitivní důsledky hraní</a:t>
            </a:r>
          </a:p>
          <a:p>
            <a:r>
              <a:rPr lang="cs-CZ" dirty="0"/>
              <a:t>Negativní důsledky hraní</a:t>
            </a:r>
          </a:p>
          <a:p>
            <a:r>
              <a:rPr lang="cs-CZ" dirty="0"/>
              <a:t>E-sport</a:t>
            </a:r>
          </a:p>
        </p:txBody>
      </p:sp>
    </p:spTree>
    <p:extLst>
      <p:ext uri="{BB962C8B-B14F-4D97-AF65-F5344CB8AC3E}">
        <p14:creationId xmlns:p14="http://schemas.microsoft.com/office/powerpoint/2010/main" val="3889963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81DFE-E862-4B0B-A0AF-D2E02C8C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Expozice násilí a agresivita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6D5539-004B-4173-9D53-BA0928F3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Dlouhá metodologická tradice zakotvená ve vlivu mediálního násilí (studie </a:t>
            </a:r>
            <a:r>
              <a:rPr lang="cs-CZ" dirty="0" err="1"/>
              <a:t>Notel-Multitel</a:t>
            </a:r>
            <a:r>
              <a:rPr lang="cs-CZ" dirty="0"/>
              <a:t>)</a:t>
            </a:r>
          </a:p>
          <a:p>
            <a:r>
              <a:rPr lang="cs-CZ" dirty="0"/>
              <a:t>Film vs. videohra</a:t>
            </a:r>
          </a:p>
          <a:p>
            <a:pPr lvl="1"/>
            <a:r>
              <a:rPr lang="cs-CZ" dirty="0"/>
              <a:t>Proměnlivost videoher</a:t>
            </a:r>
          </a:p>
          <a:p>
            <a:pPr lvl="1"/>
            <a:endParaRPr lang="cs-CZ" dirty="0"/>
          </a:p>
          <a:p>
            <a:r>
              <a:rPr lang="cs-CZ" dirty="0"/>
              <a:t>Metodologické aspekty</a:t>
            </a:r>
          </a:p>
          <a:p>
            <a:pPr lvl="1"/>
            <a:r>
              <a:rPr lang="cs-CZ" dirty="0"/>
              <a:t>Které designy byly uplatňovány</a:t>
            </a:r>
          </a:p>
          <a:p>
            <a:pPr lvl="1"/>
            <a:r>
              <a:rPr lang="cs-CZ" dirty="0"/>
              <a:t>Korelační studie </a:t>
            </a:r>
          </a:p>
          <a:p>
            <a:pPr lvl="1"/>
            <a:r>
              <a:rPr lang="cs-CZ" dirty="0"/>
              <a:t>Experiment</a:t>
            </a:r>
          </a:p>
          <a:p>
            <a:pPr lvl="1"/>
            <a:r>
              <a:rPr lang="cs-CZ" dirty="0"/>
              <a:t>Longitudinální studie</a:t>
            </a:r>
          </a:p>
        </p:txBody>
      </p:sp>
    </p:spTree>
    <p:extLst>
      <p:ext uri="{BB962C8B-B14F-4D97-AF65-F5344CB8AC3E}">
        <p14:creationId xmlns:p14="http://schemas.microsoft.com/office/powerpoint/2010/main" val="995234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81DFE-E862-4B0B-A0AF-D2E02C8CE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Násilí a agresivita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6D5539-004B-4173-9D53-BA0928F34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Dlouhá metodologická tradice zakotvená ve vlivu mediálního násilí</a:t>
            </a:r>
          </a:p>
          <a:p>
            <a:r>
              <a:rPr lang="cs-CZ" dirty="0"/>
              <a:t>Film vs. Videohra</a:t>
            </a:r>
          </a:p>
          <a:p>
            <a:pPr lvl="1"/>
            <a:r>
              <a:rPr lang="cs-CZ" dirty="0"/>
              <a:t>Proměnlivost videoher</a:t>
            </a:r>
          </a:p>
          <a:p>
            <a:pPr lvl="1"/>
            <a:endParaRPr lang="cs-CZ" dirty="0"/>
          </a:p>
          <a:p>
            <a:r>
              <a:rPr lang="cs-CZ" dirty="0"/>
              <a:t>Metodologické aspekty</a:t>
            </a:r>
          </a:p>
          <a:p>
            <a:pPr lvl="1"/>
            <a:r>
              <a:rPr lang="cs-CZ" dirty="0"/>
              <a:t>Které designy byly uplatňovány</a:t>
            </a:r>
          </a:p>
          <a:p>
            <a:pPr lvl="1"/>
            <a:r>
              <a:rPr lang="cs-CZ" dirty="0"/>
              <a:t>Experiment</a:t>
            </a:r>
          </a:p>
          <a:p>
            <a:pPr lvl="1"/>
            <a:r>
              <a:rPr lang="cs-CZ" dirty="0"/>
              <a:t>Korelační studie </a:t>
            </a:r>
          </a:p>
          <a:p>
            <a:pPr lvl="1"/>
            <a:r>
              <a:rPr lang="cs-CZ" dirty="0"/>
              <a:t>Longitudinální studie</a:t>
            </a:r>
          </a:p>
        </p:txBody>
      </p:sp>
      <p:pic>
        <p:nvPicPr>
          <p:cNvPr id="4" name="videogames">
            <a:hlinkClick r:id="" action="ppaction://media"/>
            <a:extLst>
              <a:ext uri="{FF2B5EF4-FFF2-40B4-BE49-F238E27FC236}">
                <a16:creationId xmlns:a16="http://schemas.microsoft.com/office/drawing/2014/main" id="{154B35F4-A919-4C7F-9272-815CBFC574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8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FBCB72-BB1F-497D-A55F-829F565F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Korelační studie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E40C5A-B8C3-48D3-A5BF-217CD4C48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55193"/>
            <a:ext cx="10515600" cy="4351338"/>
          </a:xfrm>
        </p:spPr>
        <p:txBody>
          <a:bodyPr>
            <a:normAutofit/>
          </a:bodyPr>
          <a:lstStyle/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endParaRPr lang="cs-CZ" sz="2000" dirty="0">
              <a:solidFill>
                <a:srgbClr val="2C72B7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„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Correlational results, however, could mean that more aggressive children are drawn to videogames rather than and/or in addition to their aggression being a result of this activity.</a:t>
            </a:r>
            <a:r>
              <a:rPr lang="cs-CZ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“</a:t>
            </a:r>
            <a:endParaRPr lang="cs-CZ" sz="2000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CD5415-F12A-4E6B-A8F5-997AB555E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10" y="1372251"/>
            <a:ext cx="10894979" cy="196498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7633017-FC23-4881-B8C5-BD464E084274}"/>
              </a:ext>
            </a:extLst>
          </p:cNvPr>
          <p:cNvSpPr txBox="1"/>
          <p:nvPr/>
        </p:nvSpPr>
        <p:spPr>
          <a:xfrm>
            <a:off x="838200" y="5354257"/>
            <a:ext cx="10515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0" i="0" dirty="0" err="1">
                <a:solidFill>
                  <a:srgbClr val="333333"/>
                </a:solidFill>
                <a:effectLst/>
              </a:rPr>
              <a:t>Fling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S., Smith, L.,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Rodriguez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T.,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Thornton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D.,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Atkins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E., &amp; Nixon, K. (1992).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Videogames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aggression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and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self-esteem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: A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survey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. </a:t>
            </a:r>
            <a:r>
              <a:rPr lang="cs-CZ" sz="1100" b="0" i="1" dirty="0" err="1">
                <a:solidFill>
                  <a:srgbClr val="333333"/>
                </a:solidFill>
                <a:effectLst/>
              </a:rPr>
              <a:t>Social</a:t>
            </a:r>
            <a:r>
              <a:rPr lang="cs-CZ" sz="1100" b="0" i="1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1" dirty="0" err="1">
                <a:solidFill>
                  <a:srgbClr val="333333"/>
                </a:solidFill>
                <a:effectLst/>
              </a:rPr>
              <a:t>Behavior</a:t>
            </a:r>
            <a:r>
              <a:rPr lang="cs-CZ" sz="1100" b="0" i="1" dirty="0">
                <a:solidFill>
                  <a:srgbClr val="333333"/>
                </a:solidFill>
                <a:effectLst/>
              </a:rPr>
              <a:t> and Personality: An International </a:t>
            </a:r>
            <a:r>
              <a:rPr lang="cs-CZ" sz="1100" b="0" i="1" dirty="0" err="1">
                <a:solidFill>
                  <a:srgbClr val="333333"/>
                </a:solidFill>
                <a:effectLst/>
              </a:rPr>
              <a:t>Journal</a:t>
            </a:r>
            <a:r>
              <a:rPr lang="cs-CZ" sz="1100" b="0" i="1" dirty="0">
                <a:solidFill>
                  <a:srgbClr val="333333"/>
                </a:solidFill>
                <a:effectLst/>
              </a:rPr>
              <a:t>, 20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(1), 39–45. </a:t>
            </a:r>
            <a:r>
              <a:rPr lang="cs-CZ" sz="1100" b="0" i="0" u="none" strike="noStrike" dirty="0">
                <a:solidFill>
                  <a:srgbClr val="2C72B7"/>
                </a:solidFill>
                <a:effectLst/>
                <a:hlinkClick r:id="rId4"/>
              </a:rPr>
              <a:t>https://doi.org/10.2224/sbp.1992.20.1.39</a:t>
            </a:r>
            <a:endParaRPr lang="cs-CZ" sz="1100" b="0" i="0" u="none" strike="noStrike" dirty="0">
              <a:solidFill>
                <a:srgbClr val="2C72B7"/>
              </a:solidFill>
              <a:effectLst/>
            </a:endParaRPr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1107198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6FE69-E2CE-48AE-B2FF-F61C018E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Typická experimentální studie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1E230-DDCC-46E9-83A3-4805312F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391680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cs-CZ" sz="1600" dirty="0"/>
              <a:t>Studie I (pilotní experiment)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Nezávislá proměnná – násilná vs. nenásilná videohra</a:t>
            </a:r>
          </a:p>
          <a:p>
            <a:pPr lvl="2">
              <a:lnSpc>
                <a:spcPct val="100000"/>
              </a:lnSpc>
            </a:pPr>
            <a:r>
              <a:rPr lang="cs-CZ" sz="1600" dirty="0"/>
              <a:t>10 videoher (5 + 5) – vybráno na základě ad hoc požadavků (nedošlo k vyrovnání na základě intervenujících proměnných)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Závislá proměnná – agresivita (operacionalizováno přes Word </a:t>
            </a:r>
            <a:r>
              <a:rPr lang="cs-CZ" sz="1600" dirty="0" err="1"/>
              <a:t>completion</a:t>
            </a:r>
            <a:r>
              <a:rPr lang="cs-CZ" sz="1600" dirty="0"/>
              <a:t> </a:t>
            </a:r>
            <a:r>
              <a:rPr lang="cs-CZ" sz="1600" dirty="0" err="1"/>
              <a:t>task</a:t>
            </a:r>
            <a:r>
              <a:rPr lang="cs-CZ" sz="1600" dirty="0"/>
              <a:t>; EXPLO_E; + fyziologické markery)  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Intervenující proměnné – charakteristiky her: akce, frustrace, zábavnost…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Studie II (primární experiment)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Vybrány 2 hry srovnatelné ve všem s výjimkou NP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Jiná operacionalizace závislé proměnné (CRT)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Studie III (konceptuální replikace)</a:t>
            </a:r>
          </a:p>
          <a:p>
            <a:pPr lvl="1">
              <a:lnSpc>
                <a:spcPct val="100000"/>
              </a:lnSpc>
            </a:pPr>
            <a:r>
              <a:rPr lang="cs-CZ" sz="1600" dirty="0"/>
              <a:t>Jiná operacionalizace závislé proměnné (</a:t>
            </a:r>
            <a:r>
              <a:rPr lang="cs-CZ" sz="1600" dirty="0" err="1"/>
              <a:t>Buss</a:t>
            </a:r>
            <a:r>
              <a:rPr lang="cs-CZ" sz="1600" dirty="0"/>
              <a:t>-Perry </a:t>
            </a:r>
            <a:r>
              <a:rPr lang="cs-CZ" sz="1600" dirty="0" err="1"/>
              <a:t>Aggression</a:t>
            </a:r>
            <a:r>
              <a:rPr lang="cs-CZ" sz="1600" dirty="0"/>
              <a:t> </a:t>
            </a:r>
            <a:r>
              <a:rPr lang="cs-CZ" sz="1600" dirty="0" err="1"/>
              <a:t>Questionnaire</a:t>
            </a:r>
            <a:r>
              <a:rPr lang="cs-CZ" sz="1600" dirty="0"/>
              <a:t>)</a:t>
            </a:r>
            <a:endParaRPr lang="en-US" sz="1600" dirty="0"/>
          </a:p>
          <a:p>
            <a:pPr lvl="1">
              <a:lnSpc>
                <a:spcPct val="100000"/>
              </a:lnSpc>
            </a:pPr>
            <a:r>
              <a:rPr lang="cs-CZ" sz="1600" dirty="0"/>
              <a:t>Přidání další nezávislé proměnné – </a:t>
            </a:r>
            <a:r>
              <a:rPr lang="cs-CZ" sz="1600" dirty="0" err="1"/>
              <a:t>human</a:t>
            </a:r>
            <a:r>
              <a:rPr lang="cs-CZ" sz="1600" dirty="0"/>
              <a:t> vs. </a:t>
            </a:r>
            <a:r>
              <a:rPr lang="cs-CZ" sz="1600" dirty="0" err="1"/>
              <a:t>cartoon</a:t>
            </a:r>
            <a:r>
              <a:rPr lang="cs-CZ" sz="1600" dirty="0"/>
              <a:t> cíle násilí (nemělo vliv)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B107A61-2A46-45FA-818D-D6E1957A5B85}"/>
              </a:ext>
            </a:extLst>
          </p:cNvPr>
          <p:cNvSpPr txBox="1"/>
          <p:nvPr/>
        </p:nvSpPr>
        <p:spPr>
          <a:xfrm>
            <a:off x="838200" y="5918935"/>
            <a:ext cx="10515600" cy="573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cs-CZ" sz="1100" b="0" i="0" dirty="0">
                <a:solidFill>
                  <a:srgbClr val="333333"/>
                </a:solidFill>
                <a:effectLst/>
              </a:rPr>
              <a:t>Anderson, C. A.,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Carnagey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N. L.,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Flanagan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M., Benjamin, A. J., Jr.,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Eubanks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, J., &amp; Valentine, J. C. (2004).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Violent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Video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Games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: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Specific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Effects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of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Violent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Content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on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Aggressive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Thoughts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and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Behavior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. In M. P.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Zanna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(Ed.), </a:t>
            </a:r>
            <a:r>
              <a:rPr lang="cs-CZ" sz="1100" b="0" i="1" dirty="0" err="1">
                <a:solidFill>
                  <a:srgbClr val="333333"/>
                </a:solidFill>
                <a:effectLst/>
              </a:rPr>
              <a:t>Advances</a:t>
            </a:r>
            <a:r>
              <a:rPr lang="cs-CZ" sz="1100" b="0" i="1" dirty="0">
                <a:solidFill>
                  <a:srgbClr val="333333"/>
                </a:solidFill>
                <a:effectLst/>
              </a:rPr>
              <a:t> in </a:t>
            </a:r>
            <a:r>
              <a:rPr lang="cs-CZ" sz="1100" b="0" i="1" dirty="0" err="1">
                <a:solidFill>
                  <a:srgbClr val="333333"/>
                </a:solidFill>
                <a:effectLst/>
              </a:rPr>
              <a:t>experimental</a:t>
            </a:r>
            <a:r>
              <a:rPr lang="cs-CZ" sz="1100" b="0" i="1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1" dirty="0" err="1">
                <a:solidFill>
                  <a:srgbClr val="333333"/>
                </a:solidFill>
                <a:effectLst/>
              </a:rPr>
              <a:t>social</a:t>
            </a:r>
            <a:r>
              <a:rPr lang="cs-CZ" sz="1100" b="0" i="1" dirty="0">
                <a:solidFill>
                  <a:srgbClr val="333333"/>
                </a:solidFill>
                <a:effectLst/>
              </a:rPr>
              <a:t> psychology, 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Vol. 36, pp. 199–249).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Elsevier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Academic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1100" b="0" i="0" dirty="0" err="1">
                <a:solidFill>
                  <a:srgbClr val="333333"/>
                </a:solidFill>
                <a:effectLst/>
              </a:rPr>
              <a:t>Press</a:t>
            </a:r>
            <a:r>
              <a:rPr lang="cs-CZ" sz="1100" b="0" i="0" dirty="0">
                <a:solidFill>
                  <a:srgbClr val="333333"/>
                </a:solidFill>
                <a:effectLst/>
              </a:rPr>
              <a:t>. </a:t>
            </a:r>
            <a:endParaRPr lang="cs-CZ" sz="1100" b="0" i="0" u="none" strike="noStrike" dirty="0">
              <a:solidFill>
                <a:srgbClr val="2C72B7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207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860E5-3352-417A-BE3D-3F5EC02B2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4E454BF-B371-48ED-AA1C-C1B335F64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6537"/>
            <a:ext cx="8610866" cy="6604926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BD0517A-32CA-4E8C-9875-B47DD913FE30}"/>
              </a:ext>
            </a:extLst>
          </p:cNvPr>
          <p:cNvSpPr/>
          <p:nvPr/>
        </p:nvSpPr>
        <p:spPr>
          <a:xfrm>
            <a:off x="3203003" y="3429000"/>
            <a:ext cx="2812025" cy="100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6CB9E0D7-A53C-44EC-B7A9-701A9AA879CB}"/>
              </a:ext>
            </a:extLst>
          </p:cNvPr>
          <p:cNvSpPr/>
          <p:nvPr/>
        </p:nvSpPr>
        <p:spPr>
          <a:xfrm rot="20534834">
            <a:off x="3098455" y="2243590"/>
            <a:ext cx="3043144" cy="106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B62AD155-7386-49EE-882D-0681D8DBCB97}"/>
              </a:ext>
            </a:extLst>
          </p:cNvPr>
          <p:cNvSpPr/>
          <p:nvPr/>
        </p:nvSpPr>
        <p:spPr>
          <a:xfrm rot="770901">
            <a:off x="3173367" y="3026238"/>
            <a:ext cx="2884247" cy="82554"/>
          </a:xfrm>
          <a:prstGeom prst="rightArrow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12">
            <a:extLst>
              <a:ext uri="{FF2B5EF4-FFF2-40B4-BE49-F238E27FC236}">
                <a16:creationId xmlns:a16="http://schemas.microsoft.com/office/drawing/2014/main" id="{8E3C8EEA-32C8-417B-8C61-914E98DB4981}"/>
              </a:ext>
            </a:extLst>
          </p:cNvPr>
          <p:cNvSpPr/>
          <p:nvPr/>
        </p:nvSpPr>
        <p:spPr>
          <a:xfrm rot="20284784">
            <a:off x="3087655" y="2616154"/>
            <a:ext cx="3255072" cy="129498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30E45B6-DE8E-496D-BD52-8E53D7723033}"/>
              </a:ext>
            </a:extLst>
          </p:cNvPr>
          <p:cNvSpPr txBox="1"/>
          <p:nvPr/>
        </p:nvSpPr>
        <p:spPr>
          <a:xfrm>
            <a:off x="4382162" y="5784989"/>
            <a:ext cx="6971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0" i="0" u="none" strike="noStrike" baseline="0" dirty="0" err="1"/>
              <a:t>Willoughby</a:t>
            </a:r>
            <a:r>
              <a:rPr lang="cs-CZ" sz="1100" dirty="0"/>
              <a:t> et al. (2011). </a:t>
            </a:r>
            <a:r>
              <a:rPr lang="en-US" sz="1100" b="0" i="0" u="none" strike="noStrike" baseline="0" dirty="0"/>
              <a:t>A Longitudinal Study of the Association Between Violent Video Game</a:t>
            </a:r>
            <a:r>
              <a:rPr lang="cs-CZ" sz="1100" b="0" i="0" u="none" strike="noStrike" baseline="0" dirty="0"/>
              <a:t> </a:t>
            </a:r>
            <a:r>
              <a:rPr lang="en-US" sz="1100" b="0" i="0" u="none" strike="noStrike" baseline="0" dirty="0"/>
              <a:t>Play and Aggression Among Adolescents</a:t>
            </a:r>
            <a:r>
              <a:rPr lang="cs-CZ" sz="1100" b="0" i="0" u="none" strike="noStrike" baseline="0" dirty="0"/>
              <a:t>. </a:t>
            </a:r>
            <a:r>
              <a:rPr lang="cs-CZ" sz="1100" b="0" u="none" strike="noStrike" baseline="0" dirty="0" err="1"/>
              <a:t>Developmental</a:t>
            </a:r>
            <a:r>
              <a:rPr lang="cs-CZ" sz="1100" b="0" u="none" strike="noStrike" baseline="0" dirty="0"/>
              <a:t> psychology, 48</a:t>
            </a:r>
            <a:r>
              <a:rPr lang="cs-CZ" sz="1100" b="0" i="0" u="none" strike="noStrike" baseline="0" dirty="0"/>
              <a:t>(4), 1044-1057.</a:t>
            </a:r>
            <a:endParaRPr lang="cs-CZ" sz="1100" dirty="0"/>
          </a:p>
          <a:p>
            <a:pPr algn="l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D48E45A-A40F-4281-BC9C-3159A2EBF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97"/>
            <a:ext cx="10515600" cy="1325563"/>
          </a:xfrm>
        </p:spPr>
        <p:txBody>
          <a:bodyPr/>
          <a:lstStyle/>
          <a:p>
            <a:pPr algn="r"/>
            <a:r>
              <a:rPr lang="cs-CZ" dirty="0"/>
              <a:t>Longitudinální studie</a:t>
            </a:r>
          </a:p>
        </p:txBody>
      </p:sp>
    </p:spTree>
    <p:extLst>
      <p:ext uri="{BB962C8B-B14F-4D97-AF65-F5344CB8AC3E}">
        <p14:creationId xmlns:p14="http://schemas.microsoft.com/office/powerpoint/2010/main" val="320619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7A2D8-2BE1-4195-A87C-D9A8551F6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Meta-analýza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AB24F-44BC-4EA5-BEF5-18E50D506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DDF624F-022B-41D7-98B8-A502D1AB2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187" y="2154716"/>
            <a:ext cx="7453802" cy="369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205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61FDCE-834B-4927-99E7-B9B7B4EE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Meta-analýza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EA5B1D-023A-4782-8912-C69365BA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116" y="1790870"/>
            <a:ext cx="6291805" cy="73561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Anderson C. A., Bushman B. J. (2001).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violent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video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games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aggressive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aggressive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cognition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aggressive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affect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physiological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arousal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prosocial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behavior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 meta-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analytic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1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literature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100" b="0" i="1" dirty="0" err="1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Psychological</a:t>
            </a:r>
            <a:r>
              <a:rPr lang="cs-CZ" sz="11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Science</a:t>
            </a:r>
            <a:r>
              <a:rPr lang="cs-CZ" sz="1100" i="1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100" b="0" i="1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cs-CZ" sz="11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(5),353-359.</a:t>
            </a:r>
            <a:endParaRPr lang="cs-CZ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1D29752-5D04-4F27-AC86-9E827A23A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559" y="104172"/>
            <a:ext cx="4728179" cy="41090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67AFAD-5ADD-4A9B-87F7-F5600DDB6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07" y="3706238"/>
            <a:ext cx="11634281" cy="31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29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1334</Words>
  <Application>Microsoft Office PowerPoint</Application>
  <PresentationFormat>Širokoúhlá obrazovka</PresentationFormat>
  <Paragraphs>157</Paragraphs>
  <Slides>19</Slides>
  <Notes>19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Psychosociální souvislosti hraní videoher</vt:lpstr>
      <vt:lpstr>Primární oblasti ve výzkumu videoher</vt:lpstr>
      <vt:lpstr>Expozice násilí a agresivita</vt:lpstr>
      <vt:lpstr>Násilí a agresivita</vt:lpstr>
      <vt:lpstr>Korelační studie</vt:lpstr>
      <vt:lpstr>Typická experimentální studie</vt:lpstr>
      <vt:lpstr>Longitudinální studie</vt:lpstr>
      <vt:lpstr>Meta-analýza</vt:lpstr>
      <vt:lpstr>Meta-analýza</vt:lpstr>
      <vt:lpstr>General aggression model (Anderson et al.)</vt:lpstr>
      <vt:lpstr>Ferguson - jiná perspektiva</vt:lpstr>
      <vt:lpstr>Publikační zkreslení</vt:lpstr>
      <vt:lpstr>Katalytický model pro násilné antisociální chování (Ferguson)</vt:lpstr>
      <vt:lpstr>Bouřlivá meta-analytická diskuse</vt:lpstr>
      <vt:lpstr>Poslední slovo…</vt:lpstr>
      <vt:lpstr>Závislost na hraní videoher</vt:lpstr>
      <vt:lpstr>Prezentace aplikace PowerPoint</vt:lpstr>
      <vt:lpstr>Pozitivní aspekty videoherní aktivity</vt:lpstr>
      <vt:lpstr>Závěrem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Psychosociální souvislosti hraní videoher</dc:title>
  <dc:creator>Petr Kveton</dc:creator>
  <cp:lastModifiedBy>Petr Kveton</cp:lastModifiedBy>
  <cp:revision>5</cp:revision>
  <dcterms:created xsi:type="dcterms:W3CDTF">2021-10-27T08:33:55Z</dcterms:created>
  <dcterms:modified xsi:type="dcterms:W3CDTF">2021-11-08T13:45:48Z</dcterms:modified>
</cp:coreProperties>
</file>