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0"/>
  </p:notesMasterIdLst>
  <p:sldIdLst>
    <p:sldId id="291" r:id="rId3"/>
    <p:sldId id="268" r:id="rId4"/>
    <p:sldId id="33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2" r:id="rId14"/>
    <p:sldId id="283" r:id="rId15"/>
    <p:sldId id="284" r:id="rId16"/>
    <p:sldId id="285" r:id="rId17"/>
    <p:sldId id="286" r:id="rId18"/>
    <p:sldId id="28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53747-BCDB-4E65-8D72-DCABA9E2C187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00ECB-38A4-4F06-847A-B68AC1841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94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8463" cy="41068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8463" cy="41068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695325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48AAF6-287F-4944-8FF7-C6A3DBE26AA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762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0A3C6-AA71-4A02-BCAF-81B5869EBF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322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328151" y="457201"/>
            <a:ext cx="2586567" cy="56292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4218" y="457201"/>
            <a:ext cx="7560733" cy="56292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0D472-9BB5-4B08-BEDF-D9E8775C74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76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4218" y="457200"/>
            <a:ext cx="10350500" cy="113347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1A02C-D1C0-477B-9056-3CD557306E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208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D3865EAB-CBE5-406D-A652-4135F4A41DB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AB9F1-9B9F-4EDD-87FB-D7E85A002D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8552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B12676C9-73F9-4287-B1D9-69D4955D908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8D62D5-0906-4E4B-B51D-774CDBE15FD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807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068F8B69-E228-49AC-806C-80E7C7EDB5F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973AC-6EC8-4367-962F-ED83E4DB43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6894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4218" y="1981200"/>
            <a:ext cx="5075767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43185" y="1981200"/>
            <a:ext cx="5075767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5B3D1759-0E88-432D-BCFE-BDA44F403BF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3F688-D25E-4887-8216-E2788D8B99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2809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B3EB8BC7-DD15-45B6-A99D-82C462F6B8B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49C29D-2996-4F21-B133-0BCAF45956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825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361E0B98-29D2-478A-9ED5-2BF3824744B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C5A32-74AF-49FD-A767-F511908798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9116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6F66B981-62DD-45D2-87FE-98956BB9190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C2813-AE9D-401C-913F-A7C483209B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573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27827-E7F1-4F85-9C12-546A41514BD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6843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4D9E32DF-235B-4E0A-9EAB-0191CC23FFF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D71F9-C992-461D-B670-26F73EE814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2235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3269C6A1-7D80-475E-8978-921CA373E05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7FD4-AB36-4635-B086-A74FAEAC20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03880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38FADB4-E236-4B0B-BC7A-18BCCEA868E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EEF06-0C6A-4128-A8A0-BA3F8894BA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63026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330267" y="457200"/>
            <a:ext cx="2588684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64218" y="457200"/>
            <a:ext cx="7562849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FCE4A0E2-5EAC-4A91-BC7E-AAC43D14E32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65883E-939D-4742-8D3E-00C73708F0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415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B09DB4-37B9-4E7A-A8EB-7AA47DC93A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410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64218" y="1981201"/>
            <a:ext cx="5073649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41067" y="1981201"/>
            <a:ext cx="5073651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9C6F16-EF9D-42F0-B445-0AD0F25B48B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765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0AD34-2633-4818-8D98-5944E3F69A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789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CCBAF-AC53-4BFD-8FE3-CACF26914B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254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2DBF2-F0CB-4302-A8D2-E4D6B4F47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570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CD35F-3217-4CE1-A37F-844493AF05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526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A5A37-505E-420A-AC51-179230EF09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03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-4763"/>
            <a:ext cx="1405467" cy="6848476"/>
            <a:chOff x="0" y="-3"/>
            <a:chExt cx="664" cy="4314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22" y="-3"/>
              <a:ext cx="630" cy="4314"/>
              <a:chOff x="22" y="-3"/>
              <a:chExt cx="630" cy="4314"/>
            </a:xfrm>
          </p:grpSpPr>
          <p:sp>
            <p:nvSpPr>
              <p:cNvPr id="1035" name="Freeform 3"/>
              <p:cNvSpPr>
                <a:spLocks noChangeArrowheads="1"/>
              </p:cNvSpPr>
              <p:nvPr/>
            </p:nvSpPr>
            <p:spPr bwMode="auto">
              <a:xfrm flipH="1">
                <a:off x="27" y="-3"/>
                <a:ext cx="618" cy="4296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5692 h 720"/>
                  <a:gd name="T4" fmla="*/ 385 w 1000"/>
                  <a:gd name="T5" fmla="*/ 25692 h 720"/>
                  <a:gd name="T6" fmla="*/ 385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6" name="Freeform 4"/>
              <p:cNvSpPr>
                <a:spLocks noChangeArrowheads="1"/>
              </p:cNvSpPr>
              <p:nvPr/>
            </p:nvSpPr>
            <p:spPr bwMode="auto">
              <a:xfrm flipH="1">
                <a:off x="27" y="1066"/>
                <a:ext cx="618" cy="31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4 h 317"/>
                  <a:gd name="T4" fmla="*/ 617 w 624"/>
                  <a:gd name="T5" fmla="*/ 264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7" name="Freeform 5"/>
              <p:cNvSpPr>
                <a:spLocks noChangeArrowheads="1"/>
              </p:cNvSpPr>
              <p:nvPr/>
            </p:nvSpPr>
            <p:spPr bwMode="auto">
              <a:xfrm flipH="1">
                <a:off x="27" y="811"/>
                <a:ext cx="618" cy="31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4 h 317"/>
                  <a:gd name="T4" fmla="*/ 617 w 624"/>
                  <a:gd name="T5" fmla="*/ 264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8" name="Freeform 6"/>
              <p:cNvSpPr>
                <a:spLocks noChangeArrowheads="1"/>
              </p:cNvSpPr>
              <p:nvPr/>
            </p:nvSpPr>
            <p:spPr bwMode="auto">
              <a:xfrm flipH="1">
                <a:off x="27" y="94"/>
                <a:ext cx="618" cy="185"/>
              </a:xfrm>
              <a:custGeom>
                <a:avLst/>
                <a:gdLst>
                  <a:gd name="T0" fmla="*/ 0 w 624"/>
                  <a:gd name="T1" fmla="*/ 14 h 370"/>
                  <a:gd name="T2" fmla="*/ 0 w 624"/>
                  <a:gd name="T3" fmla="*/ 84 h 370"/>
                  <a:gd name="T4" fmla="*/ 617 w 624"/>
                  <a:gd name="T5" fmla="*/ 84 h 370"/>
                  <a:gd name="T6" fmla="*/ 617 w 624"/>
                  <a:gd name="T7" fmla="*/ 14 h 370"/>
                  <a:gd name="T8" fmla="*/ 379 w 624"/>
                  <a:gd name="T9" fmla="*/ 2 h 370"/>
                  <a:gd name="T10" fmla="*/ 0 w 624"/>
                  <a:gd name="T11" fmla="*/ 14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9" name="Freeform 7"/>
              <p:cNvSpPr>
                <a:spLocks noChangeArrowheads="1"/>
              </p:cNvSpPr>
              <p:nvPr/>
            </p:nvSpPr>
            <p:spPr bwMode="auto">
              <a:xfrm flipH="1">
                <a:off x="27" y="620"/>
                <a:ext cx="618" cy="21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27 h 317"/>
                  <a:gd name="T4" fmla="*/ 617 w 624"/>
                  <a:gd name="T5" fmla="*/ 127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0" name="Freeform 8"/>
              <p:cNvSpPr>
                <a:spLocks noChangeArrowheads="1"/>
              </p:cNvSpPr>
              <p:nvPr/>
            </p:nvSpPr>
            <p:spPr bwMode="auto">
              <a:xfrm flipH="1">
                <a:off x="27" y="428"/>
                <a:ext cx="618" cy="265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63 h 272"/>
                  <a:gd name="T4" fmla="*/ 238 w 624"/>
                  <a:gd name="T5" fmla="*/ 232 h 272"/>
                  <a:gd name="T6" fmla="*/ 617 w 624"/>
                  <a:gd name="T7" fmla="*/ 263 h 272"/>
                  <a:gd name="T8" fmla="*/ 61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1" name="Freeform 9"/>
              <p:cNvSpPr>
                <a:spLocks noChangeArrowheads="1"/>
              </p:cNvSpPr>
              <p:nvPr/>
            </p:nvSpPr>
            <p:spPr bwMode="auto">
              <a:xfrm flipH="1">
                <a:off x="26" y="234"/>
                <a:ext cx="626" cy="230"/>
              </a:xfrm>
              <a:custGeom>
                <a:avLst/>
                <a:gdLst>
                  <a:gd name="T0" fmla="*/ 8 w 632"/>
                  <a:gd name="T1" fmla="*/ 18 h 362"/>
                  <a:gd name="T2" fmla="*/ 8 w 632"/>
                  <a:gd name="T3" fmla="*/ 131 h 362"/>
                  <a:gd name="T4" fmla="*/ 246 w 632"/>
                  <a:gd name="T5" fmla="*/ 131 h 362"/>
                  <a:gd name="T6" fmla="*/ 625 w 632"/>
                  <a:gd name="T7" fmla="*/ 131 h 362"/>
                  <a:gd name="T8" fmla="*/ 625 w 632"/>
                  <a:gd name="T9" fmla="*/ 18 h 362"/>
                  <a:gd name="T10" fmla="*/ 103 w 632"/>
                  <a:gd name="T11" fmla="*/ 18 h 362"/>
                  <a:gd name="T12" fmla="*/ 8 w 632"/>
                  <a:gd name="T13" fmla="*/ 18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2" name="Freeform 10"/>
              <p:cNvSpPr>
                <a:spLocks noChangeArrowheads="1"/>
              </p:cNvSpPr>
              <p:nvPr/>
            </p:nvSpPr>
            <p:spPr bwMode="auto">
              <a:xfrm flipH="1">
                <a:off x="23" y="2477"/>
                <a:ext cx="618" cy="30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2 h 317"/>
                  <a:gd name="T4" fmla="*/ 617 w 624"/>
                  <a:gd name="T5" fmla="*/ 262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3" name="Freeform 11"/>
              <p:cNvSpPr>
                <a:spLocks noChangeArrowheads="1"/>
              </p:cNvSpPr>
              <p:nvPr/>
            </p:nvSpPr>
            <p:spPr bwMode="auto">
              <a:xfrm flipH="1">
                <a:off x="23" y="2221"/>
                <a:ext cx="618" cy="31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4 h 317"/>
                  <a:gd name="T4" fmla="*/ 617 w 624"/>
                  <a:gd name="T5" fmla="*/ 264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4" name="Freeform 12"/>
              <p:cNvSpPr>
                <a:spLocks noChangeArrowheads="1"/>
              </p:cNvSpPr>
              <p:nvPr/>
            </p:nvSpPr>
            <p:spPr bwMode="auto">
              <a:xfrm flipH="1">
                <a:off x="23" y="1508"/>
                <a:ext cx="618" cy="185"/>
              </a:xfrm>
              <a:custGeom>
                <a:avLst/>
                <a:gdLst>
                  <a:gd name="T0" fmla="*/ 0 w 624"/>
                  <a:gd name="T1" fmla="*/ 14 h 370"/>
                  <a:gd name="T2" fmla="*/ 0 w 624"/>
                  <a:gd name="T3" fmla="*/ 84 h 370"/>
                  <a:gd name="T4" fmla="*/ 617 w 624"/>
                  <a:gd name="T5" fmla="*/ 84 h 370"/>
                  <a:gd name="T6" fmla="*/ 617 w 624"/>
                  <a:gd name="T7" fmla="*/ 14 h 370"/>
                  <a:gd name="T8" fmla="*/ 379 w 624"/>
                  <a:gd name="T9" fmla="*/ 2 h 370"/>
                  <a:gd name="T10" fmla="*/ 0 w 624"/>
                  <a:gd name="T11" fmla="*/ 14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5" name="Freeform 13"/>
              <p:cNvSpPr>
                <a:spLocks noChangeArrowheads="1"/>
              </p:cNvSpPr>
              <p:nvPr/>
            </p:nvSpPr>
            <p:spPr bwMode="auto">
              <a:xfrm flipH="1">
                <a:off x="23" y="2032"/>
                <a:ext cx="618" cy="21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27 h 317"/>
                  <a:gd name="T4" fmla="*/ 617 w 624"/>
                  <a:gd name="T5" fmla="*/ 127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6" name="Freeform 14"/>
              <p:cNvSpPr>
                <a:spLocks noChangeArrowheads="1"/>
              </p:cNvSpPr>
              <p:nvPr/>
            </p:nvSpPr>
            <p:spPr bwMode="auto">
              <a:xfrm flipH="1">
                <a:off x="23" y="1840"/>
                <a:ext cx="618" cy="265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63 h 272"/>
                  <a:gd name="T4" fmla="*/ 238 w 624"/>
                  <a:gd name="T5" fmla="*/ 232 h 272"/>
                  <a:gd name="T6" fmla="*/ 617 w 624"/>
                  <a:gd name="T7" fmla="*/ 263 h 272"/>
                  <a:gd name="T8" fmla="*/ 61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7" name="Freeform 15"/>
              <p:cNvSpPr>
                <a:spLocks noChangeArrowheads="1"/>
              </p:cNvSpPr>
              <p:nvPr/>
            </p:nvSpPr>
            <p:spPr bwMode="auto">
              <a:xfrm flipH="1">
                <a:off x="22" y="1649"/>
                <a:ext cx="626" cy="231"/>
              </a:xfrm>
              <a:custGeom>
                <a:avLst/>
                <a:gdLst>
                  <a:gd name="T0" fmla="*/ 8 w 632"/>
                  <a:gd name="T1" fmla="*/ 19 h 362"/>
                  <a:gd name="T2" fmla="*/ 8 w 632"/>
                  <a:gd name="T3" fmla="*/ 132 h 362"/>
                  <a:gd name="T4" fmla="*/ 246 w 632"/>
                  <a:gd name="T5" fmla="*/ 132 h 362"/>
                  <a:gd name="T6" fmla="*/ 625 w 632"/>
                  <a:gd name="T7" fmla="*/ 132 h 362"/>
                  <a:gd name="T8" fmla="*/ 625 w 632"/>
                  <a:gd name="T9" fmla="*/ 19 h 362"/>
                  <a:gd name="T10" fmla="*/ 103 w 632"/>
                  <a:gd name="T11" fmla="*/ 19 h 362"/>
                  <a:gd name="T12" fmla="*/ 8 w 632"/>
                  <a:gd name="T13" fmla="*/ 1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8" name="Freeform 16"/>
              <p:cNvSpPr>
                <a:spLocks noChangeArrowheads="1"/>
              </p:cNvSpPr>
              <p:nvPr/>
            </p:nvSpPr>
            <p:spPr bwMode="auto">
              <a:xfrm flipH="1">
                <a:off x="27" y="3126"/>
                <a:ext cx="618" cy="30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2 h 317"/>
                  <a:gd name="T4" fmla="*/ 617 w 624"/>
                  <a:gd name="T5" fmla="*/ 262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9" name="Freeform 17"/>
              <p:cNvSpPr>
                <a:spLocks noChangeArrowheads="1"/>
              </p:cNvSpPr>
              <p:nvPr/>
            </p:nvSpPr>
            <p:spPr bwMode="auto">
              <a:xfrm flipH="1">
                <a:off x="27" y="2870"/>
                <a:ext cx="618" cy="31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64 h 317"/>
                  <a:gd name="T4" fmla="*/ 617 w 624"/>
                  <a:gd name="T5" fmla="*/ 264 h 317"/>
                  <a:gd name="T6" fmla="*/ 61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0" name="Freeform 18"/>
              <p:cNvSpPr>
                <a:spLocks noChangeArrowheads="1"/>
              </p:cNvSpPr>
              <p:nvPr/>
            </p:nvSpPr>
            <p:spPr bwMode="auto">
              <a:xfrm flipH="1">
                <a:off x="23" y="3568"/>
                <a:ext cx="618" cy="185"/>
              </a:xfrm>
              <a:custGeom>
                <a:avLst/>
                <a:gdLst>
                  <a:gd name="T0" fmla="*/ 0 w 624"/>
                  <a:gd name="T1" fmla="*/ 14 h 370"/>
                  <a:gd name="T2" fmla="*/ 0 w 624"/>
                  <a:gd name="T3" fmla="*/ 84 h 370"/>
                  <a:gd name="T4" fmla="*/ 617 w 624"/>
                  <a:gd name="T5" fmla="*/ 84 h 370"/>
                  <a:gd name="T6" fmla="*/ 617 w 624"/>
                  <a:gd name="T7" fmla="*/ 14 h 370"/>
                  <a:gd name="T8" fmla="*/ 379 w 624"/>
                  <a:gd name="T9" fmla="*/ 2 h 370"/>
                  <a:gd name="T10" fmla="*/ 0 w 624"/>
                  <a:gd name="T11" fmla="*/ 14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1" name="Freeform 19"/>
              <p:cNvSpPr>
                <a:spLocks noChangeArrowheads="1"/>
              </p:cNvSpPr>
              <p:nvPr/>
            </p:nvSpPr>
            <p:spPr bwMode="auto">
              <a:xfrm rot="16200000" flipH="1">
                <a:off x="234" y="3896"/>
                <a:ext cx="212" cy="620"/>
              </a:xfrm>
              <a:custGeom>
                <a:avLst/>
                <a:gdLst>
                  <a:gd name="T0" fmla="*/ 0 w 291"/>
                  <a:gd name="T1" fmla="*/ 618 h 625"/>
                  <a:gd name="T2" fmla="*/ 158 w 291"/>
                  <a:gd name="T3" fmla="*/ 619 h 625"/>
                  <a:gd name="T4" fmla="*/ 158 w 291"/>
                  <a:gd name="T5" fmla="*/ 6 h 625"/>
                  <a:gd name="T6" fmla="*/ 0 w 291"/>
                  <a:gd name="T7" fmla="*/ 0 h 625"/>
                  <a:gd name="T8" fmla="*/ 0 w 291"/>
                  <a:gd name="T9" fmla="*/ 618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" name="Freeform 20"/>
              <p:cNvSpPr>
                <a:spLocks noChangeArrowheads="1"/>
              </p:cNvSpPr>
              <p:nvPr/>
            </p:nvSpPr>
            <p:spPr bwMode="auto">
              <a:xfrm flipH="1">
                <a:off x="23" y="3903"/>
                <a:ext cx="618" cy="265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63 h 272"/>
                  <a:gd name="T4" fmla="*/ 238 w 624"/>
                  <a:gd name="T5" fmla="*/ 232 h 272"/>
                  <a:gd name="T6" fmla="*/ 617 w 624"/>
                  <a:gd name="T7" fmla="*/ 263 h 272"/>
                  <a:gd name="T8" fmla="*/ 61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3" name="Freeform 21"/>
              <p:cNvSpPr>
                <a:spLocks noChangeArrowheads="1"/>
              </p:cNvSpPr>
              <p:nvPr/>
            </p:nvSpPr>
            <p:spPr bwMode="auto">
              <a:xfrm flipH="1">
                <a:off x="22" y="3708"/>
                <a:ext cx="626" cy="231"/>
              </a:xfrm>
              <a:custGeom>
                <a:avLst/>
                <a:gdLst>
                  <a:gd name="T0" fmla="*/ 8 w 632"/>
                  <a:gd name="T1" fmla="*/ 19 h 362"/>
                  <a:gd name="T2" fmla="*/ 8 w 632"/>
                  <a:gd name="T3" fmla="*/ 132 h 362"/>
                  <a:gd name="T4" fmla="*/ 246 w 632"/>
                  <a:gd name="T5" fmla="*/ 132 h 362"/>
                  <a:gd name="T6" fmla="*/ 625 w 632"/>
                  <a:gd name="T7" fmla="*/ 132 h 362"/>
                  <a:gd name="T8" fmla="*/ 625 w 632"/>
                  <a:gd name="T9" fmla="*/ 19 h 362"/>
                  <a:gd name="T10" fmla="*/ 103 w 632"/>
                  <a:gd name="T11" fmla="*/ 19 h 362"/>
                  <a:gd name="T12" fmla="*/ 8 w 632"/>
                  <a:gd name="T13" fmla="*/ 1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</p:grpSp>
        <p:sp>
          <p:nvSpPr>
            <p:cNvPr id="1033" name="Freeform 22"/>
            <p:cNvSpPr>
              <a:spLocks noChangeArrowheads="1"/>
            </p:cNvSpPr>
            <p:nvPr/>
          </p:nvSpPr>
          <p:spPr bwMode="auto">
            <a:xfrm rot="16200000" flipH="1">
              <a:off x="-1953" y="1952"/>
              <a:ext cx="4314" cy="404"/>
            </a:xfrm>
            <a:custGeom>
              <a:avLst/>
              <a:gdLst>
                <a:gd name="T0" fmla="*/ 0 w 5762"/>
                <a:gd name="T1" fmla="*/ 219 h 385"/>
                <a:gd name="T2" fmla="*/ 3234 w 5762"/>
                <a:gd name="T3" fmla="*/ 211 h 385"/>
                <a:gd name="T4" fmla="*/ 3234 w 5762"/>
                <a:gd name="T5" fmla="*/ 4 h 385"/>
                <a:gd name="T6" fmla="*/ 0 w 5762"/>
                <a:gd name="T7" fmla="*/ 0 h 385"/>
                <a:gd name="T8" fmla="*/ 0 w 5762"/>
                <a:gd name="T9" fmla="*/ 219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  <p:sp>
          <p:nvSpPr>
            <p:cNvPr id="1034" name="Freeform 23"/>
            <p:cNvSpPr>
              <a:spLocks noChangeArrowheads="1"/>
            </p:cNvSpPr>
            <p:nvPr/>
          </p:nvSpPr>
          <p:spPr bwMode="auto">
            <a:xfrm rot="16200000" flipH="1">
              <a:off x="-1583" y="2063"/>
              <a:ext cx="4313" cy="182"/>
            </a:xfrm>
            <a:custGeom>
              <a:avLst/>
              <a:gdLst>
                <a:gd name="T0" fmla="*/ 0 w 5761"/>
                <a:gd name="T1" fmla="*/ 27 h 189"/>
                <a:gd name="T2" fmla="*/ 3233 w 5761"/>
                <a:gd name="T3" fmla="*/ 0 h 189"/>
                <a:gd name="T4" fmla="*/ 3233 w 5761"/>
                <a:gd name="T5" fmla="*/ 181 h 189"/>
                <a:gd name="T6" fmla="*/ 1 w 5761"/>
                <a:gd name="T7" fmla="*/ 181 h 189"/>
                <a:gd name="T8" fmla="*/ 0 w 5761"/>
                <a:gd name="T9" fmla="*/ 27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</p:grpSp>
      <p:sp>
        <p:nvSpPr>
          <p:cNvPr id="1027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564218" y="457200"/>
            <a:ext cx="103505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64218" y="1981201"/>
            <a:ext cx="1035050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9" name="Text Box 26"/>
          <p:cNvSpPr txBox="1">
            <a:spLocks noChangeArrowheads="1"/>
          </p:cNvSpPr>
          <p:nvPr/>
        </p:nvSpPr>
        <p:spPr bwMode="auto">
          <a:xfrm>
            <a:off x="1564217" y="6265863"/>
            <a:ext cx="253788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z="1800"/>
          </a:p>
        </p:txBody>
      </p:sp>
      <p:sp>
        <p:nvSpPr>
          <p:cNvPr id="1030" name="Text Box 27"/>
          <p:cNvSpPr txBox="1">
            <a:spLocks noChangeArrowheads="1"/>
          </p:cNvSpPr>
          <p:nvPr/>
        </p:nvSpPr>
        <p:spPr bwMode="auto">
          <a:xfrm>
            <a:off x="4775201" y="6248401"/>
            <a:ext cx="385868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z="1800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sldNum"/>
          </p:nvPr>
        </p:nvSpPr>
        <p:spPr bwMode="auto">
          <a:xfrm>
            <a:off x="9347201" y="6248401"/>
            <a:ext cx="25273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F389BA3A-E0E3-40DB-94D7-0D1F77B485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288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3366"/>
          </a:solidFill>
          <a:latin typeface="Times New Roman" pitchFamily="16" charset="0"/>
          <a:ea typeface="Microsoft YaHei" pitchFamily="3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Arial" charset="0"/>
          <a:ea typeface="+mj-ea"/>
          <a:cs typeface="CentennialCE-Roman-Extend.1020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charset="0"/>
          <a:ea typeface="+mj-ea"/>
          <a:cs typeface="CentennialCE-Roman-Extend.1020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+mj-ea"/>
          <a:cs typeface="CentennialCE-Roman-Extend.1020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+mj-ea"/>
          <a:cs typeface="CentennialCE-Roman-Extend.1020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j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j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j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j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>
            <a:extLst>
              <a:ext uri="{FF2B5EF4-FFF2-40B4-BE49-F238E27FC236}">
                <a16:creationId xmlns:a16="http://schemas.microsoft.com/office/drawing/2014/main" id="{914DB261-7A88-4973-B5A6-28B1FE0891A5}"/>
              </a:ext>
            </a:extLst>
          </p:cNvPr>
          <p:cNvGrpSpPr>
            <a:grpSpLocks/>
          </p:cNvGrpSpPr>
          <p:nvPr/>
        </p:nvGrpSpPr>
        <p:grpSpPr bwMode="auto">
          <a:xfrm>
            <a:off x="1" y="-4763"/>
            <a:ext cx="1411817" cy="6851651"/>
            <a:chOff x="0" y="-3"/>
            <a:chExt cx="667" cy="4316"/>
          </a:xfrm>
        </p:grpSpPr>
        <p:grpSp>
          <p:nvGrpSpPr>
            <p:cNvPr id="1032" name="Group 2">
              <a:extLst>
                <a:ext uri="{FF2B5EF4-FFF2-40B4-BE49-F238E27FC236}">
                  <a16:creationId xmlns:a16="http://schemas.microsoft.com/office/drawing/2014/main" id="{2A5880B3-C1F3-446A-A0FB-BE60B505C9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" y="-3"/>
              <a:ext cx="633" cy="4316"/>
              <a:chOff x="25" y="-3"/>
              <a:chExt cx="633" cy="4316"/>
            </a:xfrm>
          </p:grpSpPr>
          <p:sp>
            <p:nvSpPr>
              <p:cNvPr id="1035" name="Freeform 3">
                <a:extLst>
                  <a:ext uri="{FF2B5EF4-FFF2-40B4-BE49-F238E27FC236}">
                    <a16:creationId xmlns:a16="http://schemas.microsoft.com/office/drawing/2014/main" id="{0E04C078-2B38-4F8F-99EA-A344151E23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-3"/>
                <a:ext cx="617" cy="4299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1 w 1000"/>
                  <a:gd name="T5" fmla="*/ 2147483646 h 720"/>
                  <a:gd name="T6" fmla="*/ 1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6" name="Freeform 4">
                <a:extLst>
                  <a:ext uri="{FF2B5EF4-FFF2-40B4-BE49-F238E27FC236}">
                    <a16:creationId xmlns:a16="http://schemas.microsoft.com/office/drawing/2014/main" id="{78567EB9-74D7-49F5-A2C9-C8E0E80BD6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1067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98 h 317"/>
                  <a:gd name="T4" fmla="*/ 567 w 624"/>
                  <a:gd name="T5" fmla="*/ 398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67019592-513B-451C-BD01-8EB552863E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81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31 h 317"/>
                  <a:gd name="T4" fmla="*/ 567 w 624"/>
                  <a:gd name="T5" fmla="*/ 431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8" name="Freeform 6">
                <a:extLst>
                  <a:ext uri="{FF2B5EF4-FFF2-40B4-BE49-F238E27FC236}">
                    <a16:creationId xmlns:a16="http://schemas.microsoft.com/office/drawing/2014/main" id="{5CFB3380-C5F2-4D0F-B03C-D54689D4C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94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67 w 624"/>
                  <a:gd name="T5" fmla="*/ 1 h 370"/>
                  <a:gd name="T6" fmla="*/ 567 w 624"/>
                  <a:gd name="T7" fmla="*/ 1 h 370"/>
                  <a:gd name="T8" fmla="*/ 351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9" name="Freeform 7">
                <a:extLst>
                  <a:ext uri="{FF2B5EF4-FFF2-40B4-BE49-F238E27FC236}">
                    <a16:creationId xmlns:a16="http://schemas.microsoft.com/office/drawing/2014/main" id="{F3FC63FF-74BB-4F56-B11C-198BD54529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622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 h 317"/>
                  <a:gd name="T4" fmla="*/ 567 w 624"/>
                  <a:gd name="T5" fmla="*/ 2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0" name="Freeform 8">
                <a:extLst>
                  <a:ext uri="{FF2B5EF4-FFF2-40B4-BE49-F238E27FC236}">
                    <a16:creationId xmlns:a16="http://schemas.microsoft.com/office/drawing/2014/main" id="{DB528E45-CC88-419E-9A52-7AA185BFE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429"/>
                <a:ext cx="617" cy="26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24 h 272"/>
                  <a:gd name="T4" fmla="*/ 217 w 624"/>
                  <a:gd name="T5" fmla="*/ 372 h 272"/>
                  <a:gd name="T6" fmla="*/ 567 w 624"/>
                  <a:gd name="T7" fmla="*/ 424 h 272"/>
                  <a:gd name="T8" fmla="*/ 56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1" name="Freeform 9">
                <a:extLst>
                  <a:ext uri="{FF2B5EF4-FFF2-40B4-BE49-F238E27FC236}">
                    <a16:creationId xmlns:a16="http://schemas.microsoft.com/office/drawing/2014/main" id="{73A4D713-4191-4700-8F76-1419354BF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235"/>
                <a:ext cx="625" cy="232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1 h 362"/>
                  <a:gd name="T4" fmla="*/ 223 w 632"/>
                  <a:gd name="T5" fmla="*/ 1 h 362"/>
                  <a:gd name="T6" fmla="*/ 574 w 632"/>
                  <a:gd name="T7" fmla="*/ 1 h 362"/>
                  <a:gd name="T8" fmla="*/ 574 w 632"/>
                  <a:gd name="T9" fmla="*/ 1 h 362"/>
                  <a:gd name="T10" fmla="*/ 96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2" name="Freeform 10">
                <a:extLst>
                  <a:ext uri="{FF2B5EF4-FFF2-40B4-BE49-F238E27FC236}">
                    <a16:creationId xmlns:a16="http://schemas.microsoft.com/office/drawing/2014/main" id="{0D86AE2F-FE40-45F1-BBDE-CF86F5F223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47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96 h 317"/>
                  <a:gd name="T4" fmla="*/ 567 w 624"/>
                  <a:gd name="T5" fmla="*/ 396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3" name="Freeform 11">
                <a:extLst>
                  <a:ext uri="{FF2B5EF4-FFF2-40B4-BE49-F238E27FC236}">
                    <a16:creationId xmlns:a16="http://schemas.microsoft.com/office/drawing/2014/main" id="{7F0F3846-32C3-4FF7-BA6C-9A7F85821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224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98 h 317"/>
                  <a:gd name="T4" fmla="*/ 567 w 624"/>
                  <a:gd name="T5" fmla="*/ 398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4" name="Freeform 12">
                <a:extLst>
                  <a:ext uri="{FF2B5EF4-FFF2-40B4-BE49-F238E27FC236}">
                    <a16:creationId xmlns:a16="http://schemas.microsoft.com/office/drawing/2014/main" id="{7B24F1C2-3780-41A1-B053-A6AFB716F0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508"/>
                <a:ext cx="617" cy="188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67 w 624"/>
                  <a:gd name="T5" fmla="*/ 1 h 370"/>
                  <a:gd name="T6" fmla="*/ 567 w 624"/>
                  <a:gd name="T7" fmla="*/ 1 h 370"/>
                  <a:gd name="T8" fmla="*/ 351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5" name="Freeform 13">
                <a:extLst>
                  <a:ext uri="{FF2B5EF4-FFF2-40B4-BE49-F238E27FC236}">
                    <a16:creationId xmlns:a16="http://schemas.microsoft.com/office/drawing/2014/main" id="{F898B733-F87B-4682-BD0B-900CB872B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035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 h 317"/>
                  <a:gd name="T4" fmla="*/ 567 w 624"/>
                  <a:gd name="T5" fmla="*/ 2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6" name="Freeform 14">
                <a:extLst>
                  <a:ext uri="{FF2B5EF4-FFF2-40B4-BE49-F238E27FC236}">
                    <a16:creationId xmlns:a16="http://schemas.microsoft.com/office/drawing/2014/main" id="{A470E417-0E21-4CFE-B219-2F2C6A8867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844"/>
                <a:ext cx="617" cy="266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83 h 272"/>
                  <a:gd name="T4" fmla="*/ 217 w 624"/>
                  <a:gd name="T5" fmla="*/ 337 h 272"/>
                  <a:gd name="T6" fmla="*/ 567 w 624"/>
                  <a:gd name="T7" fmla="*/ 383 h 272"/>
                  <a:gd name="T8" fmla="*/ 56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7" name="Freeform 15">
                <a:extLst>
                  <a:ext uri="{FF2B5EF4-FFF2-40B4-BE49-F238E27FC236}">
                    <a16:creationId xmlns:a16="http://schemas.microsoft.com/office/drawing/2014/main" id="{4C4B4FC2-A238-42BF-8BA6-15EB3083A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649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1 h 362"/>
                  <a:gd name="T4" fmla="*/ 223 w 632"/>
                  <a:gd name="T5" fmla="*/ 1 h 362"/>
                  <a:gd name="T6" fmla="*/ 574 w 632"/>
                  <a:gd name="T7" fmla="*/ 1 h 362"/>
                  <a:gd name="T8" fmla="*/ 574 w 632"/>
                  <a:gd name="T9" fmla="*/ 1 h 362"/>
                  <a:gd name="T10" fmla="*/ 96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8" name="Freeform 16">
                <a:extLst>
                  <a:ext uri="{FF2B5EF4-FFF2-40B4-BE49-F238E27FC236}">
                    <a16:creationId xmlns:a16="http://schemas.microsoft.com/office/drawing/2014/main" id="{89FC4FEE-1D42-4F25-9ED1-FB5036CD7A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7" y="312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98 h 317"/>
                  <a:gd name="T4" fmla="*/ 567 w 624"/>
                  <a:gd name="T5" fmla="*/ 398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9" name="Freeform 17">
                <a:extLst>
                  <a:ext uri="{FF2B5EF4-FFF2-40B4-BE49-F238E27FC236}">
                    <a16:creationId xmlns:a16="http://schemas.microsoft.com/office/drawing/2014/main" id="{AAE8DFC6-73C3-4619-99E8-6C87DD3B2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287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31 h 317"/>
                  <a:gd name="T4" fmla="*/ 567 w 624"/>
                  <a:gd name="T5" fmla="*/ 431 h 317"/>
                  <a:gd name="T6" fmla="*/ 567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0" name="Freeform 18">
                <a:extLst>
                  <a:ext uri="{FF2B5EF4-FFF2-40B4-BE49-F238E27FC236}">
                    <a16:creationId xmlns:a16="http://schemas.microsoft.com/office/drawing/2014/main" id="{D2862548-C4BE-4999-AC46-6E28F9DAB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568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67 w 624"/>
                  <a:gd name="T5" fmla="*/ 1 h 370"/>
                  <a:gd name="T6" fmla="*/ 567 w 624"/>
                  <a:gd name="T7" fmla="*/ 1 h 370"/>
                  <a:gd name="T8" fmla="*/ 351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1" name="Freeform 19">
                <a:extLst>
                  <a:ext uri="{FF2B5EF4-FFF2-40B4-BE49-F238E27FC236}">
                    <a16:creationId xmlns:a16="http://schemas.microsoft.com/office/drawing/2014/main" id="{C2861B90-A6A8-4F76-8FA3-B187003807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H="1">
                <a:off x="230" y="3898"/>
                <a:ext cx="214" cy="618"/>
              </a:xfrm>
              <a:custGeom>
                <a:avLst/>
                <a:gdLst>
                  <a:gd name="T0" fmla="*/ 0 w 291"/>
                  <a:gd name="T1" fmla="*/ 567 h 625"/>
                  <a:gd name="T2" fmla="*/ 7 w 291"/>
                  <a:gd name="T3" fmla="*/ 568 h 625"/>
                  <a:gd name="T4" fmla="*/ 7 w 291"/>
                  <a:gd name="T5" fmla="*/ 6 h 625"/>
                  <a:gd name="T6" fmla="*/ 0 w 291"/>
                  <a:gd name="T7" fmla="*/ 0 h 625"/>
                  <a:gd name="T8" fmla="*/ 0 w 291"/>
                  <a:gd name="T9" fmla="*/ 567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65A66ACC-1E19-457C-95C9-1216B865F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903"/>
                <a:ext cx="617" cy="26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02 h 272"/>
                  <a:gd name="T4" fmla="*/ 217 w 624"/>
                  <a:gd name="T5" fmla="*/ 355 h 272"/>
                  <a:gd name="T6" fmla="*/ 567 w 624"/>
                  <a:gd name="T7" fmla="*/ 402 h 272"/>
                  <a:gd name="T8" fmla="*/ 567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53" name="Freeform 21">
                <a:extLst>
                  <a:ext uri="{FF2B5EF4-FFF2-40B4-BE49-F238E27FC236}">
                    <a16:creationId xmlns:a16="http://schemas.microsoft.com/office/drawing/2014/main" id="{D72D3E75-3DC5-450D-A6AC-E249C6689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708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1 h 362"/>
                  <a:gd name="T4" fmla="*/ 223 w 632"/>
                  <a:gd name="T5" fmla="*/ 1 h 362"/>
                  <a:gd name="T6" fmla="*/ 574 w 632"/>
                  <a:gd name="T7" fmla="*/ 1 h 362"/>
                  <a:gd name="T8" fmla="*/ 574 w 632"/>
                  <a:gd name="T9" fmla="*/ 1 h 362"/>
                  <a:gd name="T10" fmla="*/ 96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</p:grpSp>
        <p:sp>
          <p:nvSpPr>
            <p:cNvPr id="1033" name="Freeform 22">
              <a:extLst>
                <a:ext uri="{FF2B5EF4-FFF2-40B4-BE49-F238E27FC236}">
                  <a16:creationId xmlns:a16="http://schemas.microsoft.com/office/drawing/2014/main" id="{7C828A52-014B-4FB6-81D2-C5BBC51B78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954" y="1951"/>
              <a:ext cx="4316" cy="407"/>
            </a:xfrm>
            <a:custGeom>
              <a:avLst/>
              <a:gdLst>
                <a:gd name="T0" fmla="*/ 0 w 5762"/>
                <a:gd name="T1" fmla="*/ 458 h 385"/>
                <a:gd name="T2" fmla="*/ 102 w 5762"/>
                <a:gd name="T3" fmla="*/ 441 h 385"/>
                <a:gd name="T4" fmla="*/ 102 w 5762"/>
                <a:gd name="T5" fmla="*/ 4 h 385"/>
                <a:gd name="T6" fmla="*/ 0 w 5762"/>
                <a:gd name="T7" fmla="*/ 0 h 385"/>
                <a:gd name="T8" fmla="*/ 0 w 5762"/>
                <a:gd name="T9" fmla="*/ 458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  <p:sp>
          <p:nvSpPr>
            <p:cNvPr id="1034" name="Freeform 23">
              <a:extLst>
                <a:ext uri="{FF2B5EF4-FFF2-40B4-BE49-F238E27FC236}">
                  <a16:creationId xmlns:a16="http://schemas.microsoft.com/office/drawing/2014/main" id="{A6F6BAF9-2D3A-4E79-8082-F718C3E6AE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583" y="2063"/>
              <a:ext cx="4315" cy="184"/>
            </a:xfrm>
            <a:custGeom>
              <a:avLst/>
              <a:gdLst>
                <a:gd name="T0" fmla="*/ 0 w 5761"/>
                <a:gd name="T1" fmla="*/ 22 h 189"/>
                <a:gd name="T2" fmla="*/ 101 w 5761"/>
                <a:gd name="T3" fmla="*/ 0 h 189"/>
                <a:gd name="T4" fmla="*/ 101 w 5761"/>
                <a:gd name="T5" fmla="*/ 152 h 189"/>
                <a:gd name="T6" fmla="*/ 1 w 5761"/>
                <a:gd name="T7" fmla="*/ 152 h 189"/>
                <a:gd name="T8" fmla="*/ 0 w 5761"/>
                <a:gd name="T9" fmla="*/ 22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</p:grpSp>
      <p:sp>
        <p:nvSpPr>
          <p:cNvPr id="1027" name="Rectangle 24">
            <a:extLst>
              <a:ext uri="{FF2B5EF4-FFF2-40B4-BE49-F238E27FC236}">
                <a16:creationId xmlns:a16="http://schemas.microsoft.com/office/drawing/2014/main" id="{D34FB8D9-5289-45FF-9AC5-E72EBA279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64218" y="457200"/>
            <a:ext cx="1035473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8" name="Rectangle 25">
            <a:extLst>
              <a:ext uri="{FF2B5EF4-FFF2-40B4-BE49-F238E27FC236}">
                <a16:creationId xmlns:a16="http://schemas.microsoft.com/office/drawing/2014/main" id="{E675298C-99FF-4F0B-B40D-268BBCDA2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64218" y="1981200"/>
            <a:ext cx="1035473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9" name="Text Box 26">
            <a:extLst>
              <a:ext uri="{FF2B5EF4-FFF2-40B4-BE49-F238E27FC236}">
                <a16:creationId xmlns:a16="http://schemas.microsoft.com/office/drawing/2014/main" id="{13410DF8-C164-45B6-A1CD-846C63D68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217" y="6265863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sz="1800"/>
          </a:p>
        </p:txBody>
      </p:sp>
      <p:sp>
        <p:nvSpPr>
          <p:cNvPr id="1030" name="Text Box 27">
            <a:extLst>
              <a:ext uri="{FF2B5EF4-FFF2-40B4-BE49-F238E27FC236}">
                <a16:creationId xmlns:a16="http://schemas.microsoft.com/office/drawing/2014/main" id="{8CB12127-55F8-4BA9-B73D-E1784E9BE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2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 sz="1800"/>
          </a:p>
        </p:txBody>
      </p:sp>
      <p:sp>
        <p:nvSpPr>
          <p:cNvPr id="1052" name="Rectangle 28">
            <a:extLst>
              <a:ext uri="{FF2B5EF4-FFF2-40B4-BE49-F238E27FC236}">
                <a16:creationId xmlns:a16="http://schemas.microsoft.com/office/drawing/2014/main" id="{197C2E3B-330F-4336-9B3F-D12AE4502B2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347200" y="6248400"/>
            <a:ext cx="2531533" cy="450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fld id="{8CEF3752-5F8F-4CD5-BE0A-C9D3721F3B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847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8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b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b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b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br>
              <a:rPr lang="pl-PL" sz="5400" b="1" dirty="0">
                <a:latin typeface="+mn-lt"/>
              </a:rPr>
            </a:br>
            <a:br>
              <a:rPr lang="pl-PL" sz="5400" dirty="0">
                <a:latin typeface="+mn-lt"/>
              </a:rPr>
            </a:br>
            <a:br>
              <a:rPr lang="pl-PL" sz="5400" dirty="0">
                <a:latin typeface="+mn-lt"/>
              </a:rPr>
            </a:br>
            <a:br>
              <a:rPr lang="pl-PL" sz="5400" dirty="0">
                <a:latin typeface="+mn-lt"/>
              </a:rPr>
            </a:br>
            <a:br>
              <a:rPr lang="pl-PL" sz="5400" dirty="0">
                <a:latin typeface="+mn-lt"/>
              </a:rPr>
            </a:b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Mgr. Milan Pilát</a:t>
            </a: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FN Brno - Dětská nemocnice</a:t>
            </a: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Oddělení dětské psychiatrie a klinické psychologie </a:t>
            </a: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Ambulance klinické psychologie a psychoterapie</a:t>
            </a:r>
            <a:b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</a:b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FF MU 2021/2022</a:t>
            </a:r>
            <a:endParaRPr lang="cs-CZ" sz="54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36A19E-D6F6-445F-8059-C2FAD1A13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1806" y="1283516"/>
            <a:ext cx="7994709" cy="2582354"/>
          </a:xfrm>
        </p:spPr>
        <p:txBody>
          <a:bodyPr/>
          <a:lstStyle/>
          <a:p>
            <a:r>
              <a:rPr lang="pl-PL" sz="4400" b="1" dirty="0">
                <a:solidFill>
                  <a:schemeClr val="accent6">
                    <a:lumMod val="75000"/>
                  </a:schemeClr>
                </a:solidFill>
              </a:rPr>
              <a:t>Psychoterapie a klinické poradenství u pervazivních </a:t>
            </a:r>
            <a:r>
              <a:rPr lang="pl-PL" sz="4400" b="1">
                <a:solidFill>
                  <a:schemeClr val="accent6">
                    <a:lumMod val="75000"/>
                  </a:schemeClr>
                </a:solidFill>
              </a:rPr>
              <a:t>vývojových poruch</a:t>
            </a:r>
            <a:endParaRPr lang="cs-CZ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57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56" y="431801"/>
            <a:ext cx="8584983" cy="1141413"/>
          </a:xfrm>
        </p:spPr>
        <p:txBody>
          <a:bodyPr/>
          <a:lstStyle/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u="sng" dirty="0">
                <a:solidFill>
                  <a:srgbClr val="0084D1"/>
                </a:solidFill>
                <a:latin typeface="Calibri" panose="020F0502020204030204" pitchFamily="34" charset="0"/>
              </a:rPr>
              <a:t>Sourozenci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1862355" y="1573214"/>
            <a:ext cx="8716161" cy="4852985"/>
          </a:xfrm>
        </p:spPr>
        <p:txBody>
          <a:bodyPr/>
          <a:lstStyle/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Obava z genetické zátěže vlastních dětí (riziko 15-30%), úvahy o manželství</a:t>
            </a:r>
          </a:p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Od „zdravého“ dítěte se očekávají nadměrné výkony, naděje („měl by to vynahradit“ – zejména chlapci) </a:t>
            </a:r>
          </a:p>
          <a:p>
            <a:pPr marL="0" indent="0" eaLnBrk="1" hangingPunct="1">
              <a:spcBef>
                <a:spcPts val="500"/>
              </a:spcBef>
              <a:buClr>
                <a:srgbClr val="0099CC"/>
              </a:buClr>
              <a:buSzPct val="80000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= psychosomatické problémy</a:t>
            </a:r>
          </a:p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Na svůj věk bývají zralejší, tolerantnější, více ochotni pomáhat druhým</a:t>
            </a:r>
          </a:p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Kde mají problémy navázat komunikaci rodiče, bývají lepší sourozenci</a:t>
            </a:r>
          </a:p>
          <a:p>
            <a:pPr marL="333375" indent="-333375" eaLnBrk="1" hangingPunct="1">
              <a:spcBef>
                <a:spcPts val="500"/>
              </a:spcBef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cs-CZ" sz="2600" dirty="0"/>
              <a:t>Ovlivnění povolání (pomáhající profese)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719743" y="368300"/>
            <a:ext cx="855687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PT témata při práci s rodinami s PAS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661020" y="1511300"/>
            <a:ext cx="9890620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8788" indent="-457200"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 marL="690563"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906463" algn="l"/>
                <a:tab pos="1355725" algn="l"/>
                <a:tab pos="1804988" algn="l"/>
                <a:tab pos="2254250" algn="l"/>
                <a:tab pos="2703513" algn="l"/>
                <a:tab pos="3152775" algn="l"/>
                <a:tab pos="3602038" algn="l"/>
                <a:tab pos="4051300" algn="l"/>
                <a:tab pos="4500563" algn="l"/>
                <a:tab pos="4949825" algn="l"/>
                <a:tab pos="5399088" algn="l"/>
                <a:tab pos="5848350" algn="l"/>
                <a:tab pos="6297613" algn="l"/>
                <a:tab pos="6746875" algn="l"/>
                <a:tab pos="7196138" algn="l"/>
                <a:tab pos="7645400" algn="l"/>
                <a:tab pos="8094663" algn="l"/>
                <a:tab pos="8543925" algn="l"/>
                <a:tab pos="8993188" algn="l"/>
                <a:tab pos="94424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Období kolem stanovení diagnózy</a:t>
            </a:r>
          </a:p>
          <a:p>
            <a:pPr lvl="1" indent="-285750"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charset="2"/>
              <a:buChar char=""/>
              <a:defRPr/>
            </a:pPr>
            <a:r>
              <a:rPr lang="cs-CZ" altLang="cs-CZ" sz="1800" b="1" i="1" dirty="0">
                <a:solidFill>
                  <a:srgbClr val="000000"/>
                </a:solidFill>
                <a:latin typeface="Calibri" pitchFamily="32" charset="0"/>
                <a:cs typeface="Mangal" pitchFamily="16" charset="0"/>
              </a:rPr>
              <a:t>Úleva</a:t>
            </a:r>
          </a:p>
          <a:p>
            <a:pPr lvl="1" indent="-285750"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charset="2"/>
              <a:buChar char=""/>
              <a:defRPr/>
            </a:pPr>
            <a:r>
              <a:rPr lang="cs-CZ" altLang="cs-CZ" sz="1800" b="1" i="1" dirty="0">
                <a:solidFill>
                  <a:srgbClr val="000000"/>
                </a:solidFill>
                <a:latin typeface="Calibri" pitchFamily="32" charset="0"/>
                <a:cs typeface="Mangal" pitchFamily="16" charset="0"/>
              </a:rPr>
              <a:t>Obranné mechanizmy (zpochybňování, popření, hledání zázračných řešení, odmítání dítěte ad.)</a:t>
            </a:r>
          </a:p>
          <a:p>
            <a:pPr lvl="1" indent="-285750"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charset="2"/>
              <a:buChar char=""/>
              <a:defRPr/>
            </a:pPr>
            <a:r>
              <a:rPr lang="cs-CZ" altLang="cs-CZ" sz="1800" b="1" i="1" dirty="0" err="1">
                <a:solidFill>
                  <a:srgbClr val="000000"/>
                </a:solidFill>
                <a:latin typeface="Calibri" pitchFamily="32" charset="0"/>
                <a:cs typeface="Mangal" pitchFamily="16" charset="0"/>
              </a:rPr>
              <a:t>Postdiagnostická</a:t>
            </a:r>
            <a:r>
              <a:rPr lang="cs-CZ" altLang="cs-CZ" sz="1800" b="1" i="1" dirty="0">
                <a:solidFill>
                  <a:srgbClr val="000000"/>
                </a:solidFill>
                <a:latin typeface="Calibri" pitchFamily="32" charset="0"/>
                <a:cs typeface="Mangal" pitchFamily="16" charset="0"/>
              </a:rPr>
              <a:t> regrese</a:t>
            </a:r>
          </a:p>
          <a:p>
            <a:pPr lvl="1" indent="-285750" defTabSz="449263" fontAlgn="base">
              <a:spcBef>
                <a:spcPts val="800"/>
              </a:spcBef>
              <a:spcAft>
                <a:spcPct val="0"/>
              </a:spcAft>
              <a:buClr>
                <a:srgbClr val="0070C0"/>
              </a:buClr>
              <a:buSzPct val="100000"/>
              <a:defRPr/>
            </a:pPr>
            <a:endParaRPr lang="cs-CZ" altLang="cs-CZ" b="1" i="1" dirty="0">
              <a:solidFill>
                <a:srgbClr val="000000"/>
              </a:solidFill>
              <a:latin typeface="Calibri" pitchFamily="32" charset="0"/>
              <a:cs typeface="Mangal" pitchFamily="16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Obhajoba dítěte mimo rodinu </a:t>
            </a:r>
          </a:p>
          <a:p>
            <a:pPr marL="460375" indent="-455613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(zvládání reakcí širší rodiny a okolí, obhájení postojů k 	postiženému („jinému“) dítěti)</a:t>
            </a:r>
          </a:p>
          <a:p>
            <a:pPr marL="460375" indent="-455613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Výchova a stimulace v raném věku </a:t>
            </a:r>
          </a:p>
          <a:p>
            <a:pPr marL="460375" indent="-455613"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</a:t>
            </a:r>
            <a:r>
              <a:rPr lang="cs-CZ" altLang="cs-CZ" dirty="0" err="1">
                <a:solidFill>
                  <a:srgbClr val="000000"/>
                </a:solidFill>
                <a:latin typeface="Calibri" pitchFamily="32" charset="0"/>
              </a:rPr>
              <a:t>socioemoční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sdíleni, motivace, imitace)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99CC"/>
              </a:buClr>
              <a:buSzPct val="100000"/>
              <a:defRPr/>
            </a:pP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824708" y="3683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PT témata při práci s rodinami s PAS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954635" y="1511300"/>
            <a:ext cx="9009776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655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</a:rPr>
              <a:t>Předškolní věk  - odsouvání konfrontace </a:t>
            </a:r>
          </a:p>
          <a:p>
            <a:pPr marL="339725" indent="-334963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r>
              <a:rPr lang="en-US" altLang="cs-CZ" sz="3200" b="1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sz="2800" dirty="0">
                <a:solidFill>
                  <a:srgbClr val="000000"/>
                </a:solidFill>
                <a:latin typeface="Calibri" pitchFamily="32" charset="0"/>
              </a:rPr>
              <a:t>(školní docházka = „hodina pravdy“)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Poruchové chování</a:t>
            </a:r>
          </a:p>
          <a:p>
            <a:pPr marL="339725" indent="-334963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r>
              <a:rPr lang="en-US" altLang="cs-CZ" sz="2800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(agresivita vůči rodičům, sourozencům, ve škole)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PAS </a:t>
            </a:r>
            <a:r>
              <a:rPr lang="cs-CZ" altLang="cs-CZ" sz="2800" dirty="0">
                <a:solidFill>
                  <a:srgbClr val="000000"/>
                </a:solidFill>
                <a:latin typeface="Calibri" pitchFamily="32" charset="0"/>
              </a:rPr>
              <a:t>x</a:t>
            </a: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 nevychovanost 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Hypertrofie specifického zájmu </a:t>
            </a:r>
          </a:p>
          <a:p>
            <a:pPr marL="339725" indent="-334963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r>
              <a:rPr lang="en-US" altLang="cs-CZ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(obsedantní hromadění věcí, okupování prostoru</a:t>
            </a:r>
            <a:r>
              <a:rPr lang="en-US" altLang="cs-CZ" dirty="0">
                <a:solidFill>
                  <a:srgbClr val="000000"/>
                </a:solidFill>
                <a:latin typeface="Calibri" pitchFamily="32" charset="0"/>
              </a:rPr>
              <a:t>; 	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hostilita, konflikty se sourozenci)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"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Calibri" pitchFamily="32" charset="0"/>
              </a:rPr>
              <a:t>Ostrakizace, šikana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724025" y="457201"/>
            <a:ext cx="8743951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PT témata při práci s rodinami s PAS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853967" y="1557339"/>
            <a:ext cx="9345336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8788" indent="-457200"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8788" algn="l"/>
                <a:tab pos="563563" algn="l"/>
                <a:tab pos="1012825" algn="l"/>
                <a:tab pos="1462088" algn="l"/>
                <a:tab pos="1911350" algn="l"/>
                <a:tab pos="2360613" algn="l"/>
                <a:tab pos="2809875" algn="l"/>
                <a:tab pos="3259138" algn="l"/>
                <a:tab pos="3708400" algn="l"/>
                <a:tab pos="4157663" algn="l"/>
                <a:tab pos="4606925" algn="l"/>
                <a:tab pos="5056188" algn="l"/>
                <a:tab pos="5505450" algn="l"/>
                <a:tab pos="5954713" algn="l"/>
                <a:tab pos="6403975" algn="l"/>
                <a:tab pos="6853238" algn="l"/>
                <a:tab pos="7302500" algn="l"/>
                <a:tab pos="7751763" algn="l"/>
                <a:tab pos="8201025" algn="l"/>
                <a:tab pos="8650288" algn="l"/>
                <a:tab pos="909955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Přestupková a trestná činnost</a:t>
            </a:r>
          </a:p>
          <a:p>
            <a:pPr marL="460375" indent="-455613" defTabSz="449263" fontAlgn="base">
              <a:spcBef>
                <a:spcPts val="800"/>
              </a:spcBef>
              <a:spcAft>
                <a:spcPct val="0"/>
              </a:spcAft>
              <a:buSzPct val="80000"/>
              <a:defRPr/>
            </a:pPr>
            <a:r>
              <a:rPr lang="en-US" altLang="cs-CZ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(krádeže a porušování norem v duchu specifiky pojatých a  zvnitřněných pravidel)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Partnerské vztahy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(„mít holku“)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Sexualita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(oběti i pachatelé sexuálního zneužití)</a:t>
            </a: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Ukončení školní docházky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- perspektiva zaměstnání?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Separace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(omezená či nemožná)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Sociální izolace rodiny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Svéprávnost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(sociální asistence, zabezpečení, chráněné bydlení)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669409" y="457200"/>
            <a:ext cx="8793805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PT témata při práci s rodinami s PAS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728786" y="1557338"/>
            <a:ext cx="9478906" cy="453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Rozdělení péče </a:t>
            </a:r>
          </a:p>
          <a:p>
            <a:pPr marL="342900" defTabSz="449263" fontAlgn="base">
              <a:spcBef>
                <a:spcPts val="800"/>
              </a:spcBef>
              <a:spcAft>
                <a:spcPct val="0"/>
              </a:spcAft>
              <a:buSzPct val="80000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	(odlehčovací pobyt, respitní péče (dospělí PAS + MR + situační  	agresivita = absence zařízení schopných klienta přijmout)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 err="1">
                <a:solidFill>
                  <a:srgbClr val="000000"/>
                </a:solidFill>
                <a:latin typeface="Calibri" pitchFamily="32" charset="0"/>
              </a:rPr>
              <a:t>Hyperprotektivita</a:t>
            </a: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 x vyčerpání</a:t>
            </a:r>
          </a:p>
          <a:p>
            <a:pPr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Rodina je pod neustálým zvýšeným stresem </a:t>
            </a:r>
          </a:p>
          <a:p>
            <a:pPr marL="342900"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(přechody mezi jednotlivými fázemi jsou provázeny 	krizemi</a:t>
            </a:r>
            <a:r>
              <a:rPr lang="en-US" altLang="cs-CZ" sz="2000" dirty="0">
                <a:solidFill>
                  <a:srgbClr val="000000"/>
                </a:solidFill>
                <a:latin typeface="Calibri" pitchFamily="32" charset="0"/>
              </a:rPr>
              <a:t>;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dítě se 	nevyvíjí)</a:t>
            </a:r>
          </a:p>
          <a:p>
            <a:pPr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Příliš těsné x příliš volné vazby</a:t>
            </a:r>
          </a:p>
          <a:p>
            <a:pPr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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Ekonomická zátěž rodiny</a:t>
            </a:r>
          </a:p>
          <a:p>
            <a:pPr defTabSz="449263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defRPr/>
            </a:pP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921080" y="457200"/>
            <a:ext cx="854213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400" b="1" dirty="0">
                <a:solidFill>
                  <a:srgbClr val="0070C0"/>
                </a:solidFill>
                <a:latin typeface="Calibri" panose="020F0502020204030204" pitchFamily="34" charset="0"/>
              </a:rPr>
              <a:t>Nároky na terapeuta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824241" y="1687499"/>
            <a:ext cx="8638972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Těsnější propojení </a:t>
            </a:r>
            <a:r>
              <a:rPr lang="cs-CZ" alt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psdg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., PT (RT), klinického poradenství, krizové intervence, lidského setkání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Změny PT </a:t>
            </a:r>
            <a:r>
              <a:rPr lang="cs-CZ" alt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settingu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Pochopení pro iracionální a rozporuplné chování</a:t>
            </a:r>
          </a:p>
          <a:p>
            <a:pPr defTabSz="449263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Věčné hledáni pomoci jako způsob zvládání (</a:t>
            </a:r>
            <a:r>
              <a:rPr lang="cs-CZ" altLang="cs-CZ" i="1" dirty="0">
                <a:solidFill>
                  <a:srgbClr val="000000"/>
                </a:solidFill>
                <a:latin typeface="Calibri" panose="020F0502020204030204" pitchFamily="34" charset="0"/>
              </a:rPr>
              <a:t>smysl života</a:t>
            </a: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defTabSz="449263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anose="05000000000000000000" pitchFamily="2" charset="2"/>
              <a:buChar char=""/>
            </a:pPr>
            <a:r>
              <a:rPr lang="pl-PL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Mýtus o správné rodině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Nutnost zabývat se alternativními  metodami řešení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Větší roli a funkčnost mají kognitivně racionální řešení, rozbory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Zaměření na zvládání x řešení (formulace požadavků a cílů)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"/>
            </a:pPr>
            <a:r>
              <a:rPr lang="cs-CZ" altLang="cs-CZ" dirty="0">
                <a:solidFill>
                  <a:srgbClr val="000000"/>
                </a:solidFill>
                <a:latin typeface="Calibri" panose="020F0502020204030204" pitchFamily="34" charset="0"/>
              </a:rPr>
              <a:t>Dlouhodobá (paliativní) práce  = trpělivost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608263" y="2968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3200" b="1">
                <a:solidFill>
                  <a:srgbClr val="003366"/>
                </a:solidFill>
              </a:rPr>
              <a:t>Filmová díla s tematikou PAS 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697163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4963" indent="-334963"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"/>
              <a:defRPr/>
            </a:pPr>
            <a:r>
              <a:rPr lang="cs-CZ" altLang="cs-CZ" sz="2800" dirty="0">
                <a:solidFill>
                  <a:srgbClr val="000000"/>
                </a:solidFill>
                <a:latin typeface="Arial" charset="0"/>
              </a:rPr>
              <a:t>Mary a Max (Austrálie, 2009)</a:t>
            </a:r>
          </a:p>
          <a:p>
            <a:pPr marL="336550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endParaRPr lang="cs-CZ" altLang="cs-CZ" sz="2800" dirty="0">
              <a:solidFill>
                <a:srgbClr val="000000"/>
              </a:solidFill>
              <a:latin typeface="Arial" charset="0"/>
            </a:endParaRP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"/>
              <a:defRPr/>
            </a:pPr>
            <a:r>
              <a:rPr lang="cs-CZ" altLang="cs-CZ" sz="2800" dirty="0" err="1">
                <a:solidFill>
                  <a:srgbClr val="000000"/>
                </a:solidFill>
                <a:latin typeface="Arial" charset="0"/>
              </a:rPr>
              <a:t>Harvie</a:t>
            </a:r>
            <a:r>
              <a:rPr lang="cs-CZ" altLang="cs-CZ" sz="2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cs-CZ" altLang="cs-CZ" sz="2800" dirty="0" err="1">
                <a:solidFill>
                  <a:srgbClr val="000000"/>
                </a:solidFill>
                <a:latin typeface="Arial" charset="0"/>
              </a:rPr>
              <a:t>Krumpet</a:t>
            </a:r>
            <a:r>
              <a:rPr lang="cs-CZ" altLang="cs-CZ" sz="2800" dirty="0">
                <a:solidFill>
                  <a:srgbClr val="000000"/>
                </a:solidFill>
                <a:latin typeface="Arial" charset="0"/>
              </a:rPr>
              <a:t>, (Austrálie, 2003)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defRPr/>
            </a:pPr>
            <a:endParaRPr lang="cs-CZ" altLang="cs-CZ" sz="2800" dirty="0">
              <a:solidFill>
                <a:srgbClr val="000000"/>
              </a:solidFill>
              <a:latin typeface="Arial" charset="0"/>
            </a:endParaRP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buFont typeface="Wingdings" charset="2"/>
              <a:buChar char=""/>
              <a:tabLst/>
              <a:defRPr/>
            </a:pPr>
            <a:r>
              <a:rPr kumimoji="0" lang="cs-CZ" alt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Temple </a:t>
            </a:r>
            <a:r>
              <a:rPr kumimoji="0" lang="cs-CZ" altLang="cs-CZ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Grandinová</a:t>
            </a:r>
            <a:r>
              <a:rPr kumimoji="0" lang="cs-CZ" altLang="cs-CZ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(USA, 2010)</a:t>
            </a: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100000"/>
              <a:defRPr/>
            </a:pPr>
            <a:endParaRPr lang="cs-CZ" altLang="cs-CZ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303" y="1272085"/>
            <a:ext cx="1133475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038" y="2681287"/>
            <a:ext cx="93662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8004EB57-FC34-42C1-97AB-25214564EE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3341" y="4176712"/>
            <a:ext cx="1164437" cy="171312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Možnosti pomoci</a:t>
            </a:r>
            <a:br>
              <a:rPr lang="cs-CZ" dirty="0">
                <a:latin typeface="+mn-lt"/>
              </a:rPr>
            </a:b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4243" y="1468073"/>
            <a:ext cx="7976898" cy="50504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Národní ústav pro autismus, </a:t>
            </a:r>
            <a:r>
              <a:rPr lang="cs-CZ" sz="2800" dirty="0" err="1"/>
              <a:t>z.ú</a:t>
            </a:r>
            <a:r>
              <a:rPr lang="cs-CZ" sz="28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PAS Point, Brno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APLA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Projekt „Děti úplňku“ (P. Třešňák)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err="1"/>
              <a:t>Homesharing</a:t>
            </a: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Domov se zvláštním režimem </a:t>
            </a:r>
          </a:p>
          <a:p>
            <a:pPr marL="0" indent="0"/>
            <a:r>
              <a:rPr lang="cs-CZ" sz="2800" dirty="0"/>
              <a:t>	(Libčice nad Vltavou, kapacita 8klientů…)</a:t>
            </a:r>
          </a:p>
          <a:p>
            <a:pPr>
              <a:buFontTx/>
              <a:buChar char="-"/>
            </a:pP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9193" y="1468073"/>
            <a:ext cx="1941126" cy="40116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848" y="2023456"/>
            <a:ext cx="1368152" cy="47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3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697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400" dirty="0">
                <a:solidFill>
                  <a:srgbClr val="003366"/>
                </a:solidFill>
              </a:rPr>
              <a:t>Realita a prognóza PVP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820411" y="1511300"/>
            <a:ext cx="8649152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07963" indent="-207963"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2/3 PAS zůstanou i v dospělém věku závažně handicapovány a zůstanou trvale závislé na péči rodiny nebo institucí.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Pouze 5 – 20% jedinců (vysoce funkční autisty, t.j. nejlehčí postižení bez přítomnosti MR), je schopno alespoň částečné samostatnosti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Pacienti s AS jsou často detekováni jako „problémoví“, jejich prognóza (uplatnění, zapojení do společnosti), je relativně lepší než u pacientů s DA. </a:t>
            </a:r>
          </a:p>
          <a:p>
            <a:pPr defTabSz="449263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"/>
            </a:pPr>
            <a:r>
              <a:rPr lang="cs-CZ" alt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Prognóza dalších PVP není dobrá, je nutno počítat s celoživotním závažným postižením.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D03DE-1389-46C3-A60A-A99DAF785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000000"/>
                </a:solidFill>
                <a:ea typeface="Microsoft YaHei" panose="020B0503020204020204" pitchFamily="34" charset="-122"/>
                <a:cs typeface="+mn-cs"/>
              </a:rPr>
              <a:t>Proč je to tak náročné? 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27737-E5D6-49C8-A78D-53386FBA2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218" y="1484851"/>
            <a:ext cx="10354733" cy="4604799"/>
          </a:xfrm>
        </p:spPr>
        <p:txBody>
          <a:bodyPr/>
          <a:lstStyle/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cs-CZ" altLang="cs-CZ" sz="3600" dirty="0">
              <a:latin typeface="Calibri" panose="020F0502020204030204"/>
              <a:ea typeface="Microsoft YaHei" panose="020B0503020204020204" pitchFamily="34" charset="-122"/>
            </a:endParaRP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altLang="cs-CZ" sz="3600" dirty="0">
                <a:latin typeface="Calibri" panose="020F0502020204030204"/>
                <a:ea typeface="Microsoft YaHei" panose="020B0503020204020204" pitchFamily="34" charset="-122"/>
              </a:rPr>
              <a:t>ohrožení vztahu dítěte s matkou</a:t>
            </a: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altLang="cs-CZ" sz="3600" dirty="0">
                <a:latin typeface="Calibri" panose="020F0502020204030204"/>
                <a:ea typeface="Microsoft YaHei" panose="020B0503020204020204" pitchFamily="34" charset="-122"/>
              </a:rPr>
              <a:t>autistické děti nedávají rodičům emocionální odezvu</a:t>
            </a: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altLang="cs-CZ" sz="3600" dirty="0">
                <a:latin typeface="Calibri" panose="020F0502020204030204"/>
                <a:ea typeface="Microsoft YaHei" panose="020B0503020204020204" pitchFamily="34" charset="-122"/>
              </a:rPr>
              <a:t>omezení prožitku, že si jako rodič vedu dobře</a:t>
            </a: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altLang="cs-CZ" sz="3600" dirty="0">
                <a:latin typeface="Calibri" panose="020F0502020204030204"/>
                <a:ea typeface="Microsoft YaHei" panose="020B0503020204020204" pitchFamily="34" charset="-122"/>
              </a:rPr>
              <a:t>fungují věcné odměny – ne sociální</a:t>
            </a: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cs-CZ" altLang="cs-CZ" sz="3600" dirty="0">
              <a:latin typeface="Calibri" panose="020F0502020204030204"/>
              <a:ea typeface="Microsoft YaHei" panose="020B0503020204020204" pitchFamily="34" charset="-122"/>
            </a:endParaRPr>
          </a:p>
          <a:p>
            <a:pPr marL="347663" eaLnBrk="1" hangingPunct="1">
              <a:lnSpc>
                <a:spcPct val="80000"/>
              </a:lnSpc>
              <a:spcBef>
                <a:spcPts val="700"/>
              </a:spcBef>
              <a:buClr>
                <a:srgbClr val="0099CC"/>
              </a:buClr>
              <a:buFont typeface="Arial" panose="020B0604020202020204" pitchFamily="34" charset="0"/>
              <a:buChar char="•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altLang="cs-CZ" sz="3600" dirty="0">
                <a:latin typeface="Calibri" panose="020F0502020204030204"/>
                <a:ea typeface="Microsoft YaHei" panose="020B0503020204020204" pitchFamily="34" charset="-122"/>
              </a:rPr>
              <a:t>Řeč: rozvinutější pro žádání X sdílení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4614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862356" y="457201"/>
            <a:ext cx="931178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3600" b="1" dirty="0">
                <a:solidFill>
                  <a:srgbClr val="003366"/>
                </a:solidFill>
                <a:latin typeface="+mn-lt"/>
              </a:rPr>
              <a:t>Specifická úskalí a úkoly rodin dětí s PAS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862356" y="1543036"/>
            <a:ext cx="962217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PAS - velké rozdíly mezi </a:t>
            </a:r>
            <a:r>
              <a:rPr lang="cs-CZ" altLang="cs-CZ" sz="3200" b="1" dirty="0">
                <a:solidFill>
                  <a:srgbClr val="000000"/>
                </a:solidFill>
                <a:latin typeface="Calibri"/>
              </a:rPr>
              <a:t>jednotlivými typy</a:t>
            </a: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, dg. (dětský autizmus, AS) a </a:t>
            </a:r>
            <a:r>
              <a:rPr lang="cs-CZ" altLang="cs-CZ" sz="3200" b="1" dirty="0">
                <a:solidFill>
                  <a:srgbClr val="000000"/>
                </a:solidFill>
                <a:latin typeface="Calibri"/>
              </a:rPr>
              <a:t>každým jednotlivcem</a:t>
            </a: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marL="339725" defTabSz="449263" fontAlgn="base">
              <a:spcBef>
                <a:spcPts val="800"/>
              </a:spcBef>
              <a:spcAft>
                <a:spcPct val="0"/>
              </a:spcAft>
              <a:buSzPct val="80000"/>
              <a:defRPr/>
            </a:pP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+ (osobnostní specifika, symptomatika,  přidružené dg. ADHD, MR, úzkosti, deprese ad.) </a:t>
            </a:r>
          </a:p>
          <a:p>
            <a:pPr marL="339725" defTabSz="449263" fontAlgn="base">
              <a:spcBef>
                <a:spcPts val="800"/>
              </a:spcBef>
              <a:spcAft>
                <a:spcPct val="0"/>
              </a:spcAft>
              <a:buSzPct val="80000"/>
              <a:defRPr/>
            </a:pPr>
            <a:endParaRPr lang="cs-CZ" altLang="cs-CZ" sz="3200" dirty="0">
              <a:solidFill>
                <a:srgbClr val="000000"/>
              </a:solidFill>
              <a:latin typeface="Calibri"/>
            </a:endParaRPr>
          </a:p>
          <a:p>
            <a:pPr defTabSz="449263" fontAlgn="base">
              <a:spcBef>
                <a:spcPts val="8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sz="3200" dirty="0">
                <a:solidFill>
                  <a:srgbClr val="000000"/>
                </a:solidFill>
                <a:latin typeface="Calibri"/>
              </a:rPr>
              <a:t>Nemocné/postižené dítě = nemocná rodina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2286000" y="-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3200" b="1">
                <a:solidFill>
                  <a:srgbClr val="0033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Životní cyklus „normální“ rodiny</a:t>
            </a:r>
          </a:p>
        </p:txBody>
      </p:sp>
      <p:graphicFrame>
        <p:nvGraphicFramePr>
          <p:cNvPr id="2253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52664"/>
              </p:ext>
            </p:extLst>
          </p:nvPr>
        </p:nvGraphicFramePr>
        <p:xfrm>
          <a:off x="2351089" y="469901"/>
          <a:ext cx="8320087" cy="5797898"/>
        </p:xfrm>
        <a:graphic>
          <a:graphicData uri="http://schemas.openxmlformats.org/drawingml/2006/table">
            <a:tbl>
              <a:tblPr/>
              <a:tblGrid>
                <a:gridCol w="153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296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Stadium v životním cyklu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Vývojový úkol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Nutné změny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490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765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1.</a:t>
                      </a: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O</a:t>
                      </a: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dpoutání se od rodičů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Akceptace oddělení se od rodičů</a:t>
                      </a: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Individualizace a 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diferenciace dospívajícího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vývoj od intimity v rodině k vrstevníkům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finanční nezávislost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33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2.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Mladé manželství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Přihlášení se k nové rodině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ut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váření manželství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změna vztahu k 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pův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 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rod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</a:t>
                      </a:r>
                      <a:r>
                        <a:rPr kumimoji="0" lang="cs-CZ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k přátelům se   zapojením partnera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260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3.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Rodina s malými dětmi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Akceptace nových členů rodiny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u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volnění místa dítěti (dětem)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přijetí rodičovské role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změna vztahu k původní rodině – předefinování rodičovských a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prarodičovských rolí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32712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697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cs-CZ" altLang="cs-CZ" sz="2400">
              <a:solidFill>
                <a:srgbClr val="FFFFFF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graphicFrame>
        <p:nvGraphicFramePr>
          <p:cNvPr id="2355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9230"/>
              </p:ext>
            </p:extLst>
          </p:nvPr>
        </p:nvGraphicFramePr>
        <p:xfrm>
          <a:off x="2063692" y="765176"/>
          <a:ext cx="8409046" cy="5560123"/>
        </p:xfrm>
        <a:graphic>
          <a:graphicData uri="http://schemas.openxmlformats.org/drawingml/2006/table">
            <a:tbl>
              <a:tblPr/>
              <a:tblGrid>
                <a:gridCol w="2088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1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83379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4.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Rodina s dospívajícími 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         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dětmi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Rozšiřovat flexibilitu rodinných hranic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změna vztahu rodič-dítě tak, aby bylo dospívajícímu umožněno přicházení a odcházení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důraz na manželství středního věku a kariéru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péče o starší generaci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8789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5.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Rozvol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n</a:t>
                      </a: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ění mezi generacemi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Akceptovat různé odcházení a přicházení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0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potvrzení rodinného systému jako dyády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vývoj „dospělého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“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vztahu k dětem a jejich partnerům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změna vztahů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–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vytvoř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ení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míst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a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pro partnery dětí  a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vnuky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vyrovnání se s nemocí a smrtí vlastních rodičů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795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6.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„Prázdné hnízdo“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– fáze rodiny na sklonku života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B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Akceptování změny generačních rolí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cs-CZ" altLang="cs-CZ" sz="1600" b="0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icrosoft YaHei" pitchFamily="32" charset="-122"/>
                        <a:cs typeface="Times New Roman" pitchFamily="16" charset="0"/>
                      </a:endParaRP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CentennialCE-Roman-Extend.1020" charset="0"/>
                          <a:cs typeface="CentennialCE-Roman-Extend.1020" charset="0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udržení zájmu navzdory </a:t>
                      </a: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biol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a mentálním úbytkům, otevření se novým rod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a soc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.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rolím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podpora střední generace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 udržet prostor pro zkušenosti starší generace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66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-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  <a:cs typeface="Times New Roman" pitchFamily="16" charset="0"/>
                        </a:rPr>
                        <a:t>vyrovnání se se ztrátou a smrtí, příprava na umírání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pitchFamily="32" charset="-122"/>
                        </a:rPr>
                        <a:t> </a:t>
                      </a:r>
                    </a:p>
                  </a:txBody>
                  <a:tcPr marL="90000" marR="90000" marT="300384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722437" y="260351"/>
            <a:ext cx="876141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3200" b="1" dirty="0">
                <a:solidFill>
                  <a:srgbClr val="003366"/>
                </a:solidFill>
                <a:latin typeface="+mn-lt"/>
              </a:rPr>
              <a:t>Specifická úskalí a úkoly rodin dětí s PAS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891819" y="1196976"/>
            <a:ext cx="8988701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Příliš těsné x příliš volné vazby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Rodina je pod neustálým zvýšeným stresem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 </a:t>
            </a:r>
          </a:p>
          <a:p>
            <a:pPr marL="0" indent="0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– přechody mezi jednotlivými fázemi jsou provázeny krizemi  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Předškolní věk  - odsunování konfrontace 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(školní docházka = „hodina pravdy“) 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Zvládání reakcí širší rodiny a okolí 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defRPr/>
            </a:pP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obhájení postojů k postiženému („jinému“) dítěti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Ekonomická zátěž rodiny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b="1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883431" y="404811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u="sng">
                <a:solidFill>
                  <a:srgbClr val="0084D1"/>
                </a:solidFill>
                <a:latin typeface="+mn-lt"/>
              </a:rPr>
              <a:t>Rodiče </a:t>
            </a:r>
            <a:r>
              <a:rPr lang="cs-CZ" altLang="cs-CZ" sz="4000">
                <a:solidFill>
                  <a:srgbClr val="003366"/>
                </a:solidFill>
                <a:latin typeface="+mn-lt"/>
              </a:rPr>
              <a:t>- </a:t>
            </a:r>
            <a:r>
              <a:rPr lang="cs-CZ" altLang="cs-CZ" sz="3200">
                <a:solidFill>
                  <a:srgbClr val="003366"/>
                </a:solidFill>
                <a:latin typeface="+mn-lt"/>
              </a:rPr>
              <a:t>specifické úkoly (kritická místa)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1607" y="1547811"/>
            <a:ext cx="9251251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1pPr>
            <a:lvl2pPr marL="733425" indent="-276225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2pPr>
            <a:lvl3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3pPr>
            <a:lvl4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4pPr>
            <a:lvl5pP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Microsoft YaHei" pitchFamily="32" charset="-122"/>
              </a:defRPr>
            </a:lvl9pPr>
          </a:lstStyle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Pocity viny rodičů 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(„kdo za to může“, „po kom je“, postižení jako trest, fáze vyrovnávání, pokračování rodu)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Socioekonomické zázemí:</a:t>
            </a:r>
          </a:p>
          <a:p>
            <a:pPr lvl="1" defTabSz="44926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/>
            </a:pP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Střední a vyšší status: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ohrožení vlastních a rodinných cílů (dítě jako „sociální brzda“), větší obava o budoucnost, horší prožívání sociální zátěže</a:t>
            </a:r>
          </a:p>
          <a:p>
            <a:pPr lvl="1" defTabSz="44926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/>
            </a:pPr>
            <a:r>
              <a:rPr lang="cs-CZ" altLang="cs-CZ" sz="2000" i="1" dirty="0">
                <a:solidFill>
                  <a:srgbClr val="000000"/>
                </a:solidFill>
                <a:latin typeface="Calibri" pitchFamily="32" charset="0"/>
              </a:rPr>
              <a:t>Nižší status:</a:t>
            </a:r>
            <a:r>
              <a:rPr lang="cs-CZ" altLang="cs-CZ" sz="2000" dirty="0">
                <a:solidFill>
                  <a:srgbClr val="000000"/>
                </a:solidFill>
                <a:latin typeface="Calibri" pitchFamily="32" charset="0"/>
              </a:rPr>
              <a:t> děti jsou méně vzdáleny vnitřním kritériím, obtížnější zabezpečení organizace domácnosti a výchovy, nepřiměřená zátěž sourozenců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Nadměrná nebo nedostatečná stimulace, saturace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Polarizace partnerského vztahu </a:t>
            </a:r>
          </a:p>
          <a:p>
            <a:pPr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charset="2"/>
              <a:buChar char="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Kompenzační aktivity </a:t>
            </a:r>
          </a:p>
          <a:p>
            <a:pPr marL="0" indent="0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99CC"/>
              </a:buClr>
              <a:buSzPct val="80000"/>
              <a:defRPr/>
            </a:pPr>
            <a:r>
              <a:rPr lang="cs-CZ" altLang="cs-CZ" b="1" dirty="0">
                <a:solidFill>
                  <a:srgbClr val="000000"/>
                </a:solidFill>
                <a:latin typeface="Calibri" pitchFamily="32" charset="0"/>
              </a:rPr>
              <a:t>	</a:t>
            </a:r>
            <a:r>
              <a:rPr lang="cs-CZ" altLang="cs-CZ" dirty="0">
                <a:solidFill>
                  <a:srgbClr val="000000"/>
                </a:solidFill>
                <a:latin typeface="Calibri" pitchFamily="32" charset="0"/>
              </a:rPr>
              <a:t>(nadměrná pracovní zátěž, ekonomická náhrada vztahů, nezvládnutá 	agresivita atp.)</a:t>
            </a:r>
          </a:p>
          <a:p>
            <a:pPr marL="341313" defTabSz="4492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defRPr/>
            </a:pPr>
            <a:endParaRPr lang="cs-CZ" altLang="cs-CZ" dirty="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722437" y="414339"/>
            <a:ext cx="863806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cs-CZ" altLang="cs-CZ" sz="4000" b="1" u="sng" dirty="0">
                <a:solidFill>
                  <a:srgbClr val="0084D1"/>
                </a:solidFill>
                <a:latin typeface="+mn-lt"/>
              </a:rPr>
              <a:t>Sourozenci</a:t>
            </a:r>
            <a:endParaRPr lang="cs-CZ" altLang="cs-CZ" sz="2800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602298" y="1557339"/>
            <a:ext cx="9815120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3375" indent="-333375"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449263" eaLnBrk="1" fontAlgn="base" hangingPunct="1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Postižené dítě přebírá dříve či později roli nejmladšího </a:t>
            </a:r>
          </a:p>
          <a:p>
            <a:pPr defTabSz="449263" eaLnBrk="1" fontAlgn="base" hangingPunct="1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Přebírání části péče za rodiče</a:t>
            </a:r>
          </a:p>
          <a:p>
            <a:pPr marL="0" indent="0" defTabSz="449263" eaLnBrk="1" fontAlgn="base" hangingPunct="1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	(největší břemeno nesou starší sestry)</a:t>
            </a:r>
          </a:p>
          <a:p>
            <a:pPr defTabSz="449263" eaLnBrk="1" fontAlgn="base" hangingPunct="1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Pocit viny  - na posměšky postiženému i na vlastní normalitu (předehnání ve vývoji postiženého sourozence)</a:t>
            </a:r>
          </a:p>
          <a:p>
            <a:pPr defTabSz="449263" eaLnBrk="1" fontAlgn="base" hangingPunct="1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Žárlivost – na větší péči rodičů</a:t>
            </a:r>
          </a:p>
          <a:p>
            <a:pPr defTabSz="449263" eaLnBrk="1" fontAlgn="base" hangingPunct="1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0099CC"/>
              </a:buClr>
              <a:buSzPct val="80000"/>
              <a:buFont typeface="Wingdings" panose="05000000000000000000" pitchFamily="2" charset="2"/>
              <a:buChar char=""/>
            </a:pPr>
            <a:r>
              <a:rPr lang="cs-CZ" alt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Pocity viny při odchodu z rodiny (separaci)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Times New Roman"/>
        <a:ea typeface="Microsoft YaHei"/>
        <a:cs typeface=""/>
      </a:majorFont>
      <a:minorFont>
        <a:latin typeface="Calibri"/>
        <a:ea typeface="CentennialCE-Roman-Extend.1020"/>
        <a:cs typeface="CentennialCE-Roman-Extend.1020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pitchFamily="3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pitchFamily="32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1161</Words>
  <Application>Microsoft Office PowerPoint</Application>
  <PresentationFormat>Širokoúhlá obrazovka</PresentationFormat>
  <Paragraphs>158</Paragraphs>
  <Slides>17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Motiv systému Office</vt:lpstr>
      <vt:lpstr>1_Motiv Office</vt:lpstr>
      <vt:lpstr>          Mgr. Milan Pilát  FN Brno - Dětská nemocnice Oddělení dětské psychiatrie a klinické psychologie  Ambulance klinické psychologie a psychoterapie FF MU 2021/2022</vt:lpstr>
      <vt:lpstr>Prezentace aplikace PowerPoint</vt:lpstr>
      <vt:lpstr>Proč je to tak náročné?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Sourozenci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Možnosti pomoci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 Pilát</dc:creator>
  <cp:lastModifiedBy>Milan Pilát</cp:lastModifiedBy>
  <cp:revision>9</cp:revision>
  <dcterms:created xsi:type="dcterms:W3CDTF">2020-12-15T14:14:49Z</dcterms:created>
  <dcterms:modified xsi:type="dcterms:W3CDTF">2021-12-07T15:11:02Z</dcterms:modified>
</cp:coreProperties>
</file>