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413" r:id="rId2"/>
    <p:sldId id="257" r:id="rId3"/>
    <p:sldId id="417" r:id="rId4"/>
    <p:sldId id="414" r:id="rId5"/>
    <p:sldId id="416" r:id="rId6"/>
    <p:sldId id="419" r:id="rId7"/>
    <p:sldId id="420" r:id="rId8"/>
    <p:sldId id="421" r:id="rId9"/>
    <p:sldId id="422" r:id="rId10"/>
    <p:sldId id="399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0ECC9-B3A2-49CC-8635-4F448C5AA776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6575E-FE67-4642-B4FE-383E51192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472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4633A496-1C79-46ED-9857-7F8B83E5233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A65F46D7-83B1-4875-B112-7E8BD105B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ADE4655B-EED1-4B16-844B-5829F051B2E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DBC374C5-6285-49D5-B3C7-6109FA6A9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D476347C-00FC-41EB-B5D7-E5963C83410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03C25DEE-658A-4864-8958-11C1AA126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8D72FCFD-5E81-4FBF-8C1F-4FAA172814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059D610-9482-4AAE-9FC3-7CCA44197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8D72FCFD-5E81-4FBF-8C1F-4FAA172814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059D610-9482-4AAE-9FC3-7CCA44197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168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8D72FCFD-5E81-4FBF-8C1F-4FAA172814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059D610-9482-4AAE-9FC3-7CCA44197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11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8D72FCFD-5E81-4FBF-8C1F-4FAA172814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830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6059D610-9482-4AAE-9FC3-7CCA44197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8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7443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81efa8d4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e81efa8d4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e878b6a1d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e878b6a1d_2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C2B57-57FE-4090-BFA0-CB723052E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9637A3-747F-4822-8977-6A2A8478D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95CA48-64CC-4721-A563-FDA45DA7C2A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977AEE-71F5-48FA-A369-332F9EC7FC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04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D90F8-6E71-40C8-AF2C-9096C065D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A6471D-CF9A-491C-B450-8ECFDC3CF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3ED54-F3E5-4F00-9230-2A0B29404D8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947661C-D618-4D71-95B8-6D8377269D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198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BF54EF-D466-4DE7-AC67-9D884E5BD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30267" y="457201"/>
            <a:ext cx="2586567" cy="56308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AADFBA-76A1-4D04-8860-A3620DF25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64218" y="457201"/>
            <a:ext cx="7562849" cy="563086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39D5F4-A780-415C-9536-5DEFA296505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23FD53-7B61-46DC-8B9E-5073813DE7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30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14D0D-0624-40E5-AF7C-E7B80928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46BC4-0627-468E-ACE9-380B3D03B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CFF257-4CAA-4882-B48C-A435BFAB56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06F7414-8055-47F2-8964-1CBC6A2140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654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6F895-3813-4545-99DA-4D2FCD275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1F20F8-2009-45FE-B842-93897DCBC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E7FD2F-53BB-4E29-ADA7-6AB338E0CDD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D72B2C9-2E47-4929-950A-D7097A72EB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303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40766-6B43-46DE-B42F-251362A7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9DAB5-B800-4F85-B383-CD3BDCD48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4218" y="1981201"/>
            <a:ext cx="5073649" cy="4106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A41579-3043-4D96-BC88-4CF1D3E54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1067" y="1981201"/>
            <a:ext cx="5075767" cy="4106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439507-3733-421B-9B6E-6608B8287B3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D10BCA1-4720-429D-898C-8BEF04C012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84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F74F7-A921-416E-A364-8D33814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02AE68-787F-4615-A4E1-2A6AB9926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1FE9F0-A832-4392-855D-FD5E0C6F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970244-5BC7-4A80-BE2B-825AAAF4B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FC421F5-9B3F-4ECF-A9D3-9B35BC3323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57AD96-61C9-415E-8AE1-7A74CCBB71A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5A5BA72-0820-4A2E-BD93-7ADFAB88CD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710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E5777-1061-46CA-9B04-A8DF5685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87D6E1-2263-4BE0-A0D7-A4023A97C8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5B784D-A669-441D-A9D6-807D7B7888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04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229553-486C-4904-BC19-FE6EDF9441A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4E2918F-8CD5-4306-B4DD-1DAE1AAED3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9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490F9-394C-417D-A8BE-8894942A6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2C8B16-ED4D-41B7-B337-A56DAA611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A7A7D1-9D87-4F81-B0EF-F164DC0BC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D2D075-05A5-4F88-B6FD-C657D0EF13A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06B5BAF-9AC3-4BED-943F-A1D6BC0DE2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353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DFD14-F1E4-4253-9904-84501352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524F8DC-70A3-4562-9DD0-89DC7E9D1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42244D-C64C-4E63-A220-8D86F602F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EEA594-CC69-44C9-940F-36225126C81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152922D-AB02-4550-8403-2611FAD09D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845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>
            <a:extLst>
              <a:ext uri="{FF2B5EF4-FFF2-40B4-BE49-F238E27FC236}">
                <a16:creationId xmlns:a16="http://schemas.microsoft.com/office/drawing/2014/main" id="{6AC28868-2C74-499E-99B5-1B90DF1B1683}"/>
              </a:ext>
            </a:extLst>
          </p:cNvPr>
          <p:cNvGrpSpPr>
            <a:grpSpLocks/>
          </p:cNvGrpSpPr>
          <p:nvPr/>
        </p:nvGrpSpPr>
        <p:grpSpPr bwMode="auto">
          <a:xfrm>
            <a:off x="1" y="-4763"/>
            <a:ext cx="1409700" cy="6850063"/>
            <a:chOff x="0" y="-3"/>
            <a:chExt cx="666" cy="4315"/>
          </a:xfrm>
        </p:grpSpPr>
        <p:grpSp>
          <p:nvGrpSpPr>
            <p:cNvPr id="1026" name="Group 2">
              <a:extLst>
                <a:ext uri="{FF2B5EF4-FFF2-40B4-BE49-F238E27FC236}">
                  <a16:creationId xmlns:a16="http://schemas.microsoft.com/office/drawing/2014/main" id="{3354CD90-E9EC-4CBD-AF90-95C7A4C6C7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2" cy="4315"/>
              <a:chOff x="25" y="-3"/>
              <a:chExt cx="632" cy="4315"/>
            </a:xfrm>
          </p:grpSpPr>
          <p:sp>
            <p:nvSpPr>
              <p:cNvPr id="1027" name="Freeform 3">
                <a:extLst>
                  <a:ext uri="{FF2B5EF4-FFF2-40B4-BE49-F238E27FC236}">
                    <a16:creationId xmlns:a16="http://schemas.microsoft.com/office/drawing/2014/main" id="{68F21857-C15E-48A2-B931-CD46D7A898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7"/>
              </a:xfrm>
              <a:custGeom>
                <a:avLst/>
                <a:gdLst>
                  <a:gd name="G0" fmla="+- 64816 0 0"/>
                  <a:gd name="G1" fmla="+- 1 0 0"/>
                  <a:gd name="G2" fmla="+- 65535 0 0"/>
                  <a:gd name="G3" fmla="*/ 1 16385 2"/>
                  <a:gd name="G4" fmla="*/ 1 7165 45696"/>
                  <a:gd name="T0" fmla="*/ 0 w 1000"/>
                  <a:gd name="T1" fmla="*/ 0 h 720"/>
                  <a:gd name="T2" fmla="*/ 0 w 1000"/>
                  <a:gd name="T3" fmla="*/ 45840 h 720"/>
                  <a:gd name="T4" fmla="*/ 389 w 1000"/>
                  <a:gd name="T5" fmla="*/ 45840 h 720"/>
                  <a:gd name="T6" fmla="*/ 389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28" name="Freeform 4">
                <a:extLst>
                  <a:ext uri="{FF2B5EF4-FFF2-40B4-BE49-F238E27FC236}">
                    <a16:creationId xmlns:a16="http://schemas.microsoft.com/office/drawing/2014/main" id="{42732139-CAAE-4F4A-B4E8-14DE64AA07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65535 0 0"/>
                  <a:gd name="G5" fmla="*/ 1 24577 2"/>
                  <a:gd name="G6" fmla="*/ 1 7165 45696"/>
                  <a:gd name="G7" fmla="+- 8 0 0"/>
                  <a:gd name="G8" fmla="+- 1 0 0"/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29" name="Freeform 5">
                <a:extLst>
                  <a:ext uri="{FF2B5EF4-FFF2-40B4-BE49-F238E27FC236}">
                    <a16:creationId xmlns:a16="http://schemas.microsoft.com/office/drawing/2014/main" id="{E47F8A74-CE32-4578-B53B-4B80A5F5A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2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65535 0 0"/>
                  <a:gd name="G4" fmla="*/ 1 16385 2"/>
                  <a:gd name="G5" fmla="*/ 1 7165 45696"/>
                  <a:gd name="G6" fmla="+- 8 0 0"/>
                  <a:gd name="T0" fmla="*/ 0 w 624"/>
                  <a:gd name="T1" fmla="*/ 0 h 317"/>
                  <a:gd name="T2" fmla="*/ 0 w 624"/>
                  <a:gd name="T3" fmla="*/ 483 h 317"/>
                  <a:gd name="T4" fmla="*/ 624 w 624"/>
                  <a:gd name="T5" fmla="*/ 483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0" name="Freeform 6">
                <a:extLst>
                  <a:ext uri="{FF2B5EF4-FFF2-40B4-BE49-F238E27FC236}">
                    <a16:creationId xmlns:a16="http://schemas.microsoft.com/office/drawing/2014/main" id="{FF1921F2-E2E4-4E6A-B32E-97D5F0BAF3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6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+- 1 0 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1" name="Freeform 7">
                <a:extLst>
                  <a:ext uri="{FF2B5EF4-FFF2-40B4-BE49-F238E27FC236}">
                    <a16:creationId xmlns:a16="http://schemas.microsoft.com/office/drawing/2014/main" id="{132707E1-0F1D-4C29-A405-CEECD0291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5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1 0 0"/>
                  <a:gd name="G4" fmla="+- 65535 0 0"/>
                  <a:gd name="G5" fmla="*/ 1 16385 2"/>
                  <a:gd name="G6" fmla="*/ 1 55559 51712"/>
                  <a:gd name="G7" fmla="+- 8 0 0"/>
                  <a:gd name="G8" fmla="+- 1 0 0"/>
                  <a:gd name="T0" fmla="*/ 0 w 624"/>
                  <a:gd name="T1" fmla="*/ 0 h 317"/>
                  <a:gd name="T2" fmla="*/ 0 w 624"/>
                  <a:gd name="T3" fmla="*/ 233 h 317"/>
                  <a:gd name="T4" fmla="*/ 624 w 624"/>
                  <a:gd name="T5" fmla="*/ 233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2" name="Freeform 8">
                <a:extLst>
                  <a:ext uri="{FF2B5EF4-FFF2-40B4-BE49-F238E27FC236}">
                    <a16:creationId xmlns:a16="http://schemas.microsoft.com/office/drawing/2014/main" id="{5AC911D7-DBF3-487D-8940-45A16500D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52639 22848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*/ 1 10923 1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0 h 272"/>
                  <a:gd name="T2" fmla="*/ 0 w 624"/>
                  <a:gd name="T3" fmla="*/ 483 h 272"/>
                  <a:gd name="T4" fmla="*/ 240 w 624"/>
                  <a:gd name="T5" fmla="*/ 426 h 272"/>
                  <a:gd name="T6" fmla="*/ 624 w 624"/>
                  <a:gd name="T7" fmla="*/ 483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3" name="Freeform 9">
                <a:extLst>
                  <a:ext uri="{FF2B5EF4-FFF2-40B4-BE49-F238E27FC236}">
                    <a16:creationId xmlns:a16="http://schemas.microsoft.com/office/drawing/2014/main" id="{1B5A5F49-D6BC-45FD-8056-F7DEF3A78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1"/>
              </a:xfrm>
              <a:custGeom>
                <a:avLst/>
                <a:gdLst>
                  <a:gd name="G0" fmla="*/ 1 14325 51712"/>
                  <a:gd name="G1" fmla="*/ 1 52459 25856"/>
                  <a:gd name="G2" fmla="*/ G1 1 180"/>
                  <a:gd name="G3" fmla="*/ G0 1 G2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28 0 0"/>
                  <a:gd name="G10" fmla="*/ 1 697 640"/>
                  <a:gd name="G11" fmla="*/ 1 52459 25856"/>
                  <a:gd name="G12" fmla="*/ G11 1 180"/>
                  <a:gd name="G13" fmla="*/ G10 1 G12"/>
                  <a:gd name="G14" fmla="*/ 1 16385 2"/>
                  <a:gd name="G15" fmla="+- 1 0 0"/>
                  <a:gd name="G16" fmla="+- 1 0 0"/>
                  <a:gd name="G17" fmla="*/ 1 52459 25856"/>
                  <a:gd name="G18" fmla="*/ G17 1 180"/>
                  <a:gd name="G19" fmla="*/ 0 1 G18"/>
                  <a:gd name="G20" fmla="+- 65304 0 0"/>
                  <a:gd name="G21" fmla="+- 8 0 0"/>
                  <a:gd name="G22" fmla="+- 392 0 0"/>
                  <a:gd name="T0" fmla="*/ 8 w 632"/>
                  <a:gd name="T1" fmla="*/ 34 h 362"/>
                  <a:gd name="T2" fmla="*/ 8 w 632"/>
                  <a:gd name="T3" fmla="*/ 240 h 362"/>
                  <a:gd name="T4" fmla="*/ 248 w 632"/>
                  <a:gd name="T5" fmla="*/ 240 h 362"/>
                  <a:gd name="T6" fmla="*/ 632 w 632"/>
                  <a:gd name="T7" fmla="*/ 240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4" name="Freeform 10">
                <a:extLst>
                  <a:ext uri="{FF2B5EF4-FFF2-40B4-BE49-F238E27FC236}">
                    <a16:creationId xmlns:a16="http://schemas.microsoft.com/office/drawing/2014/main" id="{3457BC9B-9AB0-4805-82FD-1130620430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2477"/>
                <a:ext cx="617" cy="3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65535 0 0"/>
                  <a:gd name="G5" fmla="*/ 1 24577 2"/>
                  <a:gd name="G6" fmla="*/ 1 7165 45696"/>
                  <a:gd name="G7" fmla="+- 8 0 0"/>
                  <a:gd name="G8" fmla="+- 1 0 0"/>
                  <a:gd name="T0" fmla="*/ 0 w 624"/>
                  <a:gd name="T1" fmla="*/ 0 h 317"/>
                  <a:gd name="T2" fmla="*/ 0 w 624"/>
                  <a:gd name="T3" fmla="*/ 478 h 317"/>
                  <a:gd name="T4" fmla="*/ 624 w 624"/>
                  <a:gd name="T5" fmla="*/ 478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5" name="Freeform 11">
                <a:extLst>
                  <a:ext uri="{FF2B5EF4-FFF2-40B4-BE49-F238E27FC236}">
                    <a16:creationId xmlns:a16="http://schemas.microsoft.com/office/drawing/2014/main" id="{9B3218A9-6283-4AA9-8B22-E3DE81EA6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2223"/>
                <a:ext cx="617" cy="310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65535 0 0"/>
                  <a:gd name="G4" fmla="*/ 1 16385 2"/>
                  <a:gd name="G5" fmla="*/ 1 7165 45696"/>
                  <a:gd name="G6" fmla="+- 8 0 0"/>
                  <a:gd name="T0" fmla="*/ 0 w 624"/>
                  <a:gd name="T1" fmla="*/ 0 h 317"/>
                  <a:gd name="T2" fmla="*/ 0 w 624"/>
                  <a:gd name="T3" fmla="*/ 481 h 317"/>
                  <a:gd name="T4" fmla="*/ 624 w 624"/>
                  <a:gd name="T5" fmla="*/ 481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6" name="Freeform 12">
                <a:extLst>
                  <a:ext uri="{FF2B5EF4-FFF2-40B4-BE49-F238E27FC236}">
                    <a16:creationId xmlns:a16="http://schemas.microsoft.com/office/drawing/2014/main" id="{EE34B3F5-DC0E-4BFE-8BEF-12E19F6AB1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1508"/>
                <a:ext cx="617" cy="187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+- 1 0 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26 h 370"/>
                  <a:gd name="T2" fmla="*/ 0 w 624"/>
                  <a:gd name="T3" fmla="*/ 155 h 370"/>
                  <a:gd name="T4" fmla="*/ 624 w 624"/>
                  <a:gd name="T5" fmla="*/ 155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7" name="Freeform 13">
                <a:extLst>
                  <a:ext uri="{FF2B5EF4-FFF2-40B4-BE49-F238E27FC236}">
                    <a16:creationId xmlns:a16="http://schemas.microsoft.com/office/drawing/2014/main" id="{1CF7C159-6E60-4BE7-91B5-C965C73AD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2034"/>
                <a:ext cx="617" cy="215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1 0 0"/>
                  <a:gd name="G4" fmla="+- 65535 0 0"/>
                  <a:gd name="G5" fmla="*/ 1 16385 2"/>
                  <a:gd name="G6" fmla="*/ 1 55559 51712"/>
                  <a:gd name="G7" fmla="+- 8 0 0"/>
                  <a:gd name="G8" fmla="+- 1 0 0"/>
                  <a:gd name="T0" fmla="*/ 0 w 624"/>
                  <a:gd name="T1" fmla="*/ 0 h 317"/>
                  <a:gd name="T2" fmla="*/ 0 w 624"/>
                  <a:gd name="T3" fmla="*/ 233 h 317"/>
                  <a:gd name="T4" fmla="*/ 624 w 624"/>
                  <a:gd name="T5" fmla="*/ 233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8" name="Freeform 14">
                <a:extLst>
                  <a:ext uri="{FF2B5EF4-FFF2-40B4-BE49-F238E27FC236}">
                    <a16:creationId xmlns:a16="http://schemas.microsoft.com/office/drawing/2014/main" id="{A6FBB39D-2CF5-45BF-A4AC-D49512998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1843"/>
                <a:ext cx="617" cy="265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52639 22848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*/ 1 10923 1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0 h 272"/>
                  <a:gd name="T2" fmla="*/ 0 w 624"/>
                  <a:gd name="T3" fmla="*/ 478 h 272"/>
                  <a:gd name="T4" fmla="*/ 240 w 624"/>
                  <a:gd name="T5" fmla="*/ 422 h 272"/>
                  <a:gd name="T6" fmla="*/ 624 w 624"/>
                  <a:gd name="T7" fmla="*/ 478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39" name="Freeform 15">
                <a:extLst>
                  <a:ext uri="{FF2B5EF4-FFF2-40B4-BE49-F238E27FC236}">
                    <a16:creationId xmlns:a16="http://schemas.microsoft.com/office/drawing/2014/main" id="{1A250F36-CB26-4BCC-B566-BA30F5ECFB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2"/>
              </a:xfrm>
              <a:custGeom>
                <a:avLst/>
                <a:gdLst>
                  <a:gd name="G0" fmla="*/ 1 14325 51712"/>
                  <a:gd name="G1" fmla="*/ 1 52459 25856"/>
                  <a:gd name="G2" fmla="*/ G1 1 180"/>
                  <a:gd name="G3" fmla="*/ G0 1 G2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28 0 0"/>
                  <a:gd name="G10" fmla="*/ 1 697 640"/>
                  <a:gd name="G11" fmla="*/ 1 52459 25856"/>
                  <a:gd name="G12" fmla="*/ G11 1 180"/>
                  <a:gd name="G13" fmla="*/ G10 1 G12"/>
                  <a:gd name="G14" fmla="*/ 1 16385 2"/>
                  <a:gd name="G15" fmla="+- 1 0 0"/>
                  <a:gd name="G16" fmla="+- 1 0 0"/>
                  <a:gd name="G17" fmla="*/ 1 52459 25856"/>
                  <a:gd name="G18" fmla="*/ G17 1 180"/>
                  <a:gd name="G19" fmla="*/ 0 1 G18"/>
                  <a:gd name="G20" fmla="+- 65302 0 0"/>
                  <a:gd name="G21" fmla="+- 6 0 0"/>
                  <a:gd name="G22" fmla="+- 390 0 0"/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0" name="Freeform 16">
                <a:extLst>
                  <a:ext uri="{FF2B5EF4-FFF2-40B4-BE49-F238E27FC236}">
                    <a16:creationId xmlns:a16="http://schemas.microsoft.com/office/drawing/2014/main" id="{5FD0D0CE-613D-466A-AA8D-F8018B439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7"/>
                <a:ext cx="617" cy="31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65535 0 0"/>
                  <a:gd name="G5" fmla="*/ 1 24577 2"/>
                  <a:gd name="G6" fmla="*/ 1 7165 45696"/>
                  <a:gd name="G7" fmla="+- 8 0 0"/>
                  <a:gd name="G8" fmla="+- 1 0 0"/>
                  <a:gd name="T0" fmla="*/ 0 w 624"/>
                  <a:gd name="T1" fmla="*/ 0 h 317"/>
                  <a:gd name="T2" fmla="*/ 0 w 624"/>
                  <a:gd name="T3" fmla="*/ 479 h 317"/>
                  <a:gd name="T4" fmla="*/ 624 w 624"/>
                  <a:gd name="T5" fmla="*/ 479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1" name="Freeform 17">
                <a:extLst>
                  <a:ext uri="{FF2B5EF4-FFF2-40B4-BE49-F238E27FC236}">
                    <a16:creationId xmlns:a16="http://schemas.microsoft.com/office/drawing/2014/main" id="{8DE7B3BD-AE8F-406C-8FA9-D021A575F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69"/>
                <a:ext cx="617" cy="312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65535 0 0"/>
                  <a:gd name="G4" fmla="*/ 1 16385 2"/>
                  <a:gd name="G5" fmla="*/ 1 7165 45696"/>
                  <a:gd name="G6" fmla="+- 8 0 0"/>
                  <a:gd name="T0" fmla="*/ 0 w 624"/>
                  <a:gd name="T1" fmla="*/ 0 h 317"/>
                  <a:gd name="T2" fmla="*/ 0 w 624"/>
                  <a:gd name="T3" fmla="*/ 483 h 317"/>
                  <a:gd name="T4" fmla="*/ 624 w 624"/>
                  <a:gd name="T5" fmla="*/ 483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2" name="Freeform 18">
                <a:extLst>
                  <a:ext uri="{FF2B5EF4-FFF2-40B4-BE49-F238E27FC236}">
                    <a16:creationId xmlns:a16="http://schemas.microsoft.com/office/drawing/2014/main" id="{A41BAA3B-9EBB-43F0-A7F1-1D84665F7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3567"/>
                <a:ext cx="617" cy="186"/>
              </a:xfrm>
              <a:custGeom>
                <a:avLst/>
                <a:gdLst>
                  <a:gd name="G0" fmla="+- 65264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+- 1 0 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26 h 370"/>
                  <a:gd name="T2" fmla="*/ 0 w 624"/>
                  <a:gd name="T3" fmla="*/ 154 h 370"/>
                  <a:gd name="T4" fmla="*/ 624 w 624"/>
                  <a:gd name="T5" fmla="*/ 154 h 370"/>
                  <a:gd name="T6" fmla="*/ 624 w 624"/>
                  <a:gd name="T7" fmla="*/ 26 h 370"/>
                  <a:gd name="T8" fmla="*/ 384 w 624"/>
                  <a:gd name="T9" fmla="*/ 4 h 370"/>
                  <a:gd name="T10" fmla="*/ 0 w 624"/>
                  <a:gd name="T11" fmla="*/ 26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3" name="Freeform 19">
                <a:extLst>
                  <a:ext uri="{FF2B5EF4-FFF2-40B4-BE49-F238E27FC236}">
                    <a16:creationId xmlns:a16="http://schemas.microsoft.com/office/drawing/2014/main" id="{EB2D4CCA-BED5-482B-AF61-48512153F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7"/>
                <a:ext cx="213" cy="618"/>
              </a:xfrm>
              <a:custGeom>
                <a:avLst/>
                <a:gdLst>
                  <a:gd name="G0" fmla="+- 290 0 0"/>
                  <a:gd name="G1" fmla="+- 1 0 0"/>
                  <a:gd name="G2" fmla="+- 1 0 0"/>
                  <a:gd name="G3" fmla="+- 623 0 0"/>
                  <a:gd name="G4" fmla="*/ 1 16385 2"/>
                  <a:gd name="G5" fmla="*/ 1 55559 51712"/>
                  <a:gd name="G6" fmla="+- 8 0 0"/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4" name="Freeform 20">
                <a:extLst>
                  <a:ext uri="{FF2B5EF4-FFF2-40B4-BE49-F238E27FC236}">
                    <a16:creationId xmlns:a16="http://schemas.microsoft.com/office/drawing/2014/main" id="{355FF044-5AA9-4AAA-8E37-6A2046221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4" y="3902"/>
                <a:ext cx="617" cy="26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*/ 1 52639 22848"/>
                  <a:gd name="G5" fmla="+- 1 0 0"/>
                  <a:gd name="G6" fmla="*/ 1 17549 45696"/>
                  <a:gd name="G7" fmla="*/ 1 52459 25856"/>
                  <a:gd name="G8" fmla="*/ G7 1 180"/>
                  <a:gd name="G9" fmla="*/ G6 1 G8"/>
                  <a:gd name="G10" fmla="+- 1 0 0"/>
                  <a:gd name="G11" fmla="*/ 1 10923 10"/>
                  <a:gd name="G12" fmla="*/ 1 52459 25856"/>
                  <a:gd name="G13" fmla="*/ G12 1 180"/>
                  <a:gd name="G14" fmla="*/ 0 1 G13"/>
                  <a:gd name="G15" fmla="+- 1 0 0"/>
                  <a:gd name="G16" fmla="+- 1 0 0"/>
                  <a:gd name="T0" fmla="*/ 0 w 624"/>
                  <a:gd name="T1" fmla="*/ 0 h 272"/>
                  <a:gd name="T2" fmla="*/ 0 w 624"/>
                  <a:gd name="T3" fmla="*/ 479 h 272"/>
                  <a:gd name="T4" fmla="*/ 240 w 624"/>
                  <a:gd name="T5" fmla="*/ 423 h 272"/>
                  <a:gd name="T6" fmla="*/ 624 w 624"/>
                  <a:gd name="T7" fmla="*/ 479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  <p:sp>
            <p:nvSpPr>
              <p:cNvPr id="1045" name="Freeform 21">
                <a:extLst>
                  <a:ext uri="{FF2B5EF4-FFF2-40B4-BE49-F238E27FC236}">
                    <a16:creationId xmlns:a16="http://schemas.microsoft.com/office/drawing/2014/main" id="{8FA948CF-A37C-4B65-8DD5-D348B70420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7"/>
                <a:ext cx="625" cy="232"/>
              </a:xfrm>
              <a:custGeom>
                <a:avLst/>
                <a:gdLst>
                  <a:gd name="G0" fmla="*/ 1 14325 51712"/>
                  <a:gd name="G1" fmla="*/ 1 52459 25856"/>
                  <a:gd name="G2" fmla="*/ G1 1 180"/>
                  <a:gd name="G3" fmla="*/ G0 1 G2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28 0 0"/>
                  <a:gd name="G10" fmla="*/ 1 697 640"/>
                  <a:gd name="G11" fmla="*/ 1 52459 25856"/>
                  <a:gd name="G12" fmla="*/ G11 1 180"/>
                  <a:gd name="G13" fmla="*/ G10 1 G12"/>
                  <a:gd name="G14" fmla="*/ 1 16385 2"/>
                  <a:gd name="G15" fmla="+- 1 0 0"/>
                  <a:gd name="G16" fmla="+- 1 0 0"/>
                  <a:gd name="G17" fmla="*/ 1 52459 25856"/>
                  <a:gd name="G18" fmla="*/ G17 1 180"/>
                  <a:gd name="G19" fmla="*/ 0 1 G18"/>
                  <a:gd name="G20" fmla="+- 65302 0 0"/>
                  <a:gd name="G21" fmla="+- 6 0 0"/>
                  <a:gd name="G22" fmla="+- 390 0 0"/>
                  <a:gd name="T0" fmla="*/ 8 w 632"/>
                  <a:gd name="T1" fmla="*/ 34 h 362"/>
                  <a:gd name="T2" fmla="*/ 8 w 632"/>
                  <a:gd name="T3" fmla="*/ 242 h 362"/>
                  <a:gd name="T4" fmla="*/ 248 w 632"/>
                  <a:gd name="T5" fmla="*/ 242 h 362"/>
                  <a:gd name="T6" fmla="*/ 632 w 632"/>
                  <a:gd name="T7" fmla="*/ 242 h 362"/>
                  <a:gd name="T8" fmla="*/ 632 w 632"/>
                  <a:gd name="T9" fmla="*/ 34 h 362"/>
                  <a:gd name="T10" fmla="*/ 104 w 632"/>
                  <a:gd name="T11" fmla="*/ 34 h 362"/>
                  <a:gd name="T12" fmla="*/ 8 w 632"/>
                  <a:gd name="T13" fmla="*/ 3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800"/>
              </a:p>
            </p:txBody>
          </p:sp>
        </p:grpSp>
        <p:sp>
          <p:nvSpPr>
            <p:cNvPr id="1046" name="Freeform 22">
              <a:extLst>
                <a:ext uri="{FF2B5EF4-FFF2-40B4-BE49-F238E27FC236}">
                  <a16:creationId xmlns:a16="http://schemas.microsoft.com/office/drawing/2014/main" id="{3FC899E6-FCF7-4832-A0A4-2E46B5D4E8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5" y="1952"/>
              <a:ext cx="4315" cy="406"/>
            </a:xfrm>
            <a:custGeom>
              <a:avLst/>
              <a:gdLst>
                <a:gd name="G0" fmla="+- 1478 0 0"/>
                <a:gd name="G1" fmla="+- 1 0 0"/>
                <a:gd name="G2" fmla="+- 1 0 0"/>
                <a:gd name="G3" fmla="sin 54740 G2"/>
                <a:gd name="G4" fmla="+- 1 0 0"/>
                <a:gd name="G5" fmla="cos 54736 G4"/>
                <a:gd name="G6" fmla="+- G3 0 G5"/>
                <a:gd name="G7" fmla="*/ G6 65535 1"/>
                <a:gd name="G8" fmla="+- G7 10800 0"/>
                <a:gd name="G9" fmla="+- 195 0 0"/>
                <a:gd name="G10" fmla="*/ 1 24577 2"/>
                <a:gd name="G11" fmla="*/ 1 7165 45696"/>
                <a:gd name="G12" fmla="+- 8 0 0"/>
                <a:gd name="T0" fmla="*/ 0 w 5762"/>
                <a:gd name="T1" fmla="*/ 225 h 385"/>
                <a:gd name="T2" fmla="*/ 3239 w 5762"/>
                <a:gd name="T3" fmla="*/ 215 h 385"/>
                <a:gd name="T4" fmla="*/ 3239 w 5762"/>
                <a:gd name="T5" fmla="*/ 4 h 385"/>
                <a:gd name="T6" fmla="*/ 0 w 5762"/>
                <a:gd name="T7" fmla="*/ 0 h 385"/>
                <a:gd name="T8" fmla="*/ 0 w 5762"/>
                <a:gd name="T9" fmla="*/ 225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sp>
          <p:nvSpPr>
            <p:cNvPr id="1047" name="Freeform 23">
              <a:extLst>
                <a:ext uri="{FF2B5EF4-FFF2-40B4-BE49-F238E27FC236}">
                  <a16:creationId xmlns:a16="http://schemas.microsoft.com/office/drawing/2014/main" id="{BC793A8B-433B-4F74-BA55-F73D5C6DF9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2"/>
              <a:ext cx="4314" cy="183"/>
            </a:xfrm>
            <a:custGeom>
              <a:avLst/>
              <a:gdLst>
                <a:gd name="G0" fmla="+- 989 0 0"/>
                <a:gd name="G1" fmla="+- 1 0 0"/>
                <a:gd name="G2" fmla="+- 189 0 0"/>
                <a:gd name="G3" fmla="cos 54925 G2"/>
                <a:gd name="G4" fmla="+- 189 0 0"/>
                <a:gd name="G5" fmla="sin 54737 G4"/>
                <a:gd name="G6" fmla="+- G3 G5 0"/>
                <a:gd name="G7" fmla="+- G6 10800 0"/>
                <a:gd name="G8" fmla="+- 27 0 0"/>
                <a:gd name="G9" fmla="*/ 1 24577 2"/>
                <a:gd name="G10" fmla="*/ 1 7165 45696"/>
                <a:gd name="G11" fmla="+- 8 0 0"/>
                <a:gd name="T0" fmla="*/ 0 w 5761"/>
                <a:gd name="T1" fmla="*/ 28 h 189"/>
                <a:gd name="T2" fmla="*/ 3238 w 5761"/>
                <a:gd name="T3" fmla="*/ 0 h 189"/>
                <a:gd name="T4" fmla="*/ 3238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</p:grpSp>
      <p:sp>
        <p:nvSpPr>
          <p:cNvPr id="1048" name="Rectangle 24">
            <a:extLst>
              <a:ext uri="{FF2B5EF4-FFF2-40B4-BE49-F238E27FC236}">
                <a16:creationId xmlns:a16="http://schemas.microsoft.com/office/drawing/2014/main" id="{5D3515F5-CD72-424A-8740-ACEBE6FDB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64217" y="457201"/>
            <a:ext cx="10352616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49" name="Rectangle 25">
            <a:extLst>
              <a:ext uri="{FF2B5EF4-FFF2-40B4-BE49-F238E27FC236}">
                <a16:creationId xmlns:a16="http://schemas.microsoft.com/office/drawing/2014/main" id="{FD5C1713-CC5B-432B-8935-AD0C211A6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64217" y="1981201"/>
            <a:ext cx="10352616" cy="410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50" name="Text Box 26">
            <a:extLst>
              <a:ext uri="{FF2B5EF4-FFF2-40B4-BE49-F238E27FC236}">
                <a16:creationId xmlns:a16="http://schemas.microsoft.com/office/drawing/2014/main" id="{A920C7CC-8F5D-4B03-98EB-B3C1428A5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4217" y="6265863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1051" name="Text Box 27">
            <a:extLst>
              <a:ext uri="{FF2B5EF4-FFF2-40B4-BE49-F238E27FC236}">
                <a16:creationId xmlns:a16="http://schemas.microsoft.com/office/drawing/2014/main" id="{4ABCE072-9C9A-48E6-BF46-08329D263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C88C5FA0-9058-4F8F-803E-EC67D7F983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347201" y="6248401"/>
            <a:ext cx="2529417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ts val="875"/>
              </a:spcBef>
              <a:buClrTx/>
              <a:buSzPct val="8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fld id="{4D3E1D41-6165-40A6-B44E-2EFA0D600C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96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5A674275-171C-413C-AA93-86FEFD275B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11967" y="-93306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Rectangle 1">
            <a:extLst>
              <a:ext uri="{FF2B5EF4-FFF2-40B4-BE49-F238E27FC236}">
                <a16:creationId xmlns:a16="http://schemas.microsoft.com/office/drawing/2014/main" id="{93787C18-C7A9-4271-A951-6EEF0E954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8560" y="5320142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 eaLnBrk="1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en-US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Psychoterapie</a:t>
            </a:r>
            <a:r>
              <a:rPr lang="en-US" alt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 </a:t>
            </a:r>
            <a:r>
              <a:rPr lang="en-US" alt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rozvodové</a:t>
            </a:r>
            <a:r>
              <a:rPr lang="en-US" alt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situaci</a:t>
            </a:r>
            <a:br>
              <a:rPr lang="en-US" alt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cs-CZ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Mgr. Milan Pilát, FF MU 2021/2022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b="1" dirty="0"/>
              <a:t>Výchozí předpoklady programu</a:t>
            </a:r>
            <a:endParaRPr b="1" dirty="0"/>
          </a:p>
        </p:txBody>
      </p:sp>
      <p:sp>
        <p:nvSpPr>
          <p:cNvPr id="119" name="Google Shape;119;p2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1067"/>
              </a:spcBef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+mj-lt"/>
              </a:rPr>
              <a:t>E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fektivní je práce s celou rodinou (ne jen s dítětem)</a:t>
            </a:r>
            <a:endParaRPr sz="2400" dirty="0">
              <a:solidFill>
                <a:schemeClr val="dk1"/>
              </a:solidFill>
              <a:latin typeface="+mj-lt"/>
            </a:endParaRPr>
          </a:p>
          <a:p>
            <a:pPr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+mj-lt"/>
              </a:rPr>
              <a:t>Preference 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rodičovsk</a:t>
            </a:r>
            <a:r>
              <a:rPr lang="cs-CZ" sz="2400" dirty="0">
                <a:solidFill>
                  <a:schemeClr val="dk1"/>
                </a:solidFill>
                <a:latin typeface="+mj-lt"/>
              </a:rPr>
              <a:t>é identity (namísto dominance tématu 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expartnerského konfliktu</a:t>
            </a:r>
            <a:r>
              <a:rPr lang="cs-CZ" sz="2400" dirty="0">
                <a:solidFill>
                  <a:schemeClr val="dk1"/>
                </a:solidFill>
                <a:latin typeface="+mj-lt"/>
              </a:rPr>
              <a:t>)</a:t>
            </a:r>
          </a:p>
          <a:p>
            <a:pPr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+mj-lt"/>
              </a:rPr>
              <a:t>Ambicí deeskalace očerňování mezi rodiči, schopnost nahlédnutí perspektivou dítěte, akceptace druhého rodiče jako pro dítěte důležitého</a:t>
            </a:r>
          </a:p>
          <a:p>
            <a:pPr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+mj-lt"/>
              </a:rPr>
              <a:t>Dítě není tím, kdo na sobě potřebuje primárně pracovat</a:t>
            </a:r>
          </a:p>
          <a:p>
            <a:pPr>
              <a:buClr>
                <a:schemeClr val="dk1"/>
              </a:buClr>
              <a:buSzPts val="2600"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dk1"/>
                </a:solidFill>
                <a:latin typeface="+mj-lt"/>
              </a:rPr>
              <a:t>Pro 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dět</a:t>
            </a:r>
            <a:r>
              <a:rPr lang="cs-CZ" sz="2400" dirty="0">
                <a:solidFill>
                  <a:schemeClr val="dk1"/>
                </a:solidFill>
                <a:latin typeface="+mj-lt"/>
              </a:rPr>
              <a:t>i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 </a:t>
            </a:r>
            <a:r>
              <a:rPr lang="cs-CZ" sz="2400" dirty="0">
                <a:solidFill>
                  <a:schemeClr val="dk1"/>
                </a:solidFill>
                <a:latin typeface="+mj-lt"/>
              </a:rPr>
              <a:t>prostor </a:t>
            </a:r>
            <a:r>
              <a:rPr lang="en" sz="2400" dirty="0">
                <a:solidFill>
                  <a:schemeClr val="dk1"/>
                </a:solidFill>
                <a:latin typeface="+mj-lt"/>
              </a:rPr>
              <a:t>pro vyjádření zkušenosti bytí v centru konfliktu</a:t>
            </a:r>
            <a:r>
              <a:rPr lang="cs-CZ" sz="2400" dirty="0">
                <a:solidFill>
                  <a:schemeClr val="dk1"/>
                </a:solidFill>
                <a:latin typeface="+mj-lt"/>
              </a:rPr>
              <a:t>, sdílení ve skupině vrstevníků s podobnou zkušeností </a:t>
            </a:r>
            <a:endParaRPr sz="2400" dirty="0">
              <a:solidFill>
                <a:schemeClr val="dk1"/>
              </a:solidFill>
              <a:latin typeface="+mj-lt"/>
            </a:endParaRPr>
          </a:p>
          <a:p>
            <a:pPr marL="0" indent="0">
              <a:spcAft>
                <a:spcPts val="2133"/>
              </a:spcAft>
              <a:buNone/>
            </a:pPr>
            <a:endParaRPr sz="24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3600" dirty="0"/>
              <a:t>Principy a cíle programu - rodičovská skupina </a:t>
            </a:r>
            <a:endParaRPr sz="3600" dirty="0"/>
          </a:p>
          <a:p>
            <a:pPr algn="ctr">
              <a:buClr>
                <a:schemeClr val="dk1"/>
              </a:buClr>
              <a:buSzPts val="1100"/>
            </a:pPr>
            <a:endParaRPr u="sng" dirty="0"/>
          </a:p>
          <a:p>
            <a:pPr algn="ctr">
              <a:buClr>
                <a:schemeClr val="dk1"/>
              </a:buClr>
              <a:buSzPts val="1100"/>
            </a:pPr>
            <a:endParaRPr u="sng" dirty="0"/>
          </a:p>
          <a:p>
            <a:pPr algn="ctr"/>
            <a:endParaRPr u="sng" dirty="0"/>
          </a:p>
        </p:txBody>
      </p:sp>
      <p:sp>
        <p:nvSpPr>
          <p:cNvPr id="132" name="Google Shape;132;p24"/>
          <p:cNvSpPr txBox="1">
            <a:spLocks noGrp="1"/>
          </p:cNvSpPr>
          <p:nvPr>
            <p:ph idx="1"/>
          </p:nvPr>
        </p:nvSpPr>
        <p:spPr>
          <a:xfrm>
            <a:off x="1564217" y="1493241"/>
            <a:ext cx="10352616" cy="45948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2000" b="1" dirty="0">
                <a:solidFill>
                  <a:schemeClr val="dk1"/>
                </a:solidFill>
              </a:rPr>
              <a:t>A) edukace</a:t>
            </a:r>
            <a:endParaRPr sz="2000" b="1" dirty="0">
              <a:solidFill>
                <a:schemeClr val="dk1"/>
              </a:solidFill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" sz="2000" b="1" dirty="0">
                <a:solidFill>
                  <a:schemeClr val="dk1"/>
                </a:solidFill>
              </a:rPr>
              <a:t>B) sebezkušenost</a:t>
            </a:r>
            <a:endParaRPr sz="2000" b="1" dirty="0">
              <a:solidFill>
                <a:schemeClr val="dk1"/>
              </a:solidFill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" sz="2000" b="1" dirty="0">
                <a:solidFill>
                  <a:schemeClr val="dk1"/>
                </a:solidFill>
              </a:rPr>
              <a:t>C) skupinový proces</a:t>
            </a:r>
            <a:endParaRPr sz="2000" b="1" dirty="0">
              <a:solidFill>
                <a:schemeClr val="dk1"/>
              </a:solidFill>
            </a:endParaRPr>
          </a:p>
          <a:p>
            <a:pPr marL="285750" indent="-285750">
              <a:spcBef>
                <a:spcPts val="2133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1"/>
                </a:solidFill>
              </a:rPr>
              <a:t>Obrat od focusu na svoje potřeby - k focusu na potřeby dítěte</a:t>
            </a:r>
            <a:endParaRPr sz="1800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1"/>
                </a:solidFill>
              </a:rPr>
              <a:t>Obrat od ostražitého sledování činů druhého rodiče a vnímání jich jako nepřátelských - </a:t>
            </a:r>
            <a:r>
              <a:rPr lang="cs-CZ" sz="1800" dirty="0">
                <a:solidFill>
                  <a:schemeClr val="dk1"/>
                </a:solidFill>
              </a:rPr>
              <a:t>ke</a:t>
            </a:r>
            <a:r>
              <a:rPr lang="en" sz="1800" dirty="0">
                <a:solidFill>
                  <a:schemeClr val="dk1"/>
                </a:solidFill>
              </a:rPr>
              <a:t> sledování výjimek otevírajících komunikaci </a:t>
            </a:r>
            <a:endParaRPr sz="1800" dirty="0">
              <a:solidFill>
                <a:schemeClr val="dk1"/>
              </a:solidFill>
            </a:endParaRPr>
          </a:p>
          <a:p>
            <a:pPr marL="285750" indent="-285750"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1"/>
                </a:solidFill>
              </a:rPr>
              <a:t>Vyjádření pochopení pro prožívané emoce, zároveň podpora v získávání větší kontroly nad ventilací negativního emočního naladění vůči druhému rodiči </a:t>
            </a:r>
            <a:endParaRPr sz="1800" dirty="0">
              <a:solidFill>
                <a:schemeClr val="dk1"/>
              </a:solidFill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n" sz="2000" b="1" dirty="0">
                <a:solidFill>
                  <a:schemeClr val="dk1"/>
                </a:solidFill>
              </a:rPr>
              <a:t>Cílem: postupné vedení obou rodičů k vytvoření společného díla pro děti</a:t>
            </a:r>
            <a:endParaRPr sz="20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8472DDAA-6D3F-4B8F-8136-D870C57DBEA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68741" y="457201"/>
            <a:ext cx="8899234" cy="1141413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Rozvody - statistika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913ED57-40B9-4DB4-9478-D635450AE9B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34517" y="1981201"/>
            <a:ext cx="9865454" cy="4283075"/>
          </a:xfrm>
          <a:ln/>
        </p:spPr>
        <p:txBody>
          <a:bodyPr/>
          <a:lstStyle/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Na každých 100 sňatků připadá 45 – 50 rozvodů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Návrh na rozvod – žena 44 %, 31 % společně, 24 % muž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57% se týká nezletilých dětí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cca 20% lidí se rozvádí opakovaně 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nejčastěji udávaný důvod: „</a:t>
            </a:r>
            <a:r>
              <a:rPr lang="cs-CZ" altLang="cs-CZ" sz="2000" i="1" dirty="0"/>
              <a:t>rozdílnosti povah, názorů a zájmů</a:t>
            </a:r>
            <a:r>
              <a:rPr lang="cs-CZ" altLang="cs-CZ" sz="2000" dirty="0"/>
              <a:t>“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Průměrná doba trvání manželství 13let (postupně se zvyšuje)</a:t>
            </a:r>
          </a:p>
          <a:p>
            <a:pPr marL="554038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4038" algn="l"/>
                <a:tab pos="658813" algn="l"/>
                <a:tab pos="1108075" algn="l"/>
                <a:tab pos="1557338" algn="l"/>
                <a:tab pos="2006600" algn="l"/>
                <a:tab pos="2455863" algn="l"/>
                <a:tab pos="2905125" algn="l"/>
                <a:tab pos="3354388" algn="l"/>
                <a:tab pos="3803650" algn="l"/>
                <a:tab pos="4252913" algn="l"/>
                <a:tab pos="4702175" algn="l"/>
                <a:tab pos="5151438" algn="l"/>
                <a:tab pos="5600700" algn="l"/>
                <a:tab pos="6049963" algn="l"/>
                <a:tab pos="6499225" algn="l"/>
                <a:tab pos="6948488" algn="l"/>
                <a:tab pos="7397750" algn="l"/>
                <a:tab pos="7847013" algn="l"/>
                <a:tab pos="8296275" algn="l"/>
                <a:tab pos="8745538" algn="l"/>
                <a:tab pos="9194800" algn="l"/>
              </a:tabLst>
            </a:pPr>
            <a:r>
              <a:rPr lang="cs-CZ" altLang="cs-CZ" sz="2000" dirty="0"/>
              <a:t>85% dětí v péči matky, 5% v péči otce, 5% společná péče, 5% střídavá péče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6AA4816-16C9-4B52-9370-A0BBC105B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Historie přístupu k porozvodovému uspořádání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85A8A3-93F7-428C-98CC-096C18C6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cs-CZ" dirty="0"/>
              <a:t>Svěřování výhradně matkám</a:t>
            </a:r>
          </a:p>
          <a:p>
            <a:pPr marL="457200" indent="-457200">
              <a:buFontTx/>
              <a:buChar char="-"/>
            </a:pPr>
            <a:r>
              <a:rPr lang="cs-CZ" dirty="0"/>
              <a:t>Rozdělování dětí</a:t>
            </a:r>
          </a:p>
          <a:p>
            <a:pPr marL="457200" indent="-457200">
              <a:buFontTx/>
              <a:buChar char="-"/>
            </a:pPr>
            <a:r>
              <a:rPr lang="cs-CZ" dirty="0"/>
              <a:t>Střídavá péče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… vždy psychologické důvody</a:t>
            </a:r>
          </a:p>
        </p:txBody>
      </p:sp>
    </p:spTree>
    <p:extLst>
      <p:ext uri="{BB962C8B-B14F-4D97-AF65-F5344CB8AC3E}">
        <p14:creationId xmlns:p14="http://schemas.microsoft.com/office/powerpoint/2010/main" val="263292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FE482D6E-47A3-48C7-A3A5-9D0A1EACBC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96580" y="457201"/>
            <a:ext cx="8471395" cy="1141413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/>
              <a:t>Co je na rozvodu pro děti tak těžké? 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FD571DB3-6ECF-4135-A255-5765B37AF80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79132" y="1795244"/>
            <a:ext cx="9806731" cy="4479721"/>
          </a:xfrm>
          <a:ln/>
        </p:spPr>
        <p:txBody>
          <a:bodyPr/>
          <a:lstStyle/>
          <a:p>
            <a:pPr marL="555625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cs-CZ" altLang="cs-CZ" sz="2800" dirty="0"/>
              <a:t>Rozvod je z hlediska dětí jedna z největších zátěží</a:t>
            </a:r>
          </a:p>
          <a:p>
            <a:pPr marL="555625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cs-CZ" altLang="cs-CZ" sz="2800" dirty="0"/>
              <a:t>Dítě by si to dobrovolně samo (téměř nikdy) nevybralo</a:t>
            </a:r>
          </a:p>
          <a:p>
            <a:pPr marL="555625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cs-CZ" altLang="cs-CZ" sz="2800" dirty="0"/>
              <a:t>Představa rodiny z pohledu dítěte je velmi konzervativní</a:t>
            </a:r>
          </a:p>
          <a:p>
            <a:pPr marL="555625" indent="-554038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cs-CZ" altLang="cs-CZ" sz="2800" dirty="0"/>
              <a:t>Všichni sledují „nejlepší zájem dítěte“</a:t>
            </a:r>
          </a:p>
          <a:p>
            <a:pPr marL="1587" indent="0">
              <a:lnSpc>
                <a:spcPct val="150000"/>
              </a:lnSpc>
              <a:buSzPct val="45000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endParaRPr lang="cs-CZ" altLang="cs-CZ" sz="2800" dirty="0"/>
          </a:p>
          <a:p>
            <a:pPr marL="1587" indent="0">
              <a:lnSpc>
                <a:spcPct val="150000"/>
              </a:lnSpc>
              <a:buSzPct val="45000"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r>
              <a:rPr lang="cs-CZ" altLang="cs-CZ" sz="2800" dirty="0"/>
              <a:t>= hledání nejméně špatného řešení</a:t>
            </a:r>
          </a:p>
          <a:p>
            <a:pPr marL="555625" indent="-549275">
              <a:lnSpc>
                <a:spcPct val="150000"/>
              </a:lnSpc>
              <a:buClrTx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endParaRPr lang="cs-CZ" altLang="cs-CZ" sz="2800" dirty="0"/>
          </a:p>
          <a:p>
            <a:pPr marL="555625" indent="-549275">
              <a:lnSpc>
                <a:spcPct val="150000"/>
              </a:lnSpc>
              <a:buClrTx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endParaRPr lang="cs-CZ" altLang="cs-CZ" sz="2800" dirty="0"/>
          </a:p>
          <a:p>
            <a:pPr marL="555625" indent="-549275">
              <a:lnSpc>
                <a:spcPct val="150000"/>
              </a:lnSpc>
              <a:buClrTx/>
              <a:tabLst>
                <a:tab pos="555625" algn="l"/>
                <a:tab pos="660400" algn="l"/>
                <a:tab pos="1109663" algn="l"/>
                <a:tab pos="1558925" algn="l"/>
                <a:tab pos="2008188" algn="l"/>
                <a:tab pos="2457450" algn="l"/>
                <a:tab pos="2906713" algn="l"/>
                <a:tab pos="3355975" algn="l"/>
                <a:tab pos="3805238" algn="l"/>
                <a:tab pos="4254500" algn="l"/>
                <a:tab pos="4703763" algn="l"/>
                <a:tab pos="5153025" algn="l"/>
                <a:tab pos="5602288" algn="l"/>
                <a:tab pos="6051550" algn="l"/>
                <a:tab pos="6500813" algn="l"/>
                <a:tab pos="6950075" algn="l"/>
                <a:tab pos="7399338" algn="l"/>
                <a:tab pos="7848600" algn="l"/>
                <a:tab pos="8297863" algn="l"/>
                <a:tab pos="8747125" algn="l"/>
                <a:tab pos="9196388" algn="l"/>
              </a:tabLst>
            </a:pPr>
            <a:endParaRPr lang="cs-CZ" altLang="cs-CZ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>
            <a:extLst>
              <a:ext uri="{FF2B5EF4-FFF2-40B4-BE49-F238E27FC236}">
                <a16:creationId xmlns:a16="http://schemas.microsoft.com/office/drawing/2014/main" id="{BA870943-635B-43ED-9FEE-5C6953065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25" y="1452563"/>
            <a:ext cx="7010400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14DF287D-FFFB-40D8-9446-6EDE88EE6C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697163" y="457201"/>
            <a:ext cx="7770812" cy="1141413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/>
              <a:t>Jak děti prožívají konflikty a rozvod rodičů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26E68-1A6B-4E71-BAA1-6EF453F86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Klinická psychologická zkušenost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4CAC61-23D0-436E-841B-30B29078A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9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Konfliktu rodičů na pozadí nabídnuté symptomatiky dětí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9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Možné projevy dítěte: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Depresivní symptomatika 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Pocity viny, fantazie o svém vlivu na dění v rodině („kdybych byl hodný…“)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Vyhýbavost, vyvažování tvrzení o rodičích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Loajalita k přítomnému rodiči – potenciální rozpor ve zkušenosti rodičů s dítětem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Preference jednoho z rodičů dítětem (tzv. syndrom zavrženého/odcizeného rodiče)</a:t>
            </a:r>
          </a:p>
          <a:p>
            <a:pPr marL="1066785" marR="0" lvl="1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○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Idealizace jednoho z rodičů (preferovaného / méně často vídaného)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9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"/>
                <a:cs typeface="+mn-cs"/>
              </a:rPr>
              <a:t>Nepřítomnost/nedostupnost druhého rodiče </a:t>
            </a:r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icrosoft YaHei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44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0ECB4-0D24-4370-A3DF-753E7C88F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/>
                <a:ea typeface="Microsoft YaHei"/>
                <a:cs typeface="+mj-cs"/>
              </a:rPr>
              <a:t>Klinická psychologická zkušenost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A95BF-06C2-4CA2-9C57-A32EE29A1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217" y="1981201"/>
            <a:ext cx="10352616" cy="4106863"/>
          </a:xfrm>
        </p:spPr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Rodič dává symptomy do souvislosti s negativním vlivem druhého rodiče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Žádost terapie = požadavek argumentu (zprávy) pro probíhající po/rozvodové řízení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tabLst/>
              <a:defRPr/>
            </a:pPr>
            <a:endParaRPr lang="cs-CZ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tabLst/>
              <a:defRPr/>
            </a:pPr>
            <a:endParaRPr lang="cs-CZ" sz="24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tabLst/>
              <a:defRPr/>
            </a:pP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(tendence devalvace/zneužívání psychologie ze strany rodičů i institucí)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789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99063-6CDA-4808-AABB-CED07E1D3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Psychoterapeutické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5ADE7-8047-4954-821B-B2D618B0C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"/>
                <a:cs typeface="+mn-cs"/>
              </a:rPr>
              <a:t>Kdo je zde klientem?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Calibri" panose="020F0502020204030204"/>
                <a:ea typeface="Microsoft YaHei"/>
              </a:rPr>
              <a:t>Pro jaký typ péče je to indikace? Je některý typ péče kontraindikovaný?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icrosoft YaHei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Calibri" panose="020F0502020204030204"/>
                <a:ea typeface="Microsoft YaHei"/>
              </a:rPr>
              <a:t>Co je možné dělat bez nepřítomného rodiče?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icrosoft YaHei"/>
              <a:cs typeface="+mn-cs"/>
            </a:endParaRPr>
          </a:p>
          <a:p>
            <a:pPr marL="457200" indent="-457200" defTabSz="914400" eaLnBrk="1" fontAlgn="auto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icrosoft YaHei"/>
                <a:cs typeface="+mn-cs"/>
              </a:rPr>
              <a:t>Jaký vliv mají zapojené instituce/další lidé na situaci?</a:t>
            </a: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0" indent="0" defTabSz="914400" eaLnBrk="1" fontAlgn="auto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defRPr/>
            </a:pP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(OSPOD, soud, soudní znalci, advokáti, mediátoři, manželský poradce, psychiatr, pediatr, širší rodina… všichni sledují </a:t>
            </a:r>
            <a:r>
              <a:rPr lang="cs-CZ" sz="2800" b="1" i="1" dirty="0">
                <a:solidFill>
                  <a:prstClr val="black"/>
                </a:solidFill>
                <a:latin typeface="Calibri" panose="020F0502020204030204"/>
              </a:rPr>
              <a:t>nejlepší zájem dítěte</a:t>
            </a:r>
            <a:r>
              <a:rPr lang="cs-CZ" sz="2800" dirty="0">
                <a:solidFill>
                  <a:prstClr val="black"/>
                </a:solidFill>
                <a:latin typeface="Calibri" panose="020F0502020204030204"/>
              </a:rPr>
              <a:t>)</a:t>
            </a:r>
            <a:endParaRPr lang="cs-CZ" sz="2800" b="1" dirty="0">
              <a:solidFill>
                <a:prstClr val="black"/>
              </a:solidFill>
              <a:latin typeface="Calibri" panose="020F0502020204030204"/>
              <a:ea typeface="Microsoft YaHei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●"/>
              <a:tabLst/>
              <a:defRPr/>
            </a:pPr>
            <a:r>
              <a:rPr lang="cs-CZ" sz="2800" b="1" dirty="0">
                <a:solidFill>
                  <a:prstClr val="black"/>
                </a:solidFill>
                <a:latin typeface="Calibri" panose="020F0502020204030204"/>
                <a:ea typeface="Microsoft YaHei"/>
              </a:rPr>
              <a:t>Jaký je aktuální kontext?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Tx/>
              <a:buSzPts val="1800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icrosoft YaHei"/>
              <a:cs typeface="+mn-c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293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76DD6-5D83-4B9D-A7EB-C00FE632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No </a:t>
            </a:r>
            <a:r>
              <a:rPr kumimoji="0" lang="cs-CZ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kids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in </a:t>
            </a:r>
            <a:r>
              <a:rPr kumimoji="0" lang="cs-CZ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cs-CZ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middle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(„Dítě v centru“)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6B277-7AFB-4F5C-83BF-73B7C5CCC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Multi-family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therapy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(J. van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Lawick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M.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Visser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 Kids in the Middle: Dialogical and Creative Work with Parents and Children in the Context of High Conflict Divorces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Australian and New Zealand Journal of Family Therapy 2015, 36, 33–50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.)</a:t>
            </a: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ČR adaptace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(„Dítě v centru“)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: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Spondea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OSPOD Zlín </a:t>
            </a: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Souběžně rodičovská a dětská skupina – v terapii jsou dospělí</a:t>
            </a: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5 - 6 rodičovských párů, počet dětí dle rodin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3 hodiny 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1 x za cca 2-3 týdny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(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 bloky, uprostřed pauza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)</a:t>
            </a: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 psychologové v RS, 1-2 psychologové + soc. pracovnice v DS</a:t>
            </a:r>
          </a:p>
          <a:p>
            <a:pPr marL="609585" marR="0" lvl="0" indent="-507987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400"/>
              <a:buFont typeface="Arial" panose="020B0604020202020204" pitchFamily="34" charset="0"/>
              <a:buChar char="-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Zapojení soc. sítě rodičů, úzká spolupráce s institucemi (OSPOD, soudy)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40804505"/>
      </p:ext>
    </p:extLst>
  </p:cSld>
  <p:clrMapOvr>
    <a:masterClrMapping/>
  </p:clrMapOvr>
</p:sld>
</file>

<file path=ppt/theme/theme1.xml><?xml version="1.0" encoding="utf-8"?>
<a:theme xmlns:a="http://schemas.openxmlformats.org/drawingml/2006/main" name="2_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0000"/>
          </a:lnSpc>
          <a:spcBef>
            <a:spcPts val="30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80000"/>
          </a:lnSpc>
          <a:spcBef>
            <a:spcPts val="30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646</Words>
  <Application>Microsoft Office PowerPoint</Application>
  <PresentationFormat>Širokoúhlá obrazovka</PresentationFormat>
  <Paragraphs>72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2_Motiv Office</vt:lpstr>
      <vt:lpstr> Psychoterapie v rozvodové situaci Mgr. Milan Pilát, FF MU 2021/2022</vt:lpstr>
      <vt:lpstr>Rozvody - statistika</vt:lpstr>
      <vt:lpstr>Historie přístupu k porozvodovému uspořádání</vt:lpstr>
      <vt:lpstr>Co je na rozvodu pro děti tak těžké? </vt:lpstr>
      <vt:lpstr>Jak děti prožívají konflikty a rozvod rodičů</vt:lpstr>
      <vt:lpstr>Klinická psychologická zkušenost</vt:lpstr>
      <vt:lpstr>Klinická psychologická zkušenost</vt:lpstr>
      <vt:lpstr>Psychoterapeutické otázky</vt:lpstr>
      <vt:lpstr>No kids in the middle („Dítě v centru“)</vt:lpstr>
      <vt:lpstr>Výchozí předpoklady programu</vt:lpstr>
      <vt:lpstr>Principy a cíle programu - rodičovská skupina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psychoterapie  v rozvodové situaci</dc:title>
  <dc:creator>Anickin prvy noutbuk</dc:creator>
  <cp:lastModifiedBy>Milan Pilát</cp:lastModifiedBy>
  <cp:revision>6</cp:revision>
  <dcterms:created xsi:type="dcterms:W3CDTF">2019-11-03T19:32:03Z</dcterms:created>
  <dcterms:modified xsi:type="dcterms:W3CDTF">2021-12-07T15:08:48Z</dcterms:modified>
</cp:coreProperties>
</file>