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81" r:id="rId3"/>
    <p:sldId id="282" r:id="rId4"/>
    <p:sldId id="257" r:id="rId5"/>
    <p:sldId id="268" r:id="rId6"/>
    <p:sldId id="25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59" r:id="rId16"/>
    <p:sldId id="277" r:id="rId17"/>
    <p:sldId id="278" r:id="rId18"/>
    <p:sldId id="260" r:id="rId19"/>
    <p:sldId id="280" r:id="rId20"/>
    <p:sldId id="279" r:id="rId21"/>
    <p:sldId id="261" r:id="rId22"/>
    <p:sldId id="283" r:id="rId23"/>
    <p:sldId id="284" r:id="rId24"/>
    <p:sldId id="262" r:id="rId25"/>
    <p:sldId id="285" r:id="rId26"/>
    <p:sldId id="263" r:id="rId27"/>
    <p:sldId id="286" r:id="rId28"/>
    <p:sldId id="287" r:id="rId29"/>
    <p:sldId id="264" r:id="rId30"/>
    <p:sldId id="288" r:id="rId31"/>
    <p:sldId id="265" r:id="rId32"/>
    <p:sldId id="289" r:id="rId33"/>
    <p:sldId id="290" r:id="rId34"/>
    <p:sldId id="266" r:id="rId35"/>
    <p:sldId id="267" r:id="rId36"/>
    <p:sldId id="291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FCA48-4EEE-4632-B7BD-1982B6B0E6EA}" type="datetimeFigureOut">
              <a:rPr lang="en-GB" smtClean="0"/>
              <a:t>01/11/2020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DF62-ABBA-4C24-B3A8-21EE3F7A8A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822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D2DF62-ABBA-4C24-B3A8-21EE3F7A8A1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10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4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9" y="414000"/>
            <a:ext cx="2062231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845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9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9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58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261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1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2351" y="6048047"/>
            <a:ext cx="116612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61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1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402" y="2019301"/>
            <a:ext cx="5528796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66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1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766" y="2434289"/>
            <a:ext cx="9582328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00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1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2"/>
            <a:ext cx="107532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230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4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99" y="414000"/>
            <a:ext cx="204763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666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2"/>
            <a:ext cx="107532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6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1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6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720000"/>
            <a:ext cx="107532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1"/>
            <a:ext cx="5219997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7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199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9" y="1695076"/>
            <a:ext cx="5218412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7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2371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2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0000" y="4414271"/>
            <a:ext cx="3311999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2" y="4414271"/>
            <a:ext cx="3311999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1" y="4414270"/>
            <a:ext cx="3311999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7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20000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2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6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720000"/>
            <a:ext cx="107532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86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9" y="692152"/>
            <a:ext cx="5218412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016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1" y="692150"/>
            <a:ext cx="107532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441" y="6050737"/>
            <a:ext cx="1156253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566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1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2328DD2A-7FCD-452A-97B6-73B0C991012E}" type="slidenum">
              <a:rPr lang="en-GB" smtClean="0"/>
              <a:t>‹#›</a:t>
            </a:fld>
            <a:endParaRPr lang="en-GB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720000"/>
            <a:ext cx="107532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61923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3-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3-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3-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icd10data.com/ICD10CM/Codes/F01-F99/F10-F19/F14-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icd10data.com/ICD10CM/Codes/F01-F99/F10-F19/F14-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5-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5-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5-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6-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6-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icd10data.com/ICD10CM/Codes/F01-F99/F10-F19/F17-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icd10data.com/ICD10CM/Codes/F01-F99/F10-F19/F17-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8-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8-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d10data.com/ICD10CM/Codes/F01-F99/F10-F19/F19-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cd10data.com/ICD10CM/Codes/F01-F99/F10-F19/F16-" TargetMode="External"/><Relationship Id="rId3" Type="http://schemas.openxmlformats.org/officeDocument/2006/relationships/hyperlink" Target="https://www.icd10data.com/ICD10CM/Codes/F01-F99/F10-F19/F11-" TargetMode="External"/><Relationship Id="rId7" Type="http://schemas.openxmlformats.org/officeDocument/2006/relationships/hyperlink" Target="https://www.icd10data.com/ICD10CM/Codes/F01-F99/F10-F19/F15-" TargetMode="External"/><Relationship Id="rId2" Type="http://schemas.openxmlformats.org/officeDocument/2006/relationships/hyperlink" Target="https://www.icd10data.com/ICD10CM/Codes/F01-F99/F10-F19/F10-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cd10data.com/ICD10CM/Codes/F01-F99/F10-F19/F14-" TargetMode="External"/><Relationship Id="rId11" Type="http://schemas.openxmlformats.org/officeDocument/2006/relationships/hyperlink" Target="https://www.icd10data.com/ICD10CM/Codes/F01-F99/F10-F19/F19-" TargetMode="External"/><Relationship Id="rId5" Type="http://schemas.openxmlformats.org/officeDocument/2006/relationships/hyperlink" Target="https://www.icd10data.com/ICD10CM/Codes/F01-F99/F10-F19/F13-" TargetMode="External"/><Relationship Id="rId10" Type="http://schemas.openxmlformats.org/officeDocument/2006/relationships/hyperlink" Target="https://www.icd10data.com/ICD10CM/Codes/F01-F99/F10-F19/F18-" TargetMode="External"/><Relationship Id="rId4" Type="http://schemas.openxmlformats.org/officeDocument/2006/relationships/hyperlink" Target="https://www.icd10data.com/ICD10CM/Codes/F01-F99/F10-F19/F12-" TargetMode="External"/><Relationship Id="rId9" Type="http://schemas.openxmlformats.org/officeDocument/2006/relationships/hyperlink" Target="https://www.icd10data.com/ICD10CM/Codes/F01-F99/F10-F19/F17-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D6526-C292-4626-A5B1-4DD1DD645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Mental and </a:t>
            </a:r>
            <a:r>
              <a:rPr lang="en-US" dirty="0"/>
              <a:t>behavioral</a:t>
            </a:r>
            <a:r>
              <a:rPr lang="en-GB" dirty="0"/>
              <a:t> disorders due to psychoactive substance use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B07C6B-63A1-45EB-B6A6-A4ADEA3885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Monika Vodová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385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33216-34D2-4084-89AE-ABE054AAD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E0F23F-69D3-4282-8871-3AD486789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Diagnosis factors?</a:t>
            </a:r>
          </a:p>
          <a:p>
            <a:endParaRPr lang="en-US" dirty="0"/>
          </a:p>
          <a:p>
            <a:pPr marL="72000" indent="0">
              <a:buNone/>
            </a:pPr>
            <a:r>
              <a:rPr lang="en-US" dirty="0"/>
              <a:t>Impact on their relationships</a:t>
            </a:r>
          </a:p>
          <a:p>
            <a:pPr marL="72000" indent="0">
              <a:buNone/>
            </a:pPr>
            <a:r>
              <a:rPr lang="en-US" dirty="0"/>
              <a:t>Physical or mental injuries</a:t>
            </a:r>
          </a:p>
          <a:p>
            <a:pPr marL="72000" indent="0">
              <a:buNone/>
            </a:pPr>
            <a:r>
              <a:rPr lang="en-US" dirty="0"/>
              <a:t>Negative effect on quality of life</a:t>
            </a:r>
          </a:p>
          <a:p>
            <a:pPr marL="72000" indent="0">
              <a:buNone/>
            </a:pPr>
            <a:endParaRPr lang="en-US" dirty="0"/>
          </a:p>
          <a:p>
            <a:pPr marL="72000" indent="0">
              <a:buNone/>
            </a:pPr>
            <a:r>
              <a:rPr lang="en-US" dirty="0"/>
              <a:t>Diagnosing is subjective according to habits of the person!</a:t>
            </a:r>
          </a:p>
        </p:txBody>
      </p:sp>
    </p:spTree>
    <p:extLst>
      <p:ext uri="{BB962C8B-B14F-4D97-AF65-F5344CB8AC3E}">
        <p14:creationId xmlns:p14="http://schemas.microsoft.com/office/powerpoint/2010/main" val="209536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45E2A-CF38-46BA-A96F-553FF58F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r>
              <a:rPr lang="cs-CZ" dirty="0"/>
              <a:t> – </a:t>
            </a:r>
            <a:r>
              <a:rPr lang="en-US" dirty="0"/>
              <a:t>questions you can use?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4D9E3-9671-446C-AE1A-F9E51755E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dirty="0"/>
              <a:t>Ha</a:t>
            </a:r>
            <a:r>
              <a:rPr lang="cs-CZ" sz="2400" dirty="0"/>
              <a:t>ve </a:t>
            </a:r>
            <a:r>
              <a:rPr lang="cs-CZ" sz="2400" dirty="0" err="1"/>
              <a:t>you</a:t>
            </a:r>
            <a:r>
              <a:rPr lang="cs-CZ" sz="2400" dirty="0"/>
              <a:t> had</a:t>
            </a:r>
            <a:r>
              <a:rPr lang="en-GB" sz="2400" dirty="0"/>
              <a:t> times when you ended up drinking more, or longer than you intended?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Did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en-GB" sz="2400" dirty="0"/>
              <a:t>wanted</a:t>
            </a:r>
            <a:r>
              <a:rPr lang="cs-CZ" sz="2400" dirty="0"/>
              <a:t> m</a:t>
            </a:r>
            <a:r>
              <a:rPr lang="en-GB" sz="2400" dirty="0"/>
              <a:t>ore than once to cut down or stop drinking, or tried to, but couldn’t?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s</a:t>
            </a:r>
            <a:r>
              <a:rPr lang="en-GB" sz="2400" dirty="0"/>
              <a:t>pent a lot of time drinking? Or being sick or getting over the after</a:t>
            </a:r>
            <a:r>
              <a:rPr lang="cs-CZ" sz="2400" dirty="0"/>
              <a:t> </a:t>
            </a:r>
            <a:r>
              <a:rPr lang="en-GB" sz="2400" dirty="0"/>
              <a:t>effects?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Experienced craving —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ever</a:t>
            </a:r>
            <a:r>
              <a:rPr lang="cs-CZ" sz="2400" dirty="0"/>
              <a:t> had </a:t>
            </a:r>
            <a:r>
              <a:rPr lang="en-GB" sz="2400" dirty="0"/>
              <a:t>a strong need, or urge, to drink?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ever</a:t>
            </a:r>
            <a:r>
              <a:rPr lang="cs-CZ" sz="2400" dirty="0"/>
              <a:t> f</a:t>
            </a:r>
            <a:r>
              <a:rPr lang="en-GB" sz="2400" dirty="0" err="1"/>
              <a:t>ound</a:t>
            </a:r>
            <a:r>
              <a:rPr lang="cs-CZ" sz="2400" dirty="0"/>
              <a:t> </a:t>
            </a:r>
            <a:r>
              <a:rPr lang="cs-CZ" sz="2400" dirty="0" err="1"/>
              <a:t>out</a:t>
            </a:r>
            <a:r>
              <a:rPr lang="en-GB" sz="2400" dirty="0"/>
              <a:t> that drinking — or being sick from drinking — often interfered with taking care of your home or family? Or caused job troubles? Or school problems?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r>
              <a:rPr lang="cs-CZ" sz="2400" dirty="0"/>
              <a:t> g</a:t>
            </a:r>
            <a:r>
              <a:rPr lang="en-GB" sz="2400" dirty="0" err="1"/>
              <a:t>iven</a:t>
            </a:r>
            <a:r>
              <a:rPr lang="en-GB" sz="2400" dirty="0"/>
              <a:t> up or cut back on activities that were important or interesting to you, or gave you pleasure, in order to drink?</a:t>
            </a:r>
          </a:p>
          <a:p>
            <a:pPr>
              <a:lnSpc>
                <a:spcPct val="10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60100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97C69-A7D7-48AA-8899-500A5323F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r>
              <a:rPr lang="cs-CZ" dirty="0"/>
              <a:t> – </a:t>
            </a:r>
            <a:r>
              <a:rPr lang="en-US" dirty="0"/>
              <a:t>questions you can use?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01890-0163-4800-8BF0-22BF5D565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Have you </a:t>
            </a:r>
            <a:r>
              <a:rPr lang="en-GB" dirty="0"/>
              <a:t>gotten </a:t>
            </a:r>
            <a:r>
              <a:rPr lang="cs-CZ" dirty="0"/>
              <a:t>m</a:t>
            </a:r>
            <a:r>
              <a:rPr lang="en-GB" dirty="0"/>
              <a:t>ore than once into situations while or after drinking that increased your chances of getting hurt (such as driving</a:t>
            </a:r>
            <a:r>
              <a:rPr lang="cs-CZ" dirty="0"/>
              <a:t> </a:t>
            </a:r>
            <a:r>
              <a:rPr lang="en-US" dirty="0"/>
              <a:t>or</a:t>
            </a:r>
            <a:r>
              <a:rPr lang="en-GB" dirty="0"/>
              <a:t> using machinery)?</a:t>
            </a:r>
          </a:p>
          <a:p>
            <a:pPr>
              <a:lnSpc>
                <a:spcPct val="100000"/>
              </a:lnSpc>
            </a:pPr>
            <a:r>
              <a:rPr lang="en-US" dirty="0"/>
              <a:t>Have you ever continued</a:t>
            </a:r>
            <a:r>
              <a:rPr lang="en-GB" dirty="0"/>
              <a:t> to drink even though it was making you feel depressed or anxious or adding to another health problem? Or after having had a memory blackout?</a:t>
            </a:r>
          </a:p>
          <a:p>
            <a:pPr>
              <a:lnSpc>
                <a:spcPct val="100000"/>
              </a:lnSpc>
            </a:pPr>
            <a:r>
              <a:rPr lang="en-GB" dirty="0"/>
              <a:t>H</a:t>
            </a:r>
            <a:r>
              <a:rPr lang="en-US" dirty="0" err="1"/>
              <a:t>ave</a:t>
            </a:r>
            <a:r>
              <a:rPr lang="en-US" dirty="0"/>
              <a:t> you ever h</a:t>
            </a:r>
            <a:r>
              <a:rPr lang="en-GB" dirty="0"/>
              <a:t>ad to drink much more than you once did to get the effect you want? Or found that your usual number of drinks had much less effect than before?</a:t>
            </a:r>
          </a:p>
          <a:p>
            <a:pPr>
              <a:lnSpc>
                <a:spcPct val="100000"/>
              </a:lnSpc>
            </a:pPr>
            <a:r>
              <a:rPr lang="en-GB" dirty="0"/>
              <a:t>Found that when the effects of alcohol were wearing off, you had withdrawal symptoms, such as trouble sleeping, shakiness, irritability, anxiety, depression, nausea, or sweating? </a:t>
            </a:r>
          </a:p>
        </p:txBody>
      </p:sp>
    </p:spTree>
    <p:extLst>
      <p:ext uri="{BB962C8B-B14F-4D97-AF65-F5344CB8AC3E}">
        <p14:creationId xmlns:p14="http://schemas.microsoft.com/office/powerpoint/2010/main" val="279051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CE148-EF1A-4C2D-B610-D8FAE7154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D0BF17-E7ED-48BD-B04A-8F709992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GB" dirty="0"/>
              <a:t>Treatment: withdrawal</a:t>
            </a:r>
            <a:endParaRPr lang="cs-CZ" dirty="0"/>
          </a:p>
          <a:p>
            <a:r>
              <a:rPr lang="en-GB" b="1" dirty="0"/>
              <a:t>Withdrawal is connected to:</a:t>
            </a:r>
          </a:p>
          <a:p>
            <a:r>
              <a:rPr lang="en-GB" dirty="0"/>
              <a:t>nausea</a:t>
            </a:r>
          </a:p>
          <a:p>
            <a:r>
              <a:rPr lang="en-GB" dirty="0"/>
              <a:t>shaking</a:t>
            </a:r>
          </a:p>
          <a:p>
            <a:r>
              <a:rPr lang="en-GB" dirty="0"/>
              <a:t>sweating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GB" dirty="0"/>
              <a:t>irritability</a:t>
            </a:r>
          </a:p>
          <a:p>
            <a:r>
              <a:rPr lang="en-GB" dirty="0"/>
              <a:t>Anxiety</a:t>
            </a:r>
            <a:endParaRPr lang="cs-CZ" dirty="0"/>
          </a:p>
          <a:p>
            <a:r>
              <a:rPr lang="cs-CZ" dirty="0" err="1"/>
              <a:t>Fever</a:t>
            </a:r>
            <a:endParaRPr lang="cs-CZ" dirty="0"/>
          </a:p>
          <a:p>
            <a:r>
              <a:rPr lang="cs-CZ" dirty="0" err="1"/>
              <a:t>Vomiting</a:t>
            </a:r>
            <a:endParaRPr lang="cs-CZ" dirty="0"/>
          </a:p>
          <a:p>
            <a:r>
              <a:rPr lang="cs-CZ" dirty="0" err="1"/>
              <a:t>Seizures</a:t>
            </a:r>
            <a:r>
              <a:rPr lang="cs-CZ" dirty="0"/>
              <a:t> </a:t>
            </a:r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18778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59C79-0D03-4630-B535-73AB41DDA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7814C-856C-4D0B-BC14-E62A1DB9F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Controlled drinking vs. abstinence</a:t>
            </a:r>
          </a:p>
          <a:p>
            <a:r>
              <a:rPr lang="en-US" dirty="0"/>
              <a:t>Abstinence and moderation is equally effective!</a:t>
            </a:r>
          </a:p>
          <a:p>
            <a:endParaRPr lang="en-US" dirty="0"/>
          </a:p>
          <a:p>
            <a:r>
              <a:rPr lang="en-US" dirty="0"/>
              <a:t>Controlled drinking is alternative to abstinence supported by AA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114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D5B92-5FF7-49C5-BE59-D1A66841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F11</a:t>
            </a:r>
            <a:r>
              <a:rPr lang="en-US" dirty="0"/>
              <a:t> Opioid related disorders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EF4EDB-CA52-4CFC-A022-012FCD134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720138"/>
            <a:ext cx="10753201" cy="4139998"/>
          </a:xfrm>
        </p:spPr>
        <p:txBody>
          <a:bodyPr/>
          <a:lstStyle/>
          <a:p>
            <a:pPr marL="72000" indent="0">
              <a:buNone/>
            </a:pPr>
            <a:r>
              <a:rPr lang="en-GB" dirty="0"/>
              <a:t>The most common opioids:</a:t>
            </a:r>
          </a:p>
          <a:p>
            <a:r>
              <a:rPr lang="en-GB" dirty="0"/>
              <a:t>prescription opioids, such as OxyContin and Vicodin</a:t>
            </a:r>
          </a:p>
          <a:p>
            <a:r>
              <a:rPr lang="en-GB" dirty="0"/>
              <a:t>fentanyl, a synthetic opioid 50–100 times more potent than morphine</a:t>
            </a:r>
          </a:p>
          <a:p>
            <a:r>
              <a:rPr lang="en-GB" dirty="0"/>
              <a:t>heroin</a:t>
            </a:r>
          </a:p>
        </p:txBody>
      </p:sp>
      <p:pic>
        <p:nvPicPr>
          <p:cNvPr id="2050" name="Picture 2" descr="Našel tým Dr. House lék proti stárnutí? Takhle seriáloví… | Kafe.cz">
            <a:extLst>
              <a:ext uri="{FF2B5EF4-FFF2-40B4-BE49-F238E27FC236}">
                <a16:creationId xmlns:a16="http://schemas.microsoft.com/office/drawing/2014/main" id="{64CD72C5-6BE6-4608-92CC-C02518EA9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452" y="0"/>
            <a:ext cx="2330548" cy="31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568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26CBE-189B-45A7-BB7D-D0B7DE54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F11</a:t>
            </a:r>
            <a:r>
              <a:rPr lang="en-US" dirty="0"/>
              <a:t> Opioid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0174D1-6EE1-4E4F-B5A2-D3C170C41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364566"/>
            <a:ext cx="10753201" cy="4467434"/>
          </a:xfrm>
        </p:spPr>
        <p:txBody>
          <a:bodyPr/>
          <a:lstStyle/>
          <a:p>
            <a:pPr marL="72000" indent="0">
              <a:buNone/>
            </a:pPr>
            <a:r>
              <a:rPr lang="en-GB" b="1" dirty="0"/>
              <a:t>Signs of addiction:</a:t>
            </a:r>
          </a:p>
          <a:p>
            <a:r>
              <a:rPr lang="en-GB" dirty="0"/>
              <a:t>Spending time alone or changing friends</a:t>
            </a:r>
          </a:p>
          <a:p>
            <a:r>
              <a:rPr lang="en-GB" dirty="0"/>
              <a:t>Being tired</a:t>
            </a:r>
          </a:p>
          <a:p>
            <a:r>
              <a:rPr lang="en-GB" dirty="0"/>
              <a:t>Changes in eating</a:t>
            </a:r>
          </a:p>
          <a:p>
            <a:r>
              <a:rPr lang="en-GB" dirty="0"/>
              <a:t>Being cranky</a:t>
            </a:r>
          </a:p>
          <a:p>
            <a:r>
              <a:rPr lang="en-GB" dirty="0"/>
              <a:t>Quick change of moods</a:t>
            </a:r>
          </a:p>
          <a:p>
            <a:r>
              <a:rPr lang="en-GB" dirty="0"/>
              <a:t>Sleeping at odd hours</a:t>
            </a:r>
            <a:endParaRPr lang="cs-CZ" dirty="0"/>
          </a:p>
          <a:p>
            <a:r>
              <a:rPr lang="en-GB" u="sng" dirty="0"/>
              <a:t>Risk of overdose</a:t>
            </a:r>
            <a:r>
              <a:rPr lang="cs-CZ" u="sng" dirty="0"/>
              <a:t> </a:t>
            </a:r>
            <a:r>
              <a:rPr lang="en-GB" dirty="0"/>
              <a:t>(opposite effects of Naloxone)</a:t>
            </a:r>
          </a:p>
        </p:txBody>
      </p:sp>
    </p:spTree>
    <p:extLst>
      <p:ext uri="{BB962C8B-B14F-4D97-AF65-F5344CB8AC3E}">
        <p14:creationId xmlns:p14="http://schemas.microsoft.com/office/powerpoint/2010/main" val="8695537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B784D-7DA1-49F6-8478-BEE172453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F11</a:t>
            </a:r>
            <a:r>
              <a:rPr lang="en-US" dirty="0"/>
              <a:t> Opioid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633D0E-58C8-4CFD-B419-B817D00F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72000" indent="0">
              <a:buNone/>
            </a:pPr>
            <a:r>
              <a:rPr lang="en-GB" dirty="0"/>
              <a:t>Treatment: also withdrawal</a:t>
            </a:r>
          </a:p>
          <a:p>
            <a:pPr marL="72000" indent="0">
              <a:buNone/>
            </a:pPr>
            <a:r>
              <a:rPr lang="en-GB" dirty="0"/>
              <a:t>Symptoms of withdrawal:</a:t>
            </a:r>
          </a:p>
          <a:p>
            <a:r>
              <a:rPr lang="en-GB" dirty="0"/>
              <a:t>Drug cravings</a:t>
            </a:r>
          </a:p>
          <a:p>
            <a:r>
              <a:rPr lang="en-GB" dirty="0"/>
              <a:t>Anxiety/irritability</a:t>
            </a:r>
          </a:p>
          <a:p>
            <a:r>
              <a:rPr lang="en-GB" dirty="0"/>
              <a:t>Insomnia</a:t>
            </a:r>
          </a:p>
          <a:p>
            <a:r>
              <a:rPr lang="en-GB" dirty="0"/>
              <a:t>Abdominal pain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GB" dirty="0"/>
              <a:t>Vomiting</a:t>
            </a:r>
          </a:p>
          <a:p>
            <a:r>
              <a:rPr lang="en-GB" dirty="0" err="1"/>
              <a:t>Diarrhea</a:t>
            </a:r>
            <a:endParaRPr lang="en-GB" dirty="0"/>
          </a:p>
          <a:p>
            <a:r>
              <a:rPr lang="en-GB" dirty="0"/>
              <a:t>Tremors (shaking)</a:t>
            </a:r>
          </a:p>
          <a:p>
            <a:r>
              <a:rPr lang="en-GB" dirty="0"/>
              <a:t>Feeling cold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434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639DE-102C-44B3-A07F-0761051EE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F12</a:t>
            </a:r>
            <a:r>
              <a:rPr lang="en-GB" dirty="0"/>
              <a:t> Cannabis related disorders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78B6D1-F36B-47F7-AAD6-FB71250E0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dirty="0"/>
              <a:t>Psychoactive </a:t>
            </a:r>
            <a:r>
              <a:rPr lang="en-US" dirty="0" err="1"/>
              <a:t>consituent</a:t>
            </a:r>
            <a:r>
              <a:rPr lang="en-GB" dirty="0"/>
              <a:t> </a:t>
            </a:r>
            <a:r>
              <a:rPr lang="en-GB" i="1" dirty="0"/>
              <a:t>THC</a:t>
            </a:r>
          </a:p>
          <a:p>
            <a:pPr marL="72000" indent="0">
              <a:buNone/>
            </a:pPr>
            <a:r>
              <a:rPr lang="en-GB" i="1" dirty="0"/>
              <a:t>= (tetrahydrocannabinol)</a:t>
            </a:r>
            <a:endParaRPr lang="cs-CZ" i="1" dirty="0"/>
          </a:p>
          <a:p>
            <a:pPr marL="72000" indent="0">
              <a:buNone/>
            </a:pPr>
            <a:r>
              <a:rPr lang="en-GB" dirty="0"/>
              <a:t>- Annual prevalence is 2.5% worldwide</a:t>
            </a:r>
          </a:p>
        </p:txBody>
      </p:sp>
      <p:pic>
        <p:nvPicPr>
          <p:cNvPr id="3074" name="Picture 2" descr="Cheech and Chong Interview">
            <a:extLst>
              <a:ext uri="{FF2B5EF4-FFF2-40B4-BE49-F238E27FC236}">
                <a16:creationId xmlns:a16="http://schemas.microsoft.com/office/drawing/2014/main" id="{7C3D46AF-1177-4D64-9757-331EC91354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2" r="6880"/>
          <a:stretch/>
        </p:blipFill>
        <p:spPr bwMode="auto">
          <a:xfrm>
            <a:off x="8595360" y="0"/>
            <a:ext cx="3596640" cy="26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387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3C6E4CC0-5046-4D29-8C00-3E22799CC23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GB" dirty="0"/>
              <a:t>Acute health effects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6B49D4C-7FBF-4021-A2AF-9CC847C1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F12</a:t>
            </a:r>
            <a:r>
              <a:rPr lang="en-GB" dirty="0"/>
              <a:t> Cannabis related disorders 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B5534A-9E98-41ED-8654-F1230CDA8A6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GB" dirty="0"/>
              <a:t>Chronic health effects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0D21DC-F46E-4A13-9406-B6B501606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Cognitive deficit, mostly in memory, attention, motivation, ability to learn</a:t>
            </a:r>
          </a:p>
          <a:p>
            <a:r>
              <a:rPr lang="en-GB" dirty="0"/>
              <a:t>Impairs psychomotor performance (coordination)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D9A0C5-CACD-4247-9A81-CE219C4F8607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en-GB" dirty="0"/>
              <a:t>Loss of control over usage</a:t>
            </a:r>
          </a:p>
          <a:p>
            <a:r>
              <a:rPr lang="en-GB" dirty="0"/>
              <a:t>Breathing problems</a:t>
            </a:r>
          </a:p>
          <a:p>
            <a:r>
              <a:rPr lang="en-GB" dirty="0"/>
              <a:t>Potential risk for developing other disorders (like schizophrenia or cancer)</a:t>
            </a:r>
          </a:p>
        </p:txBody>
      </p:sp>
    </p:spTree>
    <p:extLst>
      <p:ext uri="{BB962C8B-B14F-4D97-AF65-F5344CB8AC3E}">
        <p14:creationId xmlns:p14="http://schemas.microsoft.com/office/powerpoint/2010/main" val="58065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reguntes freqüents - Gineobstètrics">
            <a:extLst>
              <a:ext uri="{FF2B5EF4-FFF2-40B4-BE49-F238E27FC236}">
                <a16:creationId xmlns:a16="http://schemas.microsoft.com/office/drawing/2014/main" id="{5240BFAC-A499-4B88-BB17-C6941DDDE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684" y="454384"/>
            <a:ext cx="9354138" cy="594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E86415C-D091-4498-83E3-F4072D76E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substances you can be addicted to?</a:t>
            </a:r>
          </a:p>
        </p:txBody>
      </p:sp>
    </p:spTree>
    <p:extLst>
      <p:ext uri="{BB962C8B-B14F-4D97-AF65-F5344CB8AC3E}">
        <p14:creationId xmlns:p14="http://schemas.microsoft.com/office/powerpoint/2010/main" val="3858866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201E0-FEEB-4EE7-8140-A5E99DAF5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F12</a:t>
            </a:r>
            <a:r>
              <a:rPr lang="en-GB" dirty="0"/>
              <a:t> Cannabis related disorders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156C0-F06D-4A0C-A803-B1BC245BA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/>
              <a:t>It is not all that bad!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Cannabis contains components with therapeutic potential like antidepressant, appetite stimulant and anticonvulsant. It provides treatment for asthma, glaucoma or symptoms of advanced stages of cancer.</a:t>
            </a:r>
          </a:p>
        </p:txBody>
      </p:sp>
      <p:pic>
        <p:nvPicPr>
          <p:cNvPr id="4098" name="Picture 2" descr="Marijuana Plant And Dropper With CBD Oil. Cannabis Oil. Medical Marijuana  In Healthcare A Prescription For Medical Marijuana. Stock Vector -  Illustration of herbal, health: 114977594">
            <a:extLst>
              <a:ext uri="{FF2B5EF4-FFF2-40B4-BE49-F238E27FC236}">
                <a16:creationId xmlns:a16="http://schemas.microsoft.com/office/drawing/2014/main" id="{6704713D-CBD1-4F9F-B451-3401DE007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120" y="351693"/>
            <a:ext cx="2704197" cy="2680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221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67263-0A30-45CE-903C-B5104FF1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F13</a:t>
            </a:r>
            <a:r>
              <a:rPr lang="en-GB" dirty="0"/>
              <a:t> Sedative, hypnotic, or anxiolytic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7386AB-77C5-4CA8-B426-5C4D2F413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Benzodiazepines – Ativan, Halcion, Librium, Valium, Xanax, Rohypnol</a:t>
            </a:r>
          </a:p>
          <a:p>
            <a:r>
              <a:rPr lang="en-GB" dirty="0"/>
              <a:t>Barbiturates – Amytal, Nembutal, Seconal, phenobarbital</a:t>
            </a:r>
          </a:p>
          <a:p>
            <a:r>
              <a:rPr lang="en-GB" dirty="0"/>
              <a:t>Other drugs – with chloral hydrate (Quaalude, Sopor, other</a:t>
            </a:r>
            <a:r>
              <a:rPr lang="cs-CZ" dirty="0"/>
              <a:t> </a:t>
            </a:r>
            <a:r>
              <a:rPr lang="en-GB" dirty="0"/>
              <a:t>„ludes“) and meprobamate (</a:t>
            </a:r>
            <a:r>
              <a:rPr lang="en-GB" dirty="0" err="1"/>
              <a:t>Equanil</a:t>
            </a:r>
            <a:r>
              <a:rPr lang="en-GB" dirty="0"/>
              <a:t>, </a:t>
            </a:r>
            <a:r>
              <a:rPr lang="en-GB" dirty="0" err="1"/>
              <a:t>Miltown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10665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1F3CB-D5EB-470B-AD68-8EE1D1121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F13</a:t>
            </a:r>
            <a:r>
              <a:rPr lang="en-GB" dirty="0"/>
              <a:t> Sedative, hypnotic, or anxiolytic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63F074-30F8-4B1B-AADF-F1AD83537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Symptoms of dependence:</a:t>
            </a:r>
            <a:endParaRPr lang="cs-CZ" dirty="0"/>
          </a:p>
          <a:p>
            <a:pPr>
              <a:lnSpc>
                <a:spcPct val="100000"/>
              </a:lnSpc>
            </a:pP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Cravings for the drug</a:t>
            </a:r>
          </a:p>
          <a:p>
            <a:pPr>
              <a:lnSpc>
                <a:spcPct val="100000"/>
              </a:lnSpc>
            </a:pPr>
            <a:r>
              <a:rPr lang="en-GB" dirty="0"/>
              <a:t>Physical dependence</a:t>
            </a:r>
          </a:p>
          <a:p>
            <a:pPr>
              <a:lnSpc>
                <a:spcPct val="100000"/>
              </a:lnSpc>
            </a:pPr>
            <a:r>
              <a:rPr lang="en-GB" dirty="0"/>
              <a:t>Drug-related psychological, interpersonal and physical problems</a:t>
            </a:r>
          </a:p>
          <a:p>
            <a:pPr>
              <a:lnSpc>
                <a:spcPct val="100000"/>
              </a:lnSpc>
            </a:pPr>
            <a:r>
              <a:rPr lang="en-GB" dirty="0"/>
              <a:t>Developing of tolerance</a:t>
            </a:r>
          </a:p>
          <a:p>
            <a:pPr>
              <a:lnSpc>
                <a:spcPct val="100000"/>
              </a:lnSpc>
            </a:pPr>
            <a:r>
              <a:rPr lang="en-GB" dirty="0"/>
              <a:t>Slurred speech, problems with coordination, inattention, memory difficulties</a:t>
            </a:r>
          </a:p>
          <a:p>
            <a:pPr>
              <a:lnSpc>
                <a:spcPct val="100000"/>
              </a:lnSpc>
            </a:pPr>
            <a:r>
              <a:rPr lang="en-GB" dirty="0"/>
              <a:t>Can lead to stupor, coma or death (overdose)</a:t>
            </a:r>
          </a:p>
        </p:txBody>
      </p:sp>
    </p:spTree>
    <p:extLst>
      <p:ext uri="{BB962C8B-B14F-4D97-AF65-F5344CB8AC3E}">
        <p14:creationId xmlns:p14="http://schemas.microsoft.com/office/powerpoint/2010/main" val="3589670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A47A7-7DC5-4AFE-B278-90B51816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F13</a:t>
            </a:r>
            <a:r>
              <a:rPr lang="en-GB" dirty="0"/>
              <a:t> Sedative, hypnotic, or anxiolytic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8024BF-C360-4DBF-BD3F-5D5600AB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Treatment is the same as previous drugs – withdrawal with gradual reducing</a:t>
            </a:r>
          </a:p>
          <a:p>
            <a:r>
              <a:rPr lang="en-GB" dirty="0"/>
              <a:t>2-5% of deaths by overdosing</a:t>
            </a:r>
          </a:p>
        </p:txBody>
      </p:sp>
    </p:spTree>
    <p:extLst>
      <p:ext uri="{BB962C8B-B14F-4D97-AF65-F5344CB8AC3E}">
        <p14:creationId xmlns:p14="http://schemas.microsoft.com/office/powerpoint/2010/main" val="4232681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55DF3-F55D-454A-B2CD-499A6067E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F14</a:t>
            </a:r>
            <a:r>
              <a:rPr lang="en-GB" dirty="0"/>
              <a:t> Cocaine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304E7-4763-4BEB-B38E-AD6CBBB68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u="sng" dirty="0"/>
              <a:t>Cocaine effects on person:</a:t>
            </a:r>
          </a:p>
          <a:p>
            <a:r>
              <a:rPr lang="en-GB" dirty="0"/>
              <a:t>Talkativeness</a:t>
            </a:r>
          </a:p>
          <a:p>
            <a:r>
              <a:rPr lang="en-GB" dirty="0"/>
              <a:t>Excitement</a:t>
            </a:r>
          </a:p>
          <a:p>
            <a:r>
              <a:rPr lang="en-GB" dirty="0"/>
              <a:t>Alertness</a:t>
            </a:r>
          </a:p>
          <a:p>
            <a:r>
              <a:rPr lang="en-GB" dirty="0"/>
              <a:t>Anxiety</a:t>
            </a:r>
          </a:p>
          <a:p>
            <a:r>
              <a:rPr lang="en-GB" dirty="0"/>
              <a:t>Overconfidence</a:t>
            </a:r>
            <a:endParaRPr lang="cs-CZ" dirty="0"/>
          </a:p>
          <a:p>
            <a:r>
              <a:rPr lang="cs-CZ" dirty="0"/>
              <a:t>Fast </a:t>
            </a:r>
            <a:r>
              <a:rPr lang="en-GB" dirty="0"/>
              <a:t>heartbeat</a:t>
            </a:r>
          </a:p>
          <a:p>
            <a:endParaRPr lang="en-GB" dirty="0"/>
          </a:p>
        </p:txBody>
      </p:sp>
      <p:pic>
        <p:nvPicPr>
          <p:cNvPr id="7170" name="Picture 2" descr="Credit Card Cocaine Outline Icon Linear Stock Vector (Royalty Free)  1079986139">
            <a:extLst>
              <a:ext uri="{FF2B5EF4-FFF2-40B4-BE49-F238E27FC236}">
                <a16:creationId xmlns:a16="http://schemas.microsoft.com/office/drawing/2014/main" id="{FE1B8C11-F042-4BEB-BAF5-59F9F8CEC0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94" b="21911"/>
          <a:stretch/>
        </p:blipFill>
        <p:spPr bwMode="auto">
          <a:xfrm>
            <a:off x="10114378" y="34446"/>
            <a:ext cx="2077622" cy="136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311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3B726-9FCE-4737-9A9D-A3CD7972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F14</a:t>
            </a:r>
            <a:r>
              <a:rPr lang="en-GB" dirty="0"/>
              <a:t> Cocaine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6AE4D-D180-4489-B87C-593C5960F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dirty="0"/>
              <a:t>2 ways how to use cocaine:</a:t>
            </a:r>
          </a:p>
          <a:p>
            <a:pPr>
              <a:buFontTx/>
              <a:buChar char="-"/>
            </a:pPr>
            <a:r>
              <a:rPr lang="en-GB" dirty="0"/>
              <a:t>Snorting – lasts up to 30 minutes</a:t>
            </a:r>
          </a:p>
          <a:p>
            <a:pPr>
              <a:buFontTx/>
              <a:buChar char="-"/>
            </a:pPr>
            <a:r>
              <a:rPr lang="en-GB" dirty="0"/>
              <a:t>Injecting – lasts 5 to 10 minutes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en-GB" dirty="0"/>
              <a:t>Treatment</a:t>
            </a:r>
            <a:r>
              <a:rPr lang="cs-CZ" dirty="0"/>
              <a:t>: detox and </a:t>
            </a:r>
            <a:r>
              <a:rPr lang="en-GB" dirty="0"/>
              <a:t>therapy of inpatient</a:t>
            </a:r>
            <a:r>
              <a:rPr lang="cs-CZ" dirty="0"/>
              <a:t> </a:t>
            </a:r>
            <a:r>
              <a:rPr lang="en-GB" dirty="0"/>
              <a:t>rehabilitation </a:t>
            </a:r>
            <a:r>
              <a:rPr lang="cs-CZ" dirty="0"/>
              <a:t>program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  <p:pic>
        <p:nvPicPr>
          <p:cNvPr id="4" name="Picture 2" descr="Credit Card Cocaine Outline Icon Linear Stock Vector (Royalty Free)  1079986139">
            <a:extLst>
              <a:ext uri="{FF2B5EF4-FFF2-40B4-BE49-F238E27FC236}">
                <a16:creationId xmlns:a16="http://schemas.microsoft.com/office/drawing/2014/main" id="{DAF698B5-8C0E-4768-8896-F8B1DCF93F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94" b="21911"/>
          <a:stretch/>
        </p:blipFill>
        <p:spPr bwMode="auto">
          <a:xfrm>
            <a:off x="10114378" y="34446"/>
            <a:ext cx="2077622" cy="136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305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BC49A-4FB0-4A19-9CB9-9EDFC6DA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F15</a:t>
            </a:r>
            <a:r>
              <a:rPr lang="en-GB" dirty="0"/>
              <a:t> Other stimulant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D4D31D-972B-4C53-8064-473F0C87B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People use it to increase cognitive functioning and alertness.</a:t>
            </a:r>
          </a:p>
          <a:p>
            <a:endParaRPr lang="en-GB" dirty="0"/>
          </a:p>
          <a:p>
            <a:r>
              <a:rPr lang="en-GB" dirty="0"/>
              <a:t>Amphetamines (Adderall)</a:t>
            </a:r>
          </a:p>
          <a:p>
            <a:r>
              <a:rPr lang="en-GB" dirty="0"/>
              <a:t>Methylphenidates (Ritalin)</a:t>
            </a:r>
            <a:endParaRPr lang="cs-CZ" dirty="0"/>
          </a:p>
          <a:p>
            <a:r>
              <a:rPr lang="en-GB" dirty="0" err="1"/>
              <a:t>Ephedrin</a:t>
            </a:r>
            <a:r>
              <a:rPr lang="cs-CZ" dirty="0"/>
              <a:t>e</a:t>
            </a:r>
            <a:endParaRPr lang="en-GB" dirty="0"/>
          </a:p>
          <a:p>
            <a:r>
              <a:rPr lang="en-GB" dirty="0"/>
              <a:t>Also other ADHD treatment</a:t>
            </a:r>
            <a:endParaRPr lang="cs-CZ" dirty="0"/>
          </a:p>
          <a:p>
            <a:r>
              <a:rPr lang="en-GB" dirty="0"/>
              <a:t>And illegal drugs like cocaine (previous chapter), crack or meth</a:t>
            </a:r>
          </a:p>
        </p:txBody>
      </p:sp>
    </p:spTree>
    <p:extLst>
      <p:ext uri="{BB962C8B-B14F-4D97-AF65-F5344CB8AC3E}">
        <p14:creationId xmlns:p14="http://schemas.microsoft.com/office/powerpoint/2010/main" val="2073182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CB4F4-F985-46C0-B70F-FECD1C33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F15</a:t>
            </a:r>
            <a:r>
              <a:rPr lang="en-GB" dirty="0"/>
              <a:t> Other stimulant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7110D-EE2C-45AF-9F9C-08CA86EE4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dirty="0"/>
              <a:t>Effects on person:</a:t>
            </a:r>
          </a:p>
          <a:p>
            <a:pPr>
              <a:lnSpc>
                <a:spcPct val="100000"/>
              </a:lnSpc>
            </a:pPr>
            <a:r>
              <a:rPr lang="en-GB" dirty="0"/>
              <a:t>Euphoria</a:t>
            </a:r>
          </a:p>
          <a:p>
            <a:pPr>
              <a:lnSpc>
                <a:spcPct val="100000"/>
              </a:lnSpc>
            </a:pPr>
            <a:r>
              <a:rPr lang="en-GB" dirty="0"/>
              <a:t>Decreased appetite</a:t>
            </a:r>
          </a:p>
          <a:p>
            <a:pPr>
              <a:lnSpc>
                <a:spcPct val="100000"/>
              </a:lnSpc>
            </a:pPr>
            <a:r>
              <a:rPr lang="en-GB" dirty="0"/>
              <a:t>Wakefulness</a:t>
            </a:r>
          </a:p>
          <a:p>
            <a:pPr>
              <a:lnSpc>
                <a:spcPct val="100000"/>
              </a:lnSpc>
            </a:pPr>
            <a:r>
              <a:rPr lang="en-GB" dirty="0"/>
              <a:t>Talkativeness</a:t>
            </a:r>
          </a:p>
          <a:p>
            <a:pPr>
              <a:lnSpc>
                <a:spcPct val="100000"/>
              </a:lnSpc>
            </a:pPr>
            <a:r>
              <a:rPr lang="en-GB" dirty="0"/>
              <a:t>Energy</a:t>
            </a:r>
          </a:p>
          <a:p>
            <a:pPr>
              <a:lnSpc>
                <a:spcPct val="100000"/>
              </a:lnSpc>
            </a:pPr>
            <a:r>
              <a:rPr lang="en-GB" dirty="0"/>
              <a:t>Increased concentration</a:t>
            </a:r>
          </a:p>
          <a:p>
            <a:pPr>
              <a:lnSpc>
                <a:spcPct val="100000"/>
              </a:lnSpc>
            </a:pPr>
            <a:r>
              <a:rPr lang="en-GB" dirty="0"/>
              <a:t>Difficulty sleeping</a:t>
            </a:r>
          </a:p>
          <a:p>
            <a:pPr>
              <a:lnSpc>
                <a:spcPct val="100000"/>
              </a:lnSpc>
            </a:pPr>
            <a:r>
              <a:rPr lang="en-GB" dirty="0"/>
              <a:t>Nervousness</a:t>
            </a:r>
          </a:p>
          <a:p>
            <a:pPr>
              <a:lnSpc>
                <a:spcPct val="100000"/>
              </a:lnSpc>
            </a:pPr>
            <a:r>
              <a:rPr lang="en-GB" dirty="0"/>
              <a:t>Increased pulse and blood pressure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187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E835D-8497-44A6-89EC-16211962D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F15</a:t>
            </a:r>
            <a:r>
              <a:rPr lang="en-GB" dirty="0"/>
              <a:t> Other stimulant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E5A2F-EEA8-4C2E-909A-9568424B9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Long-term symptoms of abuse:</a:t>
            </a:r>
          </a:p>
          <a:p>
            <a:r>
              <a:rPr lang="en-GB" dirty="0"/>
              <a:t>Weight loss</a:t>
            </a:r>
          </a:p>
          <a:p>
            <a:r>
              <a:rPr lang="en-GB" dirty="0"/>
              <a:t>Lying or stealing</a:t>
            </a:r>
          </a:p>
          <a:p>
            <a:r>
              <a:rPr lang="en-GB" dirty="0"/>
              <a:t>Aggressive </a:t>
            </a:r>
            <a:r>
              <a:rPr lang="en-GB" dirty="0" err="1"/>
              <a:t>behavior</a:t>
            </a:r>
            <a:r>
              <a:rPr lang="en-GB" dirty="0"/>
              <a:t>, mood swings</a:t>
            </a:r>
          </a:p>
          <a:p>
            <a:r>
              <a:rPr lang="en-GB" dirty="0"/>
              <a:t>Nervousness</a:t>
            </a:r>
          </a:p>
          <a:p>
            <a:r>
              <a:rPr lang="en-GB" dirty="0"/>
              <a:t>Confidence </a:t>
            </a:r>
          </a:p>
          <a:p>
            <a:r>
              <a:rPr lang="en-GB" dirty="0"/>
              <a:t>Rapid heartbeat, risk of stroke, high blood pressure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179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4D23E-130B-463E-AFAF-43F448CD5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F16</a:t>
            </a:r>
            <a:r>
              <a:rPr lang="en-GB" dirty="0"/>
              <a:t> Hallucinogen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2235B6-25A1-4FB7-A82A-90BBFDDBE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dirty="0"/>
              <a:t>2 kinds of hallucinogen substances:</a:t>
            </a:r>
          </a:p>
          <a:p>
            <a:r>
              <a:rPr lang="en-GB" dirty="0"/>
              <a:t>Classic hallucinogens like LSD, </a:t>
            </a:r>
            <a:r>
              <a:rPr lang="en-GB" dirty="0" err="1"/>
              <a:t>Psylocybin</a:t>
            </a:r>
            <a:r>
              <a:rPr lang="en-GB" dirty="0"/>
              <a:t>, mescaline, DMT</a:t>
            </a:r>
          </a:p>
          <a:p>
            <a:r>
              <a:rPr lang="en-GB" dirty="0"/>
              <a:t>Dissociative hallucinogens like PCP (Phencyclidine), Ketamine, Dextromethorphan, Salvia</a:t>
            </a:r>
          </a:p>
        </p:txBody>
      </p:sp>
    </p:spTree>
    <p:extLst>
      <p:ext uri="{BB962C8B-B14F-4D97-AF65-F5344CB8AC3E}">
        <p14:creationId xmlns:p14="http://schemas.microsoft.com/office/powerpoint/2010/main" val="179053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5F9EA-C58C-446C-B5D1-7419CC4E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5194" y="720000"/>
            <a:ext cx="3328008" cy="451576"/>
          </a:xfrm>
        </p:spPr>
        <p:txBody>
          <a:bodyPr/>
          <a:lstStyle/>
          <a:p>
            <a:r>
              <a:rPr lang="en-GB" dirty="0"/>
              <a:t>Literally any!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2E3D553-45BB-4799-981E-511A281CA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87" y="242203"/>
            <a:ext cx="7693682" cy="656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326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67CF1-C5D0-43D6-A51F-D071A400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F16</a:t>
            </a:r>
            <a:r>
              <a:rPr lang="en-GB" dirty="0"/>
              <a:t> Hallucinogen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22D96-1C00-4576-964A-453D78DE9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Hallucinogens interfere to brain chemical systems, which regulates mood, sensory perception (pain included), sleep, hunger, muscle control,…</a:t>
            </a:r>
          </a:p>
          <a:p>
            <a:pPr>
              <a:lnSpc>
                <a:spcPct val="100000"/>
              </a:lnSpc>
            </a:pPr>
            <a:r>
              <a:rPr lang="en-GB" dirty="0"/>
              <a:t>People who use hallucinogens, have symptoms like increased heart rate, nausea, sensory experiences, changes in sense of time. A</a:t>
            </a:r>
            <a:r>
              <a:rPr lang="cs-CZ" dirty="0"/>
              <a:t>l</a:t>
            </a:r>
            <a:r>
              <a:rPr lang="en-GB" dirty="0"/>
              <a:t>so, increased blood pressure, dry mouth, sleep problems, panic, paranoia, bizarre behaviours, uncoordinated movements and excessive sweating.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GB" dirty="0"/>
              <a:t>Hallucinogens can be addictive but </a:t>
            </a:r>
            <a:r>
              <a:rPr lang="en-GB" b="1" dirty="0"/>
              <a:t>it is not mostly considered to be addictive.</a:t>
            </a:r>
          </a:p>
        </p:txBody>
      </p:sp>
    </p:spTree>
    <p:extLst>
      <p:ext uri="{BB962C8B-B14F-4D97-AF65-F5344CB8AC3E}">
        <p14:creationId xmlns:p14="http://schemas.microsoft.com/office/powerpoint/2010/main" val="21800498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AA1DF-16AA-4919-9875-5016A771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F17</a:t>
            </a:r>
            <a:r>
              <a:rPr lang="en-GB" dirty="0"/>
              <a:t> Nicotine dependence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83941-A35B-45BA-979B-5BBB40046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Symptoms like other addictions but nicotine 				addiction usually isn´t diagnosed.</a:t>
            </a:r>
          </a:p>
          <a:p>
            <a:r>
              <a:rPr lang="en-GB" dirty="0"/>
              <a:t>Nicotine is connected to serious health issues like lung cancer, diabetes, eye problems, tooth issues or complication during pregnancy. </a:t>
            </a:r>
          </a:p>
        </p:txBody>
      </p:sp>
      <p:pic>
        <p:nvPicPr>
          <p:cNvPr id="8194" name="Picture 2" descr="Smoking - 50 years of progress - but not worldwide | Health | The Earth  Times">
            <a:extLst>
              <a:ext uri="{FF2B5EF4-FFF2-40B4-BE49-F238E27FC236}">
                <a16:creationId xmlns:a16="http://schemas.microsoft.com/office/drawing/2014/main" id="{18B27BCF-6C16-4A84-8652-F980698F3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604" y="0"/>
            <a:ext cx="3383396" cy="253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277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6390E-70CD-4788-8707-6F584C90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F17</a:t>
            </a:r>
            <a:r>
              <a:rPr lang="en-GB" dirty="0"/>
              <a:t> Nicotine dependence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1483BC-907B-45F1-A24D-C950B9BBB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Treatment is to stop smoking.</a:t>
            </a:r>
          </a:p>
          <a:p>
            <a:pPr>
              <a:lnSpc>
                <a:spcPct val="100000"/>
              </a:lnSpc>
            </a:pPr>
            <a:r>
              <a:rPr lang="en-GB" dirty="0"/>
              <a:t>There is also medication for reducing appetite for cigarette or counselling how to handle cravings. 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>
              <a:lnSpc>
                <a:spcPct val="100000"/>
              </a:lnSpc>
            </a:pPr>
            <a:r>
              <a:rPr lang="en-GB" dirty="0"/>
              <a:t>There are many ways for alternatives for regular cigarettes like:</a:t>
            </a:r>
          </a:p>
          <a:p>
            <a:pPr>
              <a:lnSpc>
                <a:spcPct val="100000"/>
              </a:lnSpc>
            </a:pPr>
            <a:r>
              <a:rPr lang="en-GB" dirty="0"/>
              <a:t>Dissolvable tobacco products</a:t>
            </a:r>
          </a:p>
          <a:p>
            <a:pPr>
              <a:lnSpc>
                <a:spcPct val="100000"/>
              </a:lnSpc>
            </a:pPr>
            <a:r>
              <a:rPr lang="en-GB" dirty="0"/>
              <a:t>Smokeless tobacco</a:t>
            </a:r>
          </a:p>
          <a:p>
            <a:pPr>
              <a:lnSpc>
                <a:spcPct val="100000"/>
              </a:lnSpc>
            </a:pPr>
            <a:r>
              <a:rPr lang="en-GB" dirty="0"/>
              <a:t>Nicotine lollipops and balms</a:t>
            </a:r>
          </a:p>
          <a:p>
            <a:pPr>
              <a:lnSpc>
                <a:spcPct val="100000"/>
              </a:lnSpc>
            </a:pPr>
            <a:r>
              <a:rPr lang="en-GB" dirty="0"/>
              <a:t>Cigars and pipes</a:t>
            </a:r>
          </a:p>
          <a:p>
            <a:pPr>
              <a:lnSpc>
                <a:spcPct val="100000"/>
              </a:lnSpc>
            </a:pPr>
            <a:r>
              <a:rPr lang="en-GB" dirty="0"/>
              <a:t>Hookahs</a:t>
            </a:r>
          </a:p>
          <a:p>
            <a:endParaRPr lang="en-GB" dirty="0"/>
          </a:p>
        </p:txBody>
      </p:sp>
      <p:pic>
        <p:nvPicPr>
          <p:cNvPr id="4" name="Picture 2" descr="Smoking - 50 years of progress - but not worldwide | Health | The Earth  Times">
            <a:extLst>
              <a:ext uri="{FF2B5EF4-FFF2-40B4-BE49-F238E27FC236}">
                <a16:creationId xmlns:a16="http://schemas.microsoft.com/office/drawing/2014/main" id="{92C43BE0-A1A0-4631-98FA-AF3188EF3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604" y="0"/>
            <a:ext cx="3383396" cy="253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4630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84719-355D-48EB-A153-133696D6A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F18</a:t>
            </a:r>
            <a:r>
              <a:rPr lang="en-GB" dirty="0"/>
              <a:t> Inhalant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7FA1A2-5292-4340-A564-BABD943A2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Inhalation as "huffing„</a:t>
            </a:r>
            <a:r>
              <a:rPr lang="cs-CZ" dirty="0"/>
              <a:t> </a:t>
            </a:r>
            <a:r>
              <a:rPr lang="en-GB" dirty="0"/>
              <a:t>or</a:t>
            </a:r>
            <a:r>
              <a:rPr lang="cs-CZ" dirty="0"/>
              <a:t> „</a:t>
            </a:r>
            <a:r>
              <a:rPr lang="en-GB" dirty="0"/>
              <a:t>glue sniffing</a:t>
            </a:r>
            <a:r>
              <a:rPr lang="cs-CZ" dirty="0"/>
              <a:t>“</a:t>
            </a:r>
            <a:r>
              <a:rPr lang="en-GB" dirty="0"/>
              <a:t>.</a:t>
            </a:r>
            <a:endParaRPr lang="cs-CZ" dirty="0"/>
          </a:p>
          <a:p>
            <a:r>
              <a:rPr lang="cs-CZ" dirty="0"/>
              <a:t>V</a:t>
            </a:r>
            <a:r>
              <a:rPr lang="en-GB" dirty="0" err="1"/>
              <a:t>olatile</a:t>
            </a:r>
            <a:r>
              <a:rPr lang="en-GB" dirty="0"/>
              <a:t> hydrocarbons</a:t>
            </a:r>
            <a:r>
              <a:rPr lang="cs-CZ" dirty="0"/>
              <a:t>, </a:t>
            </a:r>
            <a:r>
              <a:rPr lang="en-GB" dirty="0"/>
              <a:t>nitrous oxide and poppers</a:t>
            </a:r>
            <a:endParaRPr lang="cs-CZ" dirty="0"/>
          </a:p>
          <a:p>
            <a:r>
              <a:rPr lang="en-GB" dirty="0"/>
              <a:t>Inhalants are usually toxic gases typically found in glue, paint thinners or cleaning products.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3619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C1CEC-41EB-4E54-A327-DDD352D01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F18</a:t>
            </a:r>
            <a:r>
              <a:rPr lang="en-GB" dirty="0"/>
              <a:t> Inhalant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6190E5-C3C0-4377-BDDC-05B6B7D4A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336430"/>
            <a:ext cx="10753201" cy="4495569"/>
          </a:xfrm>
        </p:spPr>
        <p:txBody>
          <a:bodyPr numCol="2"/>
          <a:lstStyle/>
          <a:p>
            <a:pPr marL="72000" indent="0">
              <a:lnSpc>
                <a:spcPct val="100000"/>
              </a:lnSpc>
              <a:buNone/>
            </a:pPr>
            <a:r>
              <a:rPr lang="en-GB" u="sng" dirty="0"/>
              <a:t>Signs of inhalants abuse: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GB" dirty="0"/>
              <a:t>Chemical smell</a:t>
            </a:r>
          </a:p>
          <a:p>
            <a:pPr>
              <a:lnSpc>
                <a:spcPct val="100000"/>
              </a:lnSpc>
            </a:pPr>
            <a:r>
              <a:rPr lang="en-GB" dirty="0"/>
              <a:t>Redness, sores, or spots around the mouth</a:t>
            </a:r>
          </a:p>
          <a:p>
            <a:pPr>
              <a:lnSpc>
                <a:spcPct val="100000"/>
              </a:lnSpc>
            </a:pPr>
            <a:r>
              <a:rPr lang="en-GB" dirty="0"/>
              <a:t>Redness of eyes</a:t>
            </a:r>
          </a:p>
          <a:p>
            <a:pPr>
              <a:lnSpc>
                <a:spcPct val="100000"/>
              </a:lnSpc>
            </a:pPr>
            <a:r>
              <a:rPr lang="en-GB" dirty="0"/>
              <a:t>Runny or red nose</a:t>
            </a:r>
          </a:p>
          <a:p>
            <a:pPr>
              <a:lnSpc>
                <a:spcPct val="100000"/>
              </a:lnSpc>
            </a:pPr>
            <a:r>
              <a:rPr lang="en-GB" dirty="0"/>
              <a:t>Paint stains on clothing or body</a:t>
            </a:r>
          </a:p>
          <a:p>
            <a:pPr>
              <a:lnSpc>
                <a:spcPct val="100000"/>
              </a:lnSpc>
            </a:pPr>
            <a:r>
              <a:rPr lang="en-GB" dirty="0"/>
              <a:t>Nausea or loss of appetite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GB" dirty="0"/>
              <a:t>Dazed appearance</a:t>
            </a:r>
          </a:p>
          <a:p>
            <a:pPr>
              <a:lnSpc>
                <a:spcPct val="100000"/>
              </a:lnSpc>
            </a:pPr>
            <a:r>
              <a:rPr lang="en-GB" dirty="0"/>
              <a:t>Dizziness</a:t>
            </a:r>
          </a:p>
          <a:p>
            <a:pPr>
              <a:lnSpc>
                <a:spcPct val="100000"/>
              </a:lnSpc>
            </a:pPr>
            <a:r>
              <a:rPr lang="en-GB" dirty="0"/>
              <a:t>Irritability, anxiety</a:t>
            </a:r>
          </a:p>
          <a:p>
            <a:pPr>
              <a:lnSpc>
                <a:spcPct val="100000"/>
              </a:lnSpc>
            </a:pPr>
            <a:r>
              <a:rPr lang="en-GB" dirty="0"/>
              <a:t>Slow verbal responses in conversation</a:t>
            </a:r>
          </a:p>
          <a:p>
            <a:pPr>
              <a:lnSpc>
                <a:spcPct val="100000"/>
              </a:lnSpc>
            </a:pPr>
            <a:r>
              <a:rPr lang="en-GB" dirty="0"/>
              <a:t>Sudden </a:t>
            </a:r>
            <a:r>
              <a:rPr lang="en-GB" dirty="0" err="1"/>
              <a:t>behavior</a:t>
            </a:r>
            <a:r>
              <a:rPr lang="en-GB" dirty="0"/>
              <a:t> change</a:t>
            </a:r>
          </a:p>
          <a:p>
            <a:pPr>
              <a:lnSpc>
                <a:spcPct val="100000"/>
              </a:lnSpc>
            </a:pPr>
            <a:r>
              <a:rPr lang="en-GB" dirty="0"/>
              <a:t>Sensitivity to light</a:t>
            </a:r>
          </a:p>
          <a:p>
            <a:pPr>
              <a:lnSpc>
                <a:spcPct val="100000"/>
              </a:lnSpc>
            </a:pPr>
            <a:r>
              <a:rPr lang="en-GB" dirty="0"/>
              <a:t>Sore or irritated throat</a:t>
            </a:r>
          </a:p>
          <a:p>
            <a:pPr>
              <a:lnSpc>
                <a:spcPct val="100000"/>
              </a:lnSpc>
            </a:pPr>
            <a:r>
              <a:rPr lang="en-GB" dirty="0"/>
              <a:t>Rashes or redness on hands</a:t>
            </a:r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8614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B760B-478B-4CAA-B8CA-82681310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F19</a:t>
            </a:r>
            <a:r>
              <a:rPr lang="en-GB" dirty="0"/>
              <a:t> Other psychoactive substance related disorders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55228B-C934-41D3-BAB1-A5A08D2AA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2138288"/>
            <a:ext cx="10753201" cy="3693711"/>
          </a:xfrm>
        </p:spPr>
        <p:txBody>
          <a:bodyPr/>
          <a:lstStyle/>
          <a:p>
            <a:r>
              <a:rPr lang="en-GB" dirty="0"/>
              <a:t>the use of one or more substances leads to a clinically significant impairment or distress.</a:t>
            </a:r>
            <a:endParaRPr lang="cs-CZ" dirty="0"/>
          </a:p>
          <a:p>
            <a:r>
              <a:rPr lang="en-GB" dirty="0"/>
              <a:t>F19 is used when the substance is not described in one of the previous chapters.</a:t>
            </a:r>
          </a:p>
        </p:txBody>
      </p:sp>
    </p:spTree>
    <p:extLst>
      <p:ext uri="{BB962C8B-B14F-4D97-AF65-F5344CB8AC3E}">
        <p14:creationId xmlns:p14="http://schemas.microsoft.com/office/powerpoint/2010/main" val="6907530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9882E0-8EC0-49F5-BBEF-5985286CC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Thank you for your attention.</a:t>
            </a:r>
          </a:p>
        </p:txBody>
      </p:sp>
      <p:pic>
        <p:nvPicPr>
          <p:cNvPr id="10242" name="Picture 2" descr="Dont Do Drugs">
            <a:extLst>
              <a:ext uri="{FF2B5EF4-FFF2-40B4-BE49-F238E27FC236}">
                <a16:creationId xmlns:a16="http://schemas.microsoft.com/office/drawing/2014/main" id="{7F67FDE8-47F6-4185-8908-74AE0AA66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668" y="1347762"/>
            <a:ext cx="4484663" cy="523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55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4816D-1B13-4F85-8644-3C54978A8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F10-F19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9AB021-A1B2-4784-8682-0C533C926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lnSpc>
                <a:spcPct val="100000"/>
              </a:lnSpc>
            </a:pPr>
            <a:r>
              <a:rPr lang="en-GB" u="sng" dirty="0">
                <a:hlinkClick r:id="rId2"/>
              </a:rPr>
              <a:t>F10</a:t>
            </a:r>
            <a:r>
              <a:rPr lang="en-GB" dirty="0"/>
              <a:t> Alcohol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3"/>
              </a:rPr>
              <a:t>F11</a:t>
            </a:r>
            <a:r>
              <a:rPr lang="en-GB" dirty="0"/>
              <a:t> Opioid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4"/>
              </a:rPr>
              <a:t>F12</a:t>
            </a:r>
            <a:r>
              <a:rPr lang="en-GB" dirty="0"/>
              <a:t> Cannabis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5"/>
              </a:rPr>
              <a:t>F13</a:t>
            </a:r>
            <a:r>
              <a:rPr lang="en-GB" dirty="0"/>
              <a:t> Sedative, hypnotic, or anxiolytic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6"/>
              </a:rPr>
              <a:t>F14</a:t>
            </a:r>
            <a:r>
              <a:rPr lang="en-GB" dirty="0"/>
              <a:t> Cocaine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7"/>
              </a:rPr>
              <a:t>F15</a:t>
            </a:r>
            <a:r>
              <a:rPr lang="en-GB" dirty="0"/>
              <a:t> Other stimulant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8"/>
              </a:rPr>
              <a:t>F16</a:t>
            </a:r>
            <a:r>
              <a:rPr lang="en-GB" dirty="0"/>
              <a:t> Hallucinogen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9"/>
              </a:rPr>
              <a:t>F17</a:t>
            </a:r>
            <a:r>
              <a:rPr lang="en-GB" dirty="0"/>
              <a:t> Nicotine dependence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10"/>
              </a:rPr>
              <a:t>F18</a:t>
            </a:r>
            <a:r>
              <a:rPr lang="en-GB" dirty="0"/>
              <a:t> Inhalant related disorders</a:t>
            </a:r>
          </a:p>
          <a:p>
            <a:pPr fontAlgn="ctr">
              <a:lnSpc>
                <a:spcPct val="100000"/>
              </a:lnSpc>
            </a:pPr>
            <a:r>
              <a:rPr lang="en-GB" dirty="0">
                <a:hlinkClick r:id="rId11"/>
              </a:rPr>
              <a:t>F19</a:t>
            </a:r>
            <a:r>
              <a:rPr lang="en-GB" dirty="0"/>
              <a:t> Other psychoactive substance related disorders</a:t>
            </a:r>
          </a:p>
          <a:p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307797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BA310-84BB-42B2-9ECE-94312E09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addiction?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84A914-E893-4445-AC62-E7901AF31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US" b="1" dirty="0"/>
              <a:t>5 factors:</a:t>
            </a:r>
            <a:endParaRPr lang="en-US" dirty="0"/>
          </a:p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A) regular usage of psychoactive drug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B) presence</a:t>
            </a:r>
            <a:r>
              <a:rPr lang="cs-CZ" dirty="0"/>
              <a:t> </a:t>
            </a:r>
            <a:r>
              <a:rPr lang="en-US" dirty="0"/>
              <a:t>of wish to change the situation with drug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C) tendency to increase dosage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D) Presence of physical and mental symptoms connected to withdrawal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E) decreased control above drug usage</a:t>
            </a:r>
          </a:p>
        </p:txBody>
      </p:sp>
    </p:spTree>
    <p:extLst>
      <p:ext uri="{BB962C8B-B14F-4D97-AF65-F5344CB8AC3E}">
        <p14:creationId xmlns:p14="http://schemas.microsoft.com/office/powerpoint/2010/main" val="4290558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DB4F3-BD7C-4825-84F8-290601BA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1E1E1B-D752-4D6C-AA22-4748EEA1E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Alcohol affects people differently</a:t>
            </a:r>
            <a:endParaRPr lang="cs-CZ" dirty="0"/>
          </a:p>
          <a:p>
            <a:r>
              <a:rPr lang="en-US" dirty="0"/>
              <a:t>Lack of control </a:t>
            </a:r>
          </a:p>
          <a:p>
            <a:r>
              <a:rPr lang="en-GB" dirty="0"/>
              <a:t>107 million people are estimated to have </a:t>
            </a:r>
            <a:r>
              <a:rPr lang="cs-CZ" dirty="0"/>
              <a:t>a </a:t>
            </a:r>
            <a:r>
              <a:rPr lang="en-US" dirty="0"/>
              <a:t>problem with alcohol 				usage</a:t>
            </a:r>
          </a:p>
        </p:txBody>
      </p:sp>
      <p:pic>
        <p:nvPicPr>
          <p:cNvPr id="1026" name="Picture 2" descr="Alcohol | Effects of Alcohol | FRANK">
            <a:extLst>
              <a:ext uri="{FF2B5EF4-FFF2-40B4-BE49-F238E27FC236}">
                <a16:creationId xmlns:a16="http://schemas.microsoft.com/office/drawing/2014/main" id="{F40A5615-F656-498F-B0E0-381AE90903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76" t="4128" r="8857" b="4128"/>
          <a:stretch/>
        </p:blipFill>
        <p:spPr bwMode="auto">
          <a:xfrm>
            <a:off x="182879" y="3595936"/>
            <a:ext cx="3432517" cy="314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91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3ABB3-1C76-4C0E-AACE-18E9C2998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289BFA-EB34-421C-BF20-963CE27DB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US" b="1" dirty="0"/>
              <a:t>Symptoms</a:t>
            </a:r>
            <a:r>
              <a:rPr lang="cs-CZ" b="1" dirty="0"/>
              <a:t>:</a:t>
            </a:r>
          </a:p>
          <a:p>
            <a:pPr>
              <a:lnSpc>
                <a:spcPct val="100000"/>
              </a:lnSpc>
            </a:pPr>
            <a:r>
              <a:rPr lang="en-GB" dirty="0"/>
              <a:t>slurred speech</a:t>
            </a:r>
          </a:p>
          <a:p>
            <a:pPr>
              <a:lnSpc>
                <a:spcPct val="100000"/>
              </a:lnSpc>
            </a:pPr>
            <a:r>
              <a:rPr lang="en-GB" dirty="0"/>
              <a:t>slowing of reflexes</a:t>
            </a:r>
          </a:p>
          <a:p>
            <a:pPr>
              <a:lnSpc>
                <a:spcPct val="100000"/>
              </a:lnSpc>
            </a:pPr>
            <a:r>
              <a:rPr lang="cs-CZ" dirty="0"/>
              <a:t>in</a:t>
            </a:r>
            <a:r>
              <a:rPr lang="en-GB" dirty="0"/>
              <a:t>ability to control bodily movements</a:t>
            </a:r>
          </a:p>
          <a:p>
            <a:pPr>
              <a:lnSpc>
                <a:spcPct val="100000"/>
              </a:lnSpc>
            </a:pPr>
            <a:r>
              <a:rPr lang="en-GB" dirty="0"/>
              <a:t>difficulty concentrating</a:t>
            </a:r>
          </a:p>
          <a:p>
            <a:pPr>
              <a:lnSpc>
                <a:spcPct val="100000"/>
              </a:lnSpc>
            </a:pPr>
            <a:r>
              <a:rPr lang="en-GB" dirty="0"/>
              <a:t>gaps in memory</a:t>
            </a:r>
          </a:p>
          <a:p>
            <a:pPr>
              <a:lnSpc>
                <a:spcPct val="100000"/>
              </a:lnSpc>
            </a:pPr>
            <a:r>
              <a:rPr lang="en-GB" dirty="0"/>
              <a:t>poor decision-making abilities</a:t>
            </a:r>
          </a:p>
          <a:p>
            <a:pPr>
              <a:lnSpc>
                <a:spcPct val="100000"/>
              </a:lnSpc>
            </a:pPr>
            <a:r>
              <a:rPr lang="en-GB" dirty="0"/>
              <a:t>risky behaviour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In the case of very high level of alcohol consumption </a:t>
            </a:r>
            <a:r>
              <a:rPr lang="en-GB" dirty="0"/>
              <a:t>breathing problems, coma, or </a:t>
            </a:r>
            <a:r>
              <a:rPr lang="en-US" dirty="0"/>
              <a:t>even</a:t>
            </a:r>
            <a:r>
              <a:rPr lang="cs-CZ" dirty="0"/>
              <a:t> </a:t>
            </a:r>
            <a:r>
              <a:rPr lang="en-GB" dirty="0"/>
              <a:t>death.</a:t>
            </a:r>
          </a:p>
          <a:p>
            <a:endParaRPr lang="en-US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48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F6076-7DFE-438A-A710-BA4621D72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F90E33-7A97-421C-A2E7-FF0630420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US" i="1" dirty="0"/>
              <a:t>Why would people do that? </a:t>
            </a:r>
          </a:p>
          <a:p>
            <a:r>
              <a:rPr lang="en-US" dirty="0"/>
              <a:t>Relax </a:t>
            </a:r>
          </a:p>
          <a:p>
            <a:r>
              <a:rPr lang="en-US" dirty="0"/>
              <a:t>Socialization</a:t>
            </a:r>
            <a:endParaRPr lang="cs-CZ" dirty="0"/>
          </a:p>
          <a:p>
            <a:r>
              <a:rPr lang="en-US" dirty="0"/>
              <a:t>A great influence on behavior</a:t>
            </a:r>
          </a:p>
        </p:txBody>
      </p:sp>
    </p:spTree>
    <p:extLst>
      <p:ext uri="{BB962C8B-B14F-4D97-AF65-F5344CB8AC3E}">
        <p14:creationId xmlns:p14="http://schemas.microsoft.com/office/powerpoint/2010/main" val="2359528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8EEAC-0EE3-48C9-A412-360DCCE0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F10</a:t>
            </a:r>
            <a:r>
              <a:rPr lang="en-US" dirty="0"/>
              <a:t> Alcohol related disorders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134E84-0AF6-4D02-877D-0C32BB6F0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Who is at risk?</a:t>
            </a:r>
          </a:p>
          <a:p>
            <a:r>
              <a:rPr lang="en-US" dirty="0"/>
              <a:t>People with hereditary in alcoholism</a:t>
            </a:r>
          </a:p>
          <a:p>
            <a:r>
              <a:rPr lang="en-US" dirty="0"/>
              <a:t>People in serious life events</a:t>
            </a:r>
          </a:p>
          <a:p>
            <a:r>
              <a:rPr lang="en-US" dirty="0"/>
              <a:t>People suffering with other mental disorders like depression</a:t>
            </a:r>
          </a:p>
          <a:p>
            <a:r>
              <a:rPr lang="en-US" dirty="0"/>
              <a:t>People who are lonely, in emotional stress</a:t>
            </a:r>
          </a:p>
          <a:p>
            <a:r>
              <a:rPr lang="en-US" dirty="0"/>
              <a:t>People after physical, especially head, trauma</a:t>
            </a:r>
          </a:p>
        </p:txBody>
      </p:sp>
    </p:spTree>
    <p:extLst>
      <p:ext uri="{BB962C8B-B14F-4D97-AF65-F5344CB8AC3E}">
        <p14:creationId xmlns:p14="http://schemas.microsoft.com/office/powerpoint/2010/main" val="639303162"/>
      </p:ext>
    </p:extLst>
  </p:cSld>
  <p:clrMapOvr>
    <a:masterClrMapping/>
  </p:clrMapOvr>
</p:sld>
</file>

<file path=ppt/theme/theme1.xml><?xml version="1.0" encoding="utf-8"?>
<a:theme xmlns:a="http://schemas.openxmlformats.org/drawingml/2006/main" name="MUNI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" id="{02A9DC98-6E49-49B6-9A8A-86E5A9AF25E3}" vid="{22D574D2-E509-41C3-8070-81099D36C7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</Template>
  <TotalTime>444</TotalTime>
  <Words>1480</Words>
  <Application>Microsoft Office PowerPoint</Application>
  <PresentationFormat>Širokoúhlá obrazovka</PresentationFormat>
  <Paragraphs>241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Tahoma</vt:lpstr>
      <vt:lpstr>Wingdings</vt:lpstr>
      <vt:lpstr>MUNI</vt:lpstr>
      <vt:lpstr>Mental and behavioral disorders due to psychoactive substance use  </vt:lpstr>
      <vt:lpstr>What substances you can be addicted to?</vt:lpstr>
      <vt:lpstr>Literally any!</vt:lpstr>
      <vt:lpstr>F10-F19</vt:lpstr>
      <vt:lpstr>What is addiction?</vt:lpstr>
      <vt:lpstr>F10 Alcohol related disorders</vt:lpstr>
      <vt:lpstr>F10 Alcohol related disorders</vt:lpstr>
      <vt:lpstr>F10 Alcohol related disorders</vt:lpstr>
      <vt:lpstr>F10 Alcohol related disorders</vt:lpstr>
      <vt:lpstr>F10 Alcohol related disorders</vt:lpstr>
      <vt:lpstr>F10 Alcohol related disorders – questions you can use?</vt:lpstr>
      <vt:lpstr>F10 Alcohol related disorders – questions you can use?</vt:lpstr>
      <vt:lpstr>F10 Alcohol related disorders</vt:lpstr>
      <vt:lpstr>F10 Alcohol related disorders</vt:lpstr>
      <vt:lpstr>F11 Opioid related disorders</vt:lpstr>
      <vt:lpstr>F11 Opioid related disorders</vt:lpstr>
      <vt:lpstr>F11 Opioid related disorders</vt:lpstr>
      <vt:lpstr>F12 Cannabis related disorders </vt:lpstr>
      <vt:lpstr>F12 Cannabis related disorders </vt:lpstr>
      <vt:lpstr>F12 Cannabis related disorders </vt:lpstr>
      <vt:lpstr>F13 Sedative, hypnotic, or anxiolytic related disorders </vt:lpstr>
      <vt:lpstr>F13 Sedative, hypnotic, or anxiolytic related disorders </vt:lpstr>
      <vt:lpstr>F13 Sedative, hypnotic, or anxiolytic related disorders </vt:lpstr>
      <vt:lpstr>F14 Cocaine related disorders </vt:lpstr>
      <vt:lpstr>F14 Cocaine related disorders </vt:lpstr>
      <vt:lpstr>F15 Other stimulant related disorders </vt:lpstr>
      <vt:lpstr>F15 Other stimulant related disorders </vt:lpstr>
      <vt:lpstr>F15 Other stimulant related disorders </vt:lpstr>
      <vt:lpstr>F16 Hallucinogen related disorders </vt:lpstr>
      <vt:lpstr>F16 Hallucinogen related disorders </vt:lpstr>
      <vt:lpstr>F17 Nicotine dependence </vt:lpstr>
      <vt:lpstr>F17 Nicotine dependence </vt:lpstr>
      <vt:lpstr>F18 Inhalant related disorders </vt:lpstr>
      <vt:lpstr>F18 Inhalant related disorders </vt:lpstr>
      <vt:lpstr>F19 Other psychoactive substance related disorders </vt:lpstr>
      <vt:lpstr>Thank you for your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and behavioral disorders due to psychoactive substance use  </dc:title>
  <dc:creator>Monika Vodová</dc:creator>
  <cp:lastModifiedBy>Monika Vodová</cp:lastModifiedBy>
  <cp:revision>25</cp:revision>
  <dcterms:created xsi:type="dcterms:W3CDTF">2020-10-29T17:34:15Z</dcterms:created>
  <dcterms:modified xsi:type="dcterms:W3CDTF">2020-11-01T15:48:03Z</dcterms:modified>
</cp:coreProperties>
</file>