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2" r:id="rId17"/>
    <p:sldId id="273" r:id="rId18"/>
    <p:sldId id="270" r:id="rId19"/>
    <p:sldId id="271" r:id="rId20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2" d="100"/>
          <a:sy n="32" d="100"/>
        </p:scale>
        <p:origin x="126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FC642-6CB5-456D-98F1-232FC22F067F}" type="datetimeFigureOut">
              <a:rPr lang="cs-CZ" smtClean="0"/>
              <a:t>09.01.2022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8D2167-DE60-47AB-9522-6754D15CEE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2020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8D2167-DE60-47AB-9522-6754D15CEE00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441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3E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1"/>
          <p:cNvSpPr/>
          <p:nvPr/>
        </p:nvSpPr>
        <p:spPr>
          <a:xfrm>
            <a:off x="0" y="0"/>
            <a:ext cx="10078920" cy="5038920"/>
          </a:xfrm>
          <a:prstGeom prst="rect">
            <a:avLst/>
          </a:prstGeom>
          <a:solidFill>
            <a:srgbClr val="1ABC9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0" y="7200000"/>
            <a:ext cx="10078920" cy="358920"/>
          </a:xfrm>
          <a:prstGeom prst="rect">
            <a:avLst/>
          </a:prstGeom>
          <a:solidFill>
            <a:srgbClr val="2C3E50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" name="CustomShape 2"/>
          <p:cNvSpPr/>
          <p:nvPr/>
        </p:nvSpPr>
        <p:spPr>
          <a:xfrm>
            <a:off x="0" y="0"/>
            <a:ext cx="10078920" cy="1618920"/>
          </a:xfrm>
          <a:prstGeom prst="rect">
            <a:avLst/>
          </a:prstGeom>
          <a:solidFill>
            <a:srgbClr val="2C3E50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" name="CustomShape 3"/>
          <p:cNvSpPr/>
          <p:nvPr/>
        </p:nvSpPr>
        <p:spPr>
          <a:xfrm>
            <a:off x="9270000" y="6894000"/>
            <a:ext cx="538920" cy="538920"/>
          </a:xfrm>
          <a:prstGeom prst="ellipse">
            <a:avLst/>
          </a:prstGeom>
          <a:solidFill>
            <a:srgbClr val="1ABC9C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" name="PlaceHolder 4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irn.info/publications-de-Simone-Shamay-Tsoory--142716.ht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360000" y="3984480"/>
            <a:ext cx="9358920" cy="54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 anchorCtr="1">
            <a:spAutoFit/>
          </a:bodyPr>
          <a:lstStyle/>
          <a:p>
            <a:pPr algn="ctr"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EMPATIE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360000" y="6041880"/>
            <a:ext cx="9358920" cy="33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cs-CZ" sz="2200" b="0" strike="noStrike" spc="-1">
                <a:solidFill>
                  <a:srgbClr val="FFFFFF"/>
                </a:solidFill>
                <a:latin typeface="Source Sans Pro"/>
                <a:ea typeface="DejaVu Sans"/>
              </a:rPr>
              <a:t>Petr Grossmann</a:t>
            </a:r>
            <a:endParaRPr lang="cs-CZ" sz="2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360000" y="301320"/>
            <a:ext cx="9358920" cy="9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Jak na to?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100" name="CustomShape 2"/>
          <p:cNvSpPr/>
          <p:nvPr/>
        </p:nvSpPr>
        <p:spPr>
          <a:xfrm>
            <a:off x="360000" y="1980000"/>
            <a:ext cx="9358920" cy="50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10908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Snažíme se zachytit významy a obsahy, které má klient třeba jen na okraji vědomí a reflektujeme je, ne však tak, abychom interpretovali zcela nevědomé obsahy, což by bylo pro klienta ohrožující.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360000" y="301320"/>
            <a:ext cx="9358920" cy="9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Jak formulovat správně?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102" name="CustomShape 2"/>
          <p:cNvSpPr/>
          <p:nvPr/>
        </p:nvSpPr>
        <p:spPr>
          <a:xfrm>
            <a:off x="360000" y="1980000"/>
            <a:ext cx="9646920" cy="50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Empatická reflexe směřuje ke klientovi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Martin </a:t>
            </a: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Buber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: Já a ty (já-ty vs já-ono)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Reflexe nevypovídá o 3. osobě ale o klientovi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Otázky nejsou empatickou reakcí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Práce s metaforami, symboly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Téma k diskuzi: Jak je to s otázkami v CCP?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360000" y="301320"/>
            <a:ext cx="9358920" cy="9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Co když se netrefím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104" name="CustomShape 2"/>
          <p:cNvSpPr/>
          <p:nvPr/>
        </p:nvSpPr>
        <p:spPr>
          <a:xfrm>
            <a:off x="0" y="1980000"/>
            <a:ext cx="10006920" cy="50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Empatické reakce nejsou „hádáním“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Je možné, že se mi nedaří být přesný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Ověřuji si svůj pohled u klienta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Klient reaguje – zůstávám v kontaktu, sleduji reakce K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Empatické reakce jsou nástrojem diferenciace, napomáhají symbolizaci, a to i když nejsou přesné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(nechám se vést reakcemi druhého člověka)</a:t>
            </a: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360000" y="301320"/>
            <a:ext cx="9358920" cy="9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Proč je empatie tak důležitá?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106" name="CustomShape 2"/>
          <p:cNvSpPr/>
          <p:nvPr/>
        </p:nvSpPr>
        <p:spPr>
          <a:xfrm>
            <a:off x="0" y="1980000"/>
            <a:ext cx="10006920" cy="50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K. se může prožít jako srozumitelný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E. je projevem zájmu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Rozpouští odcizení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Podporuje exploraci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Pocity jsou více symbolizovány/uvědomovány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Pomáhá klientovi prožít sebe jako aktivního činitele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360000" y="301320"/>
            <a:ext cx="9358920" cy="9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Neurovědní základ empatie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108" name="CustomShape 2"/>
          <p:cNvSpPr/>
          <p:nvPr/>
        </p:nvSpPr>
        <p:spPr>
          <a:xfrm>
            <a:off x="0" y="1980000"/>
            <a:ext cx="10006920" cy="50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Empatie </a:t>
            </a:r>
            <a:r>
              <a:rPr lang="cs-CZ" sz="3200" b="1" spc="-1" dirty="0">
                <a:solidFill>
                  <a:srgbClr val="2C3E50"/>
                </a:solidFill>
                <a:latin typeface="Source Sans Pro Semibold"/>
                <a:ea typeface="DejaVu Sans"/>
              </a:rPr>
              <a:t>je zřetelně vyjádřena okolo dvou let věku, její prekurzory jsou přítomny již při narození</a:t>
            </a: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Např. dítě si hraje na to, že předstírá, že je někdo jiný, nebo, že tu není apod. To vyžaduje představu o tom, jak zareagují druzí.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Emaptie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 souvisí s řadou struktur – zrcadlící </a:t>
            </a: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nerony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, amygdala, </a:t>
            </a: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corp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. </a:t>
            </a: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Callosum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, </a:t>
            </a: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insula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, </a:t>
            </a: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infraorbitální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 </a:t>
            </a: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cortex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 </a:t>
            </a: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etc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.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Je empatie vrozená, dědičná, naučená?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A27D93-18FC-4DD5-B051-FAB849E70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00" y="627521"/>
            <a:ext cx="9072000" cy="609398"/>
          </a:xfrm>
        </p:spPr>
        <p:txBody>
          <a:bodyPr/>
          <a:lstStyle/>
          <a:p>
            <a:r>
              <a:rPr lang="cs-CZ" dirty="0" err="1">
                <a:solidFill>
                  <a:schemeClr val="bg1"/>
                </a:solidFill>
              </a:rPr>
              <a:t>Neurovědní</a:t>
            </a:r>
            <a:r>
              <a:rPr lang="cs-CZ" dirty="0">
                <a:solidFill>
                  <a:schemeClr val="bg1"/>
                </a:solidFill>
              </a:rPr>
              <a:t> základ empatie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125DE2B-10CC-4902-9016-F6AC1A1B979A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04000" y="1939766"/>
            <a:ext cx="9072000" cy="4431983"/>
          </a:xfrm>
        </p:spPr>
        <p:txBody>
          <a:bodyPr/>
          <a:lstStyle/>
          <a:p>
            <a:pPr marL="0" indent="0">
              <a:buNone/>
            </a:pPr>
            <a:r>
              <a:rPr lang="cs-CZ" sz="3200" dirty="0"/>
              <a:t>Empatie u dětí koreluje s chováním rodičů, které se pojí s empatií – mateřská angažovanost, náklonnost, nízká hostilita, nízká </a:t>
            </a:r>
            <a:r>
              <a:rPr lang="cs-CZ" sz="3200" dirty="0" err="1"/>
              <a:t>punitivita</a:t>
            </a:r>
            <a:r>
              <a:rPr lang="cs-CZ" sz="3200" dirty="0"/>
              <a:t>, nízká inhibice emocí, přijetí a nízká </a:t>
            </a:r>
            <a:r>
              <a:rPr lang="cs-CZ" sz="3200" dirty="0" err="1"/>
              <a:t>represivita</a:t>
            </a:r>
            <a:r>
              <a:rPr lang="cs-CZ" sz="3200" dirty="0"/>
              <a:t>)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/>
              <a:t>Empatii podobným chováním nebo jejím prekurzorem je pláč novorozenců. Jedná se o sdělování emočních obsahů, i když zatím bez náležité symbolizace.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225520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54B5C8-B2D5-42E9-9E6A-704CDDC75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00" y="627521"/>
            <a:ext cx="9072000" cy="609398"/>
          </a:xfrm>
        </p:spPr>
        <p:txBody>
          <a:bodyPr/>
          <a:lstStyle/>
          <a:p>
            <a:r>
              <a:rPr lang="cs-CZ" dirty="0" err="1">
                <a:solidFill>
                  <a:schemeClr val="bg1"/>
                </a:solidFill>
              </a:rPr>
              <a:t>Neurovědní</a:t>
            </a:r>
            <a:r>
              <a:rPr lang="cs-CZ" dirty="0">
                <a:solidFill>
                  <a:schemeClr val="bg1"/>
                </a:solidFill>
              </a:rPr>
              <a:t> základ empatie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9FFC802-B84B-44DA-B6A9-776BB2CC64BF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04000" y="3766821"/>
            <a:ext cx="9072000" cy="387798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CB010F09-0123-4554-B7B6-CD3F2A06BE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67" y="1674176"/>
            <a:ext cx="9096119" cy="4340544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8D8C5D83-469E-45BC-80B6-28E36A9B0E9B}"/>
              </a:ext>
            </a:extLst>
          </p:cNvPr>
          <p:cNvSpPr txBox="1"/>
          <p:nvPr/>
        </p:nvSpPr>
        <p:spPr>
          <a:xfrm>
            <a:off x="232567" y="6014720"/>
            <a:ext cx="574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medial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 </a:t>
            </a:r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temporal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 </a:t>
            </a:r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lobes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 (MTL)</a:t>
            </a:r>
          </a:p>
          <a:p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dorsomedial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 (</a:t>
            </a:r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dmPFC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) and </a:t>
            </a:r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ventromedial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 (</a:t>
            </a:r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vmPFC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)</a:t>
            </a:r>
            <a:endParaRPr lang="cs-CZ" sz="1200" dirty="0">
              <a:solidFill>
                <a:srgbClr val="323232"/>
              </a:solidFill>
              <a:latin typeface="Alegreya"/>
            </a:endParaRPr>
          </a:p>
          <a:p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anterior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 </a:t>
            </a:r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cingulate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 </a:t>
            </a:r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cortex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 (ACC)</a:t>
            </a:r>
          </a:p>
          <a:p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Inferior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 </a:t>
            </a:r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Parietal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 </a:t>
            </a:r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Lobule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 (IPL</a:t>
            </a:r>
            <a:r>
              <a:rPr lang="cs-CZ" sz="1200" dirty="0">
                <a:solidFill>
                  <a:srgbClr val="323232"/>
                </a:solidFill>
                <a:latin typeface="Alegreya"/>
              </a:rPr>
              <a:t>)</a:t>
            </a:r>
          </a:p>
          <a:p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Inferior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 </a:t>
            </a:r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Frontal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 </a:t>
            </a:r>
            <a:r>
              <a:rPr lang="cs-CZ" sz="1200" b="0" i="0" dirty="0" err="1">
                <a:solidFill>
                  <a:srgbClr val="323232"/>
                </a:solidFill>
                <a:effectLst/>
                <a:latin typeface="Alegreya"/>
              </a:rPr>
              <a:t>Gyrus</a:t>
            </a:r>
            <a:r>
              <a:rPr lang="cs-CZ" sz="1200" b="0" i="0" dirty="0">
                <a:solidFill>
                  <a:srgbClr val="323232"/>
                </a:solidFill>
                <a:effectLst/>
                <a:latin typeface="Alegreya"/>
              </a:rPr>
              <a:t> (IFG)</a:t>
            </a:r>
            <a:endParaRPr lang="cs-CZ" sz="12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06CD682-B8DF-421A-A341-69B38675E1B6}"/>
              </a:ext>
            </a:extLst>
          </p:cNvPr>
          <p:cNvSpPr txBox="1"/>
          <p:nvPr/>
        </p:nvSpPr>
        <p:spPr>
          <a:xfrm>
            <a:off x="6847840" y="6499855"/>
            <a:ext cx="2924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i="0" u="none" strike="noStrike" dirty="0">
                <a:solidFill>
                  <a:srgbClr val="C0B638"/>
                </a:solidFill>
                <a:effectLst/>
                <a:latin typeface="Alegreya"/>
                <a:hlinkClick r:id="rId3"/>
              </a:rPr>
              <a:t>Simone </a:t>
            </a:r>
            <a:r>
              <a:rPr lang="cs-CZ" b="1" i="0" u="none" strike="noStrike" dirty="0" err="1">
                <a:solidFill>
                  <a:srgbClr val="C0B638"/>
                </a:solidFill>
                <a:effectLst/>
                <a:latin typeface="Alegreya"/>
                <a:hlinkClick r:id="rId3"/>
              </a:rPr>
              <a:t>Shamay-Tsoory</a:t>
            </a:r>
            <a:r>
              <a:rPr lang="cs-CZ" b="1" i="0" u="none" strike="noStrike" dirty="0">
                <a:solidFill>
                  <a:srgbClr val="C0B638"/>
                </a:solidFill>
                <a:effectLst/>
                <a:latin typeface="Alegreya"/>
              </a:rPr>
              <a:t> 2015</a:t>
            </a:r>
            <a:endParaRPr lang="cs-CZ" b="0" i="0" dirty="0">
              <a:solidFill>
                <a:srgbClr val="323232"/>
              </a:solidFill>
              <a:effectLst/>
              <a:latin typeface="Alegreya"/>
            </a:endParaRPr>
          </a:p>
        </p:txBody>
      </p:sp>
    </p:spTree>
    <p:extLst>
      <p:ext uri="{BB962C8B-B14F-4D97-AF65-F5344CB8AC3E}">
        <p14:creationId xmlns:p14="http://schemas.microsoft.com/office/powerpoint/2010/main" val="21226460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360000" y="301320"/>
            <a:ext cx="9358920" cy="9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Co blokuje empatii?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110" name="CustomShape 2"/>
          <p:cNvSpPr/>
          <p:nvPr/>
        </p:nvSpPr>
        <p:spPr>
          <a:xfrm>
            <a:off x="0" y="1980000"/>
            <a:ext cx="10006920" cy="50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Nepřítomnost BPP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Přílišná snaha, orientace na výkon, anxieta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Prekoncepty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Pokud se explorace klienta nějakým způsobem dotýká terapeutova fenomenologického pole.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Empatie vs sympatie.   Empatie vs projekce.</a:t>
            </a: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360000" y="301320"/>
            <a:ext cx="9358920" cy="9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Shrnutí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0" y="1980000"/>
            <a:ext cx="10006920" cy="50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Empatie je cílená, ne náhodná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Je to prozkoumávání K. referenčního rámce, nikoli splynutí s ním.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Má kognitivní i emocionální rozměr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Musí být komunikovaná</a:t>
            </a:r>
            <a:endParaRPr lang="cs-CZ" sz="3200" b="0" strike="noStrike" spc="-1" dirty="0">
              <a:latin typeface="Arial"/>
            </a:endParaRPr>
          </a:p>
          <a:p>
            <a:pPr marL="10908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</a:pP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360000" y="301320"/>
            <a:ext cx="9358920" cy="9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Pojem empatie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360000" y="1980000"/>
            <a:ext cx="9358920" cy="50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Řecké slovo: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Em – v, dovnitř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Pathos – utrpení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předchůdci pojmu: sympatie, vcítění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Poprvé použil neologismus empathy Titchener – překlad Einfühlung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Titchener a Lipps – vcítění, aktivní snaha vcítit se do prožitků druhého</a:t>
            </a: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360000" y="301320"/>
            <a:ext cx="9358920" cy="9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Pojem empatie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360000" y="1980000"/>
            <a:ext cx="9358920" cy="50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Vcítění – nedostatečná definice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Akt porozumění, vědomí, citlivost k..., zprostředkovaného zažívání pocitů, myšlenek a zážitků druhého z minulosti, nebo současnosti…</a:t>
            </a:r>
            <a:endParaRPr lang="cs-CZ" sz="3200" b="0" strike="noStrike" spc="-1" dirty="0">
              <a:latin typeface="Arial"/>
            </a:endParaRPr>
          </a:p>
          <a:p>
            <a:pPr marL="10908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             (</a:t>
            </a: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The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 </a:t>
            </a: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Encyclopaedia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 </a:t>
            </a: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Britannica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 </a:t>
            </a: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Dictionary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)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Porozumění a schopnost představit si jaké jsou kognitivní a/nebo emoční stavy druhého člověka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360000" y="301320"/>
            <a:ext cx="9358920" cy="9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Empatie – kognitivní a emoční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360000" y="1980000"/>
            <a:ext cx="9358920" cy="50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Kognitivní – schopnost představit si, rozumět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Emoční – schopnost sdílet a zažívat emoční stav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endParaRPr lang="cs-CZ" sz="3200" b="0" strike="noStrike" spc="-1" dirty="0">
              <a:latin typeface="Arial"/>
            </a:endParaRPr>
          </a:p>
          <a:p>
            <a:pPr marL="10908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      E                                                                                               K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88" name="CustomShape 3"/>
          <p:cNvSpPr/>
          <p:nvPr/>
        </p:nvSpPr>
        <p:spPr>
          <a:xfrm>
            <a:off x="648000" y="4680000"/>
            <a:ext cx="8782920" cy="790920"/>
          </a:xfrm>
          <a:custGeom>
            <a:avLst/>
            <a:gdLst/>
            <a:ahLst/>
            <a:cxnLst/>
            <a:rect l="l" t="t" r="r" b="b"/>
            <a:pathLst>
              <a:path w="24402" h="2202">
                <a:moveTo>
                  <a:pt x="0" y="1100"/>
                </a:moveTo>
                <a:lnTo>
                  <a:pt x="924" y="0"/>
                </a:lnTo>
                <a:lnTo>
                  <a:pt x="924" y="707"/>
                </a:lnTo>
                <a:lnTo>
                  <a:pt x="23476" y="707"/>
                </a:lnTo>
                <a:lnTo>
                  <a:pt x="23476" y="0"/>
                </a:lnTo>
                <a:lnTo>
                  <a:pt x="24401" y="1100"/>
                </a:lnTo>
                <a:lnTo>
                  <a:pt x="23476" y="2201"/>
                </a:lnTo>
                <a:lnTo>
                  <a:pt x="23476" y="1493"/>
                </a:lnTo>
                <a:lnTo>
                  <a:pt x="924" y="1493"/>
                </a:lnTo>
                <a:lnTo>
                  <a:pt x="924" y="2201"/>
                </a:lnTo>
                <a:lnTo>
                  <a:pt x="0" y="110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2000" b="0" strike="noStrike" spc="-1">
                <a:solidFill>
                  <a:srgbClr val="000000"/>
                </a:solidFill>
                <a:latin typeface="Source Sans Pro"/>
                <a:ea typeface="DejaVu Sans"/>
              </a:rPr>
              <a:t>Emoce</a:t>
            </a:r>
            <a:r>
              <a:rPr lang="cs-CZ" sz="1800" b="0" strike="noStrike" spc="-1">
                <a:solidFill>
                  <a:srgbClr val="000000"/>
                </a:solidFill>
                <a:latin typeface="Source Sans Pro"/>
                <a:ea typeface="DejaVu Sans"/>
              </a:rPr>
              <a:t>                                                       EMPATIE                                                          </a:t>
            </a:r>
            <a:r>
              <a:rPr lang="cs-CZ" sz="2000" b="0" strike="noStrike" spc="-1">
                <a:solidFill>
                  <a:srgbClr val="000000"/>
                </a:solidFill>
                <a:latin typeface="Source Sans Pro"/>
                <a:ea typeface="DejaVu Sans"/>
              </a:rPr>
              <a:t>Kognice</a:t>
            </a:r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360000" y="301320"/>
            <a:ext cx="9358920" cy="9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Kognitivní schopnost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90" name="CustomShape 2"/>
          <p:cNvSpPr/>
          <p:nvPr/>
        </p:nvSpPr>
        <p:spPr>
          <a:xfrm>
            <a:off x="360000" y="1980000"/>
            <a:ext cx="9358920" cy="50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Schopnost rozumět myšlenkám a pocitům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Ne schopnost cítit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V sociální interakci – schopnost předvídat reakce druhých na situaci </a:t>
            </a: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Fylogeneticky mladší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360000" y="301320"/>
            <a:ext cx="9358920" cy="9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Empatie jako pocit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360000" y="1980000"/>
            <a:ext cx="9358920" cy="50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lnSpcReduction="10000"/>
          </a:bodyPr>
          <a:lstStyle/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Sensation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 - bolest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Emotion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 – předmětná – vztek, zklamání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Mood</a:t>
            </a: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 – nemá předmět – existenciální úzkost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Nemohu cítit totéž</a:t>
            </a:r>
            <a:endParaRPr lang="cs-CZ" sz="32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Cítím „jako by“ - as </a:t>
            </a:r>
            <a:r>
              <a:rPr lang="cs-CZ" sz="3200" b="1" strike="noStrike" spc="-1" dirty="0" err="1">
                <a:solidFill>
                  <a:srgbClr val="2C3E50"/>
                </a:solidFill>
                <a:latin typeface="Source Sans Pro Semibold"/>
                <a:ea typeface="DejaVu Sans"/>
              </a:rPr>
              <a:t>if</a:t>
            </a:r>
            <a:endParaRPr lang="cs-CZ" sz="3200" b="1" strike="noStrike" spc="-1" dirty="0">
              <a:solidFill>
                <a:srgbClr val="2C3E50"/>
              </a:solidFill>
              <a:latin typeface="Source Sans Pro Semibold"/>
              <a:ea typeface="DejaVu Sans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endParaRPr lang="cs-CZ" sz="3200" b="1" spc="-1" dirty="0">
              <a:solidFill>
                <a:srgbClr val="2C3E50"/>
              </a:solidFill>
              <a:latin typeface="Source Sans Pro Semibold"/>
              <a:ea typeface="DejaVu Sans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Fylogeneticky starší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360000" y="301320"/>
            <a:ext cx="9358920" cy="9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Carl Rogers 1957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360000" y="1980000"/>
            <a:ext cx="9358920" cy="50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8500" lnSpcReduction="10000"/>
          </a:bodyPr>
          <a:lstStyle/>
          <a:p>
            <a:pPr marL="10908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</a:pPr>
            <a:r>
              <a:rPr lang="cs-CZ" sz="3200" b="1" strike="noStrike" spc="-1" dirty="0">
                <a:solidFill>
                  <a:srgbClr val="2C3E50"/>
                </a:solidFill>
                <a:latin typeface="Source Sans Pro Semibold"/>
                <a:ea typeface="DejaVu Sans"/>
              </a:rPr>
              <a:t>Prožívat stav empatie znamená vnímat vnitřní referenční rámec druhého člověka s přesností, emocionálními složkami a významy, které k němu patří, jako bych byl oním člověkem, avšak aniž bych kdy ztratil onu dimenzi „jako by“. Znamená to tedy cítit bolest nebo radost druhého tak, jak ji cítí on, a vnímat jejich příčiny stejně, jako je vnímá on, avšak bez toho, že bych pozbyl vědomí toho, že je to , jako bych já cítil bolest či radost apod. Ztratím-li tuto dimenzi jako by, pak se jedná o identifikaci.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360000" y="301320"/>
            <a:ext cx="9358920" cy="9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Carl Rogers 1980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360000" y="1980000"/>
            <a:ext cx="9358920" cy="50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Gendlin: v lidském organismu ustavičně probíhá tok prožitků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Empatie – vstupování do osobního percepčního světa druhého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„je třeba být citlivý vteřinu po vteřině k proměnám pociťovaných významů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Empatie je tedy proces (ne stav)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360000" y="301320"/>
            <a:ext cx="9358920" cy="9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FFFFFF"/>
                </a:solidFill>
                <a:latin typeface="Source Sans Pro Black"/>
                <a:ea typeface="DejaVu Sans"/>
              </a:rPr>
              <a:t>Jak na to?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360000" y="1980000"/>
            <a:ext cx="9358920" cy="50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„naslouchání pocitům a jejich zrcadlení tvoří nesmírně komplexní proces“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Empatie MUSÍ být klientovi komunikovaná!!!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Zrcadlení 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Truax – fáze empatie 1. neempatický – 8. přesná e.</a:t>
            </a:r>
            <a:endParaRPr lang="cs-CZ" sz="32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latin typeface="Source Sans Pro Semibold"/>
                <a:ea typeface="DejaVu Sans"/>
              </a:rPr>
              <a:t>Mearns, Thorne – Úroveň 0. až 3.</a:t>
            </a: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790</Words>
  <Application>Microsoft Office PowerPoint</Application>
  <PresentationFormat>Vlastní</PresentationFormat>
  <Paragraphs>101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8" baseType="lpstr">
      <vt:lpstr>Alegreya</vt:lpstr>
      <vt:lpstr>Arial</vt:lpstr>
      <vt:lpstr>Calibri</vt:lpstr>
      <vt:lpstr>Source Sans Pro</vt:lpstr>
      <vt:lpstr>Source Sans Pro Black</vt:lpstr>
      <vt:lpstr>Source Sans Pro Semibold</vt:lpstr>
      <vt:lpstr>Symbol</vt:lpstr>
      <vt:lpstr>Wingdings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Neurovědní základ empatie</vt:lpstr>
      <vt:lpstr>Neurovědní základ empatie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Midnightblue</dc:title>
  <dc:subject/>
  <dc:creator/>
  <dc:description/>
  <cp:lastModifiedBy>Petr Grossmann</cp:lastModifiedBy>
  <cp:revision>14</cp:revision>
  <cp:lastPrinted>2019-04-29T07:04:09Z</cp:lastPrinted>
  <dcterms:created xsi:type="dcterms:W3CDTF">2019-04-27T08:54:03Z</dcterms:created>
  <dcterms:modified xsi:type="dcterms:W3CDTF">2022-01-09T15:20:02Z</dcterms:modified>
  <dc:language>cs-CZ</dc:language>
</cp:coreProperties>
</file>